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60" r:id="rId7"/>
    <p:sldId id="259" r:id="rId8"/>
    <p:sldId id="258" r:id="rId9"/>
    <p:sldId id="263" r:id="rId10"/>
    <p:sldId id="265" r:id="rId11"/>
    <p:sldId id="267" r:id="rId12"/>
    <p:sldId id="268" r:id="rId13"/>
    <p:sldId id="266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53E9C-E29A-4614-99A0-B54270F073EF}" v="26" dt="2022-03-20T18:48:32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1" autoAdjust="0"/>
    <p:restoredTop sz="84967" autoAdjust="0"/>
  </p:normalViewPr>
  <p:slideViewPr>
    <p:cSldViewPr snapToGrid="0">
      <p:cViewPr varScale="1">
        <p:scale>
          <a:sx n="61" d="100"/>
          <a:sy n="61" d="100"/>
        </p:scale>
        <p:origin x="78" y="10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121454-572C-47B6-B0F1-7CFD7D08B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84DF8-A565-40B7-BDF9-E1BF332F6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02A17-7AE3-4B44-889C-4D77A0FC7177}" type="datetime1">
              <a:rPr lang="de-DE" smtClean="0"/>
              <a:t>24.03.2022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0F16EA-C7BA-4258-A82D-3014F168BC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BFB372-C8D6-41CE-BCAE-07EF85FF4A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EAEA9-BE18-43B6-9C4D-24166BA94A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84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0ACC-C7DD-445E-BC27-71FC31906D7B}" type="datetime1">
              <a:rPr lang="de-DE" smtClean="0"/>
              <a:pPr/>
              <a:t>24.03.2022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7" name="Inhaltsplatzhalt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1" name="Bildplatzhalt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3.9.20XX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2-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überschrif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3.9.20XX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BC468-ADF5-4A6C-97B2-7D017636A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Faltende neuronale netze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52E4DD-C4D3-4F40-AB39-97DB89F6CE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Eine Präsentation von Benjamin Jank</a:t>
            </a:r>
          </a:p>
        </p:txBody>
      </p:sp>
    </p:spTree>
    <p:extLst>
      <p:ext uri="{BB962C8B-B14F-4D97-AF65-F5344CB8AC3E}">
        <p14:creationId xmlns:p14="http://schemas.microsoft.com/office/powerpoint/2010/main" val="298860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743E6CC7-1FEB-4930-9171-45CAD4D7DCE3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6BD719C5-BF48-4B82-847A-61C92B1A5C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C553DA3-5388-447A-82F2-41EDFD91F723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4F635AA-8595-421B-9E57-636C65A2103D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405EB8F-9E7F-4FE4-B34C-2A2D53F3DE4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891692"/>
                <a:ext cx="3553216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822422"/>
                <a:ext cx="3481787" cy="440442"/>
              </a:xfrm>
              <a:prstGeom prst="rect">
                <a:avLst/>
              </a:prstGeom>
              <a:blipFill>
                <a:blip r:embed="rId4"/>
                <a:stretch>
                  <a:fillRect b="-180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/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0ACE213-425B-4905-B232-60643EA0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373445"/>
                <a:ext cx="3216137" cy="407227"/>
              </a:xfrm>
              <a:prstGeom prst="rect">
                <a:avLst/>
              </a:prstGeom>
              <a:blipFill>
                <a:blip r:embed="rId5"/>
                <a:stretch>
                  <a:fillRect l="-4554" t="-137313" b="-2134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/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de-DE" dirty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den>
                                </m:f>
                                <m:r>
                                  <a:rPr lang="de-DE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67B2BCB9-1F39-4B08-84D9-85A7F3562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3894145"/>
                <a:ext cx="3386376" cy="544252"/>
              </a:xfrm>
              <a:prstGeom prst="rect">
                <a:avLst/>
              </a:prstGeom>
              <a:blipFill>
                <a:blip r:embed="rId6"/>
                <a:stretch>
                  <a:fillRect l="-4324"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/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16CD1C8-D630-42A0-805D-59C00D9DE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4511365"/>
                <a:ext cx="4932825" cy="412485"/>
              </a:xfrm>
              <a:prstGeom prst="rect">
                <a:avLst/>
              </a:prstGeom>
              <a:blipFill>
                <a:blip r:embed="rId7"/>
                <a:stretch>
                  <a:fillRect l="-2967" t="-135294" r="-742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/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4F490351-F3BF-4817-8E7B-2826424CE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052385"/>
                <a:ext cx="4107919" cy="412485"/>
              </a:xfrm>
              <a:prstGeom prst="rect">
                <a:avLst/>
              </a:prstGeom>
              <a:blipFill>
                <a:blip r:embed="rId8"/>
                <a:stretch>
                  <a:fillRect l="-3561" t="-138806" b="-2119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/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982AA27-325E-49C7-AFBA-05DE10A8D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206" y="5579217"/>
                <a:ext cx="3929987" cy="412485"/>
              </a:xfrm>
              <a:prstGeom prst="rect">
                <a:avLst/>
              </a:prstGeom>
              <a:blipFill>
                <a:blip r:embed="rId9"/>
                <a:stretch>
                  <a:fillRect l="-3721" t="-135294" b="-2088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/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i="1" dirty="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de-DE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num>
                        <m:den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1F7B49C-C621-4805-90C2-4B41308E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760" y="376368"/>
                <a:ext cx="2784673" cy="13304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40355-2BE7-41F8-A1A1-B799BEB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Gradientenverfahren</a:t>
            </a:r>
            <a:endParaRPr lang="de-DE" sz="40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98628E4-B470-4AE6-B9D9-D200DCA31228}"/>
              </a:ext>
            </a:extLst>
          </p:cNvPr>
          <p:cNvSpPr txBox="1"/>
          <p:nvPr/>
        </p:nvSpPr>
        <p:spPr>
          <a:xfrm>
            <a:off x="4297780" y="329784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/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988B28E-FBC9-44B2-8455-8CAD7D099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86" y="1671299"/>
                <a:ext cx="355321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/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nor/>
                              </m:r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den>
                        </m:f>
                        <m:r>
                          <a:rPr lang="de-DE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E69320A1-82A7-425D-9D08-E87C2CCF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646" y="2512039"/>
                <a:ext cx="4135171" cy="440442"/>
              </a:xfrm>
              <a:prstGeom prst="rect">
                <a:avLst/>
              </a:prstGeom>
              <a:blipFill>
                <a:blip r:embed="rId4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/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4ACD942B-3AC7-4443-AA85-5597C491E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921" y="3012819"/>
                <a:ext cx="2487526" cy="404983"/>
              </a:xfrm>
              <a:prstGeom prst="rect">
                <a:avLst/>
              </a:prstGeom>
              <a:blipFill>
                <a:blip r:embed="rId5"/>
                <a:stretch>
                  <a:fillRect t="-1493" b="-19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/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de-DE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0D953CE-321F-4B89-A62E-6EFC1EFB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426439"/>
                <a:ext cx="3889463" cy="440442"/>
              </a:xfrm>
              <a:prstGeom prst="rect">
                <a:avLst/>
              </a:prstGeom>
              <a:blipFill>
                <a:blip r:embed="rId6"/>
                <a:stretch>
                  <a:fillRect b="-194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/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de-DE" b="0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8CB9E229-250A-4F9C-838B-46562CC0B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3950314"/>
                <a:ext cx="3155287" cy="442557"/>
              </a:xfrm>
              <a:prstGeom prst="rect">
                <a:avLst/>
              </a:prstGeom>
              <a:blipFill>
                <a:blip r:embed="rId7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/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i="1" dirty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de-DE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de-DE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0346412-ED5B-4D91-B543-EB09BEE7E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71" y="4649833"/>
                <a:ext cx="4278222" cy="17894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E0F440D-1CD3-40F8-98B1-9AC035E603E0}"/>
              </a:ext>
            </a:extLst>
          </p:cNvPr>
          <p:cNvGrpSpPr/>
          <p:nvPr/>
        </p:nvGrpSpPr>
        <p:grpSpPr>
          <a:xfrm>
            <a:off x="739539" y="1597157"/>
            <a:ext cx="6015847" cy="4689344"/>
            <a:chOff x="739540" y="994779"/>
            <a:chExt cx="5450470" cy="4171308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A640F88-DDF7-40C9-81BC-3A1DA0D78F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016"/>
            <a:stretch/>
          </p:blipFill>
          <p:spPr>
            <a:xfrm>
              <a:off x="838200" y="994779"/>
              <a:ext cx="5351810" cy="4171308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3A50399-B7D9-4F02-8F58-02A6E3D9F58C}"/>
                </a:ext>
              </a:extLst>
            </p:cNvPr>
            <p:cNvSpPr txBox="1"/>
            <p:nvPr/>
          </p:nvSpPr>
          <p:spPr>
            <a:xfrm>
              <a:off x="4707494" y="4705645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15774EB-3064-4C0D-A5FD-7E1F6C789DB6}"/>
                </a:ext>
              </a:extLst>
            </p:cNvPr>
            <p:cNvSpPr txBox="1"/>
            <p:nvPr/>
          </p:nvSpPr>
          <p:spPr>
            <a:xfrm>
              <a:off x="1742838" y="4705646"/>
              <a:ext cx="439342" cy="2498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  <a:r>
                <a:rPr lang="de-DE" sz="1400" baseline="-250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0524DDB-05E7-4616-8264-8C89B54DB581}"/>
                </a:ext>
              </a:extLst>
            </p:cNvPr>
            <p:cNvSpPr txBox="1"/>
            <p:nvPr/>
          </p:nvSpPr>
          <p:spPr>
            <a:xfrm>
              <a:off x="739540" y="2890389"/>
              <a:ext cx="19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de-DE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400A0464-537B-4451-9DC3-A173A60AF0E5}"/>
              </a:ext>
            </a:extLst>
          </p:cNvPr>
          <p:cNvSpPr txBox="1"/>
          <p:nvPr/>
        </p:nvSpPr>
        <p:spPr>
          <a:xfrm>
            <a:off x="4267860" y="335885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 P</a:t>
            </a:r>
          </a:p>
        </p:txBody>
      </p:sp>
    </p:spTree>
    <p:extLst>
      <p:ext uri="{BB962C8B-B14F-4D97-AF65-F5344CB8AC3E}">
        <p14:creationId xmlns:p14="http://schemas.microsoft.com/office/powerpoint/2010/main" val="10952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z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5772436" y="4942928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30615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2DD7B2-68D0-4207-A2BD-3E75D04FFFA5}"/>
              </a:ext>
            </a:extLst>
          </p:cNvPr>
          <p:cNvGrpSpPr/>
          <p:nvPr/>
        </p:nvGrpSpPr>
        <p:grpSpPr>
          <a:xfrm>
            <a:off x="3308605" y="1515411"/>
            <a:ext cx="5968106" cy="4125863"/>
            <a:chOff x="801883" y="1657305"/>
            <a:chExt cx="5968106" cy="4125863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6C17E33-A3C5-43CD-9C6E-2B2FAF0E16E1}"/>
                </a:ext>
              </a:extLst>
            </p:cNvPr>
            <p:cNvGrpSpPr/>
            <p:nvPr/>
          </p:nvGrpSpPr>
          <p:grpSpPr>
            <a:xfrm>
              <a:off x="801883" y="1657305"/>
              <a:ext cx="5968106" cy="3318005"/>
              <a:chOff x="3575279" y="1676721"/>
              <a:chExt cx="5968106" cy="3318005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922D834F-A957-4C1F-9469-66B79ED90FF8}"/>
                  </a:ext>
                </a:extLst>
              </p:cNvPr>
              <p:cNvGrpSpPr/>
              <p:nvPr/>
            </p:nvGrpSpPr>
            <p:grpSpPr>
              <a:xfrm>
                <a:off x="3575279" y="2550299"/>
                <a:ext cx="5968106" cy="2444427"/>
                <a:chOff x="2911045" y="2533046"/>
                <a:chExt cx="5968106" cy="2444427"/>
              </a:xfrm>
            </p:grpSpPr>
            <p:sp>
              <p:nvSpPr>
                <p:cNvPr id="34" name="Flussdiagramm: Verbinder 33">
                  <a:extLst>
                    <a:ext uri="{FF2B5EF4-FFF2-40B4-BE49-F238E27FC236}">
                      <a16:creationId xmlns:a16="http://schemas.microsoft.com/office/drawing/2014/main" id="{1D08CBDC-2F7A-40CF-88D4-453CC1652E2A}"/>
                    </a:ext>
                  </a:extLst>
                </p:cNvPr>
                <p:cNvSpPr/>
                <p:nvPr/>
              </p:nvSpPr>
              <p:spPr>
                <a:xfrm>
                  <a:off x="4845049" y="2538071"/>
                  <a:ext cx="2501901" cy="2439402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z =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1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X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*w</a:t>
                  </a:r>
                  <a:r>
                    <a:rPr lang="de-DE" baseline="-25000" dirty="0">
                      <a:solidFill>
                        <a:schemeClr val="tx2"/>
                      </a:solidFill>
                    </a:rPr>
                    <a:t>2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… + 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X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*</a:t>
                  </a:r>
                  <a:r>
                    <a:rPr lang="de-DE" dirty="0" err="1">
                      <a:solidFill>
                        <a:schemeClr val="tx2"/>
                      </a:solidFill>
                    </a:rPr>
                    <a:t>w</a:t>
                  </a:r>
                  <a:r>
                    <a:rPr lang="de-DE" baseline="-25000" dirty="0" err="1">
                      <a:solidFill>
                        <a:schemeClr val="tx2"/>
                      </a:solidFill>
                    </a:rPr>
                    <a:t>n</a:t>
                  </a:r>
                  <a:r>
                    <a:rPr lang="de-DE" dirty="0">
                      <a:solidFill>
                        <a:schemeClr val="tx2"/>
                      </a:solidFill>
                    </a:rPr>
                    <a:t> + b</a:t>
                  </a:r>
                  <a:br>
                    <a:rPr lang="de-DE" dirty="0">
                      <a:solidFill>
                        <a:schemeClr val="tx2"/>
                      </a:solidFill>
                    </a:rPr>
                  </a:br>
                  <a:endParaRPr lang="de-DE" dirty="0">
                    <a:solidFill>
                      <a:schemeClr val="tx2"/>
                    </a:solidFill>
                  </a:endParaRPr>
                </a:p>
                <a:p>
                  <a:pPr algn="ctr"/>
                  <a:r>
                    <a:rPr lang="de-DE" dirty="0">
                      <a:solidFill>
                        <a:schemeClr val="tx2"/>
                      </a:solidFill>
                    </a:rPr>
                    <a:t>Y = f(z)</a:t>
                  </a:r>
                </a:p>
              </p:txBody>
            </p:sp>
            <p:cxnSp>
              <p:nvCxnSpPr>
                <p:cNvPr id="35" name="Gerade Verbindung mit Pfeil 34">
                  <a:extLst>
                    <a:ext uri="{FF2B5EF4-FFF2-40B4-BE49-F238E27FC236}">
                      <a16:creationId xmlns:a16="http://schemas.microsoft.com/office/drawing/2014/main" id="{FB9385C3-109F-445F-9E6D-1D566206D618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3544971" y="2895313"/>
                  <a:ext cx="16664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 Verbindung mit Pfeil 35">
                  <a:extLst>
                    <a:ext uri="{FF2B5EF4-FFF2-40B4-BE49-F238E27FC236}">
                      <a16:creationId xmlns:a16="http://schemas.microsoft.com/office/drawing/2014/main" id="{66267ED6-3028-454C-ADF5-CFE9C9930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971" y="3629436"/>
                  <a:ext cx="130007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B672BE0-3AFC-4161-9E24-AE69DCE5039B}"/>
                    </a:ext>
                  </a:extLst>
                </p:cNvPr>
                <p:cNvSpPr txBox="1"/>
                <p:nvPr/>
              </p:nvSpPr>
              <p:spPr>
                <a:xfrm>
                  <a:off x="2940859" y="2710647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BD9AD85C-F772-47FF-8AD5-9E01BB092903}"/>
                    </a:ext>
                  </a:extLst>
                </p:cNvPr>
                <p:cNvSpPr txBox="1"/>
                <p:nvPr/>
              </p:nvSpPr>
              <p:spPr>
                <a:xfrm>
                  <a:off x="2940859" y="3444770"/>
                  <a:ext cx="4363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X</a:t>
                  </a:r>
                  <a:r>
                    <a:rPr lang="de-DE" baseline="-25000" dirty="0"/>
                    <a:t>2</a:t>
                  </a: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E80D13F3-BB6D-4495-87C6-E231A3CF92F5}"/>
                    </a:ext>
                  </a:extLst>
                </p:cNvPr>
                <p:cNvSpPr txBox="1"/>
                <p:nvPr/>
              </p:nvSpPr>
              <p:spPr>
                <a:xfrm>
                  <a:off x="4017479" y="2533046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1</a:t>
                  </a:r>
                </a:p>
              </p:txBody>
            </p:sp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9AA6C948-5F4C-4C36-BF2D-D745EF911E64}"/>
                    </a:ext>
                  </a:extLst>
                </p:cNvPr>
                <p:cNvSpPr txBox="1"/>
                <p:nvPr/>
              </p:nvSpPr>
              <p:spPr>
                <a:xfrm>
                  <a:off x="4017479" y="3267168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w</a:t>
                  </a:r>
                  <a:r>
                    <a:rPr lang="de-DE" baseline="-25000" dirty="0"/>
                    <a:t>2</a:t>
                  </a:r>
                </a:p>
              </p:txBody>
            </p:sp>
            <p:cxnSp>
              <p:nvCxnSpPr>
                <p:cNvPr id="41" name="Gerade Verbindung mit Pfeil 40">
                  <a:extLst>
                    <a:ext uri="{FF2B5EF4-FFF2-40B4-BE49-F238E27FC236}">
                      <a16:creationId xmlns:a16="http://schemas.microsoft.com/office/drawing/2014/main" id="{C2712335-C02C-4F56-BBD2-2406453C6A2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7346950" y="3757772"/>
                  <a:ext cx="1235242" cy="706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29B9E2BB-20DD-4082-B64C-65D65F351DC9}"/>
                    </a:ext>
                  </a:extLst>
                </p:cNvPr>
                <p:cNvSpPr txBox="1"/>
                <p:nvPr/>
              </p:nvSpPr>
              <p:spPr>
                <a:xfrm>
                  <a:off x="8540597" y="3585066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Y</a:t>
                  </a:r>
                </a:p>
              </p:txBody>
            </p:sp>
            <p:cxnSp>
              <p:nvCxnSpPr>
                <p:cNvPr id="45" name="Gerade Verbindung mit Pfeil 44">
                  <a:extLst>
                    <a:ext uri="{FF2B5EF4-FFF2-40B4-BE49-F238E27FC236}">
                      <a16:creationId xmlns:a16="http://schemas.microsoft.com/office/drawing/2014/main" id="{C0A136CD-F0B5-4ECD-8086-50760E0DE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54292" y="4670948"/>
                  <a:ext cx="163877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BDE6FF44-2818-4018-8AAA-267859E09982}"/>
                    </a:ext>
                  </a:extLst>
                </p:cNvPr>
                <p:cNvSpPr txBox="1"/>
                <p:nvPr/>
              </p:nvSpPr>
              <p:spPr>
                <a:xfrm>
                  <a:off x="2911045" y="4486282"/>
                  <a:ext cx="5310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X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186F39CC-29A7-4C9F-9AFE-EC8C52C4FBBB}"/>
                    </a:ext>
                  </a:extLst>
                </p:cNvPr>
                <p:cNvSpPr txBox="1"/>
                <p:nvPr/>
              </p:nvSpPr>
              <p:spPr>
                <a:xfrm>
                  <a:off x="4192439" y="4276375"/>
                  <a:ext cx="706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/>
                    <a:t>w</a:t>
                  </a:r>
                  <a:r>
                    <a:rPr lang="de-DE" baseline="-25000" dirty="0" err="1"/>
                    <a:t>n</a:t>
                  </a:r>
                  <a:endParaRPr lang="de-DE" baseline="-25000" dirty="0"/>
                </a:p>
              </p:txBody>
            </p:sp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858871F-F2CE-46C9-A60B-B68A81841069}"/>
                    </a:ext>
                  </a:extLst>
                </p:cNvPr>
                <p:cNvSpPr txBox="1"/>
                <p:nvPr/>
              </p:nvSpPr>
              <p:spPr>
                <a:xfrm>
                  <a:off x="4029807" y="3769732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/>
                    <a:t>…</a:t>
                  </a:r>
                  <a:endParaRPr lang="de-DE" baseline="-25000" dirty="0"/>
                </a:p>
              </p:txBody>
            </p:sp>
          </p:grpSp>
          <p:sp>
            <p:nvSpPr>
              <p:cNvPr id="31" name="Geschweifte Klammer rechts 30">
                <a:extLst>
                  <a:ext uri="{FF2B5EF4-FFF2-40B4-BE49-F238E27FC236}">
                    <a16:creationId xmlns:a16="http://schemas.microsoft.com/office/drawing/2014/main" id="{307C25A1-07F6-42FA-BF65-E3BB39649234}"/>
                  </a:ext>
                </a:extLst>
              </p:cNvPr>
              <p:cNvSpPr/>
              <p:nvPr/>
            </p:nvSpPr>
            <p:spPr>
              <a:xfrm rot="16200000">
                <a:off x="6564290" y="1192178"/>
                <a:ext cx="391886" cy="21336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CCC60BE2-CB75-47D7-95C7-76049333BCB7}"/>
                  </a:ext>
                </a:extLst>
              </p:cNvPr>
              <p:cNvSpPr txBox="1"/>
              <p:nvPr/>
            </p:nvSpPr>
            <p:spPr>
              <a:xfrm>
                <a:off x="6456303" y="1676721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p(x)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EE00BCCA-43F6-4F12-A92A-96F13F072392}"/>
                </a:ext>
              </a:extLst>
            </p:cNvPr>
            <p:cNvGrpSpPr/>
            <p:nvPr/>
          </p:nvGrpSpPr>
          <p:grpSpPr>
            <a:xfrm>
              <a:off x="1961229" y="4881936"/>
              <a:ext cx="1510931" cy="901232"/>
              <a:chOff x="1961229" y="4881936"/>
              <a:chExt cx="1510931" cy="901232"/>
            </a:xfrm>
          </p:grpSpPr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D351BE8F-27EC-43B4-A511-4A0A314F59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1229" y="4881936"/>
                <a:ext cx="1510931" cy="901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1DF0AED-8BF5-438C-8DAD-BD441A1E626D}"/>
                  </a:ext>
                </a:extLst>
              </p:cNvPr>
              <p:cNvSpPr txBox="1"/>
              <p:nvPr/>
            </p:nvSpPr>
            <p:spPr>
              <a:xfrm>
                <a:off x="2202562" y="5147886"/>
                <a:ext cx="338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071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63CF4-1928-4D56-873F-42515A6D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</a:t>
            </a:r>
            <a:r>
              <a:rPr lang="de-DE" sz="4000" dirty="0" err="1"/>
              <a:t>Multilayer</a:t>
            </a:r>
            <a:r>
              <a:rPr lang="de-DE" sz="4000" dirty="0"/>
              <a:t>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60270591-7225-4732-AEDE-C0B6B87F8AC6}"/>
              </a:ext>
            </a:extLst>
          </p:cNvPr>
          <p:cNvGrpSpPr/>
          <p:nvPr/>
        </p:nvGrpSpPr>
        <p:grpSpPr>
          <a:xfrm>
            <a:off x="3508403" y="1690688"/>
            <a:ext cx="7501187" cy="3844755"/>
            <a:chOff x="3508403" y="1690688"/>
            <a:chExt cx="7501187" cy="3844755"/>
          </a:xfrm>
        </p:grpSpPr>
        <p:sp>
          <p:nvSpPr>
            <p:cNvPr id="4" name="Flussdiagramm: Verbinder 3">
              <a:extLst>
                <a:ext uri="{FF2B5EF4-FFF2-40B4-BE49-F238E27FC236}">
                  <a16:creationId xmlns:a16="http://schemas.microsoft.com/office/drawing/2014/main" id="{D80CE8BD-B68E-405A-83AD-C94AB11D47E5}"/>
                </a:ext>
              </a:extLst>
            </p:cNvPr>
            <p:cNvSpPr/>
            <p:nvPr/>
          </p:nvSpPr>
          <p:spPr>
            <a:xfrm>
              <a:off x="3508403" y="2708734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D8A0F55F-069B-4976-9436-82171AA585B4}"/>
                </a:ext>
              </a:extLst>
            </p:cNvPr>
            <p:cNvSpPr/>
            <p:nvPr/>
          </p:nvSpPr>
          <p:spPr>
            <a:xfrm>
              <a:off x="3508403" y="3726780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F2B34D62-33E4-418A-8173-E643061035AF}"/>
                </a:ext>
              </a:extLst>
            </p:cNvPr>
            <p:cNvSpPr/>
            <p:nvPr/>
          </p:nvSpPr>
          <p:spPr>
            <a:xfrm>
              <a:off x="6703547" y="1690688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79E595C3-19CD-45D0-9465-0B35B582CD65}"/>
                </a:ext>
              </a:extLst>
            </p:cNvPr>
            <p:cNvSpPr/>
            <p:nvPr/>
          </p:nvSpPr>
          <p:spPr>
            <a:xfrm>
              <a:off x="6703547" y="2708734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59A058CC-D9A9-47E9-833D-CF908A0D7A73}"/>
                </a:ext>
              </a:extLst>
            </p:cNvPr>
            <p:cNvSpPr/>
            <p:nvPr/>
          </p:nvSpPr>
          <p:spPr>
            <a:xfrm>
              <a:off x="6703547" y="3726780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6" name="Flussdiagramm: Verbinder 15">
              <a:extLst>
                <a:ext uri="{FF2B5EF4-FFF2-40B4-BE49-F238E27FC236}">
                  <a16:creationId xmlns:a16="http://schemas.microsoft.com/office/drawing/2014/main" id="{0D1F9808-D86D-4314-B3CF-AE5A3FA2B089}"/>
                </a:ext>
              </a:extLst>
            </p:cNvPr>
            <p:cNvSpPr/>
            <p:nvPr/>
          </p:nvSpPr>
          <p:spPr>
            <a:xfrm>
              <a:off x="6703547" y="4744826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9F2FA80D-D8A7-4EF0-846B-3DC3BCAEE46E}"/>
                </a:ext>
              </a:extLst>
            </p:cNvPr>
            <p:cNvSpPr/>
            <p:nvPr/>
          </p:nvSpPr>
          <p:spPr>
            <a:xfrm>
              <a:off x="10198236" y="2708734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18" name="Flussdiagramm: Verbinder 17">
              <a:extLst>
                <a:ext uri="{FF2B5EF4-FFF2-40B4-BE49-F238E27FC236}">
                  <a16:creationId xmlns:a16="http://schemas.microsoft.com/office/drawing/2014/main" id="{145075B7-858A-4C26-965A-C64CEBB9AF89}"/>
                </a:ext>
              </a:extLst>
            </p:cNvPr>
            <p:cNvSpPr/>
            <p:nvPr/>
          </p:nvSpPr>
          <p:spPr>
            <a:xfrm>
              <a:off x="10198236" y="3726780"/>
              <a:ext cx="811354" cy="790617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DF0C18F0-55C5-42C0-BCBA-F438653D3589}"/>
                </a:ext>
              </a:extLst>
            </p:cNvPr>
            <p:cNvCxnSpPr>
              <a:stCxn id="4" idx="6"/>
              <a:endCxn id="13" idx="2"/>
            </p:cNvCxnSpPr>
            <p:nvPr/>
          </p:nvCxnSpPr>
          <p:spPr>
            <a:xfrm flipV="1">
              <a:off x="4319757" y="2085997"/>
              <a:ext cx="2383790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537815EE-9970-4ABE-B907-266EC6C27AFA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4319757" y="3104043"/>
              <a:ext cx="238379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C43C6DE-D8B8-4F31-81BF-103BC35996FF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4319757" y="3104043"/>
              <a:ext cx="2383790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C691B49-57B3-48DD-B8B5-7B93BB550BF5}"/>
                </a:ext>
              </a:extLst>
            </p:cNvPr>
            <p:cNvCxnSpPr>
              <a:cxnSpLocks/>
              <a:stCxn id="4" idx="6"/>
              <a:endCxn id="16" idx="2"/>
            </p:cNvCxnSpPr>
            <p:nvPr/>
          </p:nvCxnSpPr>
          <p:spPr>
            <a:xfrm>
              <a:off x="4319757" y="3104043"/>
              <a:ext cx="2383790" cy="203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1560A915-123F-4BBD-879C-A7DFCB40DE2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4319757" y="2085997"/>
              <a:ext cx="2383790" cy="203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6FBFA77F-C7C8-40F8-A1C7-7A6FC28E628C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4319757" y="3104043"/>
              <a:ext cx="2383790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A08EEDC-93CE-4368-9458-842D4FF2223D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4319757" y="4122089"/>
              <a:ext cx="2383790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0B9A95E6-89E8-44CE-8E38-FA2695370C37}"/>
                </a:ext>
              </a:extLst>
            </p:cNvPr>
            <p:cNvCxnSpPr>
              <a:cxnSpLocks/>
              <a:stCxn id="17" idx="2"/>
              <a:endCxn id="13" idx="6"/>
            </p:cNvCxnSpPr>
            <p:nvPr/>
          </p:nvCxnSpPr>
          <p:spPr>
            <a:xfrm flipH="1" flipV="1">
              <a:off x="7514901" y="2085997"/>
              <a:ext cx="2683335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04E7B7E6-5136-46D4-91B0-3AB3B0F14F2D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7514901" y="3104043"/>
              <a:ext cx="26833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899259C5-906E-4FF7-BD91-E27FB596501A}"/>
                </a:ext>
              </a:extLst>
            </p:cNvPr>
            <p:cNvCxnSpPr>
              <a:cxnSpLocks/>
              <a:stCxn id="17" idx="2"/>
              <a:endCxn id="15" idx="6"/>
            </p:cNvCxnSpPr>
            <p:nvPr/>
          </p:nvCxnSpPr>
          <p:spPr>
            <a:xfrm flipH="1">
              <a:off x="7514901" y="3104043"/>
              <a:ext cx="2683335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B6EBF058-132E-4D30-96DB-9C7EB8BDED31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7514901" y="3104043"/>
              <a:ext cx="2683335" cy="203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E40DA542-5BDC-4669-BFB3-92344F383863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>
              <a:off x="7514901" y="2085997"/>
              <a:ext cx="2683335" cy="20360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65389C5D-10D7-4648-BE13-5191B76B6253}"/>
                </a:ext>
              </a:extLst>
            </p:cNvPr>
            <p:cNvCxnSpPr>
              <a:cxnSpLocks/>
              <a:stCxn id="18" idx="2"/>
              <a:endCxn id="14" idx="6"/>
            </p:cNvCxnSpPr>
            <p:nvPr/>
          </p:nvCxnSpPr>
          <p:spPr>
            <a:xfrm flipH="1" flipV="1">
              <a:off x="7514901" y="3104043"/>
              <a:ext cx="2683335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7801272C-0785-4E4C-85F6-2E0518221429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7514901" y="4122089"/>
              <a:ext cx="2683335" cy="101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4977789-8E1A-4A04-92F0-9C397881F2F5}"/>
              </a:ext>
            </a:extLst>
          </p:cNvPr>
          <p:cNvCxnSpPr>
            <a:stCxn id="13" idx="0"/>
            <a:endCxn id="13" idx="4"/>
          </p:cNvCxnSpPr>
          <p:nvPr/>
        </p:nvCxnSpPr>
        <p:spPr>
          <a:xfrm>
            <a:off x="7109224" y="1690688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FA917C85-E8C7-4ECC-B603-A88EF651230D}"/>
              </a:ext>
            </a:extLst>
          </p:cNvPr>
          <p:cNvCxnSpPr>
            <a:cxnSpLocks/>
            <a:stCxn id="14" idx="0"/>
            <a:endCxn id="14" idx="4"/>
          </p:cNvCxnSpPr>
          <p:nvPr/>
        </p:nvCxnSpPr>
        <p:spPr>
          <a:xfrm>
            <a:off x="7109224" y="2708734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05B1122-3E5B-45DE-8705-9AE7F594611E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7109224" y="3726780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F0F25D9-89A0-4AFE-9DE8-3DCD18399E98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7109224" y="4744826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03D458E2-0E08-4971-A6CC-8742CFC04A09}"/>
              </a:ext>
            </a:extLst>
          </p:cNvPr>
          <p:cNvCxnSpPr>
            <a:cxnSpLocks/>
            <a:stCxn id="17" idx="0"/>
            <a:endCxn id="17" idx="4"/>
          </p:cNvCxnSpPr>
          <p:nvPr/>
        </p:nvCxnSpPr>
        <p:spPr>
          <a:xfrm>
            <a:off x="10603913" y="2708734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FCF1858F-0171-4589-9F4B-B02AE0F1914F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10603913" y="3726780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125884-DCA5-40C4-9D3C-8FD9485CFE4B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914080" y="2708734"/>
            <a:ext cx="0" cy="790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9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Künstliche Intelligenz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Teilgebiet der Informatik. </a:t>
            </a:r>
            <a:r>
              <a:rPr lang="de-DE" dirty="0"/>
              <a:t>Sie imitiert menschliche kognitive Fähigkeiten [...]. Diese Intelligenz kann auf </a:t>
            </a:r>
            <a:r>
              <a:rPr lang="de-DE" dirty="0">
                <a:solidFill>
                  <a:srgbClr val="FF0000"/>
                </a:solidFill>
              </a:rPr>
              <a:t>programmierten Abläufen</a:t>
            </a:r>
            <a:r>
              <a:rPr lang="de-DE" b="1" dirty="0"/>
              <a:t> </a:t>
            </a:r>
            <a:r>
              <a:rPr lang="de-DE" dirty="0"/>
              <a:t>basieren oder durch</a:t>
            </a:r>
            <a:r>
              <a:rPr lang="de-DE" b="1" dirty="0"/>
              <a:t> </a:t>
            </a:r>
            <a:r>
              <a:rPr lang="de-DE" dirty="0">
                <a:solidFill>
                  <a:srgbClr val="FF0000"/>
                </a:solidFill>
              </a:rPr>
              <a:t>maschinelles Lernen</a:t>
            </a:r>
            <a:r>
              <a:rPr lang="de-DE" b="1" dirty="0"/>
              <a:t> </a:t>
            </a:r>
            <a:r>
              <a:rPr lang="de-DE" dirty="0"/>
              <a:t>erzeugt werde.“ (</a:t>
            </a:r>
            <a:r>
              <a:rPr lang="de-DE" dirty="0" err="1"/>
              <a:t>Frauenhofer</a:t>
            </a:r>
            <a:r>
              <a:rPr lang="de-DE" dirty="0"/>
              <a:t>-Institut für Kognitive Systeme IKS)</a:t>
            </a:r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r>
              <a:rPr lang="de-DE" dirty="0"/>
              <a:t>„ist ein </a:t>
            </a:r>
            <a:r>
              <a:rPr lang="de-DE" dirty="0">
                <a:solidFill>
                  <a:srgbClr val="FF0000"/>
                </a:solidFill>
              </a:rPr>
              <a:t>Teilbereich der künstlichen Intelligenz</a:t>
            </a:r>
            <a:r>
              <a:rPr lang="de-DE" dirty="0"/>
              <a:t> (KI). Der Schwerpunkt liegt auf dem </a:t>
            </a:r>
            <a:r>
              <a:rPr lang="de-DE" dirty="0">
                <a:solidFill>
                  <a:srgbClr val="FF0000"/>
                </a:solidFill>
              </a:rPr>
              <a:t>Trainieren von Computern</a:t>
            </a:r>
            <a:r>
              <a:rPr lang="de-DE" dirty="0"/>
              <a:t>, damit diese aus </a:t>
            </a:r>
            <a:r>
              <a:rPr lang="de-DE" dirty="0">
                <a:solidFill>
                  <a:srgbClr val="FF0000"/>
                </a:solidFill>
              </a:rPr>
              <a:t>Daten und Erfahrungen</a:t>
            </a:r>
            <a:r>
              <a:rPr lang="de-DE" dirty="0"/>
              <a:t> lernen […] – anstatt explizit dafür programmiert zu werden.“ (SAP)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2DF2B77-E187-4A01-83DC-9AFA97B81B17}"/>
              </a:ext>
            </a:extLst>
          </p:cNvPr>
          <p:cNvSpPr txBox="1"/>
          <p:nvPr/>
        </p:nvSpPr>
        <p:spPr>
          <a:xfrm>
            <a:off x="1640561" y="5117250"/>
            <a:ext cx="174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Algorithmen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83B97D8-20DF-4B7F-BD04-0CB8F625BF12}"/>
              </a:ext>
            </a:extLst>
          </p:cNvPr>
          <p:cNvSpPr txBox="1"/>
          <p:nvPr/>
        </p:nvSpPr>
        <p:spPr>
          <a:xfrm>
            <a:off x="3732052" y="5117250"/>
            <a:ext cx="174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Maschinelles Lernen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A5A6E7E-002C-4976-9DF6-2252BC92FD62}"/>
              </a:ext>
            </a:extLst>
          </p:cNvPr>
          <p:cNvCxnSpPr/>
          <p:nvPr/>
        </p:nvCxnSpPr>
        <p:spPr>
          <a:xfrm flipH="1">
            <a:off x="2514855" y="4652211"/>
            <a:ext cx="180219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7BFE88-4452-412B-B283-8F7B5B0EDE39}"/>
              </a:ext>
            </a:extLst>
          </p:cNvPr>
          <p:cNvCxnSpPr>
            <a:cxnSpLocks/>
          </p:cNvCxnSpPr>
          <p:nvPr/>
        </p:nvCxnSpPr>
        <p:spPr>
          <a:xfrm>
            <a:off x="2723148" y="4652211"/>
            <a:ext cx="1616493" cy="46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9E1755A-2608-47BF-AEDF-D0CA9B45D197}"/>
              </a:ext>
            </a:extLst>
          </p:cNvPr>
          <p:cNvSpPr txBox="1"/>
          <p:nvPr/>
        </p:nvSpPr>
        <p:spPr>
          <a:xfrm>
            <a:off x="1564364" y="1556084"/>
            <a:ext cx="4231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Algorithmen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F8D2423-CC12-44F5-8F06-31E97743C8DB}"/>
              </a:ext>
            </a:extLst>
          </p:cNvPr>
          <p:cNvSpPr txBox="1"/>
          <p:nvPr/>
        </p:nvSpPr>
        <p:spPr>
          <a:xfrm>
            <a:off x="5823543" y="1564106"/>
            <a:ext cx="42311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Maschinelles Lernen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0E04C59-3E42-4590-ABFC-38881622B687}"/>
              </a:ext>
            </a:extLst>
          </p:cNvPr>
          <p:cNvSpPr/>
          <p:nvPr/>
        </p:nvSpPr>
        <p:spPr>
          <a:xfrm>
            <a:off x="23002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A1F618-B54E-4CA4-8E61-49E461B04819}"/>
              </a:ext>
            </a:extLst>
          </p:cNvPr>
          <p:cNvSpPr/>
          <p:nvPr/>
        </p:nvSpPr>
        <p:spPr>
          <a:xfrm>
            <a:off x="23002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50D648-EB75-4F34-8C2E-2837227BAC1F}"/>
              </a:ext>
            </a:extLst>
          </p:cNvPr>
          <p:cNvSpPr/>
          <p:nvPr/>
        </p:nvSpPr>
        <p:spPr>
          <a:xfrm>
            <a:off x="23163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3F4EE18-169F-4968-8706-16999DFAE282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28024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615A273-0541-4E08-A64B-3909F3C3E3CC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28024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67BB7304-5177-46C9-A3F1-FBD9DF47FDE3}"/>
              </a:ext>
            </a:extLst>
          </p:cNvPr>
          <p:cNvSpPr/>
          <p:nvPr/>
        </p:nvSpPr>
        <p:spPr>
          <a:xfrm>
            <a:off x="7367595" y="3842081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f(x)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ABBECE-990A-491F-A4A7-9AE76DDE0375}"/>
              </a:ext>
            </a:extLst>
          </p:cNvPr>
          <p:cNvSpPr/>
          <p:nvPr/>
        </p:nvSpPr>
        <p:spPr>
          <a:xfrm>
            <a:off x="7367595" y="2845857"/>
            <a:ext cx="1004379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Input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2CF7FB4-3ECA-47C8-96F0-8BDDA55AD8ED}"/>
              </a:ext>
            </a:extLst>
          </p:cNvPr>
          <p:cNvSpPr/>
          <p:nvPr/>
        </p:nvSpPr>
        <p:spPr>
          <a:xfrm>
            <a:off x="7383636" y="4838305"/>
            <a:ext cx="972295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59E4008-FDB0-4DD5-B11B-ED41E2853CC9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7869785" y="3287015"/>
            <a:ext cx="0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DB85B32-0C64-4BEE-B926-40B8281AC14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7869784" y="4283239"/>
            <a:ext cx="1" cy="55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A5EB43A-81F0-4F82-953F-1B78836F3AEB}"/>
              </a:ext>
            </a:extLst>
          </p:cNvPr>
          <p:cNvSpPr/>
          <p:nvPr/>
        </p:nvSpPr>
        <p:spPr>
          <a:xfrm>
            <a:off x="5605978" y="3847460"/>
            <a:ext cx="1072422" cy="441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Zustand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675164E-D93B-4262-B9DD-8A734E606B0D}"/>
              </a:ext>
            </a:extLst>
          </p:cNvPr>
          <p:cNvCxnSpPr>
            <a:stCxn id="26" idx="3"/>
            <a:endCxn id="21" idx="1"/>
          </p:cNvCxnSpPr>
          <p:nvPr/>
        </p:nvCxnSpPr>
        <p:spPr>
          <a:xfrm flipV="1">
            <a:off x="6678400" y="4062660"/>
            <a:ext cx="689195" cy="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C127277-AB28-4BFC-B2B1-EB991FA92A0D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6142190" y="4283238"/>
            <a:ext cx="1241447" cy="5379"/>
          </a:xfrm>
          <a:prstGeom prst="curvedConnector4">
            <a:avLst>
              <a:gd name="adj1" fmla="val 25335"/>
              <a:gd name="adj2" fmla="val 6002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5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Übersicht über Maschinelles Lernen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ACF2B10-9E42-453F-B108-CEC476D73750}"/>
              </a:ext>
            </a:extLst>
          </p:cNvPr>
          <p:cNvSpPr/>
          <p:nvPr/>
        </p:nvSpPr>
        <p:spPr>
          <a:xfrm>
            <a:off x="5069305" y="1565860"/>
            <a:ext cx="3336758" cy="77628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Maschinelles Lernen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E9E705-33A5-4C5D-A382-D8D7958D06FD}"/>
              </a:ext>
            </a:extLst>
          </p:cNvPr>
          <p:cNvSpPr/>
          <p:nvPr/>
        </p:nvSpPr>
        <p:spPr>
          <a:xfrm>
            <a:off x="3084095" y="3256042"/>
            <a:ext cx="1985210" cy="776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CE148D3-561D-45E3-8E39-AE6F0D08EC3F}"/>
              </a:ext>
            </a:extLst>
          </p:cNvPr>
          <p:cNvSpPr/>
          <p:nvPr/>
        </p:nvSpPr>
        <p:spPr>
          <a:xfrm>
            <a:off x="5781174" y="3265545"/>
            <a:ext cx="1985210" cy="776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Unüberwachtes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9CEA154-D55D-47F8-AC17-7AAF286CD37A}"/>
              </a:ext>
            </a:extLst>
          </p:cNvPr>
          <p:cNvSpPr/>
          <p:nvPr/>
        </p:nvSpPr>
        <p:spPr>
          <a:xfrm>
            <a:off x="1736557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Klassifizierung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E3800DC-73C9-4CE8-9DE7-7C59260CF05F}"/>
              </a:ext>
            </a:extLst>
          </p:cNvPr>
          <p:cNvSpPr/>
          <p:nvPr/>
        </p:nvSpPr>
        <p:spPr>
          <a:xfrm>
            <a:off x="8478253" y="3265545"/>
            <a:ext cx="1985210" cy="77628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Bestärkendes </a:t>
            </a:r>
          </a:p>
          <a:p>
            <a:pPr algn="ctr"/>
            <a:r>
              <a:rPr lang="de-DE" dirty="0"/>
              <a:t>Lernen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EB7EEE2-38B1-4DB0-88AA-A218DC6F1DE7}"/>
              </a:ext>
            </a:extLst>
          </p:cNvPr>
          <p:cNvSpPr/>
          <p:nvPr/>
        </p:nvSpPr>
        <p:spPr>
          <a:xfrm>
            <a:off x="4618122" y="4765245"/>
            <a:ext cx="1985210" cy="776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Regression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9ADF58-2F2B-4565-8C04-A99F54D3D4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76700" y="2342148"/>
            <a:ext cx="2660984" cy="913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111F165-5778-4C68-A303-C4DF1C5CBE89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737684" y="2342148"/>
            <a:ext cx="36095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285D549-F90E-4347-BFE2-BB9E953549E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6737684" y="2342148"/>
            <a:ext cx="2733174" cy="92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57AD7-2217-4CF1-899F-91E0CD32BD5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729162" y="4032330"/>
            <a:ext cx="1347538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2904ACE-F163-492A-99C5-0C3A54A5F40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076700" y="4032330"/>
            <a:ext cx="1534027" cy="732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69690-D338-4760-9034-330C8727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410" y="401056"/>
            <a:ext cx="10515600" cy="776288"/>
          </a:xfrm>
        </p:spPr>
        <p:txBody>
          <a:bodyPr>
            <a:normAutofit/>
          </a:bodyPr>
          <a:lstStyle/>
          <a:p>
            <a:r>
              <a:rPr lang="de-DE" sz="4000" dirty="0"/>
              <a:t>Funktionsweise faltender neuronaler Netze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B0C590-D711-4950-B63E-9294D14B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53" flipV="1">
            <a:off x="6139772" y="2155220"/>
            <a:ext cx="3061756" cy="13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177D94F6-9443-4875-8B65-F23083D6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77" y="1411551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B54B4E5C-4D10-408B-9821-39DF70940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99" y="3953933"/>
            <a:ext cx="2402882" cy="1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12EAE70-9008-4AF7-9145-7479D00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10" y="152161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EAEA0F6A-D6E3-4741-B62B-F7E2E78A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3983">
            <a:off x="1428208" y="2819794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D4656831-2B47-45AF-95C9-54FC3E996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759" y="4796227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5E1993B6-39C2-432A-AC46-4313CF51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53" y="5146510"/>
            <a:ext cx="3022948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1BA6308B-B120-423A-8AA1-7C0FE3660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38" y="3034529"/>
            <a:ext cx="2848230" cy="14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DD98E19-FE6C-4D50-977D-0FAD73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4291">
            <a:off x="6815442" y="4684699"/>
            <a:ext cx="2898757" cy="13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E8612CD9-D75C-4A10-A483-991FFE25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953" y="3091118"/>
            <a:ext cx="3061756" cy="153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E8790F80-C4FB-42D6-BF94-F02FE804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194933" y="4458644"/>
            <a:ext cx="2402882" cy="98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76BAB25-DE82-4C3D-B2EF-1545348FD1F9}"/>
              </a:ext>
            </a:extLst>
          </p:cNvPr>
          <p:cNvGrpSpPr/>
          <p:nvPr/>
        </p:nvGrpSpPr>
        <p:grpSpPr>
          <a:xfrm>
            <a:off x="3111947" y="1657305"/>
            <a:ext cx="5968106" cy="3490711"/>
            <a:chOff x="3575279" y="1676721"/>
            <a:chExt cx="5968106" cy="3490711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8690EE75-B21A-4591-BBA9-BA939569611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5" name="Flussdiagramm: Verbinder 4">
                <a:extLst>
                  <a:ext uri="{FF2B5EF4-FFF2-40B4-BE49-F238E27FC236}">
                    <a16:creationId xmlns:a16="http://schemas.microsoft.com/office/drawing/2014/main" id="{21D0FAE3-4CA2-4FD6-B403-FC170DE250B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FE372A0-F9D1-4609-8B4A-0BFACAEC53B1}"/>
                  </a:ext>
                </a:extLst>
              </p:cNvPr>
              <p:cNvCxnSpPr>
                <a:cxnSpLocks/>
                <a:endCxn id="5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mit Pfeil 7">
                <a:extLst>
                  <a:ext uri="{FF2B5EF4-FFF2-40B4-BE49-F238E27FC236}">
                    <a16:creationId xmlns:a16="http://schemas.microsoft.com/office/drawing/2014/main" id="{FD98BF1A-D7D5-4DA1-9263-E645B4A4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D7BD307-C162-453D-92CE-7575F87284AF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B1CECA73-A38A-4FD9-A0A7-1C778000E9FF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9C95E644-9711-492B-9009-00E6293BD127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BB1CBC7-52EE-4460-AA8F-C29EF65B8BB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B965E46D-6E53-4D92-8C90-1EF0945EAE28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81412FFA-A8C7-4E70-82FE-C83901F3B38D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9" name="Grafik 48">
                <a:extLst>
                  <a:ext uri="{FF2B5EF4-FFF2-40B4-BE49-F238E27FC236}">
                    <a16:creationId xmlns:a16="http://schemas.microsoft.com/office/drawing/2014/main" id="{6080C22F-A038-4FF3-AEED-2B86DACE4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52" name="Gerade Verbindung mit Pfeil 51">
                <a:extLst>
                  <a:ext uri="{FF2B5EF4-FFF2-40B4-BE49-F238E27FC236}">
                    <a16:creationId xmlns:a16="http://schemas.microsoft.com/office/drawing/2014/main" id="{F04B11D5-5D42-4DD4-9ED4-8F2323AED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6714F1CC-7783-4980-99E0-A9840F0F5937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5869C93B-0919-4DE6-8457-CB0F8A8D2971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9EAA02E1-225F-4DE8-AF68-6EA214EEE5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12" name="Geschweifte Klammer rechts 11">
              <a:extLst>
                <a:ext uri="{FF2B5EF4-FFF2-40B4-BE49-F238E27FC236}">
                  <a16:creationId xmlns:a16="http://schemas.microsoft.com/office/drawing/2014/main" id="{3A20C4AF-4D8E-4631-AFB2-39844FD400E8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6CD3C555-8C3A-4B50-B586-35DCE3C6B0FF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991863D-F3EF-45EC-9444-96EF660966C3}"/>
              </a:ext>
            </a:extLst>
          </p:cNvPr>
          <p:cNvGrpSpPr/>
          <p:nvPr/>
        </p:nvGrpSpPr>
        <p:grpSpPr>
          <a:xfrm>
            <a:off x="7410380" y="1730139"/>
            <a:ext cx="4573702" cy="3000983"/>
            <a:chOff x="7830114" y="1722439"/>
            <a:chExt cx="4573702" cy="3000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/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de-DE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DE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de-DE" i="1" dirty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DE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848E8B48-273E-42D3-92B3-5EA05902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96" y="3967189"/>
                  <a:ext cx="44562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3DAD259-9D49-4517-8835-C40114295DAB}"/>
                </a:ext>
              </a:extLst>
            </p:cNvPr>
            <p:cNvSpPr txBox="1"/>
            <p:nvPr/>
          </p:nvSpPr>
          <p:spPr>
            <a:xfrm>
              <a:off x="7830114" y="1722439"/>
              <a:ext cx="4166525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/>
                <a:t>Die Fehlerfunktion</a:t>
              </a:r>
            </a:p>
            <a:p>
              <a:endParaRPr lang="de-DE" dirty="0"/>
            </a:p>
            <a:p>
              <a:pPr marL="285750" indent="-285750">
                <a:buFontTx/>
                <a:buChar char="-"/>
              </a:pPr>
              <a:r>
                <a:rPr lang="de-DE" dirty="0"/>
                <a:t>Parameter von Model als Eingabe</a:t>
              </a:r>
            </a:p>
            <a:p>
              <a:pPr marL="285750" indent="-285750">
                <a:buFontTx/>
                <a:buChar char="-"/>
              </a:pPr>
              <a:r>
                <a:rPr lang="de-DE" dirty="0"/>
                <a:t>Gibt Abweichung des Models von</a:t>
              </a:r>
              <a:br>
                <a:rPr lang="de-DE" dirty="0"/>
              </a:br>
              <a:r>
                <a:rPr lang="de-DE" dirty="0"/>
                <a:t>Wahrheitswerten zurück</a:t>
              </a:r>
            </a:p>
            <a:p>
              <a:pPr marL="285750" indent="-285750">
                <a:buFontTx/>
                <a:buChar char="-"/>
              </a:pPr>
              <a:endParaRPr lang="de-DE" dirty="0"/>
            </a:p>
            <a:p>
              <a:r>
                <a:rPr lang="de-DE" dirty="0"/>
                <a:t>Mean </a:t>
              </a:r>
              <a:r>
                <a:rPr lang="de-DE" dirty="0" err="1"/>
                <a:t>Squared</a:t>
              </a:r>
              <a:r>
                <a:rPr lang="de-DE" dirty="0"/>
                <a:t> Error Funktion: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742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76 0.00788 L 0.01172 0.00556 L -0.18945 0.00093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8CDE2B7-7723-469D-BFE1-AD56ECA2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69658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490711"/>
            <a:chOff x="3575279" y="1676721"/>
            <a:chExt cx="5968106" cy="3490711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617133"/>
              <a:chOff x="2911045" y="2533046"/>
              <a:chExt cx="5968106" cy="2617133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f(z)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pic>
            <p:nvPicPr>
              <p:cNvPr id="43" name="Grafik 42">
                <a:extLst>
                  <a:ext uri="{FF2B5EF4-FFF2-40B4-BE49-F238E27FC236}">
                    <a16:creationId xmlns:a16="http://schemas.microsoft.com/office/drawing/2014/main" id="{DB3E5032-E3D8-4AFE-9C4A-E439E03CF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920" y="4078014"/>
                <a:ext cx="1530844" cy="1072165"/>
              </a:xfrm>
              <a:prstGeom prst="rect">
                <a:avLst/>
              </a:prstGeom>
            </p:spPr>
          </p:pic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71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C7CB38EB-C4F7-4456-BE6D-B47992832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324774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16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89B63-0DFA-4ABA-A268-29698C0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Das Single Layer </a:t>
            </a:r>
            <a:r>
              <a:rPr lang="de-DE" sz="4000" dirty="0" err="1"/>
              <a:t>Perceptron</a:t>
            </a:r>
            <a:endParaRPr lang="de-DE" sz="40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3D9C58-524F-44BC-8AF2-42039FE07104}"/>
              </a:ext>
            </a:extLst>
          </p:cNvPr>
          <p:cNvSpPr txBox="1"/>
          <p:nvPr/>
        </p:nvSpPr>
        <p:spPr>
          <a:xfrm>
            <a:off x="7137666" y="2484119"/>
            <a:ext cx="40895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Das </a:t>
            </a:r>
            <a:r>
              <a:rPr lang="de-DE" sz="2400" b="1" dirty="0" err="1"/>
              <a:t>Gradientenverfahren</a:t>
            </a:r>
            <a:endParaRPr lang="de-DE" sz="2400" b="1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Iterativer Algorithmus, um </a:t>
            </a:r>
            <a:br>
              <a:rPr lang="de-DE" dirty="0"/>
            </a:br>
            <a:r>
              <a:rPr lang="de-DE" dirty="0"/>
              <a:t>differenzierbare Funktion zu </a:t>
            </a:r>
            <a:br>
              <a:rPr lang="de-DE" dirty="0"/>
            </a:br>
            <a:r>
              <a:rPr lang="de-DE" dirty="0"/>
              <a:t>minimieren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Hilfsmittel, um Fehlerfunktion zu </a:t>
            </a:r>
            <a:br>
              <a:rPr lang="de-DE" dirty="0"/>
            </a:br>
            <a:r>
              <a:rPr lang="de-DE" dirty="0"/>
              <a:t>optimieren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6C17E33-A3C5-43CD-9C6E-2B2FAF0E16E1}"/>
              </a:ext>
            </a:extLst>
          </p:cNvPr>
          <p:cNvGrpSpPr/>
          <p:nvPr/>
        </p:nvGrpSpPr>
        <p:grpSpPr>
          <a:xfrm>
            <a:off x="801883" y="1657305"/>
            <a:ext cx="5968106" cy="3318005"/>
            <a:chOff x="3575279" y="1676721"/>
            <a:chExt cx="5968106" cy="3318005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922D834F-A957-4C1F-9469-66B79ED90FF8}"/>
                </a:ext>
              </a:extLst>
            </p:cNvPr>
            <p:cNvGrpSpPr/>
            <p:nvPr/>
          </p:nvGrpSpPr>
          <p:grpSpPr>
            <a:xfrm>
              <a:off x="3575279" y="2550299"/>
              <a:ext cx="5968106" cy="2444427"/>
              <a:chOff x="2911045" y="2533046"/>
              <a:chExt cx="5968106" cy="2444427"/>
            </a:xfrm>
          </p:grpSpPr>
          <p:sp>
            <p:nvSpPr>
              <p:cNvPr id="34" name="Flussdiagramm: Verbinder 33">
                <a:extLst>
                  <a:ext uri="{FF2B5EF4-FFF2-40B4-BE49-F238E27FC236}">
                    <a16:creationId xmlns:a16="http://schemas.microsoft.com/office/drawing/2014/main" id="{1D08CBDC-2F7A-40CF-88D4-453CC1652E2A}"/>
                  </a:ext>
                </a:extLst>
              </p:cNvPr>
              <p:cNvSpPr/>
              <p:nvPr/>
            </p:nvSpPr>
            <p:spPr>
              <a:xfrm>
                <a:off x="4845049" y="2538071"/>
                <a:ext cx="2501901" cy="2439402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z =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de-DE" dirty="0">
                    <a:solidFill>
                      <a:schemeClr val="tx2"/>
                    </a:solidFill>
                  </a:rPr>
                  <a:t> + X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*w</a:t>
                </a:r>
                <a:r>
                  <a:rPr lang="de-DE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de-DE" dirty="0">
                    <a:solidFill>
                      <a:schemeClr val="tx2"/>
                    </a:solidFill>
                  </a:rPr>
                  <a:t> + … + </a:t>
                </a:r>
                <a:r>
                  <a:rPr lang="de-DE" dirty="0" err="1">
                    <a:solidFill>
                      <a:schemeClr val="tx2"/>
                    </a:solidFill>
                  </a:rPr>
                  <a:t>X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*</a:t>
                </a:r>
                <a:r>
                  <a:rPr lang="de-DE" dirty="0" err="1">
                    <a:solidFill>
                      <a:schemeClr val="tx2"/>
                    </a:solidFill>
                  </a:rPr>
                  <a:t>w</a:t>
                </a:r>
                <a:r>
                  <a:rPr lang="de-DE" baseline="-25000" dirty="0" err="1">
                    <a:solidFill>
                      <a:schemeClr val="tx2"/>
                    </a:solidFill>
                  </a:rPr>
                  <a:t>n</a:t>
                </a:r>
                <a:r>
                  <a:rPr lang="de-DE" dirty="0">
                    <a:solidFill>
                      <a:schemeClr val="tx2"/>
                    </a:solidFill>
                  </a:rPr>
                  <a:t> + b</a:t>
                </a:r>
                <a:br>
                  <a:rPr lang="de-DE" dirty="0">
                    <a:solidFill>
                      <a:schemeClr val="tx2"/>
                    </a:solidFill>
                  </a:rPr>
                </a:br>
                <a:endParaRPr lang="de-DE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de-DE" dirty="0">
                    <a:solidFill>
                      <a:schemeClr val="tx2"/>
                    </a:solidFill>
                  </a:rPr>
                  <a:t>Y = z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FB9385C3-109F-445F-9E6D-1D566206D618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>
                <a:off x="3544971" y="2895313"/>
                <a:ext cx="1666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66267ED6-3028-454C-ADF5-CFE9C9930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971" y="3629436"/>
                <a:ext cx="13000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8B672BE0-3AFC-4161-9E24-AE69DCE5039B}"/>
                  </a:ext>
                </a:extLst>
              </p:cNvPr>
              <p:cNvSpPr txBox="1"/>
              <p:nvPr/>
            </p:nvSpPr>
            <p:spPr>
              <a:xfrm>
                <a:off x="2940859" y="2710647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BD9AD85C-F772-47FF-8AD5-9E01BB092903}"/>
                  </a:ext>
                </a:extLst>
              </p:cNvPr>
              <p:cNvSpPr txBox="1"/>
              <p:nvPr/>
            </p:nvSpPr>
            <p:spPr>
              <a:xfrm>
                <a:off x="2940859" y="3444770"/>
                <a:ext cx="436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X</a:t>
                </a:r>
                <a:r>
                  <a:rPr lang="de-DE" baseline="-25000" dirty="0"/>
                  <a:t>2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E80D13F3-BB6D-4495-87C6-E231A3CF92F5}"/>
                  </a:ext>
                </a:extLst>
              </p:cNvPr>
              <p:cNvSpPr txBox="1"/>
              <p:nvPr/>
            </p:nvSpPr>
            <p:spPr>
              <a:xfrm>
                <a:off x="4017479" y="2533046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1</a:t>
                </a: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9AA6C948-5F4C-4C36-BF2D-D745EF911E64}"/>
                  </a:ext>
                </a:extLst>
              </p:cNvPr>
              <p:cNvSpPr txBox="1"/>
              <p:nvPr/>
            </p:nvSpPr>
            <p:spPr>
              <a:xfrm>
                <a:off x="4017479" y="3267168"/>
                <a:ext cx="500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</a:t>
                </a:r>
                <a:r>
                  <a:rPr lang="de-DE" baseline="-25000" dirty="0"/>
                  <a:t>2</a:t>
                </a:r>
              </a:p>
            </p:txBody>
          </p:sp>
          <p:cxnSp>
            <p:nvCxnSpPr>
              <p:cNvPr id="41" name="Gerade Verbindung mit Pfeil 40">
                <a:extLst>
                  <a:ext uri="{FF2B5EF4-FFF2-40B4-BE49-F238E27FC236}">
                    <a16:creationId xmlns:a16="http://schemas.microsoft.com/office/drawing/2014/main" id="{C2712335-C02C-4F56-BBD2-2406453C6A21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7346950" y="3757772"/>
                <a:ext cx="1235242" cy="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29B9E2BB-20DD-4082-B64C-65D65F351DC9}"/>
                  </a:ext>
                </a:extLst>
              </p:cNvPr>
              <p:cNvSpPr txBox="1"/>
              <p:nvPr/>
            </p:nvSpPr>
            <p:spPr>
              <a:xfrm>
                <a:off x="8540597" y="3585066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</a:t>
                </a:r>
              </a:p>
            </p:txBody>
          </p:sp>
          <p:cxnSp>
            <p:nvCxnSpPr>
              <p:cNvPr id="45" name="Gerade Verbindung mit Pfeil 44">
                <a:extLst>
                  <a:ext uri="{FF2B5EF4-FFF2-40B4-BE49-F238E27FC236}">
                    <a16:creationId xmlns:a16="http://schemas.microsoft.com/office/drawing/2014/main" id="{C0A136CD-F0B5-4ECD-8086-50760E0DE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4292" y="4670948"/>
                <a:ext cx="16387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BDE6FF44-2818-4018-8AAA-267859E09982}"/>
                  </a:ext>
                </a:extLst>
              </p:cNvPr>
              <p:cNvSpPr txBox="1"/>
              <p:nvPr/>
            </p:nvSpPr>
            <p:spPr>
              <a:xfrm>
                <a:off x="2911045" y="4486282"/>
                <a:ext cx="531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X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186F39CC-29A7-4C9F-9AFE-EC8C52C4FBBB}"/>
                  </a:ext>
                </a:extLst>
              </p:cNvPr>
              <p:cNvSpPr txBox="1"/>
              <p:nvPr/>
            </p:nvSpPr>
            <p:spPr>
              <a:xfrm>
                <a:off x="4192439" y="4276375"/>
                <a:ext cx="706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/>
                  <a:t>w</a:t>
                </a:r>
                <a:r>
                  <a:rPr lang="de-DE" baseline="-25000" dirty="0" err="1"/>
                  <a:t>n</a:t>
                </a:r>
                <a:endParaRPr lang="de-DE" baseline="-25000" dirty="0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F858871F-F2CE-46C9-A60B-B68A81841069}"/>
                  </a:ext>
                </a:extLst>
              </p:cNvPr>
              <p:cNvSpPr txBox="1"/>
              <p:nvPr/>
            </p:nvSpPr>
            <p:spPr>
              <a:xfrm>
                <a:off x="4029807" y="3769732"/>
                <a:ext cx="415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…</a:t>
                </a:r>
                <a:endParaRPr lang="de-DE" baseline="-25000" dirty="0"/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07C25A1-07F6-42FA-BF65-E3BB39649234}"/>
                </a:ext>
              </a:extLst>
            </p:cNvPr>
            <p:cNvSpPr/>
            <p:nvPr/>
          </p:nvSpPr>
          <p:spPr>
            <a:xfrm rot="16200000">
              <a:off x="6564290" y="1192178"/>
              <a:ext cx="391886" cy="213360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CC60BE2-CB75-47D7-95C7-76049333BCB7}"/>
                </a:ext>
              </a:extLst>
            </p:cNvPr>
            <p:cNvSpPr txBox="1"/>
            <p:nvPr/>
          </p:nvSpPr>
          <p:spPr>
            <a:xfrm>
              <a:off x="6456303" y="1676721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p(x)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E00BCCA-43F6-4F12-A92A-96F13F072392}"/>
              </a:ext>
            </a:extLst>
          </p:cNvPr>
          <p:cNvGrpSpPr/>
          <p:nvPr/>
        </p:nvGrpSpPr>
        <p:grpSpPr>
          <a:xfrm>
            <a:off x="1961229" y="4881936"/>
            <a:ext cx="1510931" cy="901232"/>
            <a:chOff x="1961229" y="4881936"/>
            <a:chExt cx="1510931" cy="901232"/>
          </a:xfrm>
        </p:grpSpPr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D351BE8F-27EC-43B4-A511-4A0A314F5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1229" y="4881936"/>
              <a:ext cx="1510931" cy="901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31DF0AED-8BF5-438C-8DAD-BD441A1E626D}"/>
                </a:ext>
              </a:extLst>
            </p:cNvPr>
            <p:cNvSpPr txBox="1"/>
            <p:nvPr/>
          </p:nvSpPr>
          <p:spPr>
            <a:xfrm>
              <a:off x="2202562" y="5147886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A2E9981-2CF9-400E-833F-D6F9F13ACF12}"/>
              </a:ext>
            </a:extLst>
          </p:cNvPr>
          <p:cNvGrpSpPr/>
          <p:nvPr/>
        </p:nvGrpSpPr>
        <p:grpSpPr>
          <a:xfrm>
            <a:off x="3265714" y="5147886"/>
            <a:ext cx="3499323" cy="1600835"/>
            <a:chOff x="3265714" y="5147886"/>
            <a:chExt cx="3499323" cy="1600835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DA539E-B5E8-45CF-8104-434DC7360F1E}"/>
                </a:ext>
              </a:extLst>
            </p:cNvPr>
            <p:cNvGrpSpPr/>
            <p:nvPr/>
          </p:nvGrpSpPr>
          <p:grpSpPr>
            <a:xfrm>
              <a:off x="4382683" y="5147886"/>
              <a:ext cx="2382354" cy="1600835"/>
              <a:chOff x="3682907" y="5075712"/>
              <a:chExt cx="2451789" cy="1603974"/>
            </a:xfrm>
          </p:grpSpPr>
          <p:pic>
            <p:nvPicPr>
              <p:cNvPr id="24" name="Picture 12">
                <a:extLst>
                  <a:ext uri="{FF2B5EF4-FFF2-40B4-BE49-F238E27FC236}">
                    <a16:creationId xmlns:a16="http://schemas.microsoft.com/office/drawing/2014/main" id="{AF1F49E8-1ABA-4831-BF50-F37B2F923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81" b="9217"/>
              <a:stretch/>
            </p:blipFill>
            <p:spPr bwMode="auto">
              <a:xfrm>
                <a:off x="3682907" y="5075712"/>
                <a:ext cx="2451789" cy="1603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06D65518-4D35-4F9B-8810-0E14BD1938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500" y="5200695"/>
                <a:ext cx="1981909" cy="1292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6D3F6C57-5A82-46E0-B94C-882CC6D257F4}"/>
                </a:ext>
              </a:extLst>
            </p:cNvPr>
            <p:cNvSpPr/>
            <p:nvPr/>
          </p:nvSpPr>
          <p:spPr>
            <a:xfrm>
              <a:off x="3265714" y="5517218"/>
              <a:ext cx="1018384" cy="6658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/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066FBE2A-9079-420B-AE1E-8913F2D3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920" y="1671299"/>
                <a:ext cx="4586320" cy="756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8386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0_TF89338750_Win32_OJ107391201.potx" id="{C860647A-45B4-4B00-8C8D-66F72B8CC9C0}" vid="{1179A28C-4DD8-4081-9251-DBA70DDC978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{D7DE7739-CF2C-4174-931D-290F028D5C78}tf89338750_win32</Template>
  <TotalTime>0</TotalTime>
  <Words>601</Words>
  <Application>Microsoft Office PowerPoint</Application>
  <PresentationFormat>Breitbild</PresentationFormat>
  <Paragraphs>165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Univers</vt:lpstr>
      <vt:lpstr>GradientUnivers</vt:lpstr>
      <vt:lpstr>Faltende neuronale netze</vt:lpstr>
      <vt:lpstr>Übersicht über Maschinelles Lernen</vt:lpstr>
      <vt:lpstr>Übersicht über Maschinelles Lernen</vt:lpstr>
      <vt:lpstr>Übersicht über Maschinelles Lernen</vt:lpstr>
      <vt:lpstr>Funktionsweise faltender neuronaler Netze</vt:lpstr>
      <vt:lpstr>Das Single Layer Perceptron</vt:lpstr>
      <vt:lpstr>Das Single Layer Perceptron</vt:lpstr>
      <vt:lpstr>Das Single Layer Perceptron</vt:lpstr>
      <vt:lpstr>Das Single Layer Perceptron</vt:lpstr>
      <vt:lpstr>Das Gradientenverfahren</vt:lpstr>
      <vt:lpstr>Das Gradientenverfahren</vt:lpstr>
      <vt:lpstr>Das Single Layer Perceptron</vt:lpstr>
      <vt:lpstr>Das Single Layer Perceptron</vt:lpstr>
      <vt:lpstr>Das 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Faltende neuronale netze</dc:title>
  <dc:creator>Holger Jank</dc:creator>
  <cp:lastModifiedBy>Holger Jank</cp:lastModifiedBy>
  <cp:revision>52</cp:revision>
  <dcterms:created xsi:type="dcterms:W3CDTF">2022-03-13T11:23:14Z</dcterms:created>
  <dcterms:modified xsi:type="dcterms:W3CDTF">2022-03-24T20:53:28Z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