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0" r:id="rId7"/>
    <p:sldId id="259" r:id="rId8"/>
    <p:sldId id="258" r:id="rId9"/>
    <p:sldId id="263" r:id="rId10"/>
    <p:sldId id="265" r:id="rId11"/>
    <p:sldId id="267" r:id="rId12"/>
    <p:sldId id="268" r:id="rId13"/>
    <p:sldId id="266" r:id="rId14"/>
    <p:sldId id="269" r:id="rId15"/>
    <p:sldId id="271" r:id="rId16"/>
    <p:sldId id="272" r:id="rId17"/>
    <p:sldId id="270" r:id="rId18"/>
    <p:sldId id="273" r:id="rId19"/>
    <p:sldId id="274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53E9C-E29A-4614-99A0-B54270F073EF}" v="26" dt="2022-03-20T18:48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84967" autoAdjust="0"/>
  </p:normalViewPr>
  <p:slideViewPr>
    <p:cSldViewPr snapToGrid="0">
      <p:cViewPr>
        <p:scale>
          <a:sx n="125" d="100"/>
          <a:sy n="125" d="100"/>
        </p:scale>
        <p:origin x="66" y="-73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26.03.2022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26.03.2022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3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3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15" Type="http://schemas.openxmlformats.org/officeDocument/2006/relationships/image" Target="../media/image42.png"/><Relationship Id="rId4" Type="http://schemas.openxmlformats.org/officeDocument/2006/relationships/image" Target="../media/image40.pn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9.png"/><Relationship Id="rId10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C468-ADF5-4A6C-97B2-7D017636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Faltende neuronale netze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2E4DD-C4D3-4F40-AB39-97DB89F6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Benjamin Jank</a:t>
            </a:r>
          </a:p>
        </p:txBody>
      </p:sp>
    </p:spTree>
    <p:extLst>
      <p:ext uri="{BB962C8B-B14F-4D97-AF65-F5344CB8AC3E}">
        <p14:creationId xmlns:p14="http://schemas.microsoft.com/office/powerpoint/2010/main" val="29886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de-DE" sz="1400" baseline="-25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6755386" y="1891692"/>
                <a:ext cx="3553216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86" y="1891692"/>
                <a:ext cx="355321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/>
              <p:nvPr/>
            </p:nvSpPr>
            <p:spPr>
              <a:xfrm>
                <a:off x="6762646" y="2822422"/>
                <a:ext cx="3481787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46" y="2822422"/>
                <a:ext cx="3481787" cy="440442"/>
              </a:xfrm>
              <a:prstGeom prst="rect">
                <a:avLst/>
              </a:prstGeom>
              <a:blipFill>
                <a:blip r:embed="rId4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0ACE213-425B-4905-B232-60643EA0F82C}"/>
                  </a:ext>
                </a:extLst>
              </p:cNvPr>
              <p:cNvSpPr txBox="1"/>
              <p:nvPr/>
            </p:nvSpPr>
            <p:spPr>
              <a:xfrm>
                <a:off x="7052206" y="3373445"/>
                <a:ext cx="3216137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0ACE213-425B-4905-B232-60643EA0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3373445"/>
                <a:ext cx="3216137" cy="407227"/>
              </a:xfrm>
              <a:prstGeom prst="rect">
                <a:avLst/>
              </a:prstGeom>
              <a:blipFill>
                <a:blip r:embed="rId5"/>
                <a:stretch>
                  <a:fillRect l="-4554" t="-137313" b="-213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7B2BCB9-1F39-4B08-84D9-85A7F3562B44}"/>
                  </a:ext>
                </a:extLst>
              </p:cNvPr>
              <p:cNvSpPr txBox="1"/>
              <p:nvPr/>
            </p:nvSpPr>
            <p:spPr>
              <a:xfrm>
                <a:off x="7052206" y="3894145"/>
                <a:ext cx="3386376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de-DE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den>
                                </m:f>
                                <m:r>
                                  <a:rPr lang="de-DE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7B2BCB9-1F39-4B08-84D9-85A7F3562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3894145"/>
                <a:ext cx="3386376" cy="544252"/>
              </a:xfrm>
              <a:prstGeom prst="rect">
                <a:avLst/>
              </a:prstGeom>
              <a:blipFill>
                <a:blip r:embed="rId6"/>
                <a:stretch>
                  <a:fillRect l="-4324"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16CD1C8-D630-42A0-805D-59C00D9DEEC5}"/>
                  </a:ext>
                </a:extLst>
              </p:cNvPr>
              <p:cNvSpPr txBox="1"/>
              <p:nvPr/>
            </p:nvSpPr>
            <p:spPr>
              <a:xfrm>
                <a:off x="7052206" y="4511365"/>
                <a:ext cx="4932825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16CD1C8-D630-42A0-805D-59C00D9D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4511365"/>
                <a:ext cx="4932825" cy="412485"/>
              </a:xfrm>
              <a:prstGeom prst="rect">
                <a:avLst/>
              </a:prstGeom>
              <a:blipFill>
                <a:blip r:embed="rId7"/>
                <a:stretch>
                  <a:fillRect l="-2967" t="-135294" r="-742" b="-20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F490351-F3BF-4817-8E7B-2826424CE727}"/>
                  </a:ext>
                </a:extLst>
              </p:cNvPr>
              <p:cNvSpPr txBox="1"/>
              <p:nvPr/>
            </p:nvSpPr>
            <p:spPr>
              <a:xfrm>
                <a:off x="7052206" y="5052385"/>
                <a:ext cx="4107919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F490351-F3BF-4817-8E7B-2826424C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5052385"/>
                <a:ext cx="4107919" cy="412485"/>
              </a:xfrm>
              <a:prstGeom prst="rect">
                <a:avLst/>
              </a:prstGeom>
              <a:blipFill>
                <a:blip r:embed="rId8"/>
                <a:stretch>
                  <a:fillRect l="-3561" t="-138806" b="-2119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982AA27-325E-49C7-AFBA-05DE10A8D395}"/>
                  </a:ext>
                </a:extLst>
              </p:cNvPr>
              <p:cNvSpPr txBox="1"/>
              <p:nvPr/>
            </p:nvSpPr>
            <p:spPr>
              <a:xfrm>
                <a:off x="7052206" y="5579217"/>
                <a:ext cx="3929987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982AA27-325E-49C7-AFBA-05DE10A8D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5579217"/>
                <a:ext cx="3929987" cy="412485"/>
              </a:xfrm>
              <a:prstGeom prst="rect">
                <a:avLst/>
              </a:prstGeom>
              <a:blipFill>
                <a:blip r:embed="rId9"/>
                <a:stretch>
                  <a:fillRect l="-3721" t="-135294" b="-20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7459760" y="376368"/>
                <a:ext cx="2784673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60" y="376368"/>
                <a:ext cx="2784673" cy="13304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6755386" y="1671299"/>
                <a:ext cx="3553216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86" y="1671299"/>
                <a:ext cx="355321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/>
              <p:nvPr/>
            </p:nvSpPr>
            <p:spPr>
              <a:xfrm>
                <a:off x="6762646" y="2512039"/>
                <a:ext cx="4135171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46" y="2512039"/>
                <a:ext cx="4135171" cy="440442"/>
              </a:xfrm>
              <a:prstGeom prst="rect">
                <a:avLst/>
              </a:prstGeom>
              <a:blipFill>
                <a:blip r:embed="rId4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ACD942B-3AC7-4443-AA85-5597C491EF95}"/>
                  </a:ext>
                </a:extLst>
              </p:cNvPr>
              <p:cNvSpPr txBox="1"/>
              <p:nvPr/>
            </p:nvSpPr>
            <p:spPr>
              <a:xfrm>
                <a:off x="6676921" y="3012819"/>
                <a:ext cx="248752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ACD942B-3AC7-4443-AA85-5597C491E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21" y="3012819"/>
                <a:ext cx="2487526" cy="404983"/>
              </a:xfrm>
              <a:prstGeom prst="rect">
                <a:avLst/>
              </a:prstGeom>
              <a:blipFill>
                <a:blip r:embed="rId5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0D953CE-321F-4B89-A62E-6EFC1EFB2B04}"/>
                  </a:ext>
                </a:extLst>
              </p:cNvPr>
              <p:cNvSpPr txBox="1"/>
              <p:nvPr/>
            </p:nvSpPr>
            <p:spPr>
              <a:xfrm>
                <a:off x="6772171" y="3426439"/>
                <a:ext cx="3889463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de-DE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0D953CE-321F-4B89-A62E-6EFC1EFB2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71" y="3426439"/>
                <a:ext cx="3889463" cy="440442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CB9E229-250A-4F9C-838B-46562CC0BFF3}"/>
                  </a:ext>
                </a:extLst>
              </p:cNvPr>
              <p:cNvSpPr txBox="1"/>
              <p:nvPr/>
            </p:nvSpPr>
            <p:spPr>
              <a:xfrm>
                <a:off x="6772171" y="3950314"/>
                <a:ext cx="3155287" cy="442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CB9E229-250A-4F9C-838B-46562CC0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71" y="3950314"/>
                <a:ext cx="3155287" cy="442557"/>
              </a:xfrm>
              <a:prstGeom prst="rect">
                <a:avLst/>
              </a:prstGeom>
              <a:blipFill>
                <a:blip r:embed="rId7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0346412-ED5B-4D91-B543-EB09BEE7E724}"/>
                  </a:ext>
                </a:extLst>
              </p:cNvPr>
              <p:cNvSpPr txBox="1"/>
              <p:nvPr/>
            </p:nvSpPr>
            <p:spPr>
              <a:xfrm>
                <a:off x="6772171" y="4649833"/>
                <a:ext cx="4278222" cy="178946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0346412-ED5B-4D91-B543-EB09BEE7E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71" y="4649833"/>
                <a:ext cx="4278222" cy="17894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E0F440D-1CD3-40F8-98B1-9AC035E603E0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A640F88-DDF7-40C9-81BC-3A1DA0D78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3A50399-B7D9-4F02-8F58-02A6E3D9F58C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15774EB-3064-4C0D-A5FD-7E1F6C789DB6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de-DE" sz="1400" baseline="-25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524DDB-05E7-4616-8264-8C89B54DB58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400A0464-537B-4451-9DC3-A173A60AF0E5}"/>
              </a:ext>
            </a:extLst>
          </p:cNvPr>
          <p:cNvSpPr txBox="1"/>
          <p:nvPr/>
        </p:nvSpPr>
        <p:spPr>
          <a:xfrm>
            <a:off x="4267860" y="335885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</p:spTree>
    <p:extLst>
      <p:ext uri="{BB962C8B-B14F-4D97-AF65-F5344CB8AC3E}">
        <p14:creationId xmlns:p14="http://schemas.microsoft.com/office/powerpoint/2010/main" val="10952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z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5772436" y="4942928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5DCAEDDA-2F89-4F53-8D1D-3C6E68820AFD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30615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f(z)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3FF6A0F3-8039-467E-9061-07C4ACAE5471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60071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1532466" y="1690688"/>
            <a:ext cx="10054309" cy="3862060"/>
            <a:chOff x="1532466" y="1690688"/>
            <a:chExt cx="100543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1532466" y="420366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343820" y="2085997"/>
              <a:ext cx="3696206" cy="25129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343820" y="3100296"/>
              <a:ext cx="3665608" cy="149868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343820" y="4104216"/>
              <a:ext cx="3656078" cy="49476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55594"/>
              <a:ext cx="3833842" cy="26018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7" y="3584294"/>
              <a:ext cx="3819545" cy="15731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A18719-69DD-48A1-A410-4CB93811509A}"/>
              </a:ext>
            </a:extLst>
          </p:cNvPr>
          <p:cNvGrpSpPr/>
          <p:nvPr/>
        </p:nvGrpSpPr>
        <p:grpSpPr>
          <a:xfrm>
            <a:off x="1643791" y="5658416"/>
            <a:ext cx="4346154" cy="1019125"/>
            <a:chOff x="1643791" y="5658416"/>
            <a:chExt cx="4346154" cy="1019125"/>
          </a:xfrm>
        </p:grpSpPr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id="{1A08EEB1-A73B-4D0B-BB20-B59852149281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3C92B1-15A7-437A-A748-78EDDB4C230E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944A741-71D8-4F10-AC29-24A350378D69}"/>
              </a:ext>
            </a:extLst>
          </p:cNvPr>
          <p:cNvGrpSpPr/>
          <p:nvPr/>
        </p:nvGrpSpPr>
        <p:grpSpPr>
          <a:xfrm>
            <a:off x="6009428" y="5658415"/>
            <a:ext cx="4346154" cy="1019125"/>
            <a:chOff x="1643791" y="5658416"/>
            <a:chExt cx="4346154" cy="1019125"/>
          </a:xfrm>
        </p:grpSpPr>
        <p:sp>
          <p:nvSpPr>
            <p:cNvPr id="115" name="Geschweifte Klammer links 114">
              <a:extLst>
                <a:ext uri="{FF2B5EF4-FFF2-40B4-BE49-F238E27FC236}">
                  <a16:creationId xmlns:a16="http://schemas.microsoft.com/office/drawing/2014/main" id="{E86CB1C0-ACD6-414A-B6C1-9C0F967A1BF8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19DFD5BC-B0B3-4BD9-8E8C-9935FD3EDF8F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L2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72CAF4B0-0847-47B2-88AF-B29CEAE8BE38}"/>
              </a:ext>
            </a:extLst>
          </p:cNvPr>
          <p:cNvGrpSpPr/>
          <p:nvPr/>
        </p:nvGrpSpPr>
        <p:grpSpPr>
          <a:xfrm>
            <a:off x="10383375" y="5658414"/>
            <a:ext cx="1189103" cy="1019125"/>
            <a:chOff x="1643791" y="5658416"/>
            <a:chExt cx="4346154" cy="1019125"/>
          </a:xfrm>
        </p:grpSpPr>
        <p:sp>
          <p:nvSpPr>
            <p:cNvPr id="118" name="Geschweifte Klammer links 117">
              <a:extLst>
                <a:ext uri="{FF2B5EF4-FFF2-40B4-BE49-F238E27FC236}">
                  <a16:creationId xmlns:a16="http://schemas.microsoft.com/office/drawing/2014/main" id="{9D65AC2F-D765-4602-A640-1E690FE79E1B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BA25942D-8EB5-4BA4-8DEC-2A2BD80D0BF5}"/>
                </a:ext>
              </a:extLst>
            </p:cNvPr>
            <p:cNvSpPr txBox="1"/>
            <p:nvPr/>
          </p:nvSpPr>
          <p:spPr>
            <a:xfrm>
              <a:off x="3613857" y="6308209"/>
              <a:ext cx="161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99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t="-1408" b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5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5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500" b="0" i="1" baseline="-2500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/>
              <p:nvPr/>
            </p:nvSpPr>
            <p:spPr>
              <a:xfrm>
                <a:off x="777733" y="4191580"/>
                <a:ext cx="4150423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400" b="0" i="1" baseline="-2500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4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4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4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 sz="1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4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33" y="4191580"/>
                <a:ext cx="4150423" cy="6805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/>
              <p:nvPr/>
            </p:nvSpPr>
            <p:spPr>
              <a:xfrm>
                <a:off x="960965" y="4957969"/>
                <a:ext cx="5420754" cy="41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2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2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2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3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4957969"/>
                <a:ext cx="5420754" cy="414922"/>
              </a:xfrm>
              <a:prstGeom prst="rect">
                <a:avLst/>
              </a:prstGeom>
              <a:blipFill>
                <a:blip r:embed="rId1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/>
              <p:nvPr/>
            </p:nvSpPr>
            <p:spPr>
              <a:xfrm>
                <a:off x="1077417" y="5656435"/>
                <a:ext cx="4100610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7" y="5656435"/>
                <a:ext cx="4100610" cy="440442"/>
              </a:xfrm>
              <a:prstGeom prst="rect">
                <a:avLst/>
              </a:prstGeom>
              <a:blipFill>
                <a:blip r:embed="rId17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/>
              <p:nvPr/>
            </p:nvSpPr>
            <p:spPr>
              <a:xfrm>
                <a:off x="1077417" y="6180310"/>
                <a:ext cx="3512757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7" y="6180310"/>
                <a:ext cx="3512757" cy="440442"/>
              </a:xfrm>
              <a:prstGeom prst="rect">
                <a:avLst/>
              </a:prstGeom>
              <a:blipFill>
                <a:blip r:embed="rId18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2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t="-1408" b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5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5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500" b="0" i="1" baseline="-2500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/>
              <p:nvPr/>
            </p:nvSpPr>
            <p:spPr>
              <a:xfrm>
                <a:off x="777733" y="4191580"/>
                <a:ext cx="4150423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400" b="0" i="1" baseline="-2500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400" i="1" baseline="-2500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 sz="1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4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33" y="4191580"/>
                <a:ext cx="4150423" cy="680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/>
              <p:nvPr/>
            </p:nvSpPr>
            <p:spPr>
              <a:xfrm>
                <a:off x="960965" y="4957969"/>
                <a:ext cx="5420754" cy="43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2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2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4957969"/>
                <a:ext cx="5420754" cy="430952"/>
              </a:xfrm>
              <a:prstGeom prst="rect">
                <a:avLst/>
              </a:prstGeom>
              <a:blipFill>
                <a:blip r:embed="rId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91ADBDE6-5D42-4ADD-A2BA-C05FDE6C5C42}"/>
                  </a:ext>
                </a:extLst>
              </p:cNvPr>
              <p:cNvSpPr txBox="1"/>
              <p:nvPr/>
            </p:nvSpPr>
            <p:spPr>
              <a:xfrm>
                <a:off x="1457396" y="5450350"/>
                <a:ext cx="6097508" cy="40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de-DE" sz="13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4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91ADBDE6-5D42-4ADD-A2BA-C05FDE6C5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96" y="5450350"/>
                <a:ext cx="6097508" cy="400046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DA2C649C-0B60-41A3-8549-FDA979B0FAFE}"/>
                  </a:ext>
                </a:extLst>
              </p:cNvPr>
              <p:cNvSpPr txBox="1"/>
              <p:nvPr/>
            </p:nvSpPr>
            <p:spPr>
              <a:xfrm>
                <a:off x="1444504" y="5882008"/>
                <a:ext cx="6110400" cy="699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  <a:p>
                <a:pPr/>
                <a:endParaRPr lang="de-DE" sz="1300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DA2C649C-0B60-41A3-8549-FDA979B0F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504" y="5882008"/>
                <a:ext cx="6110400" cy="6991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12B57EB4-DBA9-43AC-A7C4-BF031CB2CCE7}"/>
                  </a:ext>
                </a:extLst>
              </p:cNvPr>
              <p:cNvSpPr txBox="1"/>
              <p:nvPr/>
            </p:nvSpPr>
            <p:spPr>
              <a:xfrm>
                <a:off x="125699" y="6322789"/>
                <a:ext cx="6096000" cy="535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12B57EB4-DBA9-43AC-A7C4-BF031CB2C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9" y="6322789"/>
                <a:ext cx="6096000" cy="535211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CC0EC0A-6A65-4FAA-8CD7-3EE306489741}"/>
                  </a:ext>
                </a:extLst>
              </p:cNvPr>
              <p:cNvSpPr txBox="1"/>
              <p:nvPr/>
            </p:nvSpPr>
            <p:spPr>
              <a:xfrm>
                <a:off x="5233398" y="3724253"/>
                <a:ext cx="6096000" cy="433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13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3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de-DE" sz="13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1300" i="1" baseline="-2500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𝑙𝑘</m:t>
                        </m:r>
                      </m:e>
                      <m:sup>
                        <m:d>
                          <m:d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de-DE" sz="13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de-DE" sz="13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sz="1300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sSup>
                      <m:sSup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3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CC0EC0A-6A65-4FAA-8CD7-3EE30648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398" y="3724253"/>
                <a:ext cx="6096000" cy="433388"/>
              </a:xfrm>
              <a:prstGeom prst="rect">
                <a:avLst/>
              </a:prstGeom>
              <a:blipFill>
                <a:blip r:embed="rId12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Künstliche Intelligenz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Teilgebiet der Informatik. </a:t>
            </a:r>
            <a:r>
              <a:rPr lang="de-DE" dirty="0"/>
              <a:t>Sie imitiert menschliche kognitive Fähigkeiten [...]. Diese Intelligenz kann auf </a:t>
            </a:r>
            <a:r>
              <a:rPr lang="de-DE" dirty="0">
                <a:solidFill>
                  <a:srgbClr val="FF0000"/>
                </a:solidFill>
              </a:rPr>
              <a:t>programmierten Abläufen</a:t>
            </a:r>
            <a:r>
              <a:rPr lang="de-DE" b="1" dirty="0"/>
              <a:t> </a:t>
            </a:r>
            <a:r>
              <a:rPr lang="de-DE" dirty="0"/>
              <a:t>basieren oder durch</a:t>
            </a:r>
            <a:r>
              <a:rPr lang="de-DE" b="1" dirty="0"/>
              <a:t> </a:t>
            </a:r>
            <a:r>
              <a:rPr lang="de-DE" dirty="0">
                <a:solidFill>
                  <a:srgbClr val="FF0000"/>
                </a:solidFill>
              </a:rPr>
              <a:t>maschinelles Lernen</a:t>
            </a:r>
            <a:r>
              <a:rPr lang="de-DE" b="1" dirty="0"/>
              <a:t> </a:t>
            </a:r>
            <a:r>
              <a:rPr lang="de-DE" dirty="0"/>
              <a:t>erzeugt werde.“ (</a:t>
            </a:r>
            <a:r>
              <a:rPr lang="de-DE" dirty="0" err="1"/>
              <a:t>Frauenhofer</a:t>
            </a:r>
            <a:r>
              <a:rPr lang="de-DE" dirty="0"/>
              <a:t>-Institut für Kognitive Systeme IKS)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Teilbereich der künstlichen Intelligenz</a:t>
            </a:r>
            <a:r>
              <a:rPr lang="de-DE" dirty="0"/>
              <a:t> (KI). Der Schwerpunkt liegt auf dem </a:t>
            </a:r>
            <a:r>
              <a:rPr lang="de-DE" dirty="0">
                <a:solidFill>
                  <a:srgbClr val="FF0000"/>
                </a:solidFill>
              </a:rPr>
              <a:t>Trainieren von Computern</a:t>
            </a:r>
            <a:r>
              <a:rPr lang="de-DE" dirty="0"/>
              <a:t>, damit diese aus </a:t>
            </a:r>
            <a:r>
              <a:rPr lang="de-DE" dirty="0">
                <a:solidFill>
                  <a:srgbClr val="FF0000"/>
                </a:solidFill>
              </a:rPr>
              <a:t>Daten und Erfahrungen</a:t>
            </a:r>
            <a:r>
              <a:rPr lang="de-DE" dirty="0"/>
              <a:t> lernen […] – anstatt explizit dafür programmiert zu werden.“ (SAP)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DF2B77-E187-4A01-83DC-9AFA97B81B17}"/>
              </a:ext>
            </a:extLst>
          </p:cNvPr>
          <p:cNvSpPr txBox="1"/>
          <p:nvPr/>
        </p:nvSpPr>
        <p:spPr>
          <a:xfrm>
            <a:off x="1640561" y="51172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83B97D8-20DF-4B7F-BD04-0CB8F625BF12}"/>
              </a:ext>
            </a:extLst>
          </p:cNvPr>
          <p:cNvSpPr txBox="1"/>
          <p:nvPr/>
        </p:nvSpPr>
        <p:spPr>
          <a:xfrm>
            <a:off x="3732052" y="5117250"/>
            <a:ext cx="174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Maschinelles Lernen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A5A6E7E-002C-4976-9DF6-2252BC92FD62}"/>
              </a:ext>
            </a:extLst>
          </p:cNvPr>
          <p:cNvCxnSpPr/>
          <p:nvPr/>
        </p:nvCxnSpPr>
        <p:spPr>
          <a:xfrm flipH="1">
            <a:off x="2514855" y="4652211"/>
            <a:ext cx="180219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BFE88-4452-412B-B283-8F7B5B0EDE39}"/>
              </a:ext>
            </a:extLst>
          </p:cNvPr>
          <p:cNvCxnSpPr>
            <a:cxnSpLocks/>
          </p:cNvCxnSpPr>
          <p:nvPr/>
        </p:nvCxnSpPr>
        <p:spPr>
          <a:xfrm>
            <a:off x="2723148" y="4652211"/>
            <a:ext cx="161649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0E04C59-3E42-4590-ABFC-38881622B687}"/>
              </a:ext>
            </a:extLst>
          </p:cNvPr>
          <p:cNvSpPr/>
          <p:nvPr/>
        </p:nvSpPr>
        <p:spPr>
          <a:xfrm>
            <a:off x="23002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1F618-B54E-4CA4-8E61-49E461B04819}"/>
              </a:ext>
            </a:extLst>
          </p:cNvPr>
          <p:cNvSpPr/>
          <p:nvPr/>
        </p:nvSpPr>
        <p:spPr>
          <a:xfrm>
            <a:off x="23002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50D648-EB75-4F34-8C2E-2837227BAC1F}"/>
              </a:ext>
            </a:extLst>
          </p:cNvPr>
          <p:cNvSpPr/>
          <p:nvPr/>
        </p:nvSpPr>
        <p:spPr>
          <a:xfrm>
            <a:off x="23163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3F4EE18-169F-4968-8706-16999DFAE282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8024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15A273-0541-4E08-A64B-3909F3C3E3C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8024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7BB7304-5177-46C9-A3F1-FBD9DF47FDE3}"/>
              </a:ext>
            </a:extLst>
          </p:cNvPr>
          <p:cNvSpPr/>
          <p:nvPr/>
        </p:nvSpPr>
        <p:spPr>
          <a:xfrm>
            <a:off x="73675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ABBECE-990A-491F-A4A7-9AE76DDE0375}"/>
              </a:ext>
            </a:extLst>
          </p:cNvPr>
          <p:cNvSpPr/>
          <p:nvPr/>
        </p:nvSpPr>
        <p:spPr>
          <a:xfrm>
            <a:off x="73675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CF7FB4-3ECA-47C8-96F0-8BDDA55AD8ED}"/>
              </a:ext>
            </a:extLst>
          </p:cNvPr>
          <p:cNvSpPr/>
          <p:nvPr/>
        </p:nvSpPr>
        <p:spPr>
          <a:xfrm>
            <a:off x="73836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E4008-FDB0-4DD5-B11B-ED41E2853CC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78697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DB85B32-0C64-4BEE-B926-40B8281AC14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78697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A5EB43A-81F0-4F82-953F-1B78836F3AEB}"/>
              </a:ext>
            </a:extLst>
          </p:cNvPr>
          <p:cNvSpPr/>
          <p:nvPr/>
        </p:nvSpPr>
        <p:spPr>
          <a:xfrm>
            <a:off x="5605978" y="3847460"/>
            <a:ext cx="1072422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Zustand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5164E-D93B-4262-B9DD-8A734E606B0D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6678400" y="4062660"/>
            <a:ext cx="689195" cy="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C127277-AB28-4BFC-B2B1-EB991FA92A0D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6142190" y="4283238"/>
            <a:ext cx="1241447" cy="5379"/>
          </a:xfrm>
          <a:prstGeom prst="curvedConnector4">
            <a:avLst>
              <a:gd name="adj1" fmla="val 25335"/>
              <a:gd name="adj2" fmla="val 600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CF2B10-9E42-453F-B108-CEC476D73750}"/>
              </a:ext>
            </a:extLst>
          </p:cNvPr>
          <p:cNvSpPr/>
          <p:nvPr/>
        </p:nvSpPr>
        <p:spPr>
          <a:xfrm>
            <a:off x="5069305" y="1565860"/>
            <a:ext cx="3336758" cy="7762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Maschinelles Lernen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E9E705-33A5-4C5D-A382-D8D7958D06FD}"/>
              </a:ext>
            </a:extLst>
          </p:cNvPr>
          <p:cNvSpPr/>
          <p:nvPr/>
        </p:nvSpPr>
        <p:spPr>
          <a:xfrm>
            <a:off x="3084095" y="3256042"/>
            <a:ext cx="1985210" cy="776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148D3-561D-45E3-8E39-AE6F0D08EC3F}"/>
              </a:ext>
            </a:extLst>
          </p:cNvPr>
          <p:cNvSpPr/>
          <p:nvPr/>
        </p:nvSpPr>
        <p:spPr>
          <a:xfrm>
            <a:off x="5781174" y="3265545"/>
            <a:ext cx="1985210" cy="776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CEA154-D55D-47F8-AC17-7AAF286CD37A}"/>
              </a:ext>
            </a:extLst>
          </p:cNvPr>
          <p:cNvSpPr/>
          <p:nvPr/>
        </p:nvSpPr>
        <p:spPr>
          <a:xfrm>
            <a:off x="1736557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Klassifizierung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3800DC-73C9-4CE8-9DE7-7C59260CF05F}"/>
              </a:ext>
            </a:extLst>
          </p:cNvPr>
          <p:cNvSpPr/>
          <p:nvPr/>
        </p:nvSpPr>
        <p:spPr>
          <a:xfrm>
            <a:off x="8478253" y="3265545"/>
            <a:ext cx="1985210" cy="7762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Bestärkendes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B7EEE2-38B1-4DB0-88AA-A218DC6F1DE7}"/>
              </a:ext>
            </a:extLst>
          </p:cNvPr>
          <p:cNvSpPr/>
          <p:nvPr/>
        </p:nvSpPr>
        <p:spPr>
          <a:xfrm>
            <a:off x="4618122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Regression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9ADF58-2F2B-4565-8C04-A99F54D3D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76700" y="2342148"/>
            <a:ext cx="2660984" cy="91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11F165-5778-4C68-A303-C4DF1C5CBE8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737684" y="2342148"/>
            <a:ext cx="36095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85D549-F90E-4347-BFE2-BB9E953549E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737684" y="2342148"/>
            <a:ext cx="2733174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57AD7-2217-4CF1-899F-91E0CD32BD5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729162" y="4032330"/>
            <a:ext cx="1347538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2904ACE-F163-492A-99C5-0C3A54A5F40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076700" y="4032330"/>
            <a:ext cx="1534027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Funktionsweise faltender neuronaler Netze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0C590-D711-4950-B63E-9294D14B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53" flipV="1">
            <a:off x="6139772" y="2155220"/>
            <a:ext cx="3061756" cy="13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7D94F6-9443-4875-8B65-F23083D6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" y="1411551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54B4E5C-4D10-408B-9821-39DF7094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953933"/>
            <a:ext cx="2402882" cy="1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12EAE70-9008-4AF7-9145-7479D00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10" y="152161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EA0F6A-D6E3-4741-B62B-F7E2E78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983">
            <a:off x="1428208" y="2819794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4656831-2B47-45AF-95C9-54FC3E9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479622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E1993B6-39C2-432A-AC46-4313CF51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3" y="5146510"/>
            <a:ext cx="3022948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A6308B-B120-423A-8AA1-7C0FE36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8" y="3034529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D98E19-FE6C-4D50-977D-0FAD73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291">
            <a:off x="6815442" y="4684699"/>
            <a:ext cx="2898757" cy="13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8612CD9-D75C-4A10-A483-991FFE25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53" y="3091118"/>
            <a:ext cx="3061756" cy="1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790F80-C4FB-42D6-BF94-F02FE804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94933" y="4458644"/>
            <a:ext cx="2402882" cy="9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6BAB25-DE82-4C3D-B2EF-1545348FD1F9}"/>
              </a:ext>
            </a:extLst>
          </p:cNvPr>
          <p:cNvGrpSpPr/>
          <p:nvPr/>
        </p:nvGrpSpPr>
        <p:grpSpPr>
          <a:xfrm>
            <a:off x="3111947" y="1657305"/>
            <a:ext cx="5968106" cy="3490711"/>
            <a:chOff x="3575279" y="1676721"/>
            <a:chExt cx="5968106" cy="349071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690EE75-B21A-4591-BBA9-BA939569611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21D0FAE3-4CA2-4FD6-B403-FC170DE250B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FE372A0-F9D1-4609-8B4A-0BFACAEC53B1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FD98BF1A-D7D5-4DA1-9263-E645B4A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D7BD307-C162-453D-92CE-7575F87284AF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1CECA73-A38A-4FD9-A0A7-1C778000E9FF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95E644-9711-492B-9009-00E6293BD127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BB1CBC7-52EE-4460-AA8F-C29EF65B8BB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965E46D-6E53-4D92-8C90-1EF0945EAE2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81412FFA-A8C7-4E70-82FE-C83901F3B38D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6080C22F-A038-4FF3-AEED-2B86DACE4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04B11D5-5D42-4DD4-9ED4-8F2323AE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714F1CC-7783-4980-99E0-A9840F0F5937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869C93B-0919-4DE6-8457-CB0F8A8D2971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EAA02E1-225F-4DE8-AF68-6EA214EEE5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A20C4AF-4D8E-4631-AFB2-39844FD400E8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CD3C555-8C3A-4B50-B586-35DCE3C6B0FF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991863D-F3EF-45EC-9444-96EF660966C3}"/>
              </a:ext>
            </a:extLst>
          </p:cNvPr>
          <p:cNvGrpSpPr/>
          <p:nvPr/>
        </p:nvGrpSpPr>
        <p:grpSpPr>
          <a:xfrm>
            <a:off x="7410380" y="1730139"/>
            <a:ext cx="4573702" cy="3000983"/>
            <a:chOff x="7830114" y="1722439"/>
            <a:chExt cx="4573702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DAD259-9D49-4517-8835-C40114295DAB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4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788 L 0.01172 0.00556 L -0.18945 0.0009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490711"/>
            <a:chOff x="3575279" y="1676721"/>
            <a:chExt cx="5968106" cy="349071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DB3E5032-E3D8-4AFE-9C4A-E439E03C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1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+ b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0BCCA-43F6-4F12-A92A-96F13F072392}"/>
              </a:ext>
            </a:extLst>
          </p:cNvPr>
          <p:cNvGrpSpPr/>
          <p:nvPr/>
        </p:nvGrpSpPr>
        <p:grpSpPr>
          <a:xfrm>
            <a:off x="1961229" y="4881936"/>
            <a:ext cx="1510931" cy="901232"/>
            <a:chOff x="1961229" y="4881936"/>
            <a:chExt cx="1510931" cy="901232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351BE8F-27EC-43B4-A511-4A0A314F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29" y="4881936"/>
              <a:ext cx="1510931" cy="9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1DF0AED-8BF5-438C-8DAD-BD441A1E626D}"/>
                </a:ext>
              </a:extLst>
            </p:cNvPr>
            <p:cNvSpPr txBox="1"/>
            <p:nvPr/>
          </p:nvSpPr>
          <p:spPr>
            <a:xfrm>
              <a:off x="2202562" y="514788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838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{D7DE7739-CF2C-4174-931D-290F028D5C78}tf89338750_win32</Template>
  <TotalTime>0</TotalTime>
  <Words>766</Words>
  <Application>Microsoft Office PowerPoint</Application>
  <PresentationFormat>Breitbild</PresentationFormat>
  <Paragraphs>218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Univers</vt:lpstr>
      <vt:lpstr>GradientUnivers</vt:lpstr>
      <vt:lpstr>Faltende neuronale netze</vt:lpstr>
      <vt:lpstr>Übersicht über Maschinelles Lernen</vt:lpstr>
      <vt:lpstr>Übersicht über Maschinelles Lernen</vt:lpstr>
      <vt:lpstr>Übersicht über Maschinelles Lernen</vt:lpstr>
      <vt:lpstr>Funktionsweise faltender neuronaler Netze</vt:lpstr>
      <vt:lpstr>Das Single Layer Perceptron</vt:lpstr>
      <vt:lpstr>Das Single Layer Perceptron</vt:lpstr>
      <vt:lpstr>Das Single Layer Perceptron</vt:lpstr>
      <vt:lpstr>Das Single Layer Perceptron</vt:lpstr>
      <vt:lpstr>Das Gradientenverfahren</vt:lpstr>
      <vt:lpstr>Das Gradientenverfahren</vt:lpstr>
      <vt:lpstr>Das Single Layer Perceptron</vt:lpstr>
      <vt:lpstr>Das Single Layer Perceptron</vt:lpstr>
      <vt:lpstr>Das Multilayer Perceptron</vt:lpstr>
      <vt:lpstr>Das Multilayer Perceptron</vt:lpstr>
      <vt:lpstr>Das Multilayer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Faltende neuronale netze</dc:title>
  <dc:creator>Holger Jank</dc:creator>
  <cp:lastModifiedBy>Holger Jank</cp:lastModifiedBy>
  <cp:revision>139</cp:revision>
  <dcterms:created xsi:type="dcterms:W3CDTF">2022-03-13T11:23:14Z</dcterms:created>
  <dcterms:modified xsi:type="dcterms:W3CDTF">2022-03-26T10:42:21Z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