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259" r:id="rId8"/>
    <p:sldId id="270" r:id="rId9"/>
    <p:sldId id="282" r:id="rId10"/>
    <p:sldId id="283" r:id="rId11"/>
    <p:sldId id="266" r:id="rId12"/>
    <p:sldId id="278" r:id="rId13"/>
    <p:sldId id="273" r:id="rId14"/>
    <p:sldId id="274" r:id="rId15"/>
    <p:sldId id="280" r:id="rId16"/>
    <p:sldId id="275" r:id="rId17"/>
    <p:sldId id="276" r:id="rId18"/>
    <p:sldId id="277" r:id="rId19"/>
    <p:sldId id="281" r:id="rId20"/>
    <p:sldId id="258" r:id="rId21"/>
    <p:sldId id="263" r:id="rId22"/>
    <p:sldId id="265" r:id="rId23"/>
    <p:sldId id="267" r:id="rId24"/>
    <p:sldId id="268" r:id="rId25"/>
    <p:sldId id="271" r:id="rId26"/>
    <p:sldId id="272" r:id="rId2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5184" autoAdjust="0"/>
  </p:normalViewPr>
  <p:slideViewPr>
    <p:cSldViewPr snapToGrid="0">
      <p:cViewPr varScale="1">
        <p:scale>
          <a:sx n="59" d="100"/>
          <a:sy n="59" d="100"/>
        </p:scale>
        <p:origin x="168" y="9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30.03.2022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30.03.2022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1.png"/><Relationship Id="rId7" Type="http://schemas.openxmlformats.org/officeDocument/2006/relationships/image" Target="../media/image6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0.png"/><Relationship Id="rId7" Type="http://schemas.openxmlformats.org/officeDocument/2006/relationships/image" Target="../media/image8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21.gif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2" Type="http://schemas.openxmlformats.org/officeDocument/2006/relationships/image" Target="../media/image97.png"/><Relationship Id="rId16" Type="http://schemas.openxmlformats.org/officeDocument/2006/relationships/image" Target="../media/image110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45" Type="http://schemas.openxmlformats.org/officeDocument/2006/relationships/image" Target="../media/image139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4" Type="http://schemas.openxmlformats.org/officeDocument/2006/relationships/image" Target="../media/image138.png"/><Relationship Id="rId31" Type="http://schemas.openxmlformats.org/officeDocument/2006/relationships/image" Target="../media/image125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43" Type="http://schemas.openxmlformats.org/officeDocument/2006/relationships/image" Target="../media/image137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46" Type="http://schemas.openxmlformats.org/officeDocument/2006/relationships/image" Target="../media/image140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20" Type="http://schemas.openxmlformats.org/officeDocument/2006/relationships/image" Target="../media/image114.png"/><Relationship Id="rId41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blipFill>
                <a:blip r:embed="rId9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blipFill>
                <a:blip r:embed="rId10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/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blipFill>
                <a:blip r:embed="rId11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/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2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blipFill>
                <a:blip r:embed="rId12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/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6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/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/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/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blipFill>
                <a:blip r:embed="rId9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/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/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b="0" i="1" baseline="-2500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/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4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/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3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/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3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blipFill>
                <a:blip r:embed="rId8"/>
                <a:stretch>
                  <a:fillRect t="-77465" b="-129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/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blipFill>
                <a:blip r:embed="rId9"/>
                <a:stretch>
                  <a:fillRect t="-82353" b="-138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3613596" y="1815645"/>
            <a:ext cx="8135167" cy="3680405"/>
            <a:chOff x="2076965" y="1690688"/>
            <a:chExt cx="95466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2076965" y="1690688"/>
              <a:ext cx="9546609" cy="2826709"/>
              <a:chOff x="2344979" y="1690688"/>
              <a:chExt cx="95466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2344979" y="1690688"/>
                <a:ext cx="9426626" cy="2826709"/>
                <a:chOff x="2340216" y="1690688"/>
                <a:chExt cx="9426626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2340216" y="207976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2340216" y="309781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3151569" y="2085997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3151569" y="2475076"/>
                  <a:ext cx="3151707" cy="62896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3151569" y="2475076"/>
                  <a:ext cx="3151707" cy="16470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3151570" y="2085997"/>
                  <a:ext cx="3151707" cy="140712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3151570" y="3104043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92024" y="1907488"/>
                <a:ext cx="1142308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311506" y="2931019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319008" y="3934939"/>
                <a:ext cx="1934425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51322" y="34150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3156333" y="3493123"/>
                <a:ext cx="3162676" cy="5871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2320027" y="2309885"/>
              <a:ext cx="461292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2290604" y="3311794"/>
              <a:ext cx="548238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2076965" y="4127236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888319" y="2085997"/>
              <a:ext cx="3151707" cy="2436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888319" y="3076355"/>
              <a:ext cx="3155174" cy="144619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888319" y="4080275"/>
              <a:ext cx="3162676" cy="44226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31653"/>
              <a:ext cx="3833842" cy="26257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6" y="3560353"/>
              <a:ext cx="3870642" cy="15970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1102837" y="2265255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0369401-CF96-4752-B82D-0D7A01675899}"/>
              </a:ext>
            </a:extLst>
          </p:cNvPr>
          <p:cNvSpPr/>
          <p:nvPr/>
        </p:nvSpPr>
        <p:spPr>
          <a:xfrm>
            <a:off x="2121567" y="2268343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60565" y="3655849"/>
            <a:ext cx="295249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D197D39-6209-4953-AC68-70AB4E8421B0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79295" y="3658937"/>
            <a:ext cx="883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8D7F8EB-889B-4B4E-B88C-0E630A3A2E0A}"/>
              </a:ext>
            </a:extLst>
          </p:cNvPr>
          <p:cNvGrpSpPr/>
          <p:nvPr/>
        </p:nvGrpSpPr>
        <p:grpSpPr>
          <a:xfrm>
            <a:off x="838200" y="5232176"/>
            <a:ext cx="1117614" cy="1096627"/>
            <a:chOff x="-358209" y="5658417"/>
            <a:chExt cx="8454839" cy="1096627"/>
          </a:xfrm>
        </p:grpSpPr>
        <p:sp>
          <p:nvSpPr>
            <p:cNvPr id="108" name="Geschweifte Klammer links 107">
              <a:extLst>
                <a:ext uri="{FF2B5EF4-FFF2-40B4-BE49-F238E27FC236}">
                  <a16:creationId xmlns:a16="http://schemas.microsoft.com/office/drawing/2014/main" id="{A80B284D-22AE-4AAE-BC57-BCC6A09AFAE0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D7FB46D-7379-4DCC-A8AA-87E7617DD4B4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9A1531F-F771-40CA-9C92-E7440BC2A83D}"/>
              </a:ext>
            </a:extLst>
          </p:cNvPr>
          <p:cNvGrpSpPr/>
          <p:nvPr/>
        </p:nvGrpSpPr>
        <p:grpSpPr>
          <a:xfrm>
            <a:off x="1852610" y="5257269"/>
            <a:ext cx="1117614" cy="1096627"/>
            <a:chOff x="-358209" y="5658417"/>
            <a:chExt cx="8454839" cy="1096627"/>
          </a:xfrm>
        </p:grpSpPr>
        <p:sp>
          <p:nvSpPr>
            <p:cNvPr id="111" name="Geschweifte Klammer links 110">
              <a:extLst>
                <a:ext uri="{FF2B5EF4-FFF2-40B4-BE49-F238E27FC236}">
                  <a16:creationId xmlns:a16="http://schemas.microsoft.com/office/drawing/2014/main" id="{58745691-D9EA-4E90-9577-C026D717C9FE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58992C6F-9F74-4A94-8FE8-5ED80E899DCC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sp>
        <p:nvSpPr>
          <p:cNvPr id="73" name="Textfeld 72">
            <a:extLst>
              <a:ext uri="{FF2B5EF4-FFF2-40B4-BE49-F238E27FC236}">
                <a16:creationId xmlns:a16="http://schemas.microsoft.com/office/drawing/2014/main" id="{78C48AC3-DF47-419A-B9AB-6B84D3840490}"/>
              </a:ext>
            </a:extLst>
          </p:cNvPr>
          <p:cNvSpPr txBox="1"/>
          <p:nvPr/>
        </p:nvSpPr>
        <p:spPr>
          <a:xfrm>
            <a:off x="2731020" y="33386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flatten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677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Die faltende Schicht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3530851" y="1720744"/>
            <a:ext cx="7500130" cy="38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</p:cNvCxnSpPr>
          <p:nvPr/>
        </p:nvCxnSpPr>
        <p:spPr>
          <a:xfrm>
            <a:off x="11153869" y="3344924"/>
            <a:ext cx="715913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D306AB1-3B4D-4CDA-B123-E04947E6C96B}"/>
              </a:ext>
            </a:extLst>
          </p:cNvPr>
          <p:cNvCxnSpPr>
            <a:cxnSpLocks/>
          </p:cNvCxnSpPr>
          <p:nvPr/>
        </p:nvCxnSpPr>
        <p:spPr>
          <a:xfrm>
            <a:off x="3127602" y="2896939"/>
            <a:ext cx="36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C2150-9246-4953-B919-315A1C84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9" y="1709441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EDCFC5C-069C-4261-91B9-8646F540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72" y="199520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D6426623-4951-4C7C-B5B2-F8C7AFCD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959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7-24 at 11.25.24 PM">
            <a:extLst>
              <a:ext uri="{FF2B5EF4-FFF2-40B4-BE49-F238E27FC236}">
                <a16:creationId xmlns:a16="http://schemas.microsoft.com/office/drawing/2014/main" id="{3D0E4D77-AD2A-4A4B-BA6E-EAD6435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8" y="4858034"/>
            <a:ext cx="704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lution_schematic">
            <a:extLst>
              <a:ext uri="{FF2B5EF4-FFF2-40B4-BE49-F238E27FC236}">
                <a16:creationId xmlns:a16="http://schemas.microsoft.com/office/drawing/2014/main" id="{D402325D-F816-49C1-927F-D0D56A23F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03259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Convolution_schematic">
            <a:extLst>
              <a:ext uri="{FF2B5EF4-FFF2-40B4-BE49-F238E27FC236}">
                <a16:creationId xmlns:a16="http://schemas.microsoft.com/office/drawing/2014/main" id="{310FC9CB-B8C1-42DC-BDE2-25C167F57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935648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Convolution_schematic">
            <a:extLst>
              <a:ext uri="{FF2B5EF4-FFF2-40B4-BE49-F238E27FC236}">
                <a16:creationId xmlns:a16="http://schemas.microsoft.com/office/drawing/2014/main" id="{FA724EE3-7007-493E-BC61-726C0C2F5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599" y="383870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3642B46-89FB-47E7-9A20-091EE623C428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5275741" y="2443379"/>
            <a:ext cx="238127" cy="7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762D978-CD6E-4BC8-A4B8-A6207865D131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275741" y="3346434"/>
            <a:ext cx="23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3CE966F-1AB7-4065-B8FF-F69BABD9D98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275740" y="3506656"/>
            <a:ext cx="238128" cy="7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/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blipFill>
                <a:blip r:embed="rId5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/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sz="1100" dirty="0"/>
              </a:p>
              <a:p>
                <a:endParaRPr lang="de-DE" sz="1100" dirty="0"/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blipFill>
                <a:blip r:embed="rId6"/>
                <a:stretch>
                  <a:fillRect l="-2000" t="-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/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blipFill>
                <a:blip r:embed="rId7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29817DBF-E2E3-4A25-99DA-82F3B4637937}"/>
              </a:ext>
            </a:extLst>
          </p:cNvPr>
          <p:cNvSpPr/>
          <p:nvPr/>
        </p:nvSpPr>
        <p:spPr>
          <a:xfrm>
            <a:off x="8663292" y="3103170"/>
            <a:ext cx="477223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551A173-F174-4B65-9004-70931668BE30}"/>
              </a:ext>
            </a:extLst>
          </p:cNvPr>
          <p:cNvSpPr/>
          <p:nvPr/>
        </p:nvSpPr>
        <p:spPr>
          <a:xfrm>
            <a:off x="8974007" y="3109916"/>
            <a:ext cx="437092" cy="3115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F1CB1D5-CCEF-435C-811E-468E45FDAAA5}"/>
              </a:ext>
            </a:extLst>
          </p:cNvPr>
          <p:cNvSpPr/>
          <p:nvPr/>
        </p:nvSpPr>
        <p:spPr>
          <a:xfrm>
            <a:off x="8691514" y="3269442"/>
            <a:ext cx="411947" cy="3115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273529-F0B3-4C4B-9CFC-CE8352F8B077}"/>
              </a:ext>
            </a:extLst>
          </p:cNvPr>
          <p:cNvSpPr/>
          <p:nvPr/>
        </p:nvSpPr>
        <p:spPr>
          <a:xfrm>
            <a:off x="8933876" y="3250358"/>
            <a:ext cx="477223" cy="3524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/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rafik 74">
            <a:extLst>
              <a:ext uri="{FF2B5EF4-FFF2-40B4-BE49-F238E27FC236}">
                <a16:creationId xmlns:a16="http://schemas.microsoft.com/office/drawing/2014/main" id="{1F4CE2D7-27A3-45BE-B350-514A56A49D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43" t="11035" r="56638" b="38036"/>
          <a:stretch/>
        </p:blipFill>
        <p:spPr>
          <a:xfrm>
            <a:off x="6916262" y="4193059"/>
            <a:ext cx="1283577" cy="903056"/>
          </a:xfrm>
          <a:prstGeom prst="rect">
            <a:avLst/>
          </a:prstGeom>
        </p:spPr>
      </p:pic>
      <p:cxnSp>
        <p:nvCxnSpPr>
          <p:cNvPr id="1027" name="Gerader Verbinder 1026">
            <a:extLst>
              <a:ext uri="{FF2B5EF4-FFF2-40B4-BE49-F238E27FC236}">
                <a16:creationId xmlns:a16="http://schemas.microsoft.com/office/drawing/2014/main" id="{2A4BB062-B787-44CC-BEFD-B2B4CC79BDFB}"/>
              </a:ext>
            </a:extLst>
          </p:cNvPr>
          <p:cNvCxnSpPr>
            <a:cxnSpLocks/>
          </p:cNvCxnSpPr>
          <p:nvPr/>
        </p:nvCxnSpPr>
        <p:spPr>
          <a:xfrm>
            <a:off x="6708619" y="1720744"/>
            <a:ext cx="0" cy="389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05A99DB-C2DE-4E79-A7AE-588447F6242F}"/>
              </a:ext>
            </a:extLst>
          </p:cNvPr>
          <p:cNvCxnSpPr>
            <a:cxnSpLocks/>
          </p:cNvCxnSpPr>
          <p:nvPr/>
        </p:nvCxnSpPr>
        <p:spPr>
          <a:xfrm>
            <a:off x="8418220" y="1733757"/>
            <a:ext cx="0" cy="38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17D368C1-80F0-42D5-8A02-3719B080697A}"/>
              </a:ext>
            </a:extLst>
          </p:cNvPr>
          <p:cNvSpPr txBox="1"/>
          <p:nvPr/>
        </p:nvSpPr>
        <p:spPr>
          <a:xfrm>
            <a:off x="8509269" y="486028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Max-Pooling</a:t>
            </a:r>
            <a:endParaRPr lang="de-DE" sz="12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9D0D898-606E-42A7-A70D-BE1258146630}"/>
              </a:ext>
            </a:extLst>
          </p:cNvPr>
          <p:cNvSpPr txBox="1"/>
          <p:nvPr/>
        </p:nvSpPr>
        <p:spPr>
          <a:xfrm>
            <a:off x="8509268" y="511502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Durchschnitt-Pooling</a:t>
            </a:r>
            <a:endParaRPr lang="de-DE" sz="1200" dirty="0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4004E2C9-B525-4F9B-AAB9-3CA9D90FD812}"/>
              </a:ext>
            </a:extLst>
          </p:cNvPr>
          <p:cNvGrpSpPr/>
          <p:nvPr/>
        </p:nvGrpSpPr>
        <p:grpSpPr>
          <a:xfrm>
            <a:off x="3619498" y="5771218"/>
            <a:ext cx="3161309" cy="1041800"/>
            <a:chOff x="1643791" y="5893795"/>
            <a:chExt cx="4552430" cy="1041800"/>
          </a:xfrm>
        </p:grpSpPr>
        <p:sp>
          <p:nvSpPr>
            <p:cNvPr id="143" name="Geschweifte Klammer links 142">
              <a:extLst>
                <a:ext uri="{FF2B5EF4-FFF2-40B4-BE49-F238E27FC236}">
                  <a16:creationId xmlns:a16="http://schemas.microsoft.com/office/drawing/2014/main" id="{DBB90E66-C39E-4440-9F60-A7CC8916A936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C9A718FC-2040-4D3C-8ADB-CDA245EE6D20}"/>
                </a:ext>
              </a:extLst>
            </p:cNvPr>
            <p:cNvSpPr txBox="1"/>
            <p:nvPr/>
          </p:nvSpPr>
          <p:spPr>
            <a:xfrm>
              <a:off x="1643791" y="6196931"/>
              <a:ext cx="45524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Faltungs-Schritt (</a:t>
              </a:r>
              <a:r>
                <a:rPr lang="de-DE" sz="1400" dirty="0" err="1"/>
                <a:t>Convolution</a:t>
              </a:r>
              <a:r>
                <a:rPr lang="de-DE" sz="1400" dirty="0"/>
                <a:t>)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Kernel, Kernel-Dimensionen, Anzahl Kernel</a:t>
              </a:r>
              <a:endParaRPr lang="de-DE" sz="1400" dirty="0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4A6F51E-F6B4-40D0-BFFB-3BC9958D674F}"/>
              </a:ext>
            </a:extLst>
          </p:cNvPr>
          <p:cNvGrpSpPr/>
          <p:nvPr/>
        </p:nvGrpSpPr>
        <p:grpSpPr>
          <a:xfrm>
            <a:off x="6702109" y="5780947"/>
            <a:ext cx="1943161" cy="830951"/>
            <a:chOff x="1427889" y="5893795"/>
            <a:chExt cx="5330880" cy="830951"/>
          </a:xfrm>
        </p:grpSpPr>
        <p:sp>
          <p:nvSpPr>
            <p:cNvPr id="146" name="Geschweifte Klammer links 145">
              <a:extLst>
                <a:ext uri="{FF2B5EF4-FFF2-40B4-BE49-F238E27FC236}">
                  <a16:creationId xmlns:a16="http://schemas.microsoft.com/office/drawing/2014/main" id="{35F9494B-43AC-4F1D-8A5D-956C0A65BD6B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B31F18A5-6189-437E-B4D9-CD5E13205D57}"/>
                </a:ext>
              </a:extLst>
            </p:cNvPr>
            <p:cNvSpPr txBox="1"/>
            <p:nvPr/>
          </p:nvSpPr>
          <p:spPr>
            <a:xfrm>
              <a:off x="1427889" y="6201526"/>
              <a:ext cx="5330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Aktivierungsfunktion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-</a:t>
              </a:r>
              <a:endParaRPr lang="de-DE" sz="1400" dirty="0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3CDB9AB-27C5-4C14-98FD-9A5DF07DF0F7}"/>
              </a:ext>
            </a:extLst>
          </p:cNvPr>
          <p:cNvGrpSpPr/>
          <p:nvPr/>
        </p:nvGrpSpPr>
        <p:grpSpPr>
          <a:xfrm>
            <a:off x="8516435" y="5811687"/>
            <a:ext cx="2923292" cy="1045954"/>
            <a:chOff x="1643793" y="5893795"/>
            <a:chExt cx="5193595" cy="1045954"/>
          </a:xfrm>
        </p:grpSpPr>
        <p:sp>
          <p:nvSpPr>
            <p:cNvPr id="149" name="Geschweifte Klammer links 148">
              <a:extLst>
                <a:ext uri="{FF2B5EF4-FFF2-40B4-BE49-F238E27FC236}">
                  <a16:creationId xmlns:a16="http://schemas.microsoft.com/office/drawing/2014/main" id="{45D816C2-BA3B-4D67-9661-2B82D324894E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57403343-965F-4686-A442-CC5C1BCA4E98}"/>
                </a:ext>
              </a:extLst>
            </p:cNvPr>
            <p:cNvSpPr txBox="1"/>
            <p:nvPr/>
          </p:nvSpPr>
          <p:spPr>
            <a:xfrm>
              <a:off x="3080392" y="6201085"/>
              <a:ext cx="3756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Pooling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>
                  <a:sym typeface="Wingdings" panose="05000000000000000000" pitchFamily="2" charset="2"/>
                </a:rPr>
                <a:t>    Kernel-Dimensionen</a:t>
              </a:r>
              <a:endParaRPr lang="de-DE" sz="1400" dirty="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B441730E-BBAD-42EC-BE57-983D575F8BDB}"/>
              </a:ext>
            </a:extLst>
          </p:cNvPr>
          <p:cNvSpPr txBox="1"/>
          <p:nvPr/>
        </p:nvSpPr>
        <p:spPr>
          <a:xfrm>
            <a:off x="8516435" y="4148549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Dimensionen von Fenster: 2x2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84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/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/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blipFill>
                <a:blip r:embed="rId9"/>
                <a:stretch>
                  <a:fillRect t="-77143" b="-1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/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𝑤𝑘𝑗</m:t>
                      </m:r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/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de-DE" sz="1300" dirty="0"/>
                            <m:t>∗ 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989541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  <m:r>
                        <a:rPr lang="de-DE" sz="1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1781193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C85426-2191-421E-BBE1-7B6FFEC27103}"/>
              </a:ext>
            </a:extLst>
          </p:cNvPr>
          <p:cNvGrpSpPr/>
          <p:nvPr/>
        </p:nvGrpSpPr>
        <p:grpSpPr>
          <a:xfrm>
            <a:off x="1161152" y="5103347"/>
            <a:ext cx="357634" cy="1498732"/>
            <a:chOff x="3108960" y="4843620"/>
            <a:chExt cx="357634" cy="149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/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/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/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blipFill>
                  <a:blip r:embed="rId11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/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blipFill>
                  <a:blip r:embed="rId12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D875B5-4C02-40C0-A00C-1CA655A1FC8B}"/>
              </a:ext>
            </a:extLst>
          </p:cNvPr>
          <p:cNvGrpSpPr/>
          <p:nvPr/>
        </p:nvGrpSpPr>
        <p:grpSpPr>
          <a:xfrm>
            <a:off x="1774691" y="5477997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16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063B81-51A9-4C17-897E-C2EFFC8FB9C5}"/>
              </a:ext>
            </a:extLst>
          </p:cNvPr>
          <p:cNvGrpSpPr/>
          <p:nvPr/>
        </p:nvGrpSpPr>
        <p:grpSpPr>
          <a:xfrm>
            <a:off x="2688059" y="5109992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7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6FE6C3B-349F-42DF-9419-76F5F2279438}"/>
              </a:ext>
            </a:extLst>
          </p:cNvPr>
          <p:cNvGrpSpPr/>
          <p:nvPr/>
        </p:nvGrpSpPr>
        <p:grpSpPr>
          <a:xfrm>
            <a:off x="6054661" y="3358673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C97119A-31F5-49DD-9939-C09E6F27FBCF}"/>
              </a:ext>
            </a:extLst>
          </p:cNvPr>
          <p:cNvGrpSpPr/>
          <p:nvPr/>
        </p:nvGrpSpPr>
        <p:grpSpPr>
          <a:xfrm rot="10800000">
            <a:off x="8073426" y="3508228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E8BF2E71-318C-4797-BCB9-E4D732757211}"/>
              </a:ext>
            </a:extLst>
          </p:cNvPr>
          <p:cNvSpPr txBox="1"/>
          <p:nvPr/>
        </p:nvSpPr>
        <p:spPr>
          <a:xfrm>
            <a:off x="6673041" y="5941712"/>
            <a:ext cx="167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Summe für 1 w: 3x3 </a:t>
            </a:r>
            <a:r>
              <a:rPr lang="de-DE" dirty="0" err="1"/>
              <a:t>gradient</a:t>
            </a:r>
            <a:endParaRPr lang="de-DE" dirty="0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48F48AA-8E9B-40F4-804E-608B9333A2A2}"/>
              </a:ext>
            </a:extLst>
          </p:cNvPr>
          <p:cNvGrpSpPr/>
          <p:nvPr/>
        </p:nvGrpSpPr>
        <p:grpSpPr>
          <a:xfrm rot="10800000">
            <a:off x="8082267" y="4467773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C2C48078-0BDD-48D9-B01F-86F3DE86BF1B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30D8CC95-3918-4458-95EC-F17B99133BDA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2E2A43FC-7BDB-49B2-A06C-568487376B6D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F3A8CA3A-3460-4A1F-8630-BE43AB57B439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FAC4A9D4-20A1-4421-A058-1117612EAB8C}"/>
              </a:ext>
            </a:extLst>
          </p:cNvPr>
          <p:cNvGrpSpPr/>
          <p:nvPr/>
        </p:nvGrpSpPr>
        <p:grpSpPr>
          <a:xfrm>
            <a:off x="6134176" y="4631110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0DA59833-D30B-4DAD-9E2D-B73E0273A203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303CE1E2-2798-4929-A799-FEED956EC313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0DDC984C-4E1F-46BE-8FC8-9A45199B04F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F03EF873-D14E-42EE-8B9D-7BC075F5793D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B8A16855-9074-4B73-ABF0-D3F874C4DF55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BEC2E1DC-4445-4627-A64C-2422D3C49744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19283FB3-773C-412C-A59C-632690B45432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C85F5834-403A-4C46-A6B0-8604FEDAD6D7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08743353-BE66-4E96-B2C1-B630C9FB07A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09D8DE57-C677-4012-B670-E6D855152AB8}"/>
              </a:ext>
            </a:extLst>
          </p:cNvPr>
          <p:cNvGrpSpPr/>
          <p:nvPr/>
        </p:nvGrpSpPr>
        <p:grpSpPr>
          <a:xfrm>
            <a:off x="9916941" y="3514160"/>
            <a:ext cx="1436859" cy="1492998"/>
            <a:chOff x="6512060" y="4608216"/>
            <a:chExt cx="1436859" cy="1492998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DF9E4913-F312-444F-A1F9-DA8003E8F852}"/>
                </a:ext>
              </a:extLst>
            </p:cNvPr>
            <p:cNvGrpSpPr/>
            <p:nvPr/>
          </p:nvGrpSpPr>
          <p:grpSpPr>
            <a:xfrm>
              <a:off x="6512060" y="4608216"/>
              <a:ext cx="1079662" cy="1492998"/>
              <a:chOff x="6512060" y="4608216"/>
              <a:chExt cx="1079662" cy="1492998"/>
            </a:xfrm>
          </p:grpSpPr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4D396E57-C31E-4E45-9748-E76BC2F03C2F}"/>
                  </a:ext>
                </a:extLst>
              </p:cNvPr>
              <p:cNvGrpSpPr/>
              <p:nvPr/>
            </p:nvGrpSpPr>
            <p:grpSpPr>
              <a:xfrm>
                <a:off x="6512060" y="4979691"/>
                <a:ext cx="1079662" cy="1121523"/>
                <a:chOff x="3456593" y="5036929"/>
                <a:chExt cx="1079662" cy="1121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53A4AC8-2DD0-4496-BEEA-EEA2EF8F9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FCEBBE2C-E66F-41EC-8463-BBE8366DD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hteck 123">
                      <a:extLst>
                        <a:ext uri="{FF2B5EF4-FFF2-40B4-BE49-F238E27FC236}">
                          <a16:creationId xmlns:a16="http://schemas.microsoft.com/office/drawing/2014/main" id="{AFAA6D25-0B6F-48B6-AC9B-EF5C1476D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hteck 124">
                      <a:extLst>
                        <a:ext uri="{FF2B5EF4-FFF2-40B4-BE49-F238E27FC236}">
                          <a16:creationId xmlns:a16="http://schemas.microsoft.com/office/drawing/2014/main" id="{65B90543-E2E6-47A7-88D5-BFEC44026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hteck 125">
                      <a:extLst>
                        <a:ext uri="{FF2B5EF4-FFF2-40B4-BE49-F238E27FC236}">
                          <a16:creationId xmlns:a16="http://schemas.microsoft.com/office/drawing/2014/main" id="{E29F03A1-15FB-40D3-9FDF-B75E18C08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hteck 126">
                      <a:extLst>
                        <a:ext uri="{FF2B5EF4-FFF2-40B4-BE49-F238E27FC236}">
                          <a16:creationId xmlns:a16="http://schemas.microsoft.com/office/drawing/2014/main" id="{1027ECAD-C963-44BE-BA00-29C5E62A4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hteck 127">
                      <a:extLst>
                        <a:ext uri="{FF2B5EF4-FFF2-40B4-BE49-F238E27FC236}">
                          <a16:creationId xmlns:a16="http://schemas.microsoft.com/office/drawing/2014/main" id="{BFD24C41-85B0-4A41-9F62-FE37EF349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hteck 128">
                      <a:extLst>
                        <a:ext uri="{FF2B5EF4-FFF2-40B4-BE49-F238E27FC236}">
                          <a16:creationId xmlns:a16="http://schemas.microsoft.com/office/drawing/2014/main" id="{D2946E7C-4BC5-4E0D-9B18-345F61832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hteck 129">
                      <a:extLst>
                        <a:ext uri="{FF2B5EF4-FFF2-40B4-BE49-F238E27FC236}">
                          <a16:creationId xmlns:a16="http://schemas.microsoft.com/office/drawing/2014/main" id="{BE5EADC5-9F2F-4FB8-90C0-EED5338893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8C98DAEA-0AC3-4A1E-9855-007CC01D6ECC}"/>
                      </a:ext>
                    </a:extLst>
                  </p:cNvPr>
                  <p:cNvSpPr/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2DAF4467-8A04-4666-970B-03BEA3400E5C}"/>
                      </a:ext>
                    </a:extLst>
                  </p:cNvPr>
                  <p:cNvSpPr/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hteck 120">
                    <a:extLst>
                      <a:ext uri="{FF2B5EF4-FFF2-40B4-BE49-F238E27FC236}">
                        <a16:creationId xmlns:a16="http://schemas.microsoft.com/office/drawing/2014/main" id="{60895B6C-9267-40CA-A349-94848C30C015}"/>
                      </a:ext>
                    </a:extLst>
                  </p:cNvPr>
                  <p:cNvSpPr/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87E43AE2-1607-4015-A7BA-07B2ACB64C36}"/>
                    </a:ext>
                  </a:extLst>
                </p:cNvPr>
                <p:cNvSpPr/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de-DE" sz="10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3B8F4C8F-90C0-4D8D-AB17-7379CCA98908}"/>
                    </a:ext>
                  </a:extLst>
                </p:cNvPr>
                <p:cNvSpPr/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hteck 115">
                  <a:extLst>
                    <a:ext uri="{FF2B5EF4-FFF2-40B4-BE49-F238E27FC236}">
                      <a16:creationId xmlns:a16="http://schemas.microsoft.com/office/drawing/2014/main" id="{9E0C82B3-ED7F-44BE-A23D-DD9E81F35307}"/>
                    </a:ext>
                  </a:extLst>
                </p:cNvPr>
                <p:cNvSpPr/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E75067CD-1C60-4B3B-AEF6-EA1850101673}"/>
                    </a:ext>
                  </a:extLst>
                </p:cNvPr>
                <p:cNvSpPr/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105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1690688"/>
            <a:ext cx="10054309" cy="3862060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00296"/>
              <a:ext cx="3665608" cy="149868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04216"/>
              <a:ext cx="3656078" cy="4947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55594"/>
              <a:ext cx="3833842" cy="2601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84294"/>
              <a:ext cx="3819545" cy="15731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A18719-69DD-48A1-A410-4CB93811509A}"/>
              </a:ext>
            </a:extLst>
          </p:cNvPr>
          <p:cNvGrpSpPr/>
          <p:nvPr/>
        </p:nvGrpSpPr>
        <p:grpSpPr>
          <a:xfrm>
            <a:off x="1643791" y="5658416"/>
            <a:ext cx="4346154" cy="1019125"/>
            <a:chOff x="1643791" y="5658416"/>
            <a:chExt cx="4346154" cy="1019125"/>
          </a:xfrm>
        </p:grpSpPr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1A08EEB1-A73B-4D0B-BB20-B59852149281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C92B1-15A7-437A-A748-78EDDB4C230E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944A741-71D8-4F10-AC29-24A350378D69}"/>
              </a:ext>
            </a:extLst>
          </p:cNvPr>
          <p:cNvGrpSpPr/>
          <p:nvPr/>
        </p:nvGrpSpPr>
        <p:grpSpPr>
          <a:xfrm>
            <a:off x="6009428" y="5658415"/>
            <a:ext cx="4346154" cy="1019125"/>
            <a:chOff x="1643791" y="5658416"/>
            <a:chExt cx="4346154" cy="1019125"/>
          </a:xfrm>
        </p:grpSpPr>
        <p:sp>
          <p:nvSpPr>
            <p:cNvPr id="115" name="Geschweifte Klammer links 114">
              <a:extLst>
                <a:ext uri="{FF2B5EF4-FFF2-40B4-BE49-F238E27FC236}">
                  <a16:creationId xmlns:a16="http://schemas.microsoft.com/office/drawing/2014/main" id="{E86CB1C0-ACD6-414A-B6C1-9C0F967A1BF8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19DFD5BC-B0B3-4BD9-8E8C-9935FD3EDF8F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L2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2CAF4B0-0847-47B2-88AF-B29CEAE8BE38}"/>
              </a:ext>
            </a:extLst>
          </p:cNvPr>
          <p:cNvGrpSpPr/>
          <p:nvPr/>
        </p:nvGrpSpPr>
        <p:grpSpPr>
          <a:xfrm>
            <a:off x="10383375" y="5658414"/>
            <a:ext cx="1189103" cy="1019125"/>
            <a:chOff x="1643791" y="5658416"/>
            <a:chExt cx="4346154" cy="1019125"/>
          </a:xfrm>
        </p:grpSpPr>
        <p:sp>
          <p:nvSpPr>
            <p:cNvPr id="118" name="Geschweifte Klammer links 117">
              <a:extLst>
                <a:ext uri="{FF2B5EF4-FFF2-40B4-BE49-F238E27FC236}">
                  <a16:creationId xmlns:a16="http://schemas.microsoft.com/office/drawing/2014/main" id="{9D65AC2F-D765-4602-A640-1E690FE79E1B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BA25942D-8EB5-4BA4-8DEC-2A2BD80D0BF5}"/>
                </a:ext>
              </a:extLst>
            </p:cNvPr>
            <p:cNvSpPr txBox="1"/>
            <p:nvPr/>
          </p:nvSpPr>
          <p:spPr>
            <a:xfrm>
              <a:off x="3613857" y="6308209"/>
              <a:ext cx="161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C34B-E20B-4AB5-85CC-B1878263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7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6D752-DD86-4D7E-B17A-4A0297BA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6170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mit striktem Ansatz (z.B. lineare Funktion f(x)=</a:t>
            </a:r>
            <a:r>
              <a:rPr lang="de-DE" sz="2000" dirty="0" err="1"/>
              <a:t>ax</a:t>
            </a:r>
            <a:r>
              <a:rPr lang="de-DE" sz="2000" dirty="0"/>
              <a:t> + b) Modellierung sehr eingeschränkt</a:t>
            </a:r>
          </a:p>
          <a:p>
            <a:r>
              <a:rPr lang="de-DE" sz="2000" dirty="0"/>
              <a:t>Neuronale Netze: komplexe Funktion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verschachtelte Funktionen mit einer Vielzahl an Parametern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 jede Funktion annähernd darstellbar</a:t>
            </a:r>
            <a:endParaRPr lang="de-DE" sz="20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9E80932-B6CA-415E-8D71-A2E23BEDC4F8}"/>
              </a:ext>
            </a:extLst>
          </p:cNvPr>
          <p:cNvGrpSpPr/>
          <p:nvPr/>
        </p:nvGrpSpPr>
        <p:grpSpPr>
          <a:xfrm>
            <a:off x="1465942" y="1571290"/>
            <a:ext cx="3555537" cy="2776797"/>
            <a:chOff x="7242501" y="1593878"/>
            <a:chExt cx="3555537" cy="2776797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7BE579D7-3815-4B8D-BC82-AF570B331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733" t="-2721" r="-3733" b="2721"/>
            <a:stretch/>
          </p:blipFill>
          <p:spPr bwMode="auto">
            <a:xfrm>
              <a:off x="7242501" y="1593878"/>
              <a:ext cx="3555537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133BC12-02D5-4C0A-AAB5-10CA12F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9958" y="1690688"/>
              <a:ext cx="2772356" cy="2000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CFABC39-06B4-4C78-8E09-864B4BC32823}"/>
                </a:ext>
              </a:extLst>
            </p:cNvPr>
            <p:cNvSpPr txBox="1"/>
            <p:nvPr/>
          </p:nvSpPr>
          <p:spPr>
            <a:xfrm>
              <a:off x="8377212" y="400134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Regression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915971F-8683-4989-A228-402D72F7000A}"/>
              </a:ext>
            </a:extLst>
          </p:cNvPr>
          <p:cNvGrpSpPr/>
          <p:nvPr/>
        </p:nvGrpSpPr>
        <p:grpSpPr>
          <a:xfrm>
            <a:off x="6563452" y="1693031"/>
            <a:ext cx="3438704" cy="2713932"/>
            <a:chOff x="7223853" y="1656743"/>
            <a:chExt cx="3438704" cy="2713932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D1335F58-9C97-40DC-B2D3-839179C9C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1" b="9217"/>
            <a:stretch/>
          </p:blipFill>
          <p:spPr bwMode="auto">
            <a:xfrm>
              <a:off x="7223853" y="1656743"/>
              <a:ext cx="3438704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397B244-E2F6-4E3A-9310-87C527B47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059" y="1690688"/>
              <a:ext cx="2547255" cy="21170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7301F95-36D8-4F81-9D27-2871CC325F96}"/>
                </a:ext>
              </a:extLst>
            </p:cNvPr>
            <p:cNvSpPr txBox="1"/>
            <p:nvPr/>
          </p:nvSpPr>
          <p:spPr>
            <a:xfrm>
              <a:off x="8377212" y="4001343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Klassifizierung</a:t>
              </a:r>
            </a:p>
          </p:txBody>
        </p:sp>
      </p:grpSp>
      <p:sp>
        <p:nvSpPr>
          <p:cNvPr id="22" name="Rechtwinkliges Dreieck 21">
            <a:extLst>
              <a:ext uri="{FF2B5EF4-FFF2-40B4-BE49-F238E27FC236}">
                <a16:creationId xmlns:a16="http://schemas.microsoft.com/office/drawing/2014/main" id="{4547C7E7-BBE5-426A-AD1F-6A1EB22494AE}"/>
              </a:ext>
            </a:extLst>
          </p:cNvPr>
          <p:cNvSpPr/>
          <p:nvPr/>
        </p:nvSpPr>
        <p:spPr>
          <a:xfrm rot="5400000">
            <a:off x="7177276" y="1643423"/>
            <a:ext cx="1922115" cy="2426409"/>
          </a:xfrm>
          <a:prstGeom prst="rtTriangle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winkliges Dreieck 24">
            <a:extLst>
              <a:ext uri="{FF2B5EF4-FFF2-40B4-BE49-F238E27FC236}">
                <a16:creationId xmlns:a16="http://schemas.microsoft.com/office/drawing/2014/main" id="{3816DD42-F87C-4FF4-80E3-9340331FBC47}"/>
              </a:ext>
            </a:extLst>
          </p:cNvPr>
          <p:cNvSpPr/>
          <p:nvPr/>
        </p:nvSpPr>
        <p:spPr>
          <a:xfrm rot="16200000">
            <a:off x="7665328" y="1619169"/>
            <a:ext cx="1922114" cy="2312486"/>
          </a:xfrm>
          <a:prstGeom prst="rtTriangle">
            <a:avLst/>
          </a:prstGeom>
          <a:solidFill>
            <a:srgbClr val="814DFF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1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FD9DF-59EE-4792-82E0-986E061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Training eines neuronalen Netzes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08A35D-7010-4B29-A7C2-4DBF67F63998}"/>
              </a:ext>
            </a:extLst>
          </p:cNvPr>
          <p:cNvGrpSpPr/>
          <p:nvPr/>
        </p:nvGrpSpPr>
        <p:grpSpPr>
          <a:xfrm>
            <a:off x="1140208" y="1371375"/>
            <a:ext cx="4339663" cy="3000983"/>
            <a:chOff x="7830114" y="1722439"/>
            <a:chExt cx="4339663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949D97A-A738-4DCC-B488-B8F7AE120C5A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FA81F3FD-85EB-4546-9094-597204DFC715}"/>
              </a:ext>
            </a:extLst>
          </p:cNvPr>
          <p:cNvSpPr txBox="1"/>
          <p:nvPr/>
        </p:nvSpPr>
        <p:spPr>
          <a:xfrm>
            <a:off x="6285476" y="1431921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</p:spTree>
    <p:extLst>
      <p:ext uri="{BB962C8B-B14F-4D97-AF65-F5344CB8AC3E}">
        <p14:creationId xmlns:p14="http://schemas.microsoft.com/office/powerpoint/2010/main" val="525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73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1282DE-56D6-4DF0-8F00-4D2625F175DC}"/>
              </a:ext>
            </a:extLst>
          </p:cNvPr>
          <p:cNvGrpSpPr/>
          <p:nvPr/>
        </p:nvGrpSpPr>
        <p:grpSpPr>
          <a:xfrm>
            <a:off x="7012925" y="3157401"/>
            <a:ext cx="5703093" cy="3149403"/>
            <a:chOff x="6448321" y="2822422"/>
            <a:chExt cx="5703093" cy="3149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/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blipFill>
                  <a:blip r:embed="rId4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/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blipFill>
                  <a:blip r:embed="rId5"/>
                  <a:stretch>
                    <a:fillRect l="-4020" t="-124000" b="-178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/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de-DE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blipFill>
                  <a:blip r:embed="rId6"/>
                  <a:stretch>
                    <a:fillRect l="-3896" b="-22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/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blipFill>
                  <a:blip r:embed="rId7"/>
                  <a:stretch>
                    <a:fillRect l="-2703" b="-60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/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blipFill>
                  <a:blip r:embed="rId8"/>
                  <a:stretch>
                    <a:fillRect l="-5042" t="-146875" r="-210" b="-2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/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blipFill>
                  <a:blip r:embed="rId9"/>
                  <a:stretch>
                    <a:fillRect l="-5581" t="-148438" r="-465" b="-22343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11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838200" y="2469634"/>
            <a:ext cx="5356461" cy="4127368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311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3710641" y="402106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/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de-DE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/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/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blipFill>
                <a:blip r:embed="rId5"/>
                <a:stretch>
                  <a:fillRect l="-1883" t="-110769" b="-18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/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blipFill>
                <a:blip r:embed="rId6"/>
                <a:stretch>
                  <a:fillRect l="-1718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7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488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1287</Words>
  <Application>Microsoft Office PowerPoint</Application>
  <PresentationFormat>Breitbild</PresentationFormat>
  <Paragraphs>377</Paragraphs>
  <Slides>23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Ein künstliches neuronales Netz</vt:lpstr>
      <vt:lpstr>Ein künstliches neuronales Netz</vt:lpstr>
      <vt:lpstr>Training eines neuronalen Netzes</vt:lpstr>
      <vt:lpstr>Das Gradientenverfahren</vt:lpstr>
      <vt:lpstr>Das Gradientenverfahren</vt:lpstr>
      <vt:lpstr>Das Multilayer Perceptron</vt:lpstr>
      <vt:lpstr>Das Multilayer Perceptron</vt:lpstr>
      <vt:lpstr>Das Multilayer Perceptron</vt:lpstr>
      <vt:lpstr>Das Multilayer Perceptron</vt:lpstr>
      <vt:lpstr>Die faltende Schicht</vt:lpstr>
      <vt:lpstr>Das Multilayer Perceptron</vt:lpstr>
      <vt:lpstr>Das Multilayer Perceptron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206</cp:revision>
  <dcterms:created xsi:type="dcterms:W3CDTF">2022-03-13T11:23:14Z</dcterms:created>
  <dcterms:modified xsi:type="dcterms:W3CDTF">2022-03-30T08:19:11Z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