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1"/>
  </p:notesMasterIdLst>
  <p:sldIdLst>
    <p:sldId id="256" r:id="rId2"/>
    <p:sldId id="265" r:id="rId3"/>
    <p:sldId id="290" r:id="rId4"/>
    <p:sldId id="291" r:id="rId5"/>
    <p:sldId id="268" r:id="rId6"/>
    <p:sldId id="289" r:id="rId7"/>
    <p:sldId id="274" r:id="rId8"/>
    <p:sldId id="275" r:id="rId9"/>
    <p:sldId id="276" r:id="rId10"/>
    <p:sldId id="277" r:id="rId11"/>
    <p:sldId id="287" r:id="rId12"/>
    <p:sldId id="278" r:id="rId13"/>
    <p:sldId id="279" r:id="rId14"/>
    <p:sldId id="280" r:id="rId15"/>
    <p:sldId id="286" r:id="rId16"/>
    <p:sldId id="283" r:id="rId17"/>
    <p:sldId id="288" r:id="rId18"/>
    <p:sldId id="272" r:id="rId19"/>
    <p:sldId id="284" r:id="rId20"/>
  </p:sldIdLst>
  <p:sldSz cx="9144000" cy="5143500" type="screen16x9"/>
  <p:notesSz cx="6858000" cy="9144000"/>
  <p:embeddedFontLst>
    <p:embeddedFont>
      <p:font typeface="Century Gothic" panose="020B0502020202020204" pitchFamily="34" charset="0"/>
      <p:regular r:id="rId22"/>
      <p:bold r:id="rId23"/>
      <p:italic r:id="rId24"/>
      <p:boldItalic r:id="rId25"/>
    </p:embeddedFont>
    <p:embeddedFont>
      <p:font typeface="Nunito" pitchFamily="2" charset="0"/>
      <p:regular r:id="rId26"/>
      <p:bold r:id="rId27"/>
      <p:italic r:id="rId28"/>
      <p:boldItalic r:id="rId29"/>
    </p:embeddedFont>
    <p:embeddedFont>
      <p:font typeface="Saira" panose="020B0604020202020204" charset="0"/>
      <p:regular r:id="rId30"/>
      <p:bold r:id="rId31"/>
      <p:italic r:id="rId32"/>
      <p:boldItalic r:id="rId33"/>
    </p:embeddedFont>
    <p:embeddedFont>
      <p:font typeface="Wingdings 3" panose="050401020108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iVo0wuPfIDy9O1LlK8kgjaIGa+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9FF6B1-1A53-41F3-8F8A-D5CB164D8209}">
  <a:tblStyle styleId="{399FF6B1-1A53-41F3-8F8A-D5CB164D820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78" autoAdjust="0"/>
    <p:restoredTop sz="94660"/>
  </p:normalViewPr>
  <p:slideViewPr>
    <p:cSldViewPr snapToGrid="0">
      <p:cViewPr varScale="1">
        <p:scale>
          <a:sx n="90" d="100"/>
          <a:sy n="90" d="100"/>
        </p:scale>
        <p:origin x="33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69"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1" name="Google Shape;7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dirty="0"/>
              <a:pPr/>
              <a:t>6/4/2023</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61567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842578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479443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1304976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63220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6/4/2023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566266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6/4/2023</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884789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dirty="0"/>
              <a:t>6/4/2023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748045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dirty="0"/>
              <a:t>6/4/2023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242618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58"/>
        <p:cNvGrpSpPr/>
        <p:nvPr/>
      </p:nvGrpSpPr>
      <p:grpSpPr>
        <a:xfrm>
          <a:off x="0" y="0"/>
          <a:ext cx="0" cy="0"/>
          <a:chOff x="0" y="0"/>
          <a:chExt cx="0" cy="0"/>
        </a:xfrm>
      </p:grpSpPr>
      <p:sp>
        <p:nvSpPr>
          <p:cNvPr id="59" name="Google Shape;59;p32"/>
          <p:cNvSpPr txBox="1">
            <a:spLocks noGrp="1"/>
          </p:cNvSpPr>
          <p:nvPr>
            <p:ph type="subTitle" idx="1"/>
          </p:nvPr>
        </p:nvSpPr>
        <p:spPr>
          <a:xfrm>
            <a:off x="2884400" y="3128075"/>
            <a:ext cx="3375300" cy="65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400"/>
              <a:buNone/>
              <a:defRPr>
                <a:solidFill>
                  <a:schemeClr val="accent5"/>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61" name="Google Shape;61;p32"/>
          <p:cNvSpPr txBox="1">
            <a:spLocks noGrp="1"/>
          </p:cNvSpPr>
          <p:nvPr>
            <p:ph type="title"/>
          </p:nvPr>
        </p:nvSpPr>
        <p:spPr>
          <a:xfrm>
            <a:off x="1146650" y="2101375"/>
            <a:ext cx="6850800" cy="55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3600"/>
              <a:buNone/>
              <a:defRPr>
                <a:solidFill>
                  <a:schemeClr val="lt2"/>
                </a:solidFill>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a:endParaRPr/>
          </a:p>
        </p:txBody>
      </p:sp>
      <p:sp>
        <p:nvSpPr>
          <p:cNvPr id="62" name="Google Shape;62;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8712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695907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906773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914514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6/4/2023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0153445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6/4/2023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894579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6/4/2023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041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0352495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270990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6/4/2023</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530888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7" r:id="rId18"/>
  </p:sldLayoutIdLst>
  <p:hf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536" name="Google Shape;536;p1"/>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a:t>
            </a:fld>
            <a:endParaRPr/>
          </a:p>
        </p:txBody>
      </p:sp>
      <p:sp>
        <p:nvSpPr>
          <p:cNvPr id="423" name="Google Shape;423;p1"/>
          <p:cNvSpPr/>
          <p:nvPr/>
        </p:nvSpPr>
        <p:spPr>
          <a:xfrm>
            <a:off x="1731368" y="510873"/>
            <a:ext cx="106449" cy="106540"/>
          </a:xfrm>
          <a:custGeom>
            <a:avLst/>
            <a:gdLst/>
            <a:ahLst/>
            <a:cxnLst/>
            <a:rect l="l" t="t" r="r" b="b"/>
            <a:pathLst>
              <a:path w="1175" h="1176" extrusionOk="0">
                <a:moveTo>
                  <a:pt x="588" y="241"/>
                </a:moveTo>
                <a:cubicBezTo>
                  <a:pt x="779" y="241"/>
                  <a:pt x="935" y="396"/>
                  <a:pt x="935" y="588"/>
                </a:cubicBezTo>
                <a:cubicBezTo>
                  <a:pt x="935" y="780"/>
                  <a:pt x="779" y="935"/>
                  <a:pt x="588" y="935"/>
                </a:cubicBezTo>
                <a:cubicBezTo>
                  <a:pt x="397" y="935"/>
                  <a:pt x="240" y="780"/>
                  <a:pt x="240" y="588"/>
                </a:cubicBezTo>
                <a:cubicBezTo>
                  <a:pt x="240" y="396"/>
                  <a:pt x="397" y="241"/>
                  <a:pt x="588" y="241"/>
                </a:cubicBezTo>
                <a:close/>
                <a:moveTo>
                  <a:pt x="588" y="1"/>
                </a:moveTo>
                <a:cubicBezTo>
                  <a:pt x="265" y="1"/>
                  <a:pt x="1" y="264"/>
                  <a:pt x="1" y="588"/>
                </a:cubicBezTo>
                <a:cubicBezTo>
                  <a:pt x="1" y="911"/>
                  <a:pt x="265" y="1175"/>
                  <a:pt x="588" y="1175"/>
                </a:cubicBezTo>
                <a:cubicBezTo>
                  <a:pt x="912" y="1175"/>
                  <a:pt x="1174" y="911"/>
                  <a:pt x="1174" y="588"/>
                </a:cubicBezTo>
                <a:cubicBezTo>
                  <a:pt x="1174" y="264"/>
                  <a:pt x="912" y="1"/>
                  <a:pt x="58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
          <p:cNvSpPr/>
          <p:nvPr/>
        </p:nvSpPr>
        <p:spPr>
          <a:xfrm>
            <a:off x="7" y="248419"/>
            <a:ext cx="2322856" cy="779298"/>
          </a:xfrm>
          <a:custGeom>
            <a:avLst/>
            <a:gdLst/>
            <a:ahLst/>
            <a:cxnLst/>
            <a:rect l="l" t="t" r="r" b="b"/>
            <a:pathLst>
              <a:path w="25640" h="8602" extrusionOk="0">
                <a:moveTo>
                  <a:pt x="1" y="1"/>
                </a:moveTo>
                <a:lnTo>
                  <a:pt x="1" y="240"/>
                </a:lnTo>
                <a:lnTo>
                  <a:pt x="11937" y="240"/>
                </a:lnTo>
                <a:lnTo>
                  <a:pt x="13374" y="1678"/>
                </a:lnTo>
                <a:lnTo>
                  <a:pt x="15052" y="1678"/>
                </a:lnTo>
                <a:lnTo>
                  <a:pt x="18376" y="5002"/>
                </a:lnTo>
                <a:lnTo>
                  <a:pt x="18376" y="6400"/>
                </a:lnTo>
                <a:lnTo>
                  <a:pt x="19504" y="7529"/>
                </a:lnTo>
                <a:lnTo>
                  <a:pt x="24397" y="7529"/>
                </a:lnTo>
                <a:lnTo>
                  <a:pt x="25470" y="8602"/>
                </a:lnTo>
                <a:lnTo>
                  <a:pt x="25640" y="8433"/>
                </a:lnTo>
                <a:lnTo>
                  <a:pt x="24496" y="7289"/>
                </a:lnTo>
                <a:lnTo>
                  <a:pt x="19604" y="7289"/>
                </a:lnTo>
                <a:lnTo>
                  <a:pt x="18615" y="6301"/>
                </a:lnTo>
                <a:lnTo>
                  <a:pt x="18615" y="4903"/>
                </a:lnTo>
                <a:lnTo>
                  <a:pt x="15151" y="1439"/>
                </a:lnTo>
                <a:lnTo>
                  <a:pt x="13473" y="1439"/>
                </a:lnTo>
                <a:lnTo>
                  <a:pt x="1203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
          <p:cNvSpPr/>
          <p:nvPr/>
        </p:nvSpPr>
        <p:spPr>
          <a:xfrm>
            <a:off x="7" y="356952"/>
            <a:ext cx="2822578" cy="812547"/>
          </a:xfrm>
          <a:custGeom>
            <a:avLst/>
            <a:gdLst/>
            <a:ahLst/>
            <a:cxnLst/>
            <a:rect l="l" t="t" r="r" b="b"/>
            <a:pathLst>
              <a:path w="31156" h="8969" extrusionOk="0">
                <a:moveTo>
                  <a:pt x="1" y="1"/>
                </a:moveTo>
                <a:lnTo>
                  <a:pt x="1" y="241"/>
                </a:lnTo>
                <a:lnTo>
                  <a:pt x="11537" y="241"/>
                </a:lnTo>
                <a:lnTo>
                  <a:pt x="18771" y="7474"/>
                </a:lnTo>
                <a:lnTo>
                  <a:pt x="23837" y="7474"/>
                </a:lnTo>
                <a:lnTo>
                  <a:pt x="25333" y="8969"/>
                </a:lnTo>
                <a:lnTo>
                  <a:pt x="31156" y="8969"/>
                </a:lnTo>
                <a:lnTo>
                  <a:pt x="31156" y="8729"/>
                </a:lnTo>
                <a:lnTo>
                  <a:pt x="25432" y="8729"/>
                </a:lnTo>
                <a:lnTo>
                  <a:pt x="23937" y="7235"/>
                </a:lnTo>
                <a:lnTo>
                  <a:pt x="18870" y="7235"/>
                </a:lnTo>
                <a:lnTo>
                  <a:pt x="11671" y="36"/>
                </a:lnTo>
                <a:lnTo>
                  <a:pt x="1163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
          <p:cNvSpPr/>
          <p:nvPr/>
        </p:nvSpPr>
        <p:spPr>
          <a:xfrm>
            <a:off x="7" y="472732"/>
            <a:ext cx="1929311" cy="1013667"/>
          </a:xfrm>
          <a:custGeom>
            <a:avLst/>
            <a:gdLst/>
            <a:ahLst/>
            <a:cxnLst/>
            <a:rect l="l" t="t" r="r" b="b"/>
            <a:pathLst>
              <a:path w="21296" h="11189" extrusionOk="0">
                <a:moveTo>
                  <a:pt x="1" y="1"/>
                </a:moveTo>
                <a:lnTo>
                  <a:pt x="1" y="240"/>
                </a:lnTo>
                <a:lnTo>
                  <a:pt x="10579" y="240"/>
                </a:lnTo>
                <a:lnTo>
                  <a:pt x="15619" y="5281"/>
                </a:lnTo>
                <a:lnTo>
                  <a:pt x="15619" y="6800"/>
                </a:lnTo>
                <a:lnTo>
                  <a:pt x="17527" y="8708"/>
                </a:lnTo>
                <a:lnTo>
                  <a:pt x="18646" y="8708"/>
                </a:lnTo>
                <a:lnTo>
                  <a:pt x="21126" y="11188"/>
                </a:lnTo>
                <a:lnTo>
                  <a:pt x="21296" y="11019"/>
                </a:lnTo>
                <a:lnTo>
                  <a:pt x="18745" y="8468"/>
                </a:lnTo>
                <a:lnTo>
                  <a:pt x="17626" y="8468"/>
                </a:lnTo>
                <a:lnTo>
                  <a:pt x="15859" y="6700"/>
                </a:lnTo>
                <a:lnTo>
                  <a:pt x="15859" y="5182"/>
                </a:lnTo>
                <a:lnTo>
                  <a:pt x="1067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
          <p:cNvSpPr/>
          <p:nvPr/>
        </p:nvSpPr>
        <p:spPr>
          <a:xfrm>
            <a:off x="7" y="798330"/>
            <a:ext cx="1531871" cy="669497"/>
          </a:xfrm>
          <a:custGeom>
            <a:avLst/>
            <a:gdLst/>
            <a:ahLst/>
            <a:cxnLst/>
            <a:rect l="l" t="t" r="r" b="b"/>
            <a:pathLst>
              <a:path w="16909" h="7390" extrusionOk="0">
                <a:moveTo>
                  <a:pt x="1" y="1"/>
                </a:moveTo>
                <a:lnTo>
                  <a:pt x="1" y="241"/>
                </a:lnTo>
                <a:lnTo>
                  <a:pt x="3789" y="241"/>
                </a:lnTo>
                <a:lnTo>
                  <a:pt x="5417" y="1868"/>
                </a:lnTo>
                <a:lnTo>
                  <a:pt x="11218" y="1868"/>
                </a:lnTo>
                <a:lnTo>
                  <a:pt x="16739" y="7389"/>
                </a:lnTo>
                <a:lnTo>
                  <a:pt x="16908" y="7220"/>
                </a:lnTo>
                <a:lnTo>
                  <a:pt x="11317" y="1628"/>
                </a:lnTo>
                <a:lnTo>
                  <a:pt x="5516" y="1628"/>
                </a:lnTo>
                <a:lnTo>
                  <a:pt x="38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a:off x="1496365" y="1437297"/>
            <a:ext cx="106449" cy="106359"/>
          </a:xfrm>
          <a:custGeom>
            <a:avLst/>
            <a:gdLst/>
            <a:ahLst/>
            <a:cxnLst/>
            <a:rect l="l" t="t" r="r" b="b"/>
            <a:pathLst>
              <a:path w="1175" h="1174" extrusionOk="0">
                <a:moveTo>
                  <a:pt x="588" y="240"/>
                </a:moveTo>
                <a:cubicBezTo>
                  <a:pt x="779" y="240"/>
                  <a:pt x="935" y="396"/>
                  <a:pt x="935" y="587"/>
                </a:cubicBezTo>
                <a:cubicBezTo>
                  <a:pt x="935" y="779"/>
                  <a:pt x="779" y="934"/>
                  <a:pt x="588" y="934"/>
                </a:cubicBezTo>
                <a:cubicBezTo>
                  <a:pt x="396" y="934"/>
                  <a:pt x="240" y="779"/>
                  <a:pt x="240" y="587"/>
                </a:cubicBezTo>
                <a:cubicBezTo>
                  <a:pt x="240" y="396"/>
                  <a:pt x="396" y="240"/>
                  <a:pt x="588" y="240"/>
                </a:cubicBezTo>
                <a:close/>
                <a:moveTo>
                  <a:pt x="588" y="0"/>
                </a:moveTo>
                <a:cubicBezTo>
                  <a:pt x="264" y="0"/>
                  <a:pt x="1" y="264"/>
                  <a:pt x="1" y="587"/>
                </a:cubicBezTo>
                <a:cubicBezTo>
                  <a:pt x="1" y="911"/>
                  <a:pt x="264" y="1174"/>
                  <a:pt x="588" y="1174"/>
                </a:cubicBezTo>
                <a:cubicBezTo>
                  <a:pt x="912" y="1174"/>
                  <a:pt x="1174" y="911"/>
                  <a:pt x="1174" y="587"/>
                </a:cubicBezTo>
                <a:cubicBezTo>
                  <a:pt x="1174" y="264"/>
                  <a:pt x="912" y="0"/>
                  <a:pt x="58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
          <p:cNvSpPr/>
          <p:nvPr/>
        </p:nvSpPr>
        <p:spPr>
          <a:xfrm>
            <a:off x="2805281" y="1116228"/>
            <a:ext cx="84706" cy="84797"/>
          </a:xfrm>
          <a:custGeom>
            <a:avLst/>
            <a:gdLst/>
            <a:ahLst/>
            <a:cxnLst/>
            <a:rect l="l" t="t" r="r" b="b"/>
            <a:pathLst>
              <a:path w="935" h="936" extrusionOk="0">
                <a:moveTo>
                  <a:pt x="468" y="1"/>
                </a:moveTo>
                <a:cubicBezTo>
                  <a:pt x="210" y="1"/>
                  <a:pt x="1" y="210"/>
                  <a:pt x="1" y="468"/>
                </a:cubicBezTo>
                <a:cubicBezTo>
                  <a:pt x="1" y="726"/>
                  <a:pt x="210" y="935"/>
                  <a:pt x="468" y="935"/>
                </a:cubicBezTo>
                <a:cubicBezTo>
                  <a:pt x="726" y="935"/>
                  <a:pt x="935" y="726"/>
                  <a:pt x="935" y="468"/>
                </a:cubicBezTo>
                <a:cubicBezTo>
                  <a:pt x="935" y="210"/>
                  <a:pt x="726" y="1"/>
                  <a:pt x="46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
          <p:cNvSpPr/>
          <p:nvPr/>
        </p:nvSpPr>
        <p:spPr>
          <a:xfrm>
            <a:off x="210731"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a:off x="315731" y="563508"/>
            <a:ext cx="71389" cy="71389"/>
          </a:xfrm>
          <a:custGeom>
            <a:avLst/>
            <a:gdLst/>
            <a:ahLst/>
            <a:cxnLst/>
            <a:rect l="l" t="t" r="r" b="b"/>
            <a:pathLst>
              <a:path w="788" h="788" extrusionOk="0">
                <a:moveTo>
                  <a:pt x="1" y="0"/>
                </a:moveTo>
                <a:lnTo>
                  <a:pt x="1" y="788"/>
                </a:lnTo>
                <a:lnTo>
                  <a:pt x="787" y="788"/>
                </a:lnTo>
                <a:lnTo>
                  <a:pt x="7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
          <p:cNvSpPr/>
          <p:nvPr/>
        </p:nvSpPr>
        <p:spPr>
          <a:xfrm>
            <a:off x="420640" y="563508"/>
            <a:ext cx="71389" cy="71389"/>
          </a:xfrm>
          <a:custGeom>
            <a:avLst/>
            <a:gdLst/>
            <a:ahLst/>
            <a:cxnLst/>
            <a:rect l="l" t="t" r="r" b="b"/>
            <a:pathLst>
              <a:path w="788" h="788" extrusionOk="0">
                <a:moveTo>
                  <a:pt x="0" y="0"/>
                </a:moveTo>
                <a:lnTo>
                  <a:pt x="0"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
          <p:cNvSpPr/>
          <p:nvPr/>
        </p:nvSpPr>
        <p:spPr>
          <a:xfrm>
            <a:off x="525549" y="563508"/>
            <a:ext cx="71389" cy="71389"/>
          </a:xfrm>
          <a:custGeom>
            <a:avLst/>
            <a:gdLst/>
            <a:ahLst/>
            <a:cxnLst/>
            <a:rect l="l" t="t" r="r" b="b"/>
            <a:pathLst>
              <a:path w="788"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a:off x="630458"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a:off x="96944" y="1236629"/>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a:off x="169239"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a:off x="205114"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a:off x="241171"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a:off x="279493" y="1236629"/>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a:off x="308121"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a:off x="424263" y="1236629"/>
            <a:ext cx="13680" cy="183998"/>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a:off x="355955"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a:off x="457602" y="1236629"/>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a:off x="603823" y="1011501"/>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a:off x="676118"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a:off x="711993"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a:off x="748050"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a:off x="78637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a:off x="815000"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a:off x="93114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a:off x="862834"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a:off x="964481" y="1011501"/>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a:off x="59075"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a:off x="127293" y="291904"/>
            <a:ext cx="43939" cy="43848"/>
          </a:xfrm>
          <a:custGeom>
            <a:avLst/>
            <a:gdLst/>
            <a:ahLst/>
            <a:cxnLst/>
            <a:rect l="l" t="t" r="r" b="b"/>
            <a:pathLst>
              <a:path w="485" h="484" extrusionOk="0">
                <a:moveTo>
                  <a:pt x="243" y="80"/>
                </a:moveTo>
                <a:cubicBezTo>
                  <a:pt x="332" y="80"/>
                  <a:pt x="405" y="153"/>
                  <a:pt x="405" y="242"/>
                </a:cubicBezTo>
                <a:cubicBezTo>
                  <a:pt x="405" y="331"/>
                  <a:pt x="332" y="404"/>
                  <a:pt x="243" y="404"/>
                </a:cubicBezTo>
                <a:cubicBezTo>
                  <a:pt x="154" y="404"/>
                  <a:pt x="80" y="331"/>
                  <a:pt x="80" y="242"/>
                </a:cubicBezTo>
                <a:cubicBezTo>
                  <a:pt x="80" y="153"/>
                  <a:pt x="154" y="80"/>
                  <a:pt x="243" y="80"/>
                </a:cubicBezTo>
                <a:close/>
                <a:moveTo>
                  <a:pt x="243" y="0"/>
                </a:moveTo>
                <a:cubicBezTo>
                  <a:pt x="109" y="0"/>
                  <a:pt x="1" y="108"/>
                  <a:pt x="1" y="242"/>
                </a:cubicBezTo>
                <a:cubicBezTo>
                  <a:pt x="1" y="375"/>
                  <a:pt x="109" y="484"/>
                  <a:pt x="243" y="484"/>
                </a:cubicBezTo>
                <a:cubicBezTo>
                  <a:pt x="376" y="484"/>
                  <a:pt x="484" y="375"/>
                  <a:pt x="484" y="242"/>
                </a:cubicBezTo>
                <a:cubicBezTo>
                  <a:pt x="484" y="108"/>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a:off x="202759" y="295528"/>
            <a:ext cx="36691" cy="36600"/>
          </a:xfrm>
          <a:custGeom>
            <a:avLst/>
            <a:gdLst/>
            <a:ahLst/>
            <a:cxnLst/>
            <a:rect l="l" t="t" r="r" b="b"/>
            <a:pathLst>
              <a:path w="405"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a:off x="274691" y="295528"/>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a:off x="346533"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a:off x="418375" y="295528"/>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a:off x="1393902"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a:off x="1462120" y="143329"/>
            <a:ext cx="43939" cy="43939"/>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a:off x="1537585" y="146952"/>
            <a:ext cx="36782" cy="366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a:off x="1609518" y="146952"/>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a:off x="1681360"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a:off x="1753202" y="146952"/>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a:off x="1859198" y="146952"/>
            <a:ext cx="36691" cy="366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a:off x="7" y="717248"/>
            <a:ext cx="2635499" cy="656814"/>
          </a:xfrm>
          <a:custGeom>
            <a:avLst/>
            <a:gdLst/>
            <a:ahLst/>
            <a:cxnLst/>
            <a:rect l="l" t="t" r="r" b="b"/>
            <a:pathLst>
              <a:path w="29091" h="7250" extrusionOk="0">
                <a:moveTo>
                  <a:pt x="1" y="1"/>
                </a:moveTo>
                <a:lnTo>
                  <a:pt x="1" y="81"/>
                </a:lnTo>
                <a:lnTo>
                  <a:pt x="10781" y="81"/>
                </a:lnTo>
                <a:lnTo>
                  <a:pt x="17938" y="7237"/>
                </a:lnTo>
                <a:lnTo>
                  <a:pt x="17949" y="7250"/>
                </a:lnTo>
                <a:lnTo>
                  <a:pt x="29090" y="7250"/>
                </a:lnTo>
                <a:lnTo>
                  <a:pt x="29090" y="7169"/>
                </a:lnTo>
                <a:lnTo>
                  <a:pt x="17982" y="7169"/>
                </a:lnTo>
                <a:lnTo>
                  <a:pt x="1081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a:off x="7" y="161538"/>
            <a:ext cx="2222567" cy="635977"/>
          </a:xfrm>
          <a:custGeom>
            <a:avLst/>
            <a:gdLst/>
            <a:ahLst/>
            <a:cxnLst/>
            <a:rect l="l" t="t" r="r" b="b"/>
            <a:pathLst>
              <a:path w="24533" h="7020" extrusionOk="0">
                <a:moveTo>
                  <a:pt x="1" y="1"/>
                </a:moveTo>
                <a:lnTo>
                  <a:pt x="1" y="81"/>
                </a:lnTo>
                <a:lnTo>
                  <a:pt x="13460" y="81"/>
                </a:lnTo>
                <a:lnTo>
                  <a:pt x="20399" y="7019"/>
                </a:lnTo>
                <a:lnTo>
                  <a:pt x="24532" y="7019"/>
                </a:lnTo>
                <a:lnTo>
                  <a:pt x="24532" y="6940"/>
                </a:lnTo>
                <a:lnTo>
                  <a:pt x="20432" y="6940"/>
                </a:lnTo>
                <a:lnTo>
                  <a:pt x="1349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a:off x="7" y="911665"/>
            <a:ext cx="494830" cy="212264"/>
          </a:xfrm>
          <a:custGeom>
            <a:avLst/>
            <a:gdLst/>
            <a:ahLst/>
            <a:cxnLst/>
            <a:rect l="l" t="t" r="r" b="b"/>
            <a:pathLst>
              <a:path w="5462" h="2343" extrusionOk="0">
                <a:moveTo>
                  <a:pt x="1" y="1"/>
                </a:moveTo>
                <a:lnTo>
                  <a:pt x="1" y="81"/>
                </a:lnTo>
                <a:lnTo>
                  <a:pt x="3144" y="81"/>
                </a:lnTo>
                <a:lnTo>
                  <a:pt x="5406" y="2343"/>
                </a:lnTo>
                <a:lnTo>
                  <a:pt x="5461" y="2286"/>
                </a:lnTo>
                <a:lnTo>
                  <a:pt x="317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a:off x="473910" y="1103092"/>
            <a:ext cx="36782" cy="36691"/>
          </a:xfrm>
          <a:custGeom>
            <a:avLst/>
            <a:gdLst/>
            <a:ahLst/>
            <a:cxnLst/>
            <a:rect l="l" t="t" r="r" b="b"/>
            <a:pathLst>
              <a:path w="406" h="405" extrusionOk="0">
                <a:moveTo>
                  <a:pt x="203" y="0"/>
                </a:moveTo>
                <a:cubicBezTo>
                  <a:pt x="91" y="0"/>
                  <a:pt x="1" y="91"/>
                  <a:pt x="1" y="203"/>
                </a:cubicBezTo>
                <a:cubicBezTo>
                  <a:pt x="1" y="314"/>
                  <a:pt x="91" y="404"/>
                  <a:pt x="203" y="404"/>
                </a:cubicBezTo>
                <a:cubicBezTo>
                  <a:pt x="314" y="404"/>
                  <a:pt x="405" y="314"/>
                  <a:pt x="405" y="203"/>
                </a:cubicBezTo>
                <a:cubicBezTo>
                  <a:pt x="405" y="91"/>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flipH="1">
            <a:off x="7304929" y="3243037"/>
            <a:ext cx="1875812" cy="1003243"/>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flipH="1">
            <a:off x="7422079" y="4047407"/>
            <a:ext cx="1758662" cy="623003"/>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
          <p:cNvSpPr/>
          <p:nvPr/>
        </p:nvSpPr>
        <p:spPr>
          <a:xfrm flipH="1">
            <a:off x="7354958" y="4167212"/>
            <a:ext cx="97404" cy="97487"/>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
          <p:cNvSpPr/>
          <p:nvPr/>
        </p:nvSpPr>
        <p:spPr>
          <a:xfrm flipH="1">
            <a:off x="6623185" y="3666420"/>
            <a:ext cx="2557556" cy="1149764"/>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flipH="1">
            <a:off x="7258467" y="3538816"/>
            <a:ext cx="1922274" cy="992457"/>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flipH="1">
            <a:off x="7697365" y="3744575"/>
            <a:ext cx="77575" cy="77658"/>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flipH="1">
            <a:off x="6594312" y="3627591"/>
            <a:ext cx="77575" cy="77658"/>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flipH="1">
            <a:off x="8239641"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flipH="1">
            <a:off x="8143481" y="4758604"/>
            <a:ext cx="65461" cy="6529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flipH="1">
            <a:off x="8047405" y="4758604"/>
            <a:ext cx="65378" cy="6529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flipH="1">
            <a:off x="7951329" y="4758604"/>
            <a:ext cx="65378" cy="6529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flipH="1">
            <a:off x="7855252"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flipH="1">
            <a:off x="9018457" y="3951579"/>
            <a:ext cx="65295" cy="65461"/>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flipH="1">
            <a:off x="8922297" y="3951579"/>
            <a:ext cx="65461" cy="65461"/>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flipH="1">
            <a:off x="8826221" y="3951579"/>
            <a:ext cx="65378" cy="65461"/>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flipH="1">
            <a:off x="8730144" y="3951579"/>
            <a:ext cx="65378" cy="65461"/>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flipH="1">
            <a:off x="8634068" y="3951579"/>
            <a:ext cx="65378" cy="65461"/>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flipH="1">
            <a:off x="9113869"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flipH="1">
            <a:off x="9047661"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flipH="1">
            <a:off x="9014806"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flipH="1">
            <a:off x="8981868" y="4295895"/>
            <a:ext cx="12528" cy="168507"/>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flipH="1">
            <a:off x="8946690"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flipH="1">
            <a:off x="8920472"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flipH="1">
            <a:off x="8814108"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flipH="1">
            <a:off x="8876748"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flipH="1">
            <a:off x="8783576"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flipH="1">
            <a:off x="862743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flipH="1">
            <a:off x="8541725"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flipH="1">
            <a:off x="8499163"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flipH="1">
            <a:off x="845660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flipH="1">
            <a:off x="8411051" y="3215824"/>
            <a:ext cx="16262" cy="47457"/>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flipH="1">
            <a:off x="8377118"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flipH="1">
            <a:off x="8239641" y="3215824"/>
            <a:ext cx="16096" cy="47457"/>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flipH="1">
            <a:off x="8320534"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flipH="1">
            <a:off x="8199982"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flipH="1">
            <a:off x="8001607" y="3028317"/>
            <a:ext cx="1229329" cy="294784"/>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flipH="1">
            <a:off x="7984764" y="3302939"/>
            <a:ext cx="33602" cy="33602"/>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flipH="1">
            <a:off x="8056946" y="3089049"/>
            <a:ext cx="1229412" cy="294784"/>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flipH="1">
            <a:off x="8040187" y="3363672"/>
            <a:ext cx="33602" cy="33602"/>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flipH="1">
            <a:off x="8112368" y="3149699"/>
            <a:ext cx="1229412" cy="294784"/>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flipH="1">
            <a:off x="8088391" y="3424321"/>
            <a:ext cx="33602" cy="33685"/>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flipH="1">
            <a:off x="8167791" y="3210431"/>
            <a:ext cx="1229412" cy="294784"/>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flipH="1">
            <a:off x="8151114" y="3485053"/>
            <a:ext cx="33519" cy="33602"/>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flipH="1">
            <a:off x="9043347" y="3578392"/>
            <a:ext cx="33602" cy="33602"/>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flipH="1">
            <a:off x="8974235" y="3574990"/>
            <a:ext cx="40239" cy="40322"/>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flipH="1">
            <a:off x="8911760" y="3578392"/>
            <a:ext cx="33602" cy="33602"/>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flipH="1">
            <a:off x="8845967" y="3578392"/>
            <a:ext cx="33602" cy="33602"/>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flipH="1">
            <a:off x="8780091" y="3578392"/>
            <a:ext cx="33602" cy="33602"/>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flipH="1">
            <a:off x="8714298" y="3578392"/>
            <a:ext cx="33685" cy="33602"/>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flipH="1">
            <a:off x="8099094" y="3967509"/>
            <a:ext cx="33602" cy="33602"/>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flipH="1">
            <a:off x="8029982"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flipH="1">
            <a:off x="7967424" y="3967509"/>
            <a:ext cx="33685" cy="33602"/>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flipH="1">
            <a:off x="7901631" y="3967509"/>
            <a:ext cx="33685" cy="33602"/>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flipH="1">
            <a:off x="7832602" y="3964190"/>
            <a:ext cx="40156" cy="40239"/>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flipH="1">
            <a:off x="7766726"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flipH="1">
            <a:off x="8847129" y="4875174"/>
            <a:ext cx="33602" cy="33519"/>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flipH="1">
            <a:off x="8778017" y="4871772"/>
            <a:ext cx="40156" cy="40239"/>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flipH="1">
            <a:off x="8712141" y="4871772"/>
            <a:ext cx="40322" cy="40239"/>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flipH="1">
            <a:off x="8649666" y="4875174"/>
            <a:ext cx="33602" cy="33519"/>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flipH="1">
            <a:off x="8580554" y="4871772"/>
            <a:ext cx="40239" cy="40239"/>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flipH="1">
            <a:off x="8517997" y="4875174"/>
            <a:ext cx="33602" cy="33519"/>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flipH="1">
            <a:off x="6791111" y="3774195"/>
            <a:ext cx="2389630" cy="135984"/>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flipH="1">
            <a:off x="7008154" y="3669324"/>
            <a:ext cx="2225188" cy="176223"/>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txBox="1"/>
          <p:nvPr/>
        </p:nvSpPr>
        <p:spPr>
          <a:xfrm>
            <a:off x="701937" y="4154014"/>
            <a:ext cx="4476315" cy="494458"/>
          </a:xfrm>
          <a:prstGeom prst="rect">
            <a:avLst/>
          </a:prstGeom>
          <a:noFill/>
          <a:ln>
            <a:noFill/>
          </a:ln>
        </p:spPr>
        <p:txBody>
          <a:bodyPr spcFirstLastPara="1" wrap="square" lIns="91425" tIns="91425" rIns="91425" bIns="91425" anchor="b" anchorCtr="0">
            <a:noAutofit/>
          </a:bodyPr>
          <a:lstStyle/>
          <a:p>
            <a:pPr marL="0" marR="0" lvl="0" indent="0" algn="ctr" rtl="0">
              <a:lnSpc>
                <a:spcPct val="80000"/>
              </a:lnSpc>
              <a:spcBef>
                <a:spcPts val="0"/>
              </a:spcBef>
              <a:spcAft>
                <a:spcPts val="0"/>
              </a:spcAft>
              <a:buClr>
                <a:schemeClr val="lt1"/>
              </a:buClr>
              <a:buSzPts val="3800"/>
              <a:buFont typeface="Saira"/>
              <a:buNone/>
            </a:pPr>
            <a:r>
              <a:rPr lang="en-US" sz="1600" b="1" i="0" u="none" strike="noStrike" cap="none" err="1">
                <a:solidFill>
                  <a:schemeClr val="lt2"/>
                </a:solidFill>
                <a:latin typeface="Times New Roman"/>
                <a:ea typeface="Times New Roman"/>
                <a:cs typeface="Times New Roman"/>
                <a:sym typeface="Times New Roman"/>
              </a:rPr>
              <a:t>Giảng</a:t>
            </a:r>
            <a:r>
              <a:rPr lang="en-US" sz="1600" b="1" i="0" u="none" strike="noStrike" cap="none">
                <a:solidFill>
                  <a:schemeClr val="lt2"/>
                </a:solidFill>
                <a:latin typeface="Times New Roman"/>
                <a:ea typeface="Times New Roman"/>
                <a:cs typeface="Times New Roman"/>
                <a:sym typeface="Times New Roman"/>
              </a:rPr>
              <a:t> viên hướng dẫn: Nguyễn Thị Thiên Trang</a:t>
            </a:r>
            <a:endParaRPr sz="1600" b="1" i="0" u="none" strike="noStrike" cap="none" dirty="0">
              <a:solidFill>
                <a:schemeClr val="lt2"/>
              </a:solidFill>
              <a:latin typeface="Times New Roman"/>
              <a:ea typeface="Times New Roman"/>
              <a:cs typeface="Times New Roman"/>
              <a:sym typeface="Times New Roman"/>
            </a:endParaRPr>
          </a:p>
        </p:txBody>
      </p:sp>
      <p:sp>
        <p:nvSpPr>
          <p:cNvPr id="535" name="Google Shape;535;p1"/>
          <p:cNvSpPr txBox="1"/>
          <p:nvPr/>
        </p:nvSpPr>
        <p:spPr>
          <a:xfrm>
            <a:off x="2815621" y="541851"/>
            <a:ext cx="3493307" cy="41999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3800"/>
              <a:buFont typeface="Saira"/>
              <a:buNone/>
            </a:pPr>
            <a:r>
              <a:rPr lang="en-US" sz="1800" b="1" i="0" u="none" strike="noStrike" cap="none">
                <a:solidFill>
                  <a:schemeClr val="lt2"/>
                </a:solidFill>
                <a:latin typeface="Times New Roman"/>
                <a:ea typeface="Times New Roman"/>
                <a:cs typeface="Times New Roman"/>
                <a:sym typeface="Times New Roman"/>
              </a:rPr>
              <a:t>KHOA ĐIỆN TỬ VIỄN THÔNG</a:t>
            </a:r>
          </a:p>
        </p:txBody>
      </p:sp>
      <p:graphicFrame>
        <p:nvGraphicFramePr>
          <p:cNvPr id="2" name="Table 1">
            <a:extLst>
              <a:ext uri="{FF2B5EF4-FFF2-40B4-BE49-F238E27FC236}">
                <a16:creationId xmlns:a16="http://schemas.microsoft.com/office/drawing/2014/main" id="{9816C1D7-63B1-0470-3BA4-1D5BF7FD10E0}"/>
              </a:ext>
            </a:extLst>
          </p:cNvPr>
          <p:cNvGraphicFramePr>
            <a:graphicFrameLocks noGrp="1"/>
          </p:cNvGraphicFramePr>
          <p:nvPr>
            <p:extLst>
              <p:ext uri="{D42A27DB-BD31-4B8C-83A1-F6EECF244321}">
                <p14:modId xmlns:p14="http://schemas.microsoft.com/office/powerpoint/2010/main" val="174923228"/>
              </p:ext>
            </p:extLst>
          </p:nvPr>
        </p:nvGraphicFramePr>
        <p:xfrm>
          <a:off x="827907" y="1952817"/>
          <a:ext cx="4513957" cy="2194560"/>
        </p:xfrm>
        <a:graphic>
          <a:graphicData uri="http://schemas.openxmlformats.org/drawingml/2006/table">
            <a:tbl>
              <a:tblPr firstRow="1" bandRow="1">
                <a:tableStyleId>{9D7B26C5-4107-4FEC-AEDC-1716B250A1EF}</a:tableStyleId>
              </a:tblPr>
              <a:tblGrid>
                <a:gridCol w="1105780">
                  <a:extLst>
                    <a:ext uri="{9D8B030D-6E8A-4147-A177-3AD203B41FA5}">
                      <a16:colId xmlns:a16="http://schemas.microsoft.com/office/drawing/2014/main" val="2505540087"/>
                    </a:ext>
                  </a:extLst>
                </a:gridCol>
                <a:gridCol w="2155521">
                  <a:extLst>
                    <a:ext uri="{9D8B030D-6E8A-4147-A177-3AD203B41FA5}">
                      <a16:colId xmlns:a16="http://schemas.microsoft.com/office/drawing/2014/main" val="1630273107"/>
                    </a:ext>
                  </a:extLst>
                </a:gridCol>
                <a:gridCol w="1252656">
                  <a:extLst>
                    <a:ext uri="{9D8B030D-6E8A-4147-A177-3AD203B41FA5}">
                      <a16:colId xmlns:a16="http://schemas.microsoft.com/office/drawing/2014/main" val="2426185529"/>
                    </a:ext>
                  </a:extLst>
                </a:gridCol>
              </a:tblGrid>
              <a:tr h="365760">
                <a:tc gridSpan="3">
                  <a:txBody>
                    <a:bodyPr/>
                    <a:lstStyle/>
                    <a:p>
                      <a:pPr algn="l">
                        <a:lnSpc>
                          <a:spcPct val="107000"/>
                        </a:lnSpc>
                        <a:spcAft>
                          <a:spcPts val="600"/>
                        </a:spcAft>
                      </a:pPr>
                      <a:r>
                        <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Nhóm 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lnSpc>
                          <a:spcPct val="107000"/>
                        </a:lnSpc>
                        <a:spcAft>
                          <a:spcPts val="600"/>
                        </a:spcAft>
                      </a:pP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lnSpc>
                          <a:spcPct val="107000"/>
                        </a:lnSpc>
                        <a:spcAft>
                          <a:spcPts val="600"/>
                        </a:spcAft>
                      </a:pP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8559248"/>
                  </a:ext>
                </a:extLst>
              </a:tr>
              <a:tr h="365760">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20200145</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Lê Đức Chung</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Leader</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605514"/>
                  </a:ext>
                </a:extLst>
              </a:tr>
              <a:tr h="365760">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20200374</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Nguyễn Quốc Triệu</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Member</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3965082"/>
                  </a:ext>
                </a:extLst>
              </a:tr>
              <a:tr h="365760">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20200426</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Huỳnh Phước Xuyên</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Member</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9041234"/>
                  </a:ext>
                </a:extLst>
              </a:tr>
              <a:tr h="365760">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20200391</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Trương Công Trường</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Member</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2560163"/>
                  </a:ext>
                </a:extLst>
              </a:tr>
              <a:tr h="365760">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20200251</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Võ Thành Lộc</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7000"/>
                        </a:lnSpc>
                        <a:spcAft>
                          <a:spcPts val="600"/>
                        </a:spcAft>
                      </a:pPr>
                      <a:r>
                        <a:rPr lang="en-US" sz="1400" b="0" kern="0">
                          <a:solidFill>
                            <a:schemeClr val="tx1"/>
                          </a:solidFill>
                          <a:effectLst/>
                          <a:latin typeface="Times New Roman" panose="02020603050405020304" pitchFamily="18" charset="0"/>
                          <a:cs typeface="Times New Roman" panose="02020603050405020304" pitchFamily="18" charset="0"/>
                        </a:rPr>
                        <a:t>Member</a:t>
                      </a:r>
                      <a:endParaRPr lang="en-US" sz="1400" b="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6950620"/>
                  </a:ext>
                </a:extLst>
              </a:tr>
            </a:tbl>
          </a:graphicData>
        </a:graphic>
      </p:graphicFrame>
      <p:sp>
        <p:nvSpPr>
          <p:cNvPr id="422" name="Google Shape;422;p1"/>
          <p:cNvSpPr txBox="1">
            <a:spLocks noGrp="1"/>
          </p:cNvSpPr>
          <p:nvPr>
            <p:ph type="ctrTitle"/>
          </p:nvPr>
        </p:nvSpPr>
        <p:spPr>
          <a:xfrm>
            <a:off x="346533" y="1081822"/>
            <a:ext cx="8431484" cy="538129"/>
          </a:xfrm>
          <a:prstGeom prst="rect">
            <a:avLst/>
          </a:prstGeom>
          <a:solidFill>
            <a:schemeClr val="accent6">
              <a:lumMod val="20000"/>
              <a:lumOff val="80000"/>
            </a:schemeClr>
          </a:solid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p>
            <a:pPr marL="0" lvl="0" indent="0" algn="ctr" rtl="0">
              <a:lnSpc>
                <a:spcPct val="80000"/>
              </a:lnSpc>
              <a:spcBef>
                <a:spcPts val="0"/>
              </a:spcBef>
              <a:spcAft>
                <a:spcPts val="0"/>
              </a:spcAft>
              <a:buSzPts val="3800"/>
              <a:buNone/>
            </a:pPr>
            <a:r>
              <a:rPr lang="en-US" sz="2400" b="1">
                <a:ln w="3175">
                  <a:noFill/>
                </a:ln>
                <a:solidFill>
                  <a:schemeClr val="tx1"/>
                </a:solidFill>
                <a:latin typeface="Times New Roman"/>
                <a:ea typeface="Times New Roman"/>
                <a:cs typeface="Times New Roman"/>
                <a:sym typeface="Times New Roman"/>
              </a:rPr>
              <a:t>BÁO CÁO ĐỒ ÁN MÔN HỌC: BITCELL 6T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77D444-5F1F-9949-63A2-79BD76E07A2A}"/>
              </a:ext>
            </a:extLst>
          </p:cNvPr>
          <p:cNvSpPr>
            <a:spLocks noGrp="1"/>
          </p:cNvSpPr>
          <p:nvPr>
            <p:ph type="title"/>
          </p:nvPr>
        </p:nvSpPr>
        <p:spPr>
          <a:xfrm>
            <a:off x="312867" y="1917798"/>
            <a:ext cx="4097881" cy="2420554"/>
          </a:xfrm>
        </p:spPr>
        <p:txBody>
          <a:bodyPr/>
          <a:lstStyle/>
          <a:p>
            <a:pPr algn="l"/>
            <a:r>
              <a:rPr lang="en-US" sz="2000" kern="0">
                <a:solidFill>
                  <a:srgbClr val="000000"/>
                </a:solidFill>
                <a:effectLst/>
                <a:latin typeface="Times New Roman" panose="02020603050405020304" pitchFamily="18" charset="0"/>
                <a:ea typeface="Times New Roman" panose="02020603050405020304" pitchFamily="18" charset="0"/>
              </a:rPr>
              <a:t>Tạo một file tên là input.sp và dán file netlist vào, tạo một file run.cmd có nội dung như hình bên, sau đó mở terminal trong linux, chạy câu lệnh sau:</a:t>
            </a:r>
            <a:br>
              <a:rPr lang="en-US" sz="2000" kern="0">
                <a:solidFill>
                  <a:srgbClr val="000000"/>
                </a:solidFill>
                <a:effectLst/>
                <a:latin typeface="Times New Roman" panose="02020603050405020304" pitchFamily="18" charset="0"/>
                <a:ea typeface="Times New Roman" panose="02020603050405020304" pitchFamily="18" charset="0"/>
              </a:rPr>
            </a:br>
            <a:r>
              <a:rPr lang="en-US" sz="2000" i="1" ker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US" sz="2000" i="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spice -I -L run.cmd</a:t>
            </a:r>
            <a:br>
              <a:rPr lang="en-US" sz="2000" kern="100">
                <a:effectLst/>
                <a:latin typeface="Arial" panose="020B0604020202020204" pitchFamily="34" charset="0"/>
                <a:ea typeface="Arial" panose="020B0604020202020204" pitchFamily="34" charset="0"/>
                <a:cs typeface="Times New Roman" panose="02020603050405020304" pitchFamily="18" charset="0"/>
              </a:rPr>
            </a:br>
            <a:endParaRPr lang="en-US" sz="2800"/>
          </a:p>
        </p:txBody>
      </p:sp>
      <p:sp>
        <p:nvSpPr>
          <p:cNvPr id="4" name="Slide Number Placeholder 3">
            <a:extLst>
              <a:ext uri="{FF2B5EF4-FFF2-40B4-BE49-F238E27FC236}">
                <a16:creationId xmlns:a16="http://schemas.microsoft.com/office/drawing/2014/main" id="{363F11A1-E646-9B58-0F03-ACFBF84020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a:extLst>
              <a:ext uri="{FF2B5EF4-FFF2-40B4-BE49-F238E27FC236}">
                <a16:creationId xmlns:a16="http://schemas.microsoft.com/office/drawing/2014/main" id="{50717DD7-E459-67BC-931A-BC4A149190F3}"/>
              </a:ext>
            </a:extLst>
          </p:cNvPr>
          <p:cNvPicPr>
            <a:picLocks noChangeAspect="1"/>
          </p:cNvPicPr>
          <p:nvPr/>
        </p:nvPicPr>
        <p:blipFill rotWithShape="1">
          <a:blip r:embed="rId2">
            <a:extLst>
              <a:ext uri="{28A0092B-C50C-407E-A947-70E740481C1C}">
                <a14:useLocalDpi xmlns:a14="http://schemas.microsoft.com/office/drawing/2010/main" val="0"/>
              </a:ext>
            </a:extLst>
          </a:blip>
          <a:srcRect b="34287"/>
          <a:stretch/>
        </p:blipFill>
        <p:spPr bwMode="auto">
          <a:xfrm>
            <a:off x="4410748" y="1917797"/>
            <a:ext cx="4420385" cy="24205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124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118086-2A92-A5B0-A5B8-62BF141B1144}"/>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8D02BADE-C4F8-A77B-B5D1-CD7E241212A3}"/>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36D5F16C-AEFA-410B-F325-B41C15AC7C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10" name="Picture 9" descr="A screenshot of a computer&#10;&#10;Description automatically generated">
            <a:extLst>
              <a:ext uri="{FF2B5EF4-FFF2-40B4-BE49-F238E27FC236}">
                <a16:creationId xmlns:a16="http://schemas.microsoft.com/office/drawing/2014/main" id="{816B691B-1526-15E9-45B2-6EEB09F00B0E}"/>
              </a:ext>
            </a:extLst>
          </p:cNvPr>
          <p:cNvPicPr>
            <a:picLocks noChangeAspect="1"/>
          </p:cNvPicPr>
          <p:nvPr/>
        </p:nvPicPr>
        <p:blipFill>
          <a:blip r:embed="rId2"/>
          <a:stretch>
            <a:fillRect/>
          </a:stretch>
        </p:blipFill>
        <p:spPr>
          <a:xfrm>
            <a:off x="1" y="1110945"/>
            <a:ext cx="4952076" cy="3763262"/>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04BE8089-E3AD-6538-BAED-89372FF03C7F}"/>
              </a:ext>
            </a:extLst>
          </p:cNvPr>
          <p:cNvPicPr>
            <a:picLocks noChangeAspect="1"/>
          </p:cNvPicPr>
          <p:nvPr/>
        </p:nvPicPr>
        <p:blipFill>
          <a:blip r:embed="rId3"/>
          <a:stretch>
            <a:fillRect/>
          </a:stretch>
        </p:blipFill>
        <p:spPr>
          <a:xfrm>
            <a:off x="4959539" y="1110945"/>
            <a:ext cx="4263932" cy="3763213"/>
          </a:xfrm>
          <a:prstGeom prst="rect">
            <a:avLst/>
          </a:prstGeom>
        </p:spPr>
      </p:pic>
      <p:sp>
        <p:nvSpPr>
          <p:cNvPr id="13" name="TextBox 12">
            <a:extLst>
              <a:ext uri="{FF2B5EF4-FFF2-40B4-BE49-F238E27FC236}">
                <a16:creationId xmlns:a16="http://schemas.microsoft.com/office/drawing/2014/main" id="{C456C611-CD50-EF11-BF2A-43A5D4F823D5}"/>
              </a:ext>
            </a:extLst>
          </p:cNvPr>
          <p:cNvSpPr txBox="1"/>
          <p:nvPr/>
        </p:nvSpPr>
        <p:spPr>
          <a:xfrm>
            <a:off x="416900" y="581891"/>
            <a:ext cx="6850800" cy="400110"/>
          </a:xfrm>
          <a:prstGeom prst="rect">
            <a:avLst/>
          </a:prstGeom>
          <a:noFill/>
        </p:spPr>
        <p:txBody>
          <a:bodyPr wrap="square" rtlCol="0">
            <a:spAutoFit/>
          </a:bodyPr>
          <a:lstStyle/>
          <a:p>
            <a:r>
              <a:rPr lang="en-US" sz="2000">
                <a:solidFill>
                  <a:schemeClr val="bg1"/>
                </a:solidFill>
                <a:latin typeface="Times New Roman" panose="02020603050405020304" pitchFamily="18" charset="0"/>
                <a:cs typeface="Times New Roman" panose="02020603050405020304" pitchFamily="18" charset="0"/>
              </a:rPr>
              <a:t>File Netlist mô phỏng dòng ghi Bitcell 6T</a:t>
            </a:r>
          </a:p>
        </p:txBody>
      </p:sp>
    </p:spTree>
    <p:extLst>
      <p:ext uri="{BB962C8B-B14F-4D97-AF65-F5344CB8AC3E}">
        <p14:creationId xmlns:p14="http://schemas.microsoft.com/office/powerpoint/2010/main" val="410085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DE0A73-798E-0EE5-07F9-60BAFEC457D0}"/>
              </a:ext>
            </a:extLst>
          </p:cNvPr>
          <p:cNvSpPr>
            <a:spLocks noGrp="1"/>
          </p:cNvSpPr>
          <p:nvPr>
            <p:ph type="title"/>
          </p:nvPr>
        </p:nvSpPr>
        <p:spPr>
          <a:xfrm>
            <a:off x="4995734" y="1778000"/>
            <a:ext cx="3835400" cy="1676400"/>
          </a:xfrm>
        </p:spPr>
        <p:txBody>
          <a:bodyPr/>
          <a:lstStyle/>
          <a:p>
            <a:pPr algn="l"/>
            <a:r>
              <a:rPr lang="en-US" sz="1800" kern="0">
                <a:solidFill>
                  <a:srgbClr val="000000"/>
                </a:solidFill>
                <a:effectLst/>
                <a:latin typeface="Times New Roman" panose="02020603050405020304" pitchFamily="18" charset="0"/>
                <a:ea typeface="Times New Roman" panose="02020603050405020304" pitchFamily="18" charset="0"/>
              </a:rPr>
              <a:t>Thu được kết quả dòng Id và Is của PMOS xm28 trong Schematic, đó là dòng đi qua PMOS pull-up.</a:t>
            </a:r>
            <a:br>
              <a:rPr lang="en-US" sz="1800" kern="0">
                <a:solidFill>
                  <a:srgbClr val="000000"/>
                </a:solidFill>
                <a:effectLst/>
                <a:latin typeface="Times New Roman" panose="02020603050405020304" pitchFamily="18" charset="0"/>
                <a:ea typeface="Times New Roman" panose="02020603050405020304" pitchFamily="18" charset="0"/>
              </a:rPr>
            </a:br>
            <a:r>
              <a:rPr lang="en-US" sz="1800" kern="0">
                <a:solidFill>
                  <a:srgbClr val="000000"/>
                </a:solidFill>
                <a:effectLst/>
                <a:latin typeface="Times New Roman" panose="02020603050405020304" pitchFamily="18" charset="0"/>
                <a:ea typeface="Times New Roman" panose="02020603050405020304" pitchFamily="18" charset="0"/>
              </a:rPr>
              <a:t>Với setup như trên thì thấy được dòng ghi của bitcell </a:t>
            </a:r>
            <a:r>
              <a:rPr lang="en-US" sz="1800" kern="0">
                <a:solidFill>
                  <a:srgbClr val="000000"/>
                </a:solidFill>
                <a:effectLst/>
                <a:latin typeface="Courier New" panose="02070309020205020404" pitchFamily="49" charset="0"/>
                <a:ea typeface="Times New Roman" panose="02020603050405020304" pitchFamily="18" charset="0"/>
              </a:rPr>
              <a:t>≈</a:t>
            </a:r>
            <a:r>
              <a:rPr lang="en-US" sz="1800" kern="0">
                <a:solidFill>
                  <a:srgbClr val="000000"/>
                </a:solidFill>
                <a:effectLst/>
                <a:latin typeface="Times New Roman" panose="02020603050405020304" pitchFamily="18" charset="0"/>
                <a:ea typeface="Times New Roman" panose="02020603050405020304" pitchFamily="18" charset="0"/>
              </a:rPr>
              <a:t>23.7uA</a:t>
            </a:r>
            <a:endParaRPr lang="en-US"/>
          </a:p>
        </p:txBody>
      </p:sp>
      <p:sp>
        <p:nvSpPr>
          <p:cNvPr id="4" name="Slide Number Placeholder 3">
            <a:extLst>
              <a:ext uri="{FF2B5EF4-FFF2-40B4-BE49-F238E27FC236}">
                <a16:creationId xmlns:a16="http://schemas.microsoft.com/office/drawing/2014/main" id="{0F23B912-7329-A97B-E23F-D25CA39EE9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6" name="Picture 5">
            <a:extLst>
              <a:ext uri="{FF2B5EF4-FFF2-40B4-BE49-F238E27FC236}">
                <a16:creationId xmlns:a16="http://schemas.microsoft.com/office/drawing/2014/main" id="{C64B4066-0FE7-5DCE-3E06-A43F8D14CA24}"/>
              </a:ext>
            </a:extLst>
          </p:cNvPr>
          <p:cNvPicPr>
            <a:picLocks noChangeAspect="1"/>
          </p:cNvPicPr>
          <p:nvPr/>
        </p:nvPicPr>
        <p:blipFill>
          <a:blip r:embed="rId2"/>
          <a:stretch>
            <a:fillRect/>
          </a:stretch>
        </p:blipFill>
        <p:spPr>
          <a:xfrm>
            <a:off x="330200" y="363973"/>
            <a:ext cx="4581684" cy="4415554"/>
          </a:xfrm>
          <a:prstGeom prst="rect">
            <a:avLst/>
          </a:prstGeom>
        </p:spPr>
      </p:pic>
      <p:pic>
        <p:nvPicPr>
          <p:cNvPr id="2" name="Picture 3">
            <a:extLst>
              <a:ext uri="{FF2B5EF4-FFF2-40B4-BE49-F238E27FC236}">
                <a16:creationId xmlns:a16="http://schemas.microsoft.com/office/drawing/2014/main" id="{24D38002-9844-49F1-AE01-1379FF3B9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48" y="363973"/>
            <a:ext cx="9033439" cy="4385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3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5C6032-AC1C-62D6-83BF-9D9E7F619FB7}"/>
              </a:ext>
            </a:extLst>
          </p:cNvPr>
          <p:cNvSpPr>
            <a:spLocks noGrp="1"/>
          </p:cNvSpPr>
          <p:nvPr>
            <p:ph type="title"/>
          </p:nvPr>
        </p:nvSpPr>
        <p:spPr>
          <a:xfrm>
            <a:off x="5278664" y="1781875"/>
            <a:ext cx="3826820" cy="3164776"/>
          </a:xfrm>
        </p:spPr>
        <p:txBody>
          <a:bodyPr/>
          <a:lstStyle/>
          <a:p>
            <a:pPr algn="l">
              <a:lnSpc>
                <a:spcPct val="107000"/>
              </a:lnSpc>
              <a:spcAft>
                <a:spcPts val="800"/>
              </a:spcAft>
            </a:pPr>
            <a:r>
              <a:rPr lang="en-US" sz="1800" i="1" u="sng"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Setup mô phỏng đo dòng đọc bitcell:</a:t>
            </a:r>
            <a:br>
              <a:rPr lang="en-US" sz="1800" kern="100">
                <a:effectLst/>
                <a:latin typeface="Arial" panose="020B0604020202020204" pitchFamily="34" charset="0"/>
                <a:ea typeface="Arial" panose="020B0604020202020204" pitchFamily="34" charset="0"/>
                <a:cs typeface="Times New Roman" panose="02020603050405020304" pitchFamily="18" charset="0"/>
              </a:rPr>
            </a:b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Khởi tạo IWBL = “0”, IWBLX = “1”, WL nối lên VDD. Quét V(BLX) từ VDD về 0. Sau đó đo dòng từ BLX qua NMOS pass gate xuống NMOS pull-down, đó là dòng đọc bitcell.</a:t>
            </a:r>
            <a:b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kern="0">
                <a:solidFill>
                  <a:srgbClr val="000000"/>
                </a:solidFill>
                <a:effectLst/>
                <a:latin typeface="Times New Roman" panose="02020603050405020304" pitchFamily="18" charset="0"/>
                <a:ea typeface="Times New Roman" panose="02020603050405020304" pitchFamily="18" charset="0"/>
              </a:rPr>
              <a:t>Các bước tương tự như mô phỏng dòng ghi bitcell, kết quả thu được tại file input.lis như hình bên:</a:t>
            </a:r>
            <a:endParaRPr lang="en-US" sz="2800"/>
          </a:p>
        </p:txBody>
      </p:sp>
      <p:sp>
        <p:nvSpPr>
          <p:cNvPr id="4" name="Slide Number Placeholder 3">
            <a:extLst>
              <a:ext uri="{FF2B5EF4-FFF2-40B4-BE49-F238E27FC236}">
                <a16:creationId xmlns:a16="http://schemas.microsoft.com/office/drawing/2014/main" id="{F4FE50D6-75C8-CAD4-FD36-A1366F9762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6" name="Picture 5">
            <a:extLst>
              <a:ext uri="{FF2B5EF4-FFF2-40B4-BE49-F238E27FC236}">
                <a16:creationId xmlns:a16="http://schemas.microsoft.com/office/drawing/2014/main" id="{565B91EB-858C-8A45-325B-EB3278E5939A}"/>
              </a:ext>
            </a:extLst>
          </p:cNvPr>
          <p:cNvPicPr>
            <a:picLocks noChangeAspect="1"/>
          </p:cNvPicPr>
          <p:nvPr/>
        </p:nvPicPr>
        <p:blipFill>
          <a:blip r:embed="rId2"/>
          <a:stretch>
            <a:fillRect/>
          </a:stretch>
        </p:blipFill>
        <p:spPr>
          <a:xfrm>
            <a:off x="310702" y="326355"/>
            <a:ext cx="4967962" cy="4620296"/>
          </a:xfrm>
          <a:prstGeom prst="rect">
            <a:avLst/>
          </a:prstGeom>
        </p:spPr>
      </p:pic>
      <p:sp>
        <p:nvSpPr>
          <p:cNvPr id="2" name="Rectangle 1">
            <a:extLst>
              <a:ext uri="{FF2B5EF4-FFF2-40B4-BE49-F238E27FC236}">
                <a16:creationId xmlns:a16="http://schemas.microsoft.com/office/drawing/2014/main" id="{24A11ED5-17B8-F75C-98D9-E79AFFCE4002}"/>
              </a:ext>
            </a:extLst>
          </p:cNvPr>
          <p:cNvSpPr/>
          <p:nvPr/>
        </p:nvSpPr>
        <p:spPr>
          <a:xfrm>
            <a:off x="5278664" y="471497"/>
            <a:ext cx="3443509" cy="8928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Giới hạn ghi và đọc của Bitcell</a:t>
            </a:r>
            <a:endParaRPr lang="en-US" sz="1800" kern="10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973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9541C11-B57A-D04B-3B57-125311B7990F}"/>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04C7FAE6-6365-B4F9-2270-766799C0C62D}"/>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4F908ABD-A070-20FB-BD65-3E04675798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a:extLst>
              <a:ext uri="{FF2B5EF4-FFF2-40B4-BE49-F238E27FC236}">
                <a16:creationId xmlns:a16="http://schemas.microsoft.com/office/drawing/2014/main" id="{B3E53147-FAC9-942A-C76D-0737DE831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9" y="0"/>
            <a:ext cx="8672631" cy="5149194"/>
          </a:xfrm>
          <a:prstGeom prst="rect">
            <a:avLst/>
          </a:prstGeom>
        </p:spPr>
      </p:pic>
    </p:spTree>
    <p:extLst>
      <p:ext uri="{BB962C8B-B14F-4D97-AF65-F5344CB8AC3E}">
        <p14:creationId xmlns:p14="http://schemas.microsoft.com/office/powerpoint/2010/main" val="2946369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2049631-4DD1-F0BE-FDC9-30172D4A4BAB}"/>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31ED4835-BF42-A683-91CF-AAFD437326DB}"/>
              </a:ext>
            </a:extLst>
          </p:cNvPr>
          <p:cNvSpPr>
            <a:spLocks noGrp="1"/>
          </p:cNvSpPr>
          <p:nvPr>
            <p:ph type="title"/>
          </p:nvPr>
        </p:nvSpPr>
        <p:spPr>
          <a:xfrm>
            <a:off x="370113" y="403204"/>
            <a:ext cx="4546629" cy="559500"/>
          </a:xfrm>
        </p:spPr>
        <p:txBody>
          <a:bodyPr/>
          <a:lstStyle/>
          <a:p>
            <a:r>
              <a:rPr lang="en-US" sz="2800" b="1">
                <a:latin typeface="Times New Roman" panose="02020603050405020304" pitchFamily="18" charset="0"/>
              </a:rPr>
              <a:t>7. Layout Bitcell 6T</a:t>
            </a:r>
            <a:endParaRPr lang="en-US"/>
          </a:p>
        </p:txBody>
      </p:sp>
      <p:sp>
        <p:nvSpPr>
          <p:cNvPr id="4" name="Slide Number Placeholder 3">
            <a:extLst>
              <a:ext uri="{FF2B5EF4-FFF2-40B4-BE49-F238E27FC236}">
                <a16:creationId xmlns:a16="http://schemas.microsoft.com/office/drawing/2014/main" id="{6F528CDF-B51B-45E6-2480-8CF94B3BC0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9" name="Picture 8" descr="A screenshot of a computer program&#10;&#10;Description automatically generated with medium confidence">
            <a:extLst>
              <a:ext uri="{FF2B5EF4-FFF2-40B4-BE49-F238E27FC236}">
                <a16:creationId xmlns:a16="http://schemas.microsoft.com/office/drawing/2014/main" id="{4275C086-8CB2-E1C2-7587-657C7E0A54B9}"/>
              </a:ext>
            </a:extLst>
          </p:cNvPr>
          <p:cNvPicPr>
            <a:picLocks noChangeAspect="1"/>
          </p:cNvPicPr>
          <p:nvPr/>
        </p:nvPicPr>
        <p:blipFill>
          <a:blip r:embed="rId2"/>
          <a:stretch>
            <a:fillRect/>
          </a:stretch>
        </p:blipFill>
        <p:spPr>
          <a:xfrm>
            <a:off x="667461" y="0"/>
            <a:ext cx="7809078" cy="5251426"/>
          </a:xfrm>
          <a:prstGeom prst="rect">
            <a:avLst/>
          </a:prstGeom>
        </p:spPr>
      </p:pic>
    </p:spTree>
    <p:extLst>
      <p:ext uri="{BB962C8B-B14F-4D97-AF65-F5344CB8AC3E}">
        <p14:creationId xmlns:p14="http://schemas.microsoft.com/office/powerpoint/2010/main" val="109314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2049631-4DD1-F0BE-FDC9-30172D4A4BAB}"/>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6F528CDF-B51B-45E6-2480-8CF94B3BC0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12" name="Picture 11" descr="A screenshot of a computer screen&#10;&#10;Description automatically generated with low confidence">
            <a:extLst>
              <a:ext uri="{FF2B5EF4-FFF2-40B4-BE49-F238E27FC236}">
                <a16:creationId xmlns:a16="http://schemas.microsoft.com/office/drawing/2014/main" id="{96E0C29A-5568-2A53-E1B1-5D790CFB8B98}"/>
              </a:ext>
            </a:extLst>
          </p:cNvPr>
          <p:cNvPicPr>
            <a:picLocks noChangeAspect="1"/>
          </p:cNvPicPr>
          <p:nvPr/>
        </p:nvPicPr>
        <p:blipFill>
          <a:blip r:embed="rId2"/>
          <a:stretch>
            <a:fillRect/>
          </a:stretch>
        </p:blipFill>
        <p:spPr>
          <a:xfrm>
            <a:off x="2820758" y="428705"/>
            <a:ext cx="3502483" cy="4463434"/>
          </a:xfrm>
          <a:prstGeom prst="rect">
            <a:avLst/>
          </a:prstGeom>
        </p:spPr>
      </p:pic>
    </p:spTree>
    <p:extLst>
      <p:ext uri="{BB962C8B-B14F-4D97-AF65-F5344CB8AC3E}">
        <p14:creationId xmlns:p14="http://schemas.microsoft.com/office/powerpoint/2010/main" val="257591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5172BC-8EE4-7CE7-F005-41C24B10A1CB}"/>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2FF426C0-C983-D788-0D8B-A54AAC32BBEC}"/>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A87D020-767E-E405-3A3B-7F10038553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descr="A screen shot of a computer&#10;&#10;Description automatically generated with medium confidence">
            <a:extLst>
              <a:ext uri="{FF2B5EF4-FFF2-40B4-BE49-F238E27FC236}">
                <a16:creationId xmlns:a16="http://schemas.microsoft.com/office/drawing/2014/main" id="{C73DC0DB-5C59-CBEA-4070-24D2E26818B3}"/>
              </a:ext>
            </a:extLst>
          </p:cNvPr>
          <p:cNvPicPr>
            <a:picLocks noChangeAspect="1"/>
          </p:cNvPicPr>
          <p:nvPr/>
        </p:nvPicPr>
        <p:blipFill>
          <a:blip r:embed="rId2"/>
          <a:stretch>
            <a:fillRect/>
          </a:stretch>
        </p:blipFill>
        <p:spPr>
          <a:xfrm>
            <a:off x="0" y="283328"/>
            <a:ext cx="9144000" cy="4576843"/>
          </a:xfrm>
          <a:prstGeom prst="rect">
            <a:avLst/>
          </a:prstGeom>
        </p:spPr>
      </p:pic>
    </p:spTree>
    <p:extLst>
      <p:ext uri="{BB962C8B-B14F-4D97-AF65-F5344CB8AC3E}">
        <p14:creationId xmlns:p14="http://schemas.microsoft.com/office/powerpoint/2010/main" val="561226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E13FD9-35BF-CB6B-EA86-C35278EBEC34}"/>
              </a:ext>
            </a:extLst>
          </p:cNvPr>
          <p:cNvSpPr>
            <a:spLocks noGrp="1"/>
          </p:cNvSpPr>
          <p:nvPr>
            <p:ph type="title"/>
          </p:nvPr>
        </p:nvSpPr>
        <p:spPr>
          <a:xfrm>
            <a:off x="1146600" y="112785"/>
            <a:ext cx="6850800" cy="559500"/>
          </a:xfrm>
        </p:spPr>
        <p:style>
          <a:lnRef idx="2">
            <a:schemeClr val="accent2"/>
          </a:lnRef>
          <a:fillRef idx="1">
            <a:schemeClr val="lt1"/>
          </a:fillRef>
          <a:effectRef idx="0">
            <a:schemeClr val="accent2"/>
          </a:effectRef>
          <a:fontRef idx="minor">
            <a:schemeClr val="dk1"/>
          </a:fontRef>
        </p:style>
        <p:txBody>
          <a:bodyPr/>
          <a:lstStyle/>
          <a:p>
            <a:r>
              <a:rPr lang="en-US">
                <a:solidFill>
                  <a:schemeClr val="tx1"/>
                </a:solidFill>
                <a:latin typeface="Times New Roman" panose="02020603050405020304" pitchFamily="18" charset="0"/>
                <a:cs typeface="Times New Roman" panose="02020603050405020304" pitchFamily="18" charset="0"/>
              </a:rPr>
              <a:t>Plan Form</a:t>
            </a:r>
          </a:p>
        </p:txBody>
      </p:sp>
      <p:sp>
        <p:nvSpPr>
          <p:cNvPr id="4" name="Slide Number Placeholder 3">
            <a:extLst>
              <a:ext uri="{FF2B5EF4-FFF2-40B4-BE49-F238E27FC236}">
                <a16:creationId xmlns:a16="http://schemas.microsoft.com/office/drawing/2014/main" id="{B09FC5E0-516B-7AE8-7E08-D7F5AF71B3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graphicFrame>
        <p:nvGraphicFramePr>
          <p:cNvPr id="5" name="Table 5">
            <a:extLst>
              <a:ext uri="{FF2B5EF4-FFF2-40B4-BE49-F238E27FC236}">
                <a16:creationId xmlns:a16="http://schemas.microsoft.com/office/drawing/2014/main" id="{3D76E54E-E924-FFD0-77D0-B965C93398C5}"/>
              </a:ext>
            </a:extLst>
          </p:cNvPr>
          <p:cNvGraphicFramePr>
            <a:graphicFrameLocks noGrp="1"/>
          </p:cNvGraphicFramePr>
          <p:nvPr>
            <p:extLst>
              <p:ext uri="{D42A27DB-BD31-4B8C-83A1-F6EECF244321}">
                <p14:modId xmlns:p14="http://schemas.microsoft.com/office/powerpoint/2010/main" val="2174797378"/>
              </p:ext>
            </p:extLst>
          </p:nvPr>
        </p:nvGraphicFramePr>
        <p:xfrm>
          <a:off x="19258" y="809814"/>
          <a:ext cx="9105484" cy="4333637"/>
        </p:xfrm>
        <a:graphic>
          <a:graphicData uri="http://schemas.openxmlformats.org/drawingml/2006/table">
            <a:tbl>
              <a:tblPr firstRow="1" bandRow="1">
                <a:tableStyleId>{FABFCF23-3B69-468F-B69F-88F6DE6A72F2}</a:tableStyleId>
              </a:tblPr>
              <a:tblGrid>
                <a:gridCol w="1485811">
                  <a:extLst>
                    <a:ext uri="{9D8B030D-6E8A-4147-A177-3AD203B41FA5}">
                      <a16:colId xmlns:a16="http://schemas.microsoft.com/office/drawing/2014/main" val="79667817"/>
                    </a:ext>
                  </a:extLst>
                </a:gridCol>
                <a:gridCol w="2539891">
                  <a:extLst>
                    <a:ext uri="{9D8B030D-6E8A-4147-A177-3AD203B41FA5}">
                      <a16:colId xmlns:a16="http://schemas.microsoft.com/office/drawing/2014/main" val="1852179693"/>
                    </a:ext>
                  </a:extLst>
                </a:gridCol>
                <a:gridCol w="3477644">
                  <a:extLst>
                    <a:ext uri="{9D8B030D-6E8A-4147-A177-3AD203B41FA5}">
                      <a16:colId xmlns:a16="http://schemas.microsoft.com/office/drawing/2014/main" val="1434467776"/>
                    </a:ext>
                  </a:extLst>
                </a:gridCol>
                <a:gridCol w="1602138">
                  <a:extLst>
                    <a:ext uri="{9D8B030D-6E8A-4147-A177-3AD203B41FA5}">
                      <a16:colId xmlns:a16="http://schemas.microsoft.com/office/drawing/2014/main" val="915420667"/>
                    </a:ext>
                  </a:extLst>
                </a:gridCol>
              </a:tblGrid>
              <a:tr h="204756">
                <a:tc>
                  <a:txBody>
                    <a:bodyPr/>
                    <a:lstStyle/>
                    <a:p>
                      <a:pPr algn="l">
                        <a:lnSpc>
                          <a:spcPct val="107000"/>
                        </a:lnSpc>
                        <a:spcBef>
                          <a:spcPts val="600"/>
                        </a:spcBef>
                        <a:spcAft>
                          <a:spcPts val="800"/>
                        </a:spcAft>
                      </a:pPr>
                      <a:r>
                        <a:rPr lang="en-US" sz="1200" b="1" kern="0">
                          <a:solidFill>
                            <a:srgbClr val="000000"/>
                          </a:solidFill>
                          <a:effectLst/>
                          <a:latin typeface="Times New Roman" panose="02020603050405020304" pitchFamily="18" charset="0"/>
                          <a:cs typeface="Times New Roman" panose="02020603050405020304" pitchFamily="18" charset="0"/>
                        </a:rPr>
                        <a:t>Task</a:t>
                      </a:r>
                      <a:endParaRPr lang="en-US" sz="105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800"/>
                        </a:spcAft>
                      </a:pPr>
                      <a:r>
                        <a:rPr lang="en-US" sz="1200" b="1" kern="0">
                          <a:solidFill>
                            <a:srgbClr val="000000"/>
                          </a:solidFill>
                          <a:effectLst/>
                          <a:latin typeface="Times New Roman" panose="02020603050405020304" pitchFamily="18" charset="0"/>
                          <a:cs typeface="Times New Roman" panose="02020603050405020304" pitchFamily="18" charset="0"/>
                        </a:rPr>
                        <a:t>Person in charge</a:t>
                      </a:r>
                      <a:endParaRPr lang="en-US" sz="105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300" b="1" kern="0">
                          <a:solidFill>
                            <a:srgbClr val="1F1F1F"/>
                          </a:solidFill>
                          <a:effectLst/>
                          <a:latin typeface="Times New Roman" panose="02020603050405020304" pitchFamily="18" charset="0"/>
                          <a:cs typeface="Times New Roman" panose="02020603050405020304" pitchFamily="18" charset="0"/>
                        </a:rPr>
                        <a:t>Detail</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300" b="1" kern="0">
                          <a:solidFill>
                            <a:srgbClr val="1F1F1F"/>
                          </a:solidFill>
                          <a:effectLst/>
                          <a:latin typeface="Times New Roman" panose="02020603050405020304" pitchFamily="18" charset="0"/>
                          <a:cs typeface="Times New Roman" panose="02020603050405020304" pitchFamily="18" charset="0"/>
                        </a:rPr>
                        <a:t>Result</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7951007"/>
                  </a:ext>
                </a:extLst>
              </a:tr>
              <a:tr h="455829">
                <a:tc>
                  <a:txBody>
                    <a:bodyPr/>
                    <a:lstStyle/>
                    <a:p>
                      <a:r>
                        <a:rPr lang="vi-VN" sz="1200" b="0" kern="1200">
                          <a:solidFill>
                            <a:srgbClr val="000000"/>
                          </a:solidFill>
                          <a:effectLst/>
                          <a:latin typeface="Times New Roman" panose="02020603050405020304" pitchFamily="18" charset="0"/>
                          <a:cs typeface="Times New Roman" panose="02020603050405020304" pitchFamily="18" charset="0"/>
                        </a:rPr>
                        <a:t>Features, meaning of the design</a:t>
                      </a:r>
                      <a:endParaRPr lang="en-US" sz="1200">
                        <a:latin typeface="Times New Roman" panose="02020603050405020304" pitchFamily="18" charset="0"/>
                        <a:cs typeface="Times New Roman" panose="02020603050405020304" pitchFamily="18" charset="0"/>
                      </a:endParaRPr>
                    </a:p>
                  </a:txBody>
                  <a:tcPr/>
                </a:tc>
                <a:tc>
                  <a:txBody>
                    <a:bodyPr/>
                    <a:lstStyle/>
                    <a:p>
                      <a:r>
                        <a:rPr lang="vi-VN" sz="1200" b="0" kern="1200">
                          <a:solidFill>
                            <a:srgbClr val="000000"/>
                          </a:solidFill>
                          <a:effectLst/>
                          <a:latin typeface="Times New Roman" panose="02020603050405020304" pitchFamily="18" charset="0"/>
                          <a:cs typeface="Times New Roman" panose="02020603050405020304" pitchFamily="18" charset="0"/>
                        </a:rPr>
                        <a:t>Quốc Triệu</a:t>
                      </a:r>
                      <a:endParaRPr lang="en-US" sz="120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19/4: Tìm tài liệu về đặc điểm, ý nghĩa Bitcell6T</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Hoàn thành</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7745384"/>
                  </a:ext>
                </a:extLst>
              </a:tr>
              <a:tr h="455829">
                <a:tc>
                  <a:txBody>
                    <a:bodyPr/>
                    <a:lstStyle/>
                    <a:p>
                      <a:r>
                        <a:rPr lang="vi-VN" sz="1200" b="0" kern="1200">
                          <a:solidFill>
                            <a:srgbClr val="000000"/>
                          </a:solidFill>
                          <a:effectLst/>
                          <a:latin typeface="Times New Roman" panose="02020603050405020304" pitchFamily="18" charset="0"/>
                          <a:cs typeface="Times New Roman" panose="02020603050405020304" pitchFamily="18" charset="0"/>
                        </a:rPr>
                        <a:t>Circuit diagram &amp; operational analysis </a:t>
                      </a:r>
                      <a:endParaRPr lang="en-US" sz="1200">
                        <a:latin typeface="Times New Roman" panose="02020603050405020304" pitchFamily="18" charset="0"/>
                        <a:cs typeface="Times New Roman" panose="02020603050405020304" pitchFamily="18" charset="0"/>
                      </a:endParaRPr>
                    </a:p>
                  </a:txBody>
                  <a:tcPr/>
                </a:tc>
                <a:tc>
                  <a:txBody>
                    <a:bodyPr/>
                    <a:lstStyle/>
                    <a:p>
                      <a:r>
                        <a:rPr lang="vi-VN" sz="1200" b="0" kern="1200">
                          <a:solidFill>
                            <a:srgbClr val="000000"/>
                          </a:solidFill>
                          <a:effectLst/>
                          <a:latin typeface="Times New Roman" panose="02020603050405020304" pitchFamily="18" charset="0"/>
                          <a:cs typeface="Times New Roman" panose="02020603050405020304" pitchFamily="18" charset="0"/>
                        </a:rPr>
                        <a:t>Phước Xuyên, Công Trường</a:t>
                      </a:r>
                      <a:endParaRPr lang="en-US" sz="120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19/4: Tìm sơ đồ mạch BitCell và hoạt động đọc ghi BitCell</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Hoàn thành</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7409454"/>
                  </a:ext>
                </a:extLst>
              </a:tr>
              <a:tr h="509511">
                <a:tc>
                  <a:txBody>
                    <a:bodyPr/>
                    <a:lstStyle/>
                    <a:p>
                      <a:r>
                        <a:rPr lang="vi-VN" sz="1200" b="0" kern="1200">
                          <a:solidFill>
                            <a:srgbClr val="000000"/>
                          </a:solidFill>
                          <a:effectLst/>
                          <a:latin typeface="Times New Roman" panose="02020603050405020304" pitchFamily="18" charset="0"/>
                          <a:cs typeface="Times New Roman" panose="02020603050405020304" pitchFamily="18" charset="0"/>
                        </a:rPr>
                        <a:t>Parameter calculation in theory </a:t>
                      </a:r>
                      <a:endParaRPr lang="en-US" sz="1200">
                        <a:latin typeface="Times New Roman" panose="02020603050405020304" pitchFamily="18" charset="0"/>
                        <a:cs typeface="Times New Roman" panose="02020603050405020304" pitchFamily="18" charset="0"/>
                      </a:endParaRPr>
                    </a:p>
                  </a:txBody>
                  <a:tcPr/>
                </a:tc>
                <a:tc>
                  <a:txBody>
                    <a:bodyPr/>
                    <a:lstStyle/>
                    <a:p>
                      <a:r>
                        <a:rPr lang="vi-VN" sz="1200" b="0" kern="1200">
                          <a:solidFill>
                            <a:srgbClr val="000000"/>
                          </a:solidFill>
                          <a:effectLst/>
                          <a:latin typeface="Times New Roman" panose="02020603050405020304" pitchFamily="18" charset="0"/>
                          <a:cs typeface="Times New Roman" panose="02020603050405020304" pitchFamily="18" charset="0"/>
                        </a:rPr>
                        <a:t>Đức Chung, Thành Lộc</a:t>
                      </a:r>
                      <a:endParaRPr lang="en-US" sz="120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20/4: Tìm các công thức tính W, L của mosfet trong mạch</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Hoàn thành</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9599349"/>
                  </a:ext>
                </a:extLst>
              </a:tr>
              <a:tr h="967731">
                <a:tc>
                  <a:txBody>
                    <a:bodyPr/>
                    <a:lstStyle/>
                    <a:p>
                      <a:r>
                        <a:rPr lang="vi-VN" sz="1200" b="0" kern="1200">
                          <a:solidFill>
                            <a:srgbClr val="000000"/>
                          </a:solidFill>
                          <a:effectLst/>
                          <a:latin typeface="Times New Roman" panose="02020603050405020304" pitchFamily="18" charset="0"/>
                          <a:cs typeface="Times New Roman" panose="02020603050405020304" pitchFamily="18" charset="0"/>
                        </a:rPr>
                        <a:t>Set up measurement file with HSPICE tool </a:t>
                      </a:r>
                      <a:endParaRPr lang="en-US" sz="120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Đức Chung</a:t>
                      </a:r>
                    </a:p>
                  </a:txBody>
                  <a:tcPr/>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25/5-30/5: Tìm hiểu lệnh trong HSPICE, viết command để mô phỏng các cổng logic cơ bản.</a:t>
                      </a:r>
                      <a:endParaRPr lang="en-US" sz="1100" kern="100">
                        <a:effectLst/>
                        <a:latin typeface="Times New Roman" panose="02020603050405020304" pitchFamily="18" charset="0"/>
                        <a:cs typeface="Times New Roman" panose="02020603050405020304" pitchFamily="18" charset="0"/>
                      </a:endParaRPr>
                    </a:p>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31/5: Mô phỏng dòng đọc, ghi BitCell 6T.</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Chưa hoàn thành, Còn giới hạn ghi và đọc Bitcell</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2473026"/>
                  </a:ext>
                </a:extLst>
              </a:tr>
              <a:tr h="593481">
                <a:tc>
                  <a:txBody>
                    <a:bodyPr/>
                    <a:lstStyle/>
                    <a:p>
                      <a:r>
                        <a:rPr lang="vi-VN" sz="1200" b="0" kern="1200">
                          <a:solidFill>
                            <a:srgbClr val="000000"/>
                          </a:solidFill>
                          <a:effectLst/>
                          <a:latin typeface="Times New Roman" panose="02020603050405020304" pitchFamily="18" charset="0"/>
                          <a:cs typeface="Times New Roman" panose="02020603050405020304" pitchFamily="18" charset="0"/>
                        </a:rPr>
                        <a:t>Study the PDK 14 nm </a:t>
                      </a:r>
                      <a:endParaRPr lang="en-US" sz="1200">
                        <a:latin typeface="Times New Roman" panose="02020603050405020304" pitchFamily="18" charset="0"/>
                        <a:cs typeface="Times New Roman" panose="02020603050405020304" pitchFamily="18" charset="0"/>
                      </a:endParaRPr>
                    </a:p>
                  </a:txBody>
                  <a:tcPr/>
                </a:tc>
                <a:tc>
                  <a:txBody>
                    <a:bodyPr/>
                    <a:lstStyle/>
                    <a:p>
                      <a:r>
                        <a:rPr lang="vi-VN" sz="1200" b="0" kern="1200">
                          <a:solidFill>
                            <a:srgbClr val="000000"/>
                          </a:solidFill>
                          <a:effectLst/>
                          <a:latin typeface="Times New Roman" panose="02020603050405020304" pitchFamily="18" charset="0"/>
                          <a:cs typeface="Times New Roman" panose="02020603050405020304" pitchFamily="18" charset="0"/>
                        </a:rPr>
                        <a:t>Phước Xuyên, Công Trường</a:t>
                      </a:r>
                      <a:r>
                        <a:rPr lang="en-US" sz="1200" b="0" kern="1200">
                          <a:solidFill>
                            <a:srgbClr val="000000"/>
                          </a:solidFill>
                          <a:effectLst/>
                          <a:latin typeface="Times New Roman" panose="02020603050405020304" pitchFamily="18" charset="0"/>
                          <a:cs typeface="Times New Roman" panose="02020603050405020304" pitchFamily="18" charset="0"/>
                        </a:rPr>
                        <a:t>, Đức Chung, Quốc Triệu</a:t>
                      </a:r>
                      <a:endParaRPr lang="en-US" sz="120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11/5-25/5: Cài phần mềm thiết kế vi mạch, làm quen với phần mềm, chèn file PDK32nm.</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Hoàn thành</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5099398"/>
                  </a:ext>
                </a:extLst>
              </a:tr>
              <a:tr h="291585">
                <a:tc>
                  <a:txBody>
                    <a:bodyPr/>
                    <a:lstStyle/>
                    <a:p>
                      <a:pPr algn="l">
                        <a:lnSpc>
                          <a:spcPct val="107000"/>
                        </a:lnSpc>
                        <a:spcBef>
                          <a:spcPts val="600"/>
                        </a:spcBef>
                        <a:spcAft>
                          <a:spcPts val="800"/>
                        </a:spcAft>
                      </a:pPr>
                      <a:r>
                        <a:rPr lang="en-US" sz="1200" kern="0">
                          <a:solidFill>
                            <a:srgbClr val="000000"/>
                          </a:solidFill>
                          <a:effectLst/>
                          <a:latin typeface="Times New Roman" panose="02020603050405020304" pitchFamily="18" charset="0"/>
                          <a:cs typeface="Times New Roman" panose="02020603050405020304" pitchFamily="18" charset="0"/>
                        </a:rPr>
                        <a:t>Stick diagram</a:t>
                      </a:r>
                      <a:endParaRPr lang="en-US" sz="105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r>
                        <a:rPr lang="en-US" sz="1200">
                          <a:latin typeface="Times New Roman" panose="02020603050405020304" pitchFamily="18" charset="0"/>
                          <a:cs typeface="Times New Roman" panose="02020603050405020304" pitchFamily="18" charset="0"/>
                        </a:rPr>
                        <a:t>Đức Chung</a:t>
                      </a:r>
                    </a:p>
                  </a:txBody>
                  <a:tcPr/>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20/4: Tìm sơ đồ mạch cơ bản BitCell6T.</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Hoàn thành</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4807983"/>
                  </a:ext>
                </a:extLst>
              </a:tr>
              <a:tr h="442534">
                <a:tc>
                  <a:txBody>
                    <a:bodyPr/>
                    <a:lstStyle/>
                    <a:p>
                      <a:pPr algn="l">
                        <a:lnSpc>
                          <a:spcPct val="107000"/>
                        </a:lnSpc>
                        <a:spcBef>
                          <a:spcPts val="600"/>
                        </a:spcBef>
                        <a:spcAft>
                          <a:spcPts val="800"/>
                        </a:spcAft>
                      </a:pPr>
                      <a:r>
                        <a:rPr lang="en-US" sz="1200" kern="0">
                          <a:solidFill>
                            <a:srgbClr val="000000"/>
                          </a:solidFill>
                          <a:effectLst/>
                          <a:latin typeface="Times New Roman" panose="02020603050405020304" pitchFamily="18" charset="0"/>
                          <a:cs typeface="Times New Roman" panose="02020603050405020304" pitchFamily="18" charset="0"/>
                        </a:rPr>
                        <a:t>Schematic design</a:t>
                      </a:r>
                      <a:endParaRPr lang="en-US" sz="105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r>
                        <a:rPr lang="en-US" sz="1200">
                          <a:latin typeface="Times New Roman" panose="02020603050405020304" pitchFamily="18" charset="0"/>
                          <a:cs typeface="Times New Roman" panose="02020603050405020304" pitchFamily="18" charset="0"/>
                        </a:rPr>
                        <a:t>Đức Chung, </a:t>
                      </a:r>
                    </a:p>
                  </a:txBody>
                  <a:tcPr/>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11/5: Vẽ Schematic Bitcell 6T trên phần mềm Custom Compiler.</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Hoàn thành</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724028"/>
                  </a:ext>
                </a:extLst>
              </a:tr>
              <a:tr h="325925">
                <a:tc>
                  <a:txBody>
                    <a:bodyPr/>
                    <a:lstStyle/>
                    <a:p>
                      <a:pPr algn="l">
                        <a:lnSpc>
                          <a:spcPct val="107000"/>
                        </a:lnSpc>
                        <a:spcBef>
                          <a:spcPts val="600"/>
                        </a:spcBef>
                        <a:spcAft>
                          <a:spcPts val="800"/>
                        </a:spcAft>
                      </a:pPr>
                      <a:r>
                        <a:rPr lang="vi-VN" sz="1200" b="0" kern="1200">
                          <a:solidFill>
                            <a:srgbClr val="000000"/>
                          </a:solidFill>
                          <a:effectLst/>
                          <a:latin typeface="Times New Roman" panose="02020603050405020304" pitchFamily="18" charset="0"/>
                          <a:cs typeface="Times New Roman" panose="02020603050405020304" pitchFamily="18" charset="0"/>
                        </a:rPr>
                        <a:t>Pre-layout Simulation</a:t>
                      </a:r>
                      <a:endParaRPr lang="en-US" sz="105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r>
                        <a:rPr lang="vi-VN" sz="1200" b="0" kern="1200">
                          <a:solidFill>
                            <a:srgbClr val="000000"/>
                          </a:solidFill>
                          <a:effectLst/>
                          <a:latin typeface="Times New Roman" panose="02020603050405020304" pitchFamily="18" charset="0"/>
                          <a:cs typeface="Times New Roman" panose="02020603050405020304" pitchFamily="18" charset="0"/>
                        </a:rPr>
                        <a:t>Phước Xuyên, Công Trường</a:t>
                      </a:r>
                      <a:endParaRPr lang="en-US" sz="120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20/5-25/5:Tìm hiểu và layout BitCell6T trên phần mềm</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300" kern="0">
                          <a:effectLst/>
                          <a:latin typeface="Times New Roman" panose="02020603050405020304" pitchFamily="18" charset="0"/>
                          <a:cs typeface="Times New Roman" panose="02020603050405020304" pitchFamily="18" charset="0"/>
                        </a:rPr>
                        <a:t>Chưa layout tiết kiệm diện tích</a:t>
                      </a:r>
                      <a:endParaRPr lang="en-US" sz="11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2575736"/>
                  </a:ext>
                </a:extLst>
              </a:tr>
            </a:tbl>
          </a:graphicData>
        </a:graphic>
      </p:graphicFrame>
    </p:spTree>
    <p:extLst>
      <p:ext uri="{BB962C8B-B14F-4D97-AF65-F5344CB8AC3E}">
        <p14:creationId xmlns:p14="http://schemas.microsoft.com/office/powerpoint/2010/main" val="192830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7F74A79-5464-4E4E-2970-1BD9A2F074A6}"/>
              </a:ext>
            </a:extLst>
          </p:cNvPr>
          <p:cNvSpPr>
            <a:spLocks noGrp="1"/>
          </p:cNvSpPr>
          <p:nvPr>
            <p:ph type="subTitle" idx="1"/>
          </p:nvPr>
        </p:nvSpPr>
        <p:spPr>
          <a:xfrm>
            <a:off x="406707" y="1683657"/>
            <a:ext cx="8359923" cy="2467429"/>
          </a:xfrm>
        </p:spPr>
        <p:txBody>
          <a:bodyPr/>
          <a:lstStyle/>
          <a:p>
            <a:pPr algn="l"/>
            <a:r>
              <a:rPr lang="en-US" sz="2200" b="1" i="0">
                <a:solidFill>
                  <a:srgbClr val="000000"/>
                </a:solidFill>
                <a:effectLst/>
                <a:latin typeface="Times New Roman" panose="02020603050405020304" pitchFamily="18" charset="0"/>
                <a:cs typeface="Times New Roman" panose="02020603050405020304" pitchFamily="18" charset="0"/>
              </a:rPr>
              <a:t>+ </a:t>
            </a:r>
            <a:r>
              <a:rPr lang="en-US" sz="2200" b="1" i="0">
                <a:solidFill>
                  <a:schemeClr val="tx1"/>
                </a:solidFill>
                <a:effectLst/>
                <a:latin typeface="Times New Roman" panose="02020603050405020304" pitchFamily="18" charset="0"/>
                <a:cs typeface="Times New Roman" panose="02020603050405020304" pitchFamily="18" charset="0"/>
              </a:rPr>
              <a:t>HSPICE® User Guide:Simulation and Analysis, </a:t>
            </a:r>
            <a:r>
              <a:rPr lang="en-US" sz="2200" b="0" i="0">
                <a:solidFill>
                  <a:schemeClr val="tx1"/>
                </a:solidFill>
                <a:effectLst/>
                <a:latin typeface="Times New Roman" panose="02020603050405020304" pitchFamily="18" charset="0"/>
                <a:cs typeface="Times New Roman" panose="02020603050405020304" pitchFamily="18" charset="0"/>
              </a:rPr>
              <a:t>Version B-2008.09, September 2008</a:t>
            </a:r>
            <a:r>
              <a:rPr lang="en-US" sz="2200">
                <a:solidFill>
                  <a:schemeClr val="tx1"/>
                </a:solidFill>
                <a:latin typeface="Times New Roman" panose="02020603050405020304" pitchFamily="18" charset="0"/>
                <a:cs typeface="Times New Roman" panose="02020603050405020304" pitchFamily="18" charset="0"/>
              </a:rPr>
              <a:t> </a:t>
            </a:r>
          </a:p>
          <a:p>
            <a:pPr algn="l"/>
            <a:r>
              <a:rPr lang="en-US" sz="2200">
                <a:solidFill>
                  <a:schemeClr val="tx1"/>
                </a:solidFill>
                <a:latin typeface="Times New Roman" panose="02020603050405020304" pitchFamily="18" charset="0"/>
                <a:cs typeface="Times New Roman" panose="02020603050405020304" pitchFamily="18" charset="0"/>
              </a:rPr>
              <a:t>+ HSPICE Quick Reference M-2017.03</a:t>
            </a:r>
          </a:p>
          <a:p>
            <a:pPr algn="l"/>
            <a:r>
              <a:rPr lang="en-US" sz="1800" b="1" i="0">
                <a:solidFill>
                  <a:schemeClr val="tx1"/>
                </a:solidFill>
                <a:effectLst/>
                <a:latin typeface="Times New Roman" panose="02020603050405020304" pitchFamily="18" charset="0"/>
                <a:cs typeface="Times New Roman" panose="02020603050405020304" pitchFamily="18" charset="0"/>
              </a:rPr>
              <a:t>+ LARGE ARRAY COMPILER FOR AUTOMATIC SRAM GENERATION AND MODELING</a:t>
            </a:r>
            <a:r>
              <a:rPr lang="en-US" sz="3200">
                <a:solidFill>
                  <a:schemeClr val="tx1"/>
                </a:solidFill>
                <a:latin typeface="Times New Roman" panose="02020603050405020304" pitchFamily="18" charset="0"/>
                <a:cs typeface="Times New Roman" panose="02020603050405020304" pitchFamily="18" charset="0"/>
              </a:rPr>
              <a:t> </a:t>
            </a:r>
            <a:br>
              <a:rPr lang="en-US" sz="3200">
                <a:solidFill>
                  <a:schemeClr val="tx1"/>
                </a:solidFill>
                <a:latin typeface="Times New Roman" panose="02020603050405020304" pitchFamily="18" charset="0"/>
                <a:cs typeface="Times New Roman" panose="02020603050405020304" pitchFamily="18" charset="0"/>
              </a:rPr>
            </a:br>
            <a:endParaRPr lang="en-US" sz="22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D3D5BF-7551-5E54-1A83-9E59C83B8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Subtitle 1">
            <a:extLst>
              <a:ext uri="{FF2B5EF4-FFF2-40B4-BE49-F238E27FC236}">
                <a16:creationId xmlns:a16="http://schemas.microsoft.com/office/drawing/2014/main" id="{3B1CF950-3D77-9FC6-3FEB-A041D7DF8528}"/>
              </a:ext>
            </a:extLst>
          </p:cNvPr>
          <p:cNvSpPr txBox="1">
            <a:spLocks/>
          </p:cNvSpPr>
          <p:nvPr/>
        </p:nvSpPr>
        <p:spPr>
          <a:xfrm>
            <a:off x="406707" y="422924"/>
            <a:ext cx="7010400" cy="564047"/>
          </a:xfrm>
          <a:prstGeom prst="rect">
            <a:avLst/>
          </a:prstGeom>
          <a:noFill/>
          <a:ln>
            <a:noFill/>
          </a:ln>
        </p:spPr>
        <p:txBody>
          <a:bodyPr spcFirstLastPara="1" vert="horz" wrap="square" lIns="91425" tIns="91425" rIns="91425" bIns="91425" rtlCol="0" anchor="t" anchorCtr="0">
            <a:noAutofit/>
          </a:bodyPr>
          <a:lstStyle>
            <a:lvl1pPr marL="257175" lvl="0" indent="-257175" algn="ctr" defTabSz="342900" rtl="0" eaLnBrk="1" latinLnBrk="0" hangingPunct="1">
              <a:lnSpc>
                <a:spcPct val="100000"/>
              </a:lnSpc>
              <a:spcBef>
                <a:spcPts val="0"/>
              </a:spcBef>
              <a:spcAft>
                <a:spcPts val="0"/>
              </a:spcAft>
              <a:buClr>
                <a:schemeClr val="accent5"/>
              </a:buClr>
              <a:buSzPts val="1400"/>
              <a:buFont typeface="Wingdings 3" charset="2"/>
              <a:buNone/>
              <a:defRPr sz="1350" b="0" i="0" kern="1200">
                <a:solidFill>
                  <a:schemeClr val="accent5"/>
                </a:solidFill>
                <a:latin typeface="+mn-lt"/>
                <a:ea typeface="+mn-ea"/>
                <a:cs typeface="+mn-cs"/>
              </a:defRPr>
            </a:lvl1pPr>
            <a:lvl2pPr marL="557213" lvl="1" indent="-214313" algn="l" defTabSz="342900" rtl="0" eaLnBrk="1" latinLnBrk="0" hangingPunct="1">
              <a:lnSpc>
                <a:spcPct val="115000"/>
              </a:lnSpc>
              <a:spcBef>
                <a:spcPts val="1600"/>
              </a:spcBef>
              <a:spcAft>
                <a:spcPts val="0"/>
              </a:spcAft>
              <a:buClr>
                <a:schemeClr val="accent1"/>
              </a:buClr>
              <a:buSzPts val="1400"/>
              <a:buFont typeface="Wingdings 3" charset="2"/>
              <a:buNone/>
              <a:defRPr sz="1200" b="0" i="0" kern="1200">
                <a:solidFill>
                  <a:schemeClr val="tx1">
                    <a:lumMod val="75000"/>
                    <a:lumOff val="25000"/>
                  </a:schemeClr>
                </a:solidFill>
                <a:latin typeface="+mn-lt"/>
                <a:ea typeface="+mn-ea"/>
                <a:cs typeface="+mn-cs"/>
              </a:defRPr>
            </a:lvl2pPr>
            <a:lvl3pPr marL="857250" lvl="2" indent="-171450" algn="l" defTabSz="342900" rtl="0" eaLnBrk="1" latinLnBrk="0" hangingPunct="1">
              <a:lnSpc>
                <a:spcPct val="115000"/>
              </a:lnSpc>
              <a:spcBef>
                <a:spcPts val="1600"/>
              </a:spcBef>
              <a:spcAft>
                <a:spcPts val="0"/>
              </a:spcAft>
              <a:buClr>
                <a:schemeClr val="accent1"/>
              </a:buClr>
              <a:buSzPts val="1400"/>
              <a:buFont typeface="Wingdings 3" charset="2"/>
              <a:buNone/>
              <a:defRPr sz="1050" b="0" i="0" kern="1200">
                <a:solidFill>
                  <a:schemeClr val="tx1">
                    <a:lumMod val="75000"/>
                    <a:lumOff val="25000"/>
                  </a:schemeClr>
                </a:solidFill>
                <a:latin typeface="+mn-lt"/>
                <a:ea typeface="+mn-ea"/>
                <a:cs typeface="+mn-cs"/>
              </a:defRPr>
            </a:lvl3pPr>
            <a:lvl4pPr marL="1200150" lvl="3" indent="-171450" algn="l" defTabSz="342900" rtl="0" eaLnBrk="1" latinLnBrk="0" hangingPunct="1">
              <a:lnSpc>
                <a:spcPct val="115000"/>
              </a:lnSpc>
              <a:spcBef>
                <a:spcPts val="1600"/>
              </a:spcBef>
              <a:spcAft>
                <a:spcPts val="0"/>
              </a:spcAft>
              <a:buClr>
                <a:schemeClr val="accent1"/>
              </a:buClr>
              <a:buSzPts val="1400"/>
              <a:buFont typeface="Wingdings 3" charset="2"/>
              <a:buNone/>
              <a:defRPr sz="900" b="0" i="0" kern="1200">
                <a:solidFill>
                  <a:schemeClr val="tx1">
                    <a:lumMod val="75000"/>
                    <a:lumOff val="25000"/>
                  </a:schemeClr>
                </a:solidFill>
                <a:latin typeface="+mn-lt"/>
                <a:ea typeface="+mn-ea"/>
                <a:cs typeface="+mn-cs"/>
              </a:defRPr>
            </a:lvl4pPr>
            <a:lvl5pPr marL="1543050" lvl="4" indent="-171450" algn="l" defTabSz="342900" rtl="0" eaLnBrk="1" latinLnBrk="0" hangingPunct="1">
              <a:lnSpc>
                <a:spcPct val="115000"/>
              </a:lnSpc>
              <a:spcBef>
                <a:spcPts val="1600"/>
              </a:spcBef>
              <a:spcAft>
                <a:spcPts val="0"/>
              </a:spcAft>
              <a:buClr>
                <a:schemeClr val="accent1"/>
              </a:buClr>
              <a:buSzPts val="1400"/>
              <a:buFont typeface="Wingdings 3" charset="2"/>
              <a:buNone/>
              <a:defRPr sz="900" b="0" i="0" kern="1200">
                <a:solidFill>
                  <a:schemeClr val="tx1">
                    <a:lumMod val="75000"/>
                    <a:lumOff val="25000"/>
                  </a:schemeClr>
                </a:solidFill>
                <a:latin typeface="+mn-lt"/>
                <a:ea typeface="+mn-ea"/>
                <a:cs typeface="+mn-cs"/>
              </a:defRPr>
            </a:lvl5pPr>
            <a:lvl6pPr marL="1885950" lvl="5" indent="-171450" algn="l" defTabSz="342900" rtl="0" eaLnBrk="1" latinLnBrk="0" hangingPunct="1">
              <a:lnSpc>
                <a:spcPct val="115000"/>
              </a:lnSpc>
              <a:spcBef>
                <a:spcPts val="1600"/>
              </a:spcBef>
              <a:spcAft>
                <a:spcPts val="0"/>
              </a:spcAft>
              <a:buClr>
                <a:schemeClr val="accent1"/>
              </a:buClr>
              <a:buSzPts val="1400"/>
              <a:buFont typeface="Wingdings 3" charset="2"/>
              <a:buNone/>
              <a:defRPr sz="900" b="0" i="0" kern="1200">
                <a:solidFill>
                  <a:schemeClr val="tx1">
                    <a:lumMod val="75000"/>
                    <a:lumOff val="25000"/>
                  </a:schemeClr>
                </a:solidFill>
                <a:latin typeface="+mn-lt"/>
                <a:ea typeface="+mn-ea"/>
                <a:cs typeface="+mn-cs"/>
              </a:defRPr>
            </a:lvl6pPr>
            <a:lvl7pPr marL="2228850" lvl="6" indent="-171450" algn="l" defTabSz="342900" rtl="0" eaLnBrk="1" latinLnBrk="0" hangingPunct="1">
              <a:lnSpc>
                <a:spcPct val="115000"/>
              </a:lnSpc>
              <a:spcBef>
                <a:spcPts val="1600"/>
              </a:spcBef>
              <a:spcAft>
                <a:spcPts val="0"/>
              </a:spcAft>
              <a:buClr>
                <a:schemeClr val="accent1"/>
              </a:buClr>
              <a:buSzPts val="1400"/>
              <a:buFont typeface="Wingdings 3" charset="2"/>
              <a:buNone/>
              <a:defRPr sz="900" b="0" i="0" kern="1200">
                <a:solidFill>
                  <a:schemeClr val="tx1">
                    <a:lumMod val="75000"/>
                    <a:lumOff val="25000"/>
                  </a:schemeClr>
                </a:solidFill>
                <a:latin typeface="+mn-lt"/>
                <a:ea typeface="+mn-ea"/>
                <a:cs typeface="+mn-cs"/>
              </a:defRPr>
            </a:lvl7pPr>
            <a:lvl8pPr marL="2571750" lvl="7" indent="-171450" algn="l" defTabSz="342900" rtl="0" eaLnBrk="1" latinLnBrk="0" hangingPunct="1">
              <a:lnSpc>
                <a:spcPct val="115000"/>
              </a:lnSpc>
              <a:spcBef>
                <a:spcPts val="1600"/>
              </a:spcBef>
              <a:spcAft>
                <a:spcPts val="0"/>
              </a:spcAft>
              <a:buClr>
                <a:schemeClr val="accent1"/>
              </a:buClr>
              <a:buSzPts val="1400"/>
              <a:buFont typeface="Wingdings 3" charset="2"/>
              <a:buNone/>
              <a:defRPr sz="900" b="0" i="0" kern="1200">
                <a:solidFill>
                  <a:schemeClr val="tx1">
                    <a:lumMod val="75000"/>
                    <a:lumOff val="25000"/>
                  </a:schemeClr>
                </a:solidFill>
                <a:latin typeface="+mn-lt"/>
                <a:ea typeface="+mn-ea"/>
                <a:cs typeface="+mn-cs"/>
              </a:defRPr>
            </a:lvl8pPr>
            <a:lvl9pPr marL="2914650" lvl="8" indent="-171450" algn="l" defTabSz="342900" rtl="0" eaLnBrk="1" latinLnBrk="0" hangingPunct="1">
              <a:lnSpc>
                <a:spcPct val="115000"/>
              </a:lnSpc>
              <a:spcBef>
                <a:spcPts val="1600"/>
              </a:spcBef>
              <a:spcAft>
                <a:spcPts val="1600"/>
              </a:spcAft>
              <a:buClr>
                <a:schemeClr val="accent1"/>
              </a:buClr>
              <a:buSzPts val="1400"/>
              <a:buFont typeface="Wingdings 3" charset="2"/>
              <a:buNone/>
              <a:defRPr sz="900" b="0" i="0" kern="1200">
                <a:solidFill>
                  <a:schemeClr val="tx1">
                    <a:lumMod val="75000"/>
                    <a:lumOff val="25000"/>
                  </a:schemeClr>
                </a:solidFill>
                <a:latin typeface="+mn-lt"/>
                <a:ea typeface="+mn-ea"/>
                <a:cs typeface="+mn-cs"/>
              </a:defRPr>
            </a:lvl9pPr>
          </a:lstStyle>
          <a:p>
            <a:pPr algn="l"/>
            <a:r>
              <a:rPr lang="en-US" sz="2200" b="1">
                <a:solidFill>
                  <a:schemeClr val="bg1"/>
                </a:solidFill>
                <a:latin typeface="Times New Roman" panose="02020603050405020304" pitchFamily="18" charset="0"/>
                <a:cs typeface="Times New Roman" panose="02020603050405020304" pitchFamily="18" charset="0"/>
              </a:rPr>
              <a:t>Tài liệu tham khảo</a:t>
            </a:r>
            <a:br>
              <a:rPr lang="en-US" sz="3200">
                <a:solidFill>
                  <a:schemeClr val="bg1"/>
                </a:solidFill>
              </a:rPr>
            </a:br>
            <a:br>
              <a:rPr lang="en-US" sz="2200">
                <a:solidFill>
                  <a:schemeClr val="bg1"/>
                </a:solidFill>
                <a:latin typeface="Times New Roman" panose="02020603050405020304" pitchFamily="18" charset="0"/>
                <a:cs typeface="Times New Roman" panose="02020603050405020304" pitchFamily="18" charset="0"/>
              </a:rPr>
            </a:br>
            <a:endParaRPr lang="en-US" sz="22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01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grpSp>
        <p:nvGrpSpPr>
          <p:cNvPr id="763" name="Google Shape;763;p7"/>
          <p:cNvGrpSpPr/>
          <p:nvPr/>
        </p:nvGrpSpPr>
        <p:grpSpPr>
          <a:xfrm>
            <a:off x="713242" y="1350065"/>
            <a:ext cx="823848" cy="98556"/>
            <a:chOff x="656432" y="1229355"/>
            <a:chExt cx="1099051" cy="159993"/>
          </a:xfrm>
        </p:grpSpPr>
        <p:sp>
          <p:nvSpPr>
            <p:cNvPr id="764" name="Google Shape;764;p7"/>
            <p:cNvSpPr/>
            <p:nvPr/>
          </p:nvSpPr>
          <p:spPr>
            <a:xfrm>
              <a:off x="656432" y="1229355"/>
              <a:ext cx="159584" cy="159993"/>
            </a:xfrm>
            <a:custGeom>
              <a:avLst/>
              <a:gdLst/>
              <a:ahLst/>
              <a:cxnLst/>
              <a:rect l="l" t="t" r="r" b="b"/>
              <a:pathLst>
                <a:path w="787" h="789"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7"/>
            <p:cNvSpPr/>
            <p:nvPr/>
          </p:nvSpPr>
          <p:spPr>
            <a:xfrm>
              <a:off x="891046" y="1229355"/>
              <a:ext cx="159989" cy="159993"/>
            </a:xfrm>
            <a:custGeom>
              <a:avLst/>
              <a:gdLst/>
              <a:ahLst/>
              <a:cxnLst/>
              <a:rect l="l" t="t" r="r" b="b"/>
              <a:pathLst>
                <a:path w="789"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7"/>
            <p:cNvSpPr/>
            <p:nvPr/>
          </p:nvSpPr>
          <p:spPr>
            <a:xfrm>
              <a:off x="1126064" y="1229355"/>
              <a:ext cx="159787" cy="159993"/>
            </a:xfrm>
            <a:custGeom>
              <a:avLst/>
              <a:gdLst/>
              <a:ahLst/>
              <a:cxnLst/>
              <a:rect l="l" t="t" r="r" b="b"/>
              <a:pathLst>
                <a:path w="788" h="789"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7"/>
            <p:cNvSpPr/>
            <p:nvPr/>
          </p:nvSpPr>
          <p:spPr>
            <a:xfrm>
              <a:off x="1360880" y="1229355"/>
              <a:ext cx="159787" cy="159993"/>
            </a:xfrm>
            <a:custGeom>
              <a:avLst/>
              <a:gdLst/>
              <a:ahLst/>
              <a:cxnLst/>
              <a:rect l="l" t="t" r="r" b="b"/>
              <a:pathLst>
                <a:path w="788" h="789" extrusionOk="0">
                  <a:moveTo>
                    <a:pt x="0" y="1"/>
                  </a:moveTo>
                  <a:lnTo>
                    <a:pt x="0"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7"/>
            <p:cNvSpPr/>
            <p:nvPr/>
          </p:nvSpPr>
          <p:spPr>
            <a:xfrm>
              <a:off x="1595696" y="1229355"/>
              <a:ext cx="159787" cy="159993"/>
            </a:xfrm>
            <a:custGeom>
              <a:avLst/>
              <a:gdLst/>
              <a:ahLst/>
              <a:cxnLst/>
              <a:rect l="l" t="t" r="r" b="b"/>
              <a:pathLst>
                <a:path w="788"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9" name="Google Shape;769;p7"/>
          <p:cNvGrpSpPr/>
          <p:nvPr/>
        </p:nvGrpSpPr>
        <p:grpSpPr>
          <a:xfrm>
            <a:off x="682005" y="596079"/>
            <a:ext cx="886328" cy="98550"/>
            <a:chOff x="946406" y="423525"/>
            <a:chExt cx="540708" cy="60121"/>
          </a:xfrm>
        </p:grpSpPr>
        <p:sp>
          <p:nvSpPr>
            <p:cNvPr id="770" name="Google Shape;770;p7"/>
            <p:cNvSpPr/>
            <p:nvPr/>
          </p:nvSpPr>
          <p:spPr>
            <a:xfrm>
              <a:off x="946406" y="428597"/>
              <a:ext cx="50100" cy="50101"/>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7"/>
            <p:cNvSpPr/>
            <p:nvPr/>
          </p:nvSpPr>
          <p:spPr>
            <a:xfrm>
              <a:off x="1039555" y="423525"/>
              <a:ext cx="59996" cy="60121"/>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7"/>
            <p:cNvSpPr/>
            <p:nvPr/>
          </p:nvSpPr>
          <p:spPr>
            <a:xfrm>
              <a:off x="1142600" y="428597"/>
              <a:ext cx="50100" cy="50101"/>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7"/>
            <p:cNvSpPr/>
            <p:nvPr/>
          </p:nvSpPr>
          <p:spPr>
            <a:xfrm>
              <a:off x="1240697" y="428597"/>
              <a:ext cx="50100" cy="50101"/>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7"/>
            <p:cNvSpPr/>
            <p:nvPr/>
          </p:nvSpPr>
          <p:spPr>
            <a:xfrm>
              <a:off x="1338918" y="428597"/>
              <a:ext cx="50100" cy="50101"/>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7"/>
            <p:cNvSpPr/>
            <p:nvPr/>
          </p:nvSpPr>
          <p:spPr>
            <a:xfrm>
              <a:off x="1436891" y="428597"/>
              <a:ext cx="50223" cy="50101"/>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6" name="Google Shape;776;p7"/>
          <p:cNvGrpSpPr/>
          <p:nvPr/>
        </p:nvGrpSpPr>
        <p:grpSpPr>
          <a:xfrm>
            <a:off x="-793250" y="498431"/>
            <a:ext cx="5470820" cy="471772"/>
            <a:chOff x="-793250" y="498431"/>
            <a:chExt cx="5470820" cy="471772"/>
          </a:xfrm>
        </p:grpSpPr>
        <p:sp>
          <p:nvSpPr>
            <p:cNvPr id="777" name="Google Shape;777;p7"/>
            <p:cNvSpPr/>
            <p:nvPr/>
          </p:nvSpPr>
          <p:spPr>
            <a:xfrm>
              <a:off x="-793250" y="539498"/>
              <a:ext cx="5438426" cy="430705"/>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7"/>
            <p:cNvSpPr/>
            <p:nvPr/>
          </p:nvSpPr>
          <p:spPr>
            <a:xfrm>
              <a:off x="4595447" y="498431"/>
              <a:ext cx="82123" cy="82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9" name="Google Shape;779;p7"/>
          <p:cNvGrpSpPr/>
          <p:nvPr/>
        </p:nvGrpSpPr>
        <p:grpSpPr>
          <a:xfrm>
            <a:off x="-664689" y="760856"/>
            <a:ext cx="5889584" cy="367312"/>
            <a:chOff x="-664689" y="760856"/>
            <a:chExt cx="5889584" cy="367312"/>
          </a:xfrm>
        </p:grpSpPr>
        <p:sp>
          <p:nvSpPr>
            <p:cNvPr id="780" name="Google Shape;780;p7"/>
            <p:cNvSpPr/>
            <p:nvPr/>
          </p:nvSpPr>
          <p:spPr>
            <a:xfrm>
              <a:off x="-664689" y="795812"/>
              <a:ext cx="5840326" cy="332356"/>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7"/>
            <p:cNvSpPr/>
            <p:nvPr/>
          </p:nvSpPr>
          <p:spPr>
            <a:xfrm>
              <a:off x="5142772" y="760856"/>
              <a:ext cx="82123" cy="82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aphicFrame>
        <p:nvGraphicFramePr>
          <p:cNvPr id="5" name="Table 5">
            <a:extLst>
              <a:ext uri="{FF2B5EF4-FFF2-40B4-BE49-F238E27FC236}">
                <a16:creationId xmlns:a16="http://schemas.microsoft.com/office/drawing/2014/main" id="{32589FFB-D1F6-392A-D60B-980AC35BA753}"/>
              </a:ext>
            </a:extLst>
          </p:cNvPr>
          <p:cNvGraphicFramePr>
            <a:graphicFrameLocks noGrp="1"/>
          </p:cNvGraphicFramePr>
          <p:nvPr>
            <p:ph idx="1"/>
            <p:extLst>
              <p:ext uri="{D42A27DB-BD31-4B8C-83A1-F6EECF244321}">
                <p14:modId xmlns:p14="http://schemas.microsoft.com/office/powerpoint/2010/main" val="580580278"/>
              </p:ext>
            </p:extLst>
          </p:nvPr>
        </p:nvGraphicFramePr>
        <p:xfrm>
          <a:off x="4491989" y="1024567"/>
          <a:ext cx="3892550" cy="3550920"/>
        </p:xfrm>
        <a:graphic>
          <a:graphicData uri="http://schemas.openxmlformats.org/drawingml/2006/table">
            <a:tbl>
              <a:tblPr firstRow="1" bandRow="1">
                <a:tableStyleId>{399FF6B1-1A53-41F3-8F8A-D5CB164D8209}</a:tableStyleId>
              </a:tblPr>
              <a:tblGrid>
                <a:gridCol w="3892550">
                  <a:extLst>
                    <a:ext uri="{9D8B030D-6E8A-4147-A177-3AD203B41FA5}">
                      <a16:colId xmlns:a16="http://schemas.microsoft.com/office/drawing/2014/main" val="574136724"/>
                    </a:ext>
                  </a:extLst>
                </a:gridCol>
              </a:tblGrid>
              <a:tr h="370840">
                <a:tc>
                  <a:txBody>
                    <a:bodyPr/>
                    <a:lstStyle/>
                    <a:p>
                      <a:pPr marL="0" marR="0" lvl="0" indent="0" algn="l" defTabSz="342900" rtl="0" eaLnBrk="1" fontAlgn="auto" latinLnBrk="0" hangingPunct="1">
                        <a:lnSpc>
                          <a:spcPct val="100000"/>
                        </a:lnSpc>
                        <a:spcBef>
                          <a:spcPts val="0"/>
                        </a:spcBef>
                        <a:spcAft>
                          <a:spcPts val="0"/>
                        </a:spcAft>
                        <a:buClrTx/>
                        <a:buSzTx/>
                        <a:buFont typeface="+mj-lt"/>
                        <a:buNone/>
                        <a:tabLst/>
                        <a:defRPr/>
                      </a:pPr>
                      <a:r>
                        <a:rPr lang="en-US" sz="1700" b="1">
                          <a:effectLst/>
                          <a:latin typeface="Times New Roman" panose="02020603050405020304" pitchFamily="18" charset="0"/>
                          <a:ea typeface="Arial" panose="020B0604020202020204" pitchFamily="34" charset="0"/>
                        </a:rPr>
                        <a:t>1. Tổng quan SRAM, Bitcell 6T</a:t>
                      </a:r>
                    </a:p>
                  </a:txBody>
                  <a:tcPr/>
                </a:tc>
                <a:extLst>
                  <a:ext uri="{0D108BD9-81ED-4DB2-BD59-A6C34878D82A}">
                    <a16:rowId xmlns:a16="http://schemas.microsoft.com/office/drawing/2014/main" val="3508804346"/>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 typeface="+mj-lt"/>
                        <a:buNone/>
                        <a:tabLst/>
                        <a:defRPr/>
                      </a:pPr>
                      <a:r>
                        <a:rPr lang="en-US" sz="1700" b="1">
                          <a:effectLst/>
                          <a:latin typeface="Times New Roman" panose="02020603050405020304" pitchFamily="18" charset="0"/>
                          <a:cs typeface="Times New Roman" panose="02020603050405020304" pitchFamily="18" charset="0"/>
                        </a:rPr>
                        <a:t>2. BitCell lưu trữ dữ liệu như thế nào? Hoạt động đọc, ghi của Bitcell</a:t>
                      </a:r>
                      <a:endParaRPr lang="en-US" sz="1700" b="1">
                        <a:effectLst/>
                        <a:latin typeface="Times New Roman" panose="02020603050405020304" pitchFamily="18" charset="0"/>
                        <a:ea typeface="Arial" panose="020B0604020202020204" pitchFamily="34" charset="0"/>
                        <a:cs typeface="Times New Roman" panose="02020603050405020304" pitchFamily="18" charset="0"/>
                      </a:endParaRPr>
                    </a:p>
                  </a:txBody>
                  <a:tcPr/>
                </a:tc>
                <a:extLst>
                  <a:ext uri="{0D108BD9-81ED-4DB2-BD59-A6C34878D82A}">
                    <a16:rowId xmlns:a16="http://schemas.microsoft.com/office/drawing/2014/main" val="739578301"/>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 typeface="+mj-lt"/>
                        <a:buNone/>
                        <a:tabLst/>
                        <a:defRPr/>
                      </a:pPr>
                      <a:r>
                        <a:rPr lang="en-US" sz="1700" b="1">
                          <a:latin typeface="Times New Roman" panose="02020603050405020304" pitchFamily="18" charset="0"/>
                        </a:rPr>
                        <a:t>3. Các thông số quan tâm khi thiết kế BitCell 6T</a:t>
                      </a:r>
                    </a:p>
                  </a:txBody>
                  <a:tcPr/>
                </a:tc>
                <a:extLst>
                  <a:ext uri="{0D108BD9-81ED-4DB2-BD59-A6C34878D82A}">
                    <a16:rowId xmlns:a16="http://schemas.microsoft.com/office/drawing/2014/main" val="3475930765"/>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 typeface="+mj-lt"/>
                        <a:buNone/>
                        <a:tabLst/>
                        <a:defRPr/>
                      </a:pPr>
                      <a:r>
                        <a:rPr lang="en-US" sz="1700" b="1">
                          <a:latin typeface="Times New Roman" panose="02020603050405020304" pitchFamily="18" charset="0"/>
                        </a:rPr>
                        <a:t>4. Stick diagram và Schematic diagram</a:t>
                      </a:r>
                    </a:p>
                  </a:txBody>
                  <a:tcPr/>
                </a:tc>
                <a:extLst>
                  <a:ext uri="{0D108BD9-81ED-4DB2-BD59-A6C34878D82A}">
                    <a16:rowId xmlns:a16="http://schemas.microsoft.com/office/drawing/2014/main" val="3293812758"/>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 typeface="+mj-lt"/>
                        <a:buNone/>
                        <a:tabLst/>
                        <a:defRPr/>
                      </a:pPr>
                      <a:r>
                        <a:rPr lang="en-US" sz="1700" b="1">
                          <a:latin typeface="Times New Roman" panose="02020603050405020304" pitchFamily="18" charset="0"/>
                        </a:rPr>
                        <a:t>5. Chèn PDK vào phần mềm thiết kế vi mạch</a:t>
                      </a:r>
                    </a:p>
                  </a:txBody>
                  <a:tcPr/>
                </a:tc>
                <a:extLst>
                  <a:ext uri="{0D108BD9-81ED-4DB2-BD59-A6C34878D82A}">
                    <a16:rowId xmlns:a16="http://schemas.microsoft.com/office/drawing/2014/main" val="3062812906"/>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 typeface="+mj-lt"/>
                        <a:buNone/>
                        <a:tabLst/>
                        <a:defRPr/>
                      </a:pPr>
                      <a:r>
                        <a:rPr lang="en-US" sz="1700" b="1">
                          <a:latin typeface="Times New Roman" panose="02020603050405020304" pitchFamily="18" charset="0"/>
                        </a:rPr>
                        <a:t>6. Setup mô phỏng dòng đọc, ghi dùng HSPICE</a:t>
                      </a:r>
                    </a:p>
                  </a:txBody>
                  <a:tcPr/>
                </a:tc>
                <a:extLst>
                  <a:ext uri="{0D108BD9-81ED-4DB2-BD59-A6C34878D82A}">
                    <a16:rowId xmlns:a16="http://schemas.microsoft.com/office/drawing/2014/main" val="2030703140"/>
                  </a:ext>
                </a:extLst>
              </a:tr>
              <a:tr h="370840">
                <a:tc>
                  <a:txBody>
                    <a:bodyPr/>
                    <a:lstStyle/>
                    <a:p>
                      <a:pPr marL="0" marR="0" lvl="0" indent="0" algn="l" defTabSz="342900" rtl="0" eaLnBrk="1" fontAlgn="auto" latinLnBrk="0" hangingPunct="1">
                        <a:lnSpc>
                          <a:spcPct val="100000"/>
                        </a:lnSpc>
                        <a:spcBef>
                          <a:spcPts val="0"/>
                        </a:spcBef>
                        <a:spcAft>
                          <a:spcPts val="0"/>
                        </a:spcAft>
                        <a:buClrTx/>
                        <a:buSzTx/>
                        <a:buFont typeface="+mj-lt"/>
                        <a:buNone/>
                        <a:tabLst/>
                        <a:defRPr/>
                      </a:pPr>
                      <a:r>
                        <a:rPr lang="en-US" sz="1700" b="1">
                          <a:latin typeface="Times New Roman" panose="02020603050405020304" pitchFamily="18" charset="0"/>
                        </a:rPr>
                        <a:t>7. Layout Bitcell 6T</a:t>
                      </a:r>
                    </a:p>
                  </a:txBody>
                  <a:tcPr/>
                </a:tc>
                <a:extLst>
                  <a:ext uri="{0D108BD9-81ED-4DB2-BD59-A6C34878D82A}">
                    <a16:rowId xmlns:a16="http://schemas.microsoft.com/office/drawing/2014/main" val="3115289229"/>
                  </a:ext>
                </a:extLst>
              </a:tr>
            </a:tbl>
          </a:graphicData>
        </a:graphic>
      </p:graphicFrame>
      <p:sp>
        <p:nvSpPr>
          <p:cNvPr id="4" name="Text Placeholder 3">
            <a:extLst>
              <a:ext uri="{FF2B5EF4-FFF2-40B4-BE49-F238E27FC236}">
                <a16:creationId xmlns:a16="http://schemas.microsoft.com/office/drawing/2014/main" id="{5BD4AA7C-6FEB-DACC-D8B3-1CC7D51D1DC2}"/>
              </a:ext>
            </a:extLst>
          </p:cNvPr>
          <p:cNvSpPr>
            <a:spLocks noGrp="1"/>
          </p:cNvSpPr>
          <p:nvPr>
            <p:ph type="body" sz="half" idx="2"/>
          </p:nvPr>
        </p:nvSpPr>
        <p:spPr>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rtlCol="0" anchor="ctr" anchorCtr="0">
            <a:noAutofit/>
          </a:bodyPr>
          <a:lstStyle/>
          <a:p>
            <a:pPr algn="ctr">
              <a:spcBef>
                <a:spcPts val="0"/>
              </a:spcBef>
              <a:buSzPts val="3600"/>
            </a:pPr>
            <a:r>
              <a:rPr lang="en-US" sz="2400" b="1">
                <a:solidFill>
                  <a:schemeClr val="tx1"/>
                </a:solidFill>
                <a:latin typeface="Times New Roman" panose="02020603050405020304" pitchFamily="18" charset="0"/>
                <a:cs typeface="Times New Roman" panose="02020603050405020304" pitchFamily="18" charset="0"/>
              </a:rPr>
              <a:t>NỘI DUNG</a:t>
            </a:r>
          </a:p>
          <a:p>
            <a:pPr algn="ctr">
              <a:spcBef>
                <a:spcPts val="0"/>
              </a:spcBef>
              <a:buSzPts val="3600"/>
            </a:pPr>
            <a:endParaRPr lang="en-US" sz="2400" b="1">
              <a:solidFill>
                <a:schemeClr val="tx1"/>
              </a:solidFill>
              <a:latin typeface="Times New Roman" panose="02020603050405020304" pitchFamily="18" charset="0"/>
              <a:cs typeface="Times New Roman" panose="02020603050405020304" pitchFamily="18" charset="0"/>
            </a:endParaRPr>
          </a:p>
        </p:txBody>
      </p:sp>
      <p:sp>
        <p:nvSpPr>
          <p:cNvPr id="783" name="Google Shape;783;p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A8112C-8810-9AF7-BAF6-BD918BF932FD}"/>
              </a:ext>
            </a:extLst>
          </p:cNvPr>
          <p:cNvSpPr>
            <a:spLocks noGrp="1"/>
          </p:cNvSpPr>
          <p:nvPr>
            <p:ph type="title"/>
          </p:nvPr>
        </p:nvSpPr>
        <p:spPr/>
        <p:txBody>
          <a:bodyPr/>
          <a:lstStyle/>
          <a:p>
            <a:pPr marL="457200" indent="-457200">
              <a:buFont typeface="+mj-lt"/>
              <a:buAutoNum type="arabicPeriod"/>
            </a:pPr>
            <a:r>
              <a:rPr lang="en-US" sz="2400" b="1">
                <a:effectLst/>
                <a:latin typeface="Times New Roman" panose="02020603050405020304" pitchFamily="18" charset="0"/>
                <a:ea typeface="Arial" panose="020B0604020202020204" pitchFamily="34" charset="0"/>
              </a:rPr>
              <a:t>Tổng quan SRAM, Bitcell 6T</a:t>
            </a:r>
            <a:endParaRPr lang="en-US"/>
          </a:p>
        </p:txBody>
      </p:sp>
      <p:sp>
        <p:nvSpPr>
          <p:cNvPr id="7" name="Content Placeholder 6">
            <a:extLst>
              <a:ext uri="{FF2B5EF4-FFF2-40B4-BE49-F238E27FC236}">
                <a16:creationId xmlns:a16="http://schemas.microsoft.com/office/drawing/2014/main" id="{599A61E9-BE8A-95A3-73F4-830CD87DB51A}"/>
              </a:ext>
            </a:extLst>
          </p:cNvPr>
          <p:cNvSpPr>
            <a:spLocks noGrp="1"/>
          </p:cNvSpPr>
          <p:nvPr>
            <p:ph idx="1"/>
          </p:nvPr>
        </p:nvSpPr>
        <p:spPr>
          <a:xfrm>
            <a:off x="866216" y="1952625"/>
            <a:ext cx="7526838" cy="2562225"/>
          </a:xfrm>
        </p:spPr>
        <p:txBody>
          <a:bodyPr>
            <a:normAutofit/>
          </a:bodyPr>
          <a:lstStyle/>
          <a:p>
            <a:pPr marL="0" indent="0" algn="just">
              <a:buNone/>
            </a:pPr>
            <a:r>
              <a:rPr lang="en-US"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M</a:t>
            </a:r>
            <a:r>
              <a:rPr lang="vi-VN"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ạch Bitcell 6T là một loại mạch lưu trữ dữ liệu trong các bộ nhớ RAM</a:t>
            </a:r>
            <a:r>
              <a:rPr lang="en-US" sz="1700" kern="10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vi-VN"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(Random</a:t>
            </a:r>
            <a:r>
              <a:rPr lang="en-US"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Access Memory)</a:t>
            </a:r>
            <a:r>
              <a:rPr lang="en-US"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r>
              <a:rPr lang="en-US" sz="1700">
                <a:solidFill>
                  <a:schemeClr val="tx1"/>
                </a:solidFill>
                <a:effectLst/>
                <a:latin typeface="Times New Roman" panose="02020603050405020304" pitchFamily="18" charset="0"/>
                <a:ea typeface="Arial" panose="020B0604020202020204" pitchFamily="34" charset="0"/>
              </a:rPr>
              <a:t> mạch ghi dữ liệu “0” và “1”</a:t>
            </a:r>
            <a:r>
              <a:rPr lang="vi-VN"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Mạch này được gọi là "6T" do nó bao gồm 6 transistor, được</a:t>
            </a:r>
            <a:r>
              <a:rPr lang="en-US"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sắp xếp thành cặp đối xứng để tạo ra một "cell" hoặc "ô nhớ" lưu trữ một bit</a:t>
            </a:r>
            <a:r>
              <a:rPr lang="en-US"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thông tin.</a:t>
            </a:r>
            <a:endParaRPr lang="en-US"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r>
              <a:rPr lang="en-US" sz="1700" i="1" kern="100">
                <a:solidFill>
                  <a:schemeClr val="tx1"/>
                </a:solidFill>
                <a:latin typeface="Times New Roman" panose="02020603050405020304" pitchFamily="18" charset="0"/>
                <a:ea typeface="Arial" panose="020B0604020202020204" pitchFamily="34" charset="0"/>
                <a:cs typeface="Times New Roman" panose="02020603050405020304" pitchFamily="18" charset="0"/>
              </a:rPr>
              <a:t>1.1. Đặc điểm:</a:t>
            </a:r>
            <a:endParaRPr lang="en-US" sz="1700" i="1"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vi-VN"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Gồm 6 transistor: 4 transistor được sử dụng để tạo ra một cặp đối xứng và 2</a:t>
            </a:r>
            <a:r>
              <a:rPr lang="en-US"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transistor để</a:t>
            </a:r>
            <a:r>
              <a:rPr lang="en-US"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điều khiển chế độ đọc/ghi.</a:t>
            </a:r>
            <a:endParaRPr lang="en-US" sz="1700" kern="100">
              <a:solidFill>
                <a:schemeClr val="tx1"/>
              </a:solidFill>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vi-VN"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Kích thước nhỏ, tiêu tốn ít điện năng, thời gian truy xuất nhanh.</a:t>
            </a:r>
            <a:endParaRPr lang="en-US"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a:p>
        </p:txBody>
      </p:sp>
      <p:sp>
        <p:nvSpPr>
          <p:cNvPr id="3" name="Slide Number Placeholder 2">
            <a:extLst>
              <a:ext uri="{FF2B5EF4-FFF2-40B4-BE49-F238E27FC236}">
                <a16:creationId xmlns:a16="http://schemas.microsoft.com/office/drawing/2014/main" id="{9AB1F70F-3FC8-5F3A-AE93-0EB25DE5A15A}"/>
              </a:ext>
            </a:extLst>
          </p:cNvPr>
          <p:cNvSpPr>
            <a:spLocks noGrp="1"/>
          </p:cNvSpPr>
          <p:nvPr>
            <p:ph type="sldNum" sz="quarter" idx="12"/>
          </p:nvPr>
        </p:nvSpPr>
        <p:spPr/>
        <p:txBody>
          <a:bodyPr/>
          <a:lstStyle/>
          <a:p>
            <a:pPr lvl="0"/>
            <a:fld id="{00000000-1234-1234-1234-123412341234}" type="slidenum">
              <a:rPr lang="en-US" smtClean="0"/>
              <a:pPr lvl="0"/>
              <a:t>3</a:t>
            </a:fld>
            <a:endParaRPr lang="en-US"/>
          </a:p>
        </p:txBody>
      </p:sp>
    </p:spTree>
    <p:extLst>
      <p:ext uri="{BB962C8B-B14F-4D97-AF65-F5344CB8AC3E}">
        <p14:creationId xmlns:p14="http://schemas.microsoft.com/office/powerpoint/2010/main" val="161232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EB6851-6639-07DC-96AF-BBC4252AB916}"/>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45A7701-2061-E5A2-F992-4864A18494FC}"/>
              </a:ext>
            </a:extLst>
          </p:cNvPr>
          <p:cNvSpPr>
            <a:spLocks noGrp="1"/>
          </p:cNvSpPr>
          <p:nvPr>
            <p:ph idx="1"/>
          </p:nvPr>
        </p:nvSpPr>
        <p:spPr>
          <a:xfrm>
            <a:off x="866217" y="1669313"/>
            <a:ext cx="7526838" cy="3135432"/>
          </a:xfrm>
        </p:spPr>
        <p:txBody>
          <a:bodyPr>
            <a:noAutofit/>
          </a:bodyPr>
          <a:lstStyle/>
          <a:p>
            <a:pPr marL="0" indent="0">
              <a:buNone/>
            </a:pPr>
            <a:r>
              <a:rPr lang="vi-VN" sz="1700" i="1"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Ý nghĩa:</a:t>
            </a:r>
            <a:endParaRPr lang="en-US" sz="1700" i="1"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sz="170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vi-VN"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Cung cấp khả năng lưu trữ và truy xuất dữ liệu nhanh chóng, hiệu quả hơn so với các mạch lưu trữ dữ liệu khác</a:t>
            </a:r>
            <a:r>
              <a:rPr lang="en-US"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p>
          <a:p>
            <a:pPr marL="0" indent="0">
              <a:buNone/>
            </a:pPr>
            <a:r>
              <a:rPr lang="en-US"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Được sử dụng rộng rãi trong các bộ nhớ RAM, bao gồm cả bộ nhớ cache trong các bộ vi xử lý.</a:t>
            </a:r>
            <a:endParaRPr lang="en-US" sz="1700" kern="100">
              <a:solidFill>
                <a:schemeClr val="tx1"/>
              </a:solidFill>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700" kern="1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Giúp tối ưu hóa hiệu suất và tăng tốc độ hoạt động của các hệ thống điện tử, đặc biệt là trong các ứng dụng yêu cầu xử lý dữ liệu lớn và tốc độ truy xuất nhanh.</a:t>
            </a:r>
            <a:r>
              <a:rPr lang="vi-VN"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Cấu trúc đơn giản và dễ tiếp cận</a:t>
            </a:r>
            <a:endParaRPr lang="en-US"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Tiết kiệm không gian và chi phí sản xuất</a:t>
            </a:r>
            <a:r>
              <a:rPr lang="en-US" sz="1700">
                <a:solidFill>
                  <a:schemeClr val="tx1"/>
                </a:solidFill>
                <a:latin typeface="Times New Roman" panose="02020603050405020304" pitchFamily="18" charset="0"/>
                <a:ea typeface="Arial" panose="020B0604020202020204" pitchFamily="34" charset="0"/>
                <a:cs typeface="Times New Roman" panose="02020603050405020304" pitchFamily="18" charset="0"/>
              </a:rPr>
              <a:t>, đ</a:t>
            </a:r>
            <a:r>
              <a:rPr lang="vi-VN"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ộ tin cậy cao</a:t>
            </a:r>
            <a:r>
              <a:rPr lang="en-US" sz="1700">
                <a:solidFill>
                  <a:schemeClr val="tx1"/>
                </a:solidFill>
                <a:latin typeface="Times New Roman" panose="02020603050405020304" pitchFamily="18" charset="0"/>
                <a:ea typeface="Arial" panose="020B0604020202020204" pitchFamily="34" charset="0"/>
                <a:cs typeface="Times New Roman" panose="02020603050405020304" pitchFamily="18" charset="0"/>
              </a:rPr>
              <a:t>, c</a:t>
            </a:r>
            <a:r>
              <a:rPr lang="vi-VN"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ó thể được tăng cường để lưu trữ nhiều bit</a:t>
            </a:r>
            <a:r>
              <a:rPr lang="en-US"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r>
              <a:rPr lang="vi-VN"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a:t>
            </a:r>
            <a:r>
              <a:rPr lang="vi-VN"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iêu thụ điện năng thấp</a:t>
            </a:r>
            <a:r>
              <a:rPr lang="en-US" sz="1700">
                <a:solidFill>
                  <a:schemeClr val="tx1"/>
                </a:solidFill>
                <a:latin typeface="Times New Roman" panose="02020603050405020304" pitchFamily="18" charset="0"/>
                <a:ea typeface="Arial" panose="020B0604020202020204" pitchFamily="34" charset="0"/>
                <a:cs typeface="Times New Roman" panose="02020603050405020304" pitchFamily="18" charset="0"/>
              </a:rPr>
              <a:t>, đ</a:t>
            </a:r>
            <a:r>
              <a:rPr lang="vi-VN"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ộ phân giải cao</a:t>
            </a:r>
            <a:r>
              <a:rPr lang="en-US" sz="170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p>
          <a:p>
            <a:pPr marL="0" indent="0">
              <a:buNone/>
            </a:pPr>
            <a:endParaRPr lang="en-US" sz="1700" i="1" kern="100">
              <a:solidFill>
                <a:schemeClr val="tx1"/>
              </a:solidFill>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sz="1700"/>
          </a:p>
        </p:txBody>
      </p:sp>
      <p:sp>
        <p:nvSpPr>
          <p:cNvPr id="4" name="Slide Number Placeholder 3">
            <a:extLst>
              <a:ext uri="{FF2B5EF4-FFF2-40B4-BE49-F238E27FC236}">
                <a16:creationId xmlns:a16="http://schemas.microsoft.com/office/drawing/2014/main" id="{45420615-6807-EADC-208B-686884F2EA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74488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9144000" cy="5142309"/>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 name="Title 2">
            <a:extLst>
              <a:ext uri="{FF2B5EF4-FFF2-40B4-BE49-F238E27FC236}">
                <a16:creationId xmlns:a16="http://schemas.microsoft.com/office/drawing/2014/main" id="{63C8B62A-37E2-9B69-E85C-183E4545172B}"/>
              </a:ext>
            </a:extLst>
          </p:cNvPr>
          <p:cNvSpPr>
            <a:spLocks noGrp="1"/>
          </p:cNvSpPr>
          <p:nvPr>
            <p:ph type="title"/>
          </p:nvPr>
        </p:nvSpPr>
        <p:spPr>
          <a:xfrm>
            <a:off x="725843" y="1086993"/>
            <a:ext cx="1966300" cy="3293730"/>
          </a:xfrm>
        </p:spPr>
        <p:txBody>
          <a:bodyPr anchor="t">
            <a:normAutofit/>
          </a:bodyPr>
          <a:lstStyle/>
          <a:p>
            <a:pPr marL="0" marR="0" lvl="0" indent="0" algn="just" defTabSz="342900" rtl="0" eaLnBrk="1" fontAlgn="auto" latinLnBrk="0" hangingPunct="1">
              <a:spcBef>
                <a:spcPts val="0"/>
              </a:spcBef>
              <a:spcAft>
                <a:spcPts val="0"/>
              </a:spcAft>
              <a:buClrTx/>
              <a:buSzTx/>
              <a:buFontTx/>
              <a:buNone/>
              <a:tabLst/>
              <a:defRPr/>
            </a:pPr>
            <a:r>
              <a:rPr lang="en-US" sz="1600" b="1">
                <a:solidFill>
                  <a:schemeClr val="tx1"/>
                </a:solidFill>
                <a:effectLst/>
                <a:latin typeface="Times New Roman" panose="02020603050405020304" pitchFamily="18" charset="0"/>
                <a:cs typeface="Times New Roman" panose="02020603050405020304" pitchFamily="18" charset="0"/>
              </a:rPr>
              <a:t>2. BitCell lưu trữ dữ liệu như thế nào? Hoạt động đọc, ghi của Bitcell</a:t>
            </a:r>
            <a:endParaRPr lang="en-US" sz="1600" b="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EE77A9EE-43DB-83D3-8A37-81F78514AE45}"/>
              </a:ext>
            </a:extLst>
          </p:cNvPr>
          <p:cNvSpPr>
            <a:spLocks noGrp="1"/>
          </p:cNvSpPr>
          <p:nvPr>
            <p:ph type="sldNum" sz="quarter" idx="12"/>
          </p:nvPr>
        </p:nvSpPr>
        <p:spPr>
          <a:xfrm>
            <a:off x="7764405" y="221796"/>
            <a:ext cx="628649" cy="575766"/>
          </a:xfrm>
        </p:spPr>
        <p:txBody>
          <a:bodyPr>
            <a:normAutofit/>
          </a:bodyPr>
          <a:lstStyle/>
          <a:p>
            <a:pPr marL="0" lvl="0" indent="0" rtl="0">
              <a:spcBef>
                <a:spcPts val="0"/>
              </a:spcBef>
              <a:spcAft>
                <a:spcPts val="600"/>
              </a:spcAft>
              <a:buNone/>
            </a:pPr>
            <a:fld id="{00000000-1234-1234-1234-123412341234}" type="slidenum">
              <a:rPr lang="en-US">
                <a:solidFill>
                  <a:srgbClr val="FFFFFF"/>
                </a:solidFill>
              </a:rPr>
              <a:pPr marL="0" lvl="0" indent="0" rtl="0">
                <a:spcBef>
                  <a:spcPts val="0"/>
                </a:spcBef>
                <a:spcAft>
                  <a:spcPts val="600"/>
                </a:spcAft>
                <a:buNone/>
              </a:pPr>
              <a:t>5</a:t>
            </a:fld>
            <a:endParaRPr lang="en-US">
              <a:solidFill>
                <a:srgbClr val="FFFFFF"/>
              </a:solidFill>
            </a:endParaRPr>
          </a:p>
        </p:txBody>
      </p:sp>
      <p:sp>
        <p:nvSpPr>
          <p:cNvPr id="2" name="Subtitle 1">
            <a:extLst>
              <a:ext uri="{FF2B5EF4-FFF2-40B4-BE49-F238E27FC236}">
                <a16:creationId xmlns:a16="http://schemas.microsoft.com/office/drawing/2014/main" id="{623A5496-88D0-AC8A-D4F2-2C0FC99B9295}"/>
              </a:ext>
            </a:extLst>
          </p:cNvPr>
          <p:cNvSpPr>
            <a:spLocks noGrp="1"/>
          </p:cNvSpPr>
          <p:nvPr>
            <p:ph idx="1"/>
          </p:nvPr>
        </p:nvSpPr>
        <p:spPr>
          <a:xfrm>
            <a:off x="2812794" y="935664"/>
            <a:ext cx="5529915" cy="3678865"/>
          </a:xfrm>
        </p:spPr>
        <p:style>
          <a:lnRef idx="2">
            <a:schemeClr val="accent2"/>
          </a:lnRef>
          <a:fillRef idx="1">
            <a:schemeClr val="lt1"/>
          </a:fillRef>
          <a:effectRef idx="0">
            <a:schemeClr val="accent2"/>
          </a:effectRef>
          <a:fontRef idx="minor">
            <a:schemeClr val="dk1"/>
          </a:fontRef>
        </p:style>
        <p:txBody>
          <a:bodyPr>
            <a:normAutofit/>
          </a:bodyPr>
          <a:lstStyle/>
          <a:p>
            <a:pPr indent="0" algn="just">
              <a:lnSpc>
                <a:spcPct val="90000"/>
              </a:lnSpc>
              <a:spcAft>
                <a:spcPts val="600"/>
              </a:spcAft>
              <a:buNone/>
            </a:pPr>
            <a:r>
              <a:rPr lang="vi-VN" sz="1400" kern="100">
                <a:solidFill>
                  <a:schemeClr val="bg1"/>
                </a:solidFill>
                <a:effectLst/>
                <a:latin typeface="+mj-lt"/>
                <a:ea typeface="Arial" panose="020B0604020202020204" pitchFamily="34" charset="0"/>
                <a:cs typeface="Times New Roman" panose="02020603050405020304" pitchFamily="18" charset="0"/>
              </a:rPr>
              <a:t>Bitcell 6T bao gồm 6 transistor được kết nối lại với nhau để tạo thành</a:t>
            </a:r>
            <a:r>
              <a:rPr lang="en-US" sz="1400" kern="100">
                <a:solidFill>
                  <a:schemeClr val="bg1"/>
                </a:solidFill>
                <a:latin typeface="+mj-lt"/>
                <a:ea typeface="Arial" panose="020B0604020202020204" pitchFamily="34" charset="0"/>
                <a:cs typeface="Times New Roman" panose="02020603050405020304" pitchFamily="18" charset="0"/>
              </a:rPr>
              <a:t> </a:t>
            </a:r>
            <a:r>
              <a:rPr lang="vi-VN" sz="1400" kern="100">
                <a:solidFill>
                  <a:schemeClr val="bg1"/>
                </a:solidFill>
                <a:effectLst/>
                <a:latin typeface="+mj-lt"/>
                <a:ea typeface="Arial" panose="020B0604020202020204" pitchFamily="34" charset="0"/>
                <a:cs typeface="Times New Roman" panose="02020603050405020304" pitchFamily="18" charset="0"/>
              </a:rPr>
              <a:t>một bộ lưu trữ đơn giản, gồm 1 transistor kiểm soát (access transistor) và 1 transistor chứa dữ liệu (storage transistor) cho mỗi bit.</a:t>
            </a:r>
            <a:endParaRPr lang="en-US" sz="1400" kern="100">
              <a:solidFill>
                <a:schemeClr val="bg1"/>
              </a:solidFill>
              <a:latin typeface="+mj-lt"/>
              <a:ea typeface="Arial" panose="020B0604020202020204" pitchFamily="34" charset="0"/>
              <a:cs typeface="Times New Roman" panose="02020603050405020304" pitchFamily="18" charset="0"/>
            </a:endParaRPr>
          </a:p>
          <a:p>
            <a:pPr indent="0" algn="just">
              <a:lnSpc>
                <a:spcPct val="90000"/>
              </a:lnSpc>
              <a:spcAft>
                <a:spcPts val="600"/>
              </a:spcAft>
              <a:buNone/>
            </a:pPr>
            <a:r>
              <a:rPr lang="vi-VN" sz="1400" kern="100">
                <a:solidFill>
                  <a:schemeClr val="bg1"/>
                </a:solidFill>
                <a:effectLst/>
                <a:latin typeface="+mj-lt"/>
                <a:ea typeface="Arial" panose="020B0604020202020204" pitchFamily="34" charset="0"/>
                <a:cs typeface="Times New Roman" panose="02020603050405020304" pitchFamily="18" charset="0"/>
              </a:rPr>
              <a:t>Khi một tín hiệu được đưa vào bitcell, transistor kiểm soát sẽ được kích hoạt để cho phép dữ liệu được lưu trữ hoặc đọc ra.</a:t>
            </a:r>
            <a:r>
              <a:rPr lang="en-US" sz="1400" kern="100">
                <a:solidFill>
                  <a:schemeClr val="bg1"/>
                </a:solidFill>
                <a:effectLst/>
                <a:latin typeface="+mj-lt"/>
                <a:ea typeface="Arial" panose="020B0604020202020204" pitchFamily="34" charset="0"/>
                <a:cs typeface="Times New Roman" panose="02020603050405020304" pitchFamily="18" charset="0"/>
              </a:rPr>
              <a:t> </a:t>
            </a:r>
            <a:r>
              <a:rPr lang="vi-VN" sz="1400" kern="0">
                <a:solidFill>
                  <a:schemeClr val="bg1"/>
                </a:solidFill>
                <a:effectLst/>
                <a:latin typeface="+mj-lt"/>
                <a:ea typeface="Times New Roman" panose="02020603050405020304" pitchFamily="18" charset="0"/>
                <a:cs typeface="Times New Roman" panose="02020603050405020304" pitchFamily="18" charset="0"/>
              </a:rPr>
              <a:t>Để đọc dữ liệu từ một bitcell 6T, ta cần thực hiện các bước sau:</a:t>
            </a:r>
            <a:endParaRPr lang="en-US" sz="1400" kern="100">
              <a:solidFill>
                <a:schemeClr val="bg1"/>
              </a:solidFill>
              <a:latin typeface="+mj-lt"/>
              <a:ea typeface="Times New Roman" panose="02020603050405020304" pitchFamily="18" charset="0"/>
              <a:cs typeface="Times New Roman" panose="02020603050405020304" pitchFamily="18" charset="0"/>
            </a:endParaRPr>
          </a:p>
          <a:p>
            <a:pPr indent="0" algn="just">
              <a:lnSpc>
                <a:spcPct val="90000"/>
              </a:lnSpc>
              <a:spcAft>
                <a:spcPts val="600"/>
              </a:spcAft>
              <a:buNone/>
            </a:pPr>
            <a:r>
              <a:rPr lang="en-US" sz="1400" kern="100">
                <a:solidFill>
                  <a:schemeClr val="bg1"/>
                </a:solidFill>
                <a:effectLst/>
                <a:latin typeface="+mj-lt"/>
                <a:ea typeface="Times New Roman" panose="02020603050405020304" pitchFamily="18" charset="0"/>
                <a:cs typeface="Times New Roman" panose="02020603050405020304" pitchFamily="18" charset="0"/>
              </a:rPr>
              <a:t>	</a:t>
            </a:r>
            <a:r>
              <a:rPr lang="vi-VN" sz="1400" kern="0">
                <a:solidFill>
                  <a:schemeClr val="bg1"/>
                </a:solidFill>
                <a:effectLst/>
                <a:latin typeface="+mj-lt"/>
                <a:ea typeface="Times New Roman" panose="02020603050405020304" pitchFamily="18" charset="0"/>
                <a:cs typeface="Times New Roman" panose="02020603050405020304" pitchFamily="18" charset="0"/>
              </a:rPr>
              <a:t>Đưa địa chỉ của bitcell 6T cần đọc vào bộ định tuyến (address decoder) để chọn bitcell 6T</a:t>
            </a:r>
            <a:r>
              <a:rPr lang="en-US" sz="1400" kern="0">
                <a:solidFill>
                  <a:schemeClr val="bg1"/>
                </a:solidFill>
                <a:effectLst/>
                <a:latin typeface="+mj-lt"/>
                <a:ea typeface="Times New Roman" panose="02020603050405020304" pitchFamily="18" charset="0"/>
                <a:cs typeface="Times New Roman" panose="02020603050405020304" pitchFamily="18" charset="0"/>
              </a:rPr>
              <a:t> </a:t>
            </a:r>
            <a:r>
              <a:rPr lang="vi-VN" sz="1400" kern="0">
                <a:solidFill>
                  <a:schemeClr val="bg1"/>
                </a:solidFill>
                <a:effectLst/>
                <a:latin typeface="+mj-lt"/>
                <a:ea typeface="Times New Roman" panose="02020603050405020304" pitchFamily="18" charset="0"/>
                <a:cs typeface="Times New Roman" panose="02020603050405020304" pitchFamily="18" charset="0"/>
              </a:rPr>
              <a:t>cần truy cập.</a:t>
            </a:r>
            <a:endParaRPr lang="en-US" sz="1400" kern="100">
              <a:solidFill>
                <a:schemeClr val="bg1"/>
              </a:solidFill>
              <a:effectLst/>
              <a:latin typeface="+mj-lt"/>
              <a:ea typeface="Arial" panose="020B0604020202020204" pitchFamily="34" charset="0"/>
              <a:cs typeface="Times New Roman" panose="02020603050405020304" pitchFamily="18" charset="0"/>
            </a:endParaRPr>
          </a:p>
          <a:p>
            <a:pPr marL="0" indent="0" algn="just">
              <a:lnSpc>
                <a:spcPct val="90000"/>
              </a:lnSpc>
              <a:spcAft>
                <a:spcPts val="800"/>
              </a:spcAft>
              <a:buNone/>
            </a:pPr>
            <a:r>
              <a:rPr lang="en-US" sz="1400" kern="0">
                <a:solidFill>
                  <a:schemeClr val="bg1"/>
                </a:solidFill>
                <a:latin typeface="+mj-lt"/>
                <a:ea typeface="Times New Roman" panose="02020603050405020304" pitchFamily="18" charset="0"/>
                <a:cs typeface="Times New Roman" panose="02020603050405020304" pitchFamily="18" charset="0"/>
              </a:rPr>
              <a:t>	</a:t>
            </a:r>
            <a:r>
              <a:rPr lang="vi-VN" sz="1400" kern="0">
                <a:solidFill>
                  <a:schemeClr val="bg1"/>
                </a:solidFill>
                <a:effectLst/>
                <a:latin typeface="+mj-lt"/>
                <a:ea typeface="Times New Roman" panose="02020603050405020304" pitchFamily="18" charset="0"/>
                <a:cs typeface="Times New Roman" panose="02020603050405020304" pitchFamily="18" charset="0"/>
              </a:rPr>
              <a:t>Đưa tín hiệu đọc vào bitcell 6T để yêu cầu truy cập dữ liệu.</a:t>
            </a:r>
            <a:endParaRPr lang="en-US" sz="1400" kern="100">
              <a:solidFill>
                <a:schemeClr val="bg1"/>
              </a:solidFill>
              <a:effectLst/>
              <a:latin typeface="+mj-lt"/>
              <a:ea typeface="Arial" panose="020B0604020202020204" pitchFamily="34" charset="0"/>
              <a:cs typeface="Times New Roman" panose="02020603050405020304" pitchFamily="18" charset="0"/>
            </a:endParaRPr>
          </a:p>
          <a:p>
            <a:pPr marL="0" indent="0" algn="just">
              <a:lnSpc>
                <a:spcPct val="90000"/>
              </a:lnSpc>
              <a:spcAft>
                <a:spcPts val="800"/>
              </a:spcAft>
              <a:buNone/>
            </a:pPr>
            <a:r>
              <a:rPr lang="en-US" sz="1400" kern="0">
                <a:solidFill>
                  <a:schemeClr val="bg1"/>
                </a:solidFill>
                <a:latin typeface="+mj-lt"/>
                <a:ea typeface="Times New Roman" panose="02020603050405020304" pitchFamily="18" charset="0"/>
                <a:cs typeface="Times New Roman" panose="02020603050405020304" pitchFamily="18" charset="0"/>
              </a:rPr>
              <a:t>	</a:t>
            </a:r>
            <a:r>
              <a:rPr lang="vi-VN" sz="1400" kern="0">
                <a:solidFill>
                  <a:schemeClr val="bg1"/>
                </a:solidFill>
                <a:effectLst/>
                <a:latin typeface="+mj-lt"/>
                <a:ea typeface="Times New Roman" panose="02020603050405020304" pitchFamily="18" charset="0"/>
                <a:cs typeface="Times New Roman" panose="02020603050405020304" pitchFamily="18" charset="0"/>
              </a:rPr>
              <a:t>Bitcell 6T sẽ trả về giá trị của dữ liệu được lưu trữ trong nó thông qua đường tín hiệu đầu ra.</a:t>
            </a:r>
            <a:endParaRPr lang="en-US" sz="1400" kern="100">
              <a:solidFill>
                <a:schemeClr val="bg1"/>
              </a:solidFill>
              <a:latin typeface="+mj-lt"/>
              <a:ea typeface="Times New Roman" panose="02020603050405020304" pitchFamily="18" charset="0"/>
              <a:cs typeface="Times New Roman" panose="02020603050405020304" pitchFamily="18" charset="0"/>
            </a:endParaRPr>
          </a:p>
          <a:p>
            <a:pPr marL="0" indent="0" algn="just">
              <a:lnSpc>
                <a:spcPct val="90000"/>
              </a:lnSpc>
              <a:spcAft>
                <a:spcPts val="800"/>
              </a:spcAft>
              <a:buNone/>
            </a:pPr>
            <a:r>
              <a:rPr lang="en-US" sz="1400" kern="100">
                <a:solidFill>
                  <a:schemeClr val="bg1"/>
                </a:solidFill>
                <a:effectLst/>
                <a:latin typeface="+mj-lt"/>
                <a:ea typeface="Times New Roman" panose="02020603050405020304" pitchFamily="18" charset="0"/>
                <a:cs typeface="Times New Roman" panose="02020603050405020304" pitchFamily="18" charset="0"/>
              </a:rPr>
              <a:t>	</a:t>
            </a:r>
            <a:r>
              <a:rPr lang="vi-VN" sz="1400" kern="0">
                <a:solidFill>
                  <a:schemeClr val="bg1"/>
                </a:solidFill>
                <a:effectLst/>
                <a:latin typeface="+mj-lt"/>
                <a:ea typeface="Times New Roman" panose="02020603050405020304" pitchFamily="18" charset="0"/>
                <a:cs typeface="Times New Roman" panose="02020603050405020304" pitchFamily="18" charset="0"/>
              </a:rPr>
              <a:t>Đưa giá trị dữ liệu vào bộ đệm (buffer) để sử dụng trong các hoạt động tiếp theo</a:t>
            </a:r>
            <a:r>
              <a:rPr lang="en-US" sz="1400" kern="0">
                <a:solidFill>
                  <a:schemeClr val="bg1"/>
                </a:solidFill>
                <a:effectLst/>
                <a:latin typeface="+mj-lt"/>
                <a:ea typeface="Times New Roman" panose="02020603050405020304" pitchFamily="18" charset="0"/>
                <a:cs typeface="Times New Roman" panose="02020603050405020304" pitchFamily="18" charset="0"/>
              </a:rPr>
              <a:t>.</a:t>
            </a:r>
            <a:endParaRPr lang="en-US" sz="1400" kern="100">
              <a:solidFill>
                <a:schemeClr val="bg1"/>
              </a:solidFill>
              <a:effectLst/>
              <a:latin typeface="+mj-lt"/>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981526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85F30-6D96-C2CF-BA89-994B1555DD4E}"/>
              </a:ext>
            </a:extLst>
          </p:cNvPr>
          <p:cNvSpPr>
            <a:spLocks noGrp="1"/>
          </p:cNvSpPr>
          <p:nvPr>
            <p:ph type="title"/>
          </p:nvPr>
        </p:nvSpPr>
        <p:spPr/>
        <p:txBody>
          <a:bodyPr/>
          <a:lstStyle/>
          <a:p>
            <a:r>
              <a:rPr lang="en-US" sz="2800" b="1">
                <a:latin typeface="Times New Roman" panose="02020603050405020304" pitchFamily="18" charset="0"/>
              </a:rPr>
              <a:t>3. Các thông số quan tâm khi thiết kế BitCell 6T</a:t>
            </a:r>
            <a:endParaRPr lang="en-US"/>
          </a:p>
        </p:txBody>
      </p:sp>
      <p:sp>
        <p:nvSpPr>
          <p:cNvPr id="6" name="Content Placeholder 5">
            <a:extLst>
              <a:ext uri="{FF2B5EF4-FFF2-40B4-BE49-F238E27FC236}">
                <a16:creationId xmlns:a16="http://schemas.microsoft.com/office/drawing/2014/main" id="{B332508C-110B-200E-F223-A0EACBA01ED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47A394B-AD00-5496-A74C-5A6E61F600D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27620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7EA651-11EE-8067-0C88-939DF4178283}"/>
              </a:ext>
            </a:extLst>
          </p:cNvPr>
          <p:cNvSpPr>
            <a:spLocks noGrp="1"/>
          </p:cNvSpPr>
          <p:nvPr>
            <p:ph type="title"/>
          </p:nvPr>
        </p:nvSpPr>
        <p:spPr>
          <a:xfrm>
            <a:off x="750945" y="390011"/>
            <a:ext cx="6571060" cy="407552"/>
          </a:xfrm>
        </p:spPr>
        <p:txBody>
          <a:bodyPr/>
          <a:lstStyle/>
          <a:p>
            <a:r>
              <a:rPr lang="en-US" sz="1800" b="1" i="0" kern="1200">
                <a:solidFill>
                  <a:schemeClr val="bg1"/>
                </a:solidFill>
                <a:effectLst/>
                <a:latin typeface="Times New Roman" panose="02020603050405020304" pitchFamily="18" charset="0"/>
                <a:ea typeface="+mj-ea"/>
                <a:cs typeface="+mj-cs"/>
              </a:rPr>
              <a:t>4. Schematic diagram</a:t>
            </a:r>
            <a:endParaRPr lang="en-US" sz="180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F94962C-9710-DC97-5742-9003DEA2E6A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82517B8B-097D-F642-8C5C-689413EFD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7563"/>
            <a:ext cx="9144000" cy="4345938"/>
          </a:xfrm>
          <a:prstGeom prst="rect">
            <a:avLst/>
          </a:prstGeom>
        </p:spPr>
      </p:pic>
    </p:spTree>
    <p:extLst>
      <p:ext uri="{BB962C8B-B14F-4D97-AF65-F5344CB8AC3E}">
        <p14:creationId xmlns:p14="http://schemas.microsoft.com/office/powerpoint/2010/main" val="321931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0EB9987-8297-23EA-913C-0982AFDD5577}"/>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24216809-3AE7-7611-6735-4D7D1C4B2CF1}"/>
              </a:ext>
            </a:extLst>
          </p:cNvPr>
          <p:cNvSpPr>
            <a:spLocks noGrp="1"/>
          </p:cNvSpPr>
          <p:nvPr>
            <p:ph type="title"/>
          </p:nvPr>
        </p:nvSpPr>
        <p:spPr>
          <a:xfrm>
            <a:off x="315243" y="382303"/>
            <a:ext cx="8241541" cy="559500"/>
          </a:xfrm>
        </p:spPr>
        <p:txBody>
          <a:bodyPr/>
          <a:lstStyle/>
          <a:p>
            <a:r>
              <a:rPr lang="en-US" sz="2800" b="1">
                <a:latin typeface="Times New Roman" panose="02020603050405020304" pitchFamily="18" charset="0"/>
              </a:rPr>
              <a:t>5. Setup mô phỏng dòng đọc, ghi dùng HSPICE</a:t>
            </a:r>
            <a:endParaRPr lang="en-US"/>
          </a:p>
        </p:txBody>
      </p:sp>
      <p:sp>
        <p:nvSpPr>
          <p:cNvPr id="4" name="Slide Number Placeholder 3">
            <a:extLst>
              <a:ext uri="{FF2B5EF4-FFF2-40B4-BE49-F238E27FC236}">
                <a16:creationId xmlns:a16="http://schemas.microsoft.com/office/drawing/2014/main" id="{250FD508-AB84-DDEC-6DBA-24BEBF7DA6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Rectangle 2">
            <a:extLst>
              <a:ext uri="{FF2B5EF4-FFF2-40B4-BE49-F238E27FC236}">
                <a16:creationId xmlns:a16="http://schemas.microsoft.com/office/drawing/2014/main" id="{05819F9B-C6FD-FC74-5B5A-AF0F6B9CBB3D}"/>
              </a:ext>
            </a:extLst>
          </p:cNvPr>
          <p:cNvSpPr>
            <a:spLocks noChangeArrowheads="1"/>
          </p:cNvSpPr>
          <p:nvPr/>
        </p:nvSpPr>
        <p:spPr bwMode="auto">
          <a:xfrm>
            <a:off x="587216" y="55165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3">
            <a:extLst>
              <a:ext uri="{FF2B5EF4-FFF2-40B4-BE49-F238E27FC236}">
                <a16:creationId xmlns:a16="http://schemas.microsoft.com/office/drawing/2014/main" id="{59DFC15B-CCA9-3D97-B430-ABF092FCD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57" y="1245397"/>
            <a:ext cx="8028685" cy="38980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32B7D36-45A4-FE62-D4A0-E6A44AF2520A}"/>
              </a:ext>
            </a:extLst>
          </p:cNvPr>
          <p:cNvSpPr>
            <a:spLocks noChangeArrowheads="1"/>
          </p:cNvSpPr>
          <p:nvPr/>
        </p:nvSpPr>
        <p:spPr bwMode="auto">
          <a:xfrm>
            <a:off x="587216" y="731862"/>
            <a:ext cx="407996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en-US" sz="1400" b="0" i="1" u="sng" strike="noStrike" cap="none" normalizeH="0" baseline="0">
                <a:ln>
                  <a:noFill/>
                </a:ln>
                <a:solidFill>
                  <a:schemeClr val="bg1"/>
                </a:solidFill>
                <a:effectLst/>
                <a:latin typeface="+mj-lt"/>
                <a:ea typeface="Arial" panose="020B0604020202020204" pitchFamily="34" charset="0"/>
                <a:cs typeface="Times New Roman" panose="02020603050405020304" pitchFamily="18" charset="0"/>
              </a:rPr>
            </a:br>
            <a:r>
              <a:rPr kumimoji="0" lang="en-US" altLang="en-US" sz="1600" b="0" i="1" u="sng" strike="noStrike" cap="none" normalizeH="0" baseline="0">
                <a:ln>
                  <a:noFill/>
                </a:ln>
                <a:solidFill>
                  <a:schemeClr val="bg1"/>
                </a:solidFill>
                <a:effectLst/>
                <a:latin typeface="+mj-lt"/>
                <a:ea typeface="Times New Roman" panose="02020603050405020304" pitchFamily="18" charset="0"/>
                <a:cs typeface="Times New Roman" panose="02020603050405020304" pitchFamily="18" charset="0"/>
              </a:rPr>
              <a:t>a, Setup mô phỏng đo dòng ghi bitcell:</a:t>
            </a:r>
            <a:endParaRPr kumimoji="0" lang="en-US" altLang="en-US" sz="2400" b="0" i="1" u="sng" strike="noStrike" cap="none" normalizeH="0" baseline="0">
              <a:ln>
                <a:noFill/>
              </a:ln>
              <a:solidFill>
                <a:schemeClr val="bg1"/>
              </a:solidFill>
              <a:effectLst/>
              <a:latin typeface="+mj-lt"/>
            </a:endParaRPr>
          </a:p>
        </p:txBody>
      </p:sp>
      <p:sp>
        <p:nvSpPr>
          <p:cNvPr id="8" name="Rectangle 7">
            <a:extLst>
              <a:ext uri="{FF2B5EF4-FFF2-40B4-BE49-F238E27FC236}">
                <a16:creationId xmlns:a16="http://schemas.microsoft.com/office/drawing/2014/main" id="{0A27FB94-7FA5-DCA7-8FC3-925255644CE2}"/>
              </a:ext>
            </a:extLst>
          </p:cNvPr>
          <p:cNvSpPr/>
          <p:nvPr/>
        </p:nvSpPr>
        <p:spPr>
          <a:xfrm>
            <a:off x="4968858" y="430361"/>
            <a:ext cx="4079963" cy="1393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ker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Khởi tạo IWBL = “1”, IWBLX = “0”, WL nối lên VDD. Quét V(BL) từ VDD về 0. Sau đó đo dòng lớn nhất của PMOS pull-up, đó là dòng ghi bitcell.</a:t>
            </a:r>
            <a:endParaRPr lang="en-US">
              <a:solidFill>
                <a:schemeClr val="tx1"/>
              </a:solidFill>
            </a:endParaRPr>
          </a:p>
        </p:txBody>
      </p:sp>
    </p:spTree>
    <p:extLst>
      <p:ext uri="{BB962C8B-B14F-4D97-AF65-F5344CB8AC3E}">
        <p14:creationId xmlns:p14="http://schemas.microsoft.com/office/powerpoint/2010/main" val="63166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B382148-F7AC-39CB-51CA-DFB5794508A9}"/>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EC622081-358A-911A-0062-CE0429F33902}"/>
              </a:ext>
            </a:extLst>
          </p:cNvPr>
          <p:cNvSpPr>
            <a:spLocks noGrp="1"/>
          </p:cNvSpPr>
          <p:nvPr>
            <p:ph type="title"/>
          </p:nvPr>
        </p:nvSpPr>
        <p:spPr>
          <a:xfrm>
            <a:off x="342900" y="224387"/>
            <a:ext cx="8458199" cy="651774"/>
          </a:xfrm>
        </p:spPr>
        <p:txBody>
          <a:bodyPr/>
          <a:lstStyle/>
          <a:p>
            <a:pPr algn="l">
              <a:lnSpc>
                <a:spcPct val="107000"/>
              </a:lnSpc>
              <a:spcAft>
                <a:spcPts val="800"/>
              </a:spcAft>
            </a:pPr>
            <a:br>
              <a:rPr lang="en-US" sz="1800" kern="100">
                <a:solidFill>
                  <a:schemeClr val="bg1"/>
                </a:solidFill>
                <a:effectLst/>
                <a:latin typeface="Arial" panose="020B0604020202020204" pitchFamily="34" charset="0"/>
                <a:ea typeface="Arial" panose="020B0604020202020204" pitchFamily="34" charset="0"/>
                <a:cs typeface="Times New Roman" panose="02020603050405020304" pitchFamily="18" charset="0"/>
              </a:rPr>
            </a:br>
            <a:r>
              <a:rPr lang="en-US" sz="18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Lấy file Netlist từ phần mềm</a:t>
            </a:r>
            <a:endParaRPr lang="en-US">
              <a:solidFill>
                <a:schemeClr val="bg1"/>
              </a:solidFill>
            </a:endParaRPr>
          </a:p>
        </p:txBody>
      </p:sp>
      <p:sp>
        <p:nvSpPr>
          <p:cNvPr id="4" name="Slide Number Placeholder 3">
            <a:extLst>
              <a:ext uri="{FF2B5EF4-FFF2-40B4-BE49-F238E27FC236}">
                <a16:creationId xmlns:a16="http://schemas.microsoft.com/office/drawing/2014/main" id="{561CE760-F933-30B7-993D-4E8C383B51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8" name="Picture 7">
            <a:extLst>
              <a:ext uri="{FF2B5EF4-FFF2-40B4-BE49-F238E27FC236}">
                <a16:creationId xmlns:a16="http://schemas.microsoft.com/office/drawing/2014/main" id="{DD76CAB0-3097-ED69-5AF5-C8621B2BE208}"/>
              </a:ext>
            </a:extLst>
          </p:cNvPr>
          <p:cNvPicPr>
            <a:picLocks noChangeAspect="1"/>
          </p:cNvPicPr>
          <p:nvPr/>
        </p:nvPicPr>
        <p:blipFill>
          <a:blip r:embed="rId2"/>
          <a:stretch>
            <a:fillRect/>
          </a:stretch>
        </p:blipFill>
        <p:spPr>
          <a:xfrm>
            <a:off x="1238703" y="876161"/>
            <a:ext cx="6666594" cy="4242377"/>
          </a:xfrm>
          <a:prstGeom prst="rect">
            <a:avLst/>
          </a:prstGeom>
        </p:spPr>
      </p:pic>
    </p:spTree>
    <p:extLst>
      <p:ext uri="{BB962C8B-B14F-4D97-AF65-F5344CB8AC3E}">
        <p14:creationId xmlns:p14="http://schemas.microsoft.com/office/powerpoint/2010/main" val="389377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691</TotalTime>
  <Words>1159</Words>
  <Application>Microsoft Office PowerPoint</Application>
  <PresentationFormat>On-screen Show (16:9)</PresentationFormat>
  <Paragraphs>117</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Century Gothic</vt:lpstr>
      <vt:lpstr>Times New Roman</vt:lpstr>
      <vt:lpstr>Courier New</vt:lpstr>
      <vt:lpstr>Arial</vt:lpstr>
      <vt:lpstr>Nunito</vt:lpstr>
      <vt:lpstr>Wingdings 3</vt:lpstr>
      <vt:lpstr>Saira</vt:lpstr>
      <vt:lpstr>Ion Boardroom</vt:lpstr>
      <vt:lpstr>BÁO CÁO ĐỒ ÁN MÔN HỌC: BITCELL 6T</vt:lpstr>
      <vt:lpstr>PowerPoint Presentation</vt:lpstr>
      <vt:lpstr>Tổng quan SRAM, Bitcell 6T</vt:lpstr>
      <vt:lpstr>PowerPoint Presentation</vt:lpstr>
      <vt:lpstr>2. BitCell lưu trữ dữ liệu như thế nào? Hoạt động đọc, ghi của Bitcell</vt:lpstr>
      <vt:lpstr>3. Các thông số quan tâm khi thiết kế BitCell 6T</vt:lpstr>
      <vt:lpstr>4. Schematic diagram</vt:lpstr>
      <vt:lpstr>5. Setup mô phỏng dòng đọc, ghi dùng HSPICE</vt:lpstr>
      <vt:lpstr> Lấy file Netlist từ phần mềm</vt:lpstr>
      <vt:lpstr>Tạo một file tên là input.sp và dán file netlist vào, tạo một file run.cmd có nội dung như hình bên, sau đó mở terminal trong linux, chạy câu lệnh sau: hspice -I -L run.cmd </vt:lpstr>
      <vt:lpstr>PowerPoint Presentation</vt:lpstr>
      <vt:lpstr>Thu được kết quả dòng Id và Is của PMOS xm28 trong Schematic, đó là dòng đi qua PMOS pull-up. Với setup như trên thì thấy được dòng ghi của bitcell ≈23.7uA</vt:lpstr>
      <vt:lpstr>B, Setup mô phỏng đo dòng đọc bitcell: Khởi tạo IWBL = “0”, IWBLX = “1”, WL nối lên VDD. Quét V(BLX) từ VDD về 0. Sau đó đo dòng từ BLX qua NMOS pass gate xuống NMOS pull-down, đó là dòng đọc bitcell. Các bước tương tự như mô phỏng dòng ghi bitcell, kết quả thu được tại file input.lis như hình bên:</vt:lpstr>
      <vt:lpstr>PowerPoint Presentation</vt:lpstr>
      <vt:lpstr>7. Layout Bitcell 6T</vt:lpstr>
      <vt:lpstr>PowerPoint Presentation</vt:lpstr>
      <vt:lpstr>PowerPoint Presentation</vt:lpstr>
      <vt:lpstr>Plan 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môn học</dc:title>
  <dc:creator>admin</dc:creator>
  <cp:lastModifiedBy>LÊ ĐỨC CHUNG</cp:lastModifiedBy>
  <cp:revision>56</cp:revision>
  <dcterms:modified xsi:type="dcterms:W3CDTF">2023-06-04T16:38:34Z</dcterms:modified>
</cp:coreProperties>
</file>