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9" r:id="rId5"/>
    <p:sldId id="286" r:id="rId6"/>
    <p:sldId id="288" r:id="rId7"/>
    <p:sldId id="263" r:id="rId8"/>
    <p:sldId id="290" r:id="rId9"/>
    <p:sldId id="260" r:id="rId10"/>
    <p:sldId id="269" r:id="rId11"/>
    <p:sldId id="270" r:id="rId12"/>
    <p:sldId id="291" r:id="rId13"/>
    <p:sldId id="261" r:id="rId14"/>
    <p:sldId id="285" r:id="rId15"/>
    <p:sldId id="262" r:id="rId16"/>
    <p:sldId id="284" r:id="rId17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9" userDrawn="1">
          <p15:clr>
            <a:srgbClr val="A4A3A4"/>
          </p15:clr>
        </p15:guide>
        <p15:guide id="2" pos="39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8C8E"/>
    <a:srgbClr val="0099C3"/>
    <a:srgbClr val="303231"/>
    <a:srgbClr val="007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0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104" y="62"/>
      </p:cViewPr>
      <p:guideLst>
        <p:guide orient="horz" pos="1929"/>
        <p:guide pos="3908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2023/11/24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86B6B3-4F4E-4521-BE2C-AD595F15E13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cs typeface="Arial" panose="020B0604020202020204" pitchFamily="34" charset="0"/>
              </a:rPr>
              <a:t>3</a:t>
            </a:fld>
            <a:endParaRPr lang="zh-CN" altLang="en-US" sz="12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cs typeface="Arial" panose="020B0604020202020204" pitchFamily="34" charset="0"/>
              </a:rPr>
              <a:t>6</a:t>
            </a:fld>
            <a:endParaRPr lang="zh-CN" altLang="en-US" sz="12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cs typeface="Arial" panose="020B0604020202020204" pitchFamily="34" charset="0"/>
              </a:rPr>
              <a:t>8</a:t>
            </a:fld>
            <a:endParaRPr lang="zh-CN" altLang="en-US" sz="12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cs typeface="Arial" panose="020B0604020202020204" pitchFamily="34" charset="0"/>
              </a:rPr>
              <a:t>9</a:t>
            </a:fld>
            <a:endParaRPr lang="zh-CN" altLang="en-US" sz="12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560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56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cs typeface="Arial" panose="020B0604020202020204" pitchFamily="34" charset="0"/>
              </a:rPr>
              <a:t>10</a:t>
            </a:fld>
            <a:endParaRPr lang="zh-CN" altLang="en-US" sz="12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cs typeface="Arial" panose="020B0604020202020204" pitchFamily="34" charset="0"/>
              </a:rPr>
              <a:t>12</a:t>
            </a:fld>
            <a:endParaRPr lang="zh-CN" altLang="en-US" sz="12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198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9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cs typeface="Arial" panose="020B0604020202020204" pitchFamily="34" charset="0"/>
              </a:rPr>
              <a:t>14</a:t>
            </a:fld>
            <a:endParaRPr lang="zh-CN" altLang="en-US" sz="12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A132D4-9579-43D3-893F-C6824112138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A132D4-9579-43D3-893F-C6824112138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A132D4-9579-43D3-893F-C6824112138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A132D4-9579-43D3-893F-C6824112138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7" name="组合 2"/>
          <p:cNvGrpSpPr/>
          <p:nvPr/>
        </p:nvGrpSpPr>
        <p:grpSpPr>
          <a:xfrm>
            <a:off x="0" y="0"/>
            <a:ext cx="5562600" cy="6858000"/>
            <a:chOff x="0" y="0"/>
            <a:chExt cx="5562600" cy="6858000"/>
          </a:xfrm>
        </p:grpSpPr>
        <p:sp>
          <p:nvSpPr>
            <p:cNvPr id="5" name="矩形 1"/>
            <p:cNvSpPr/>
            <p:nvPr/>
          </p:nvSpPr>
          <p:spPr>
            <a:xfrm>
              <a:off x="152400" y="0"/>
              <a:ext cx="5410200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0" y="0"/>
              <a:ext cx="5410200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100" name="组合 7"/>
          <p:cNvGrpSpPr/>
          <p:nvPr/>
        </p:nvGrpSpPr>
        <p:grpSpPr>
          <a:xfrm>
            <a:off x="0" y="2070100"/>
            <a:ext cx="5270500" cy="1516063"/>
            <a:chOff x="0" y="2070100"/>
            <a:chExt cx="5270500" cy="1516536"/>
          </a:xfrm>
        </p:grpSpPr>
        <p:sp>
          <p:nvSpPr>
            <p:cNvPr id="6" name="矩形 5"/>
            <p:cNvSpPr/>
            <p:nvPr/>
          </p:nvSpPr>
          <p:spPr>
            <a:xfrm>
              <a:off x="0" y="2070100"/>
              <a:ext cx="5270500" cy="1270396"/>
            </a:xfrm>
            <a:prstGeom prst="rect">
              <a:avLst/>
            </a:prstGeom>
            <a:solidFill>
              <a:srgbClr val="00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直角三角形 6"/>
            <p:cNvSpPr/>
            <p:nvPr/>
          </p:nvSpPr>
          <p:spPr>
            <a:xfrm rot="5596229">
              <a:off x="5034711" y="3357197"/>
              <a:ext cx="257255" cy="201612"/>
            </a:xfrm>
            <a:custGeom>
              <a:avLst/>
              <a:gdLst>
                <a:gd name="connsiteX0" fmla="*/ 0 w 431800"/>
                <a:gd name="connsiteY0" fmla="*/ 431800 h 431800"/>
                <a:gd name="connsiteX1" fmla="*/ 0 w 431800"/>
                <a:gd name="connsiteY1" fmla="*/ 0 h 431800"/>
                <a:gd name="connsiteX2" fmla="*/ 431800 w 431800"/>
                <a:gd name="connsiteY2" fmla="*/ 431800 h 431800"/>
                <a:gd name="connsiteX3" fmla="*/ 0 w 431800"/>
                <a:gd name="connsiteY3" fmla="*/ 431800 h 431800"/>
                <a:gd name="connsiteX0-1" fmla="*/ 0 w 645174"/>
                <a:gd name="connsiteY0-2" fmla="*/ 482155 h 482155"/>
                <a:gd name="connsiteX1-3" fmla="*/ 213374 w 645174"/>
                <a:gd name="connsiteY1-4" fmla="*/ 0 h 482155"/>
                <a:gd name="connsiteX2-5" fmla="*/ 645174 w 645174"/>
                <a:gd name="connsiteY2-6" fmla="*/ 431800 h 482155"/>
                <a:gd name="connsiteX3-7" fmla="*/ 0 w 645174"/>
                <a:gd name="connsiteY3-8" fmla="*/ 482155 h 482155"/>
                <a:gd name="connsiteX0-9" fmla="*/ 0 w 645174"/>
                <a:gd name="connsiteY0-10" fmla="*/ 152130 h 152130"/>
                <a:gd name="connsiteX1-11" fmla="*/ 3259 w 645174"/>
                <a:gd name="connsiteY1-12" fmla="*/ 0 h 152130"/>
                <a:gd name="connsiteX2-13" fmla="*/ 645174 w 645174"/>
                <a:gd name="connsiteY2-14" fmla="*/ 101775 h 152130"/>
                <a:gd name="connsiteX3-15" fmla="*/ 0 w 645174"/>
                <a:gd name="connsiteY3-16" fmla="*/ 152130 h 152130"/>
                <a:gd name="connsiteX0-17" fmla="*/ 0 w 242334"/>
                <a:gd name="connsiteY0-18" fmla="*/ 152130 h 175678"/>
                <a:gd name="connsiteX1-19" fmla="*/ 3259 w 242334"/>
                <a:gd name="connsiteY1-20" fmla="*/ 0 h 175678"/>
                <a:gd name="connsiteX2-21" fmla="*/ 242334 w 242334"/>
                <a:gd name="connsiteY2-22" fmla="*/ 175678 h 175678"/>
                <a:gd name="connsiteX3-23" fmla="*/ 0 w 242334"/>
                <a:gd name="connsiteY3-24" fmla="*/ 152130 h 175678"/>
                <a:gd name="connsiteX0-25" fmla="*/ 5475 w 247809"/>
                <a:gd name="connsiteY0-26" fmla="*/ 177874 h 201422"/>
                <a:gd name="connsiteX1-27" fmla="*/ 107 w 247809"/>
                <a:gd name="connsiteY1-28" fmla="*/ 0 h 201422"/>
                <a:gd name="connsiteX2-29" fmla="*/ 247809 w 247809"/>
                <a:gd name="connsiteY2-30" fmla="*/ 201422 h 201422"/>
                <a:gd name="connsiteX3-31" fmla="*/ 5475 w 247809"/>
                <a:gd name="connsiteY3-32" fmla="*/ 177874 h 201422"/>
                <a:gd name="connsiteX0-33" fmla="*/ 5475 w 247809"/>
                <a:gd name="connsiteY0-34" fmla="*/ 177874 h 201422"/>
                <a:gd name="connsiteX1-35" fmla="*/ 107 w 247809"/>
                <a:gd name="connsiteY1-36" fmla="*/ 0 h 201422"/>
                <a:gd name="connsiteX2-37" fmla="*/ 247809 w 247809"/>
                <a:gd name="connsiteY2-38" fmla="*/ 201422 h 201422"/>
                <a:gd name="connsiteX3-39" fmla="*/ 5475 w 247809"/>
                <a:gd name="connsiteY3-40" fmla="*/ 177874 h 201422"/>
                <a:gd name="connsiteX0-41" fmla="*/ 14927 w 257261"/>
                <a:gd name="connsiteY0-42" fmla="*/ 177331 h 200879"/>
                <a:gd name="connsiteX1-43" fmla="*/ 49 w 257261"/>
                <a:gd name="connsiteY1-44" fmla="*/ 0 h 200879"/>
                <a:gd name="connsiteX2-45" fmla="*/ 257261 w 257261"/>
                <a:gd name="connsiteY2-46" fmla="*/ 200879 h 200879"/>
                <a:gd name="connsiteX3-47" fmla="*/ 14927 w 257261"/>
                <a:gd name="connsiteY3-48" fmla="*/ 177331 h 2008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57261" h="200879">
                  <a:moveTo>
                    <a:pt x="14927" y="177331"/>
                  </a:moveTo>
                  <a:cubicBezTo>
                    <a:pt x="16013" y="126621"/>
                    <a:pt x="-1037" y="50710"/>
                    <a:pt x="49" y="0"/>
                  </a:cubicBezTo>
                  <a:lnTo>
                    <a:pt x="257261" y="200879"/>
                  </a:lnTo>
                  <a:lnTo>
                    <a:pt x="14927" y="177331"/>
                  </a:lnTo>
                  <a:close/>
                </a:path>
              </a:pathLst>
            </a:cu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105" name="文本框 11"/>
          <p:cNvSpPr txBox="1"/>
          <p:nvPr/>
        </p:nvSpPr>
        <p:spPr>
          <a:xfrm>
            <a:off x="5562600" y="1054417"/>
            <a:ext cx="601154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099C3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BÁO CÁO ĐO-THIẾT BỊ ĐO NÂNG CAO</a:t>
            </a:r>
          </a:p>
        </p:txBody>
      </p:sp>
      <p:sp>
        <p:nvSpPr>
          <p:cNvPr id="4107" name="Freeform 28"/>
          <p:cNvSpPr/>
          <p:nvPr/>
        </p:nvSpPr>
        <p:spPr>
          <a:xfrm>
            <a:off x="628015" y="2430463"/>
            <a:ext cx="908050" cy="631825"/>
          </a:xfrm>
          <a:custGeom>
            <a:avLst/>
            <a:gdLst/>
            <a:ahLst/>
            <a:cxnLst>
              <a:cxn ang="0">
                <a:pos x="2147483646" y="665093226"/>
              </a:cxn>
              <a:cxn ang="0">
                <a:pos x="2147483646" y="665093226"/>
              </a:cxn>
              <a:cxn ang="0">
                <a:pos x="2147483646" y="66509322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665093226"/>
              </a:cxn>
              <a:cxn ang="0">
                <a:pos x="2147483646" y="66509322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08" name="文本框 13"/>
          <p:cNvSpPr txBox="1"/>
          <p:nvPr/>
        </p:nvSpPr>
        <p:spPr>
          <a:xfrm>
            <a:off x="1962150" y="2378075"/>
            <a:ext cx="2355850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NHÓM 3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等腰三角形 3"/>
          <p:cNvSpPr/>
          <p:nvPr/>
        </p:nvSpPr>
        <p:spPr>
          <a:xfrm rot="13733244">
            <a:off x="11519218" y="1122680"/>
            <a:ext cx="225425" cy="247650"/>
          </a:xfrm>
          <a:custGeom>
            <a:avLst/>
            <a:gdLst>
              <a:gd name="connsiteX0" fmla="*/ 0 w 225287"/>
              <a:gd name="connsiteY0" fmla="*/ 440696 h 440696"/>
              <a:gd name="connsiteX1" fmla="*/ 112644 w 225287"/>
              <a:gd name="connsiteY1" fmla="*/ 0 h 440696"/>
              <a:gd name="connsiteX2" fmla="*/ 225287 w 225287"/>
              <a:gd name="connsiteY2" fmla="*/ 440696 h 440696"/>
              <a:gd name="connsiteX3" fmla="*/ 0 w 225287"/>
              <a:gd name="connsiteY3" fmla="*/ 440696 h 440696"/>
              <a:gd name="connsiteX0-1" fmla="*/ 0 w 225287"/>
              <a:gd name="connsiteY0-2" fmla="*/ 323004 h 323004"/>
              <a:gd name="connsiteX1-3" fmla="*/ 102639 w 225287"/>
              <a:gd name="connsiteY1-4" fmla="*/ 0 h 323004"/>
              <a:gd name="connsiteX2-5" fmla="*/ 225287 w 225287"/>
              <a:gd name="connsiteY2-6" fmla="*/ 323004 h 323004"/>
              <a:gd name="connsiteX3-7" fmla="*/ 0 w 225287"/>
              <a:gd name="connsiteY3-8" fmla="*/ 323004 h 323004"/>
              <a:gd name="connsiteX0-9" fmla="*/ 0 w 225287"/>
              <a:gd name="connsiteY0-10" fmla="*/ 247152 h 247152"/>
              <a:gd name="connsiteX1-11" fmla="*/ 112294 w 225287"/>
              <a:gd name="connsiteY1-12" fmla="*/ 0 h 247152"/>
              <a:gd name="connsiteX2-13" fmla="*/ 225287 w 225287"/>
              <a:gd name="connsiteY2-14" fmla="*/ 247152 h 247152"/>
              <a:gd name="connsiteX3-15" fmla="*/ 0 w 225287"/>
              <a:gd name="connsiteY3-16" fmla="*/ 247152 h 2471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25287" h="247152">
                <a:moveTo>
                  <a:pt x="0" y="247152"/>
                </a:moveTo>
                <a:lnTo>
                  <a:pt x="112294" y="0"/>
                </a:lnTo>
                <a:lnTo>
                  <a:pt x="225287" y="247152"/>
                </a:lnTo>
                <a:lnTo>
                  <a:pt x="0" y="247152"/>
                </a:lnTo>
                <a:close/>
              </a:path>
            </a:pathLst>
          </a:custGeom>
          <a:solidFill>
            <a:srgbClr val="009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logo-kht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" y="3592830"/>
            <a:ext cx="3434715" cy="269811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895303" y="5289755"/>
            <a:ext cx="3568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20200172-Nguyễn Xuân Dũng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20200113-Nguyễn Nguyên Tuân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5664200" y="3487420"/>
            <a:ext cx="5956935" cy="1906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THIẾT BỊ ĐẾM SỐ BƯỚC CHÂN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42900"/>
            <a:ext cx="247650" cy="514350"/>
          </a:xfrm>
          <a:prstGeom prst="rect">
            <a:avLst/>
          </a:prstGeom>
          <a:solidFill>
            <a:srgbClr val="009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1000" y="342900"/>
            <a:ext cx="2870835" cy="514350"/>
          </a:xfrm>
          <a:prstGeom prst="rect">
            <a:avLst/>
          </a:prstGeom>
          <a:solidFill>
            <a:srgbClr val="303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79" name="文本框 2"/>
          <p:cNvSpPr txBox="1"/>
          <p:nvPr/>
        </p:nvSpPr>
        <p:spPr>
          <a:xfrm>
            <a:off x="546418" y="415925"/>
            <a:ext cx="189801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Lưu đồ giải thuật</a:t>
            </a:r>
          </a:p>
        </p:txBody>
      </p:sp>
      <p:grpSp>
        <p:nvGrpSpPr>
          <p:cNvPr id="4" name="Canvas 7">
            <a:extLst>
              <a:ext uri="{FF2B5EF4-FFF2-40B4-BE49-F238E27FC236}">
                <a16:creationId xmlns:a16="http://schemas.microsoft.com/office/drawing/2014/main" id="{0763F25D-B580-8BEF-E21C-9F14D62DA0B6}"/>
              </a:ext>
            </a:extLst>
          </p:cNvPr>
          <p:cNvGrpSpPr/>
          <p:nvPr/>
        </p:nvGrpSpPr>
        <p:grpSpPr>
          <a:xfrm>
            <a:off x="2326005" y="512380"/>
            <a:ext cx="9757840" cy="5833239"/>
            <a:chOff x="579294" y="69482"/>
            <a:chExt cx="4578642" cy="4826492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57BEED91-BCD2-B4C5-DDB3-F09E764FB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917" y="69482"/>
              <a:ext cx="871503" cy="22222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BẮT ĐẦU</a:t>
              </a:r>
              <a:endParaRPr lang="en-US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6CAC82-7948-4CFA-F79C-339446E56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294" y="451594"/>
              <a:ext cx="2420429" cy="338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Set output, input </a:t>
              </a:r>
              <a:r>
                <a:rPr lang="en-US" sz="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cho</a:t>
              </a: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các</a:t>
              </a: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chân</a:t>
              </a: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GPIOA, GPIOB, GPIOC</a:t>
              </a:r>
              <a:endPara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Khởi</a:t>
              </a: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tạo</a:t>
              </a: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biến</a:t>
              </a: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dem, full</a:t>
              </a:r>
              <a:endPara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AutoShape 6">
              <a:extLst>
                <a:ext uri="{FF2B5EF4-FFF2-40B4-BE49-F238E27FC236}">
                  <a16:creationId xmlns:a16="http://schemas.microsoft.com/office/drawing/2014/main" id="{56ACF0E7-5B75-773A-6536-0AC1318E40CD}"/>
                </a:ext>
              </a:extLst>
            </p:cNvPr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rot="5400000">
              <a:off x="1709646" y="371570"/>
              <a:ext cx="159887" cy="16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FE19E8-5337-EE58-1F3B-5CFDACFFD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37" y="1011595"/>
              <a:ext cx="2420429" cy="219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Khởi</a:t>
              </a: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tạo</a:t>
              </a: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giao</a:t>
              </a: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tiếp</a:t>
              </a: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I2C, </a:t>
              </a:r>
              <a:r>
                <a:rPr lang="en-US" sz="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khởi</a:t>
              </a: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tạo</a:t>
              </a: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OLED LCD</a:t>
              </a:r>
              <a:endPara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AutoShape 8">
              <a:extLst>
                <a:ext uri="{FF2B5EF4-FFF2-40B4-BE49-F238E27FC236}">
                  <a16:creationId xmlns:a16="http://schemas.microsoft.com/office/drawing/2014/main" id="{343103A4-FE29-BE2C-CB47-BEC39F12CAC2}"/>
                </a:ext>
              </a:extLst>
            </p:cNvPr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 rot="16200000" flipH="1">
              <a:off x="1678937" y="900280"/>
              <a:ext cx="221886" cy="7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EA661-B9AE-6F7A-1D89-94076BB52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294" y="1451791"/>
              <a:ext cx="2421172" cy="2214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Hiển</a:t>
              </a:r>
              <a:r>
                <a:rPr lang="en-US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thị</a:t>
              </a:r>
              <a:r>
                <a:rPr lang="en-US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lời</a:t>
              </a:r>
              <a:r>
                <a:rPr lang="en-US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chào</a:t>
              </a:r>
              <a:r>
                <a:rPr lang="en-US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trên</a:t>
              </a:r>
              <a:r>
                <a:rPr lang="en-US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màn</a:t>
              </a:r>
              <a:r>
                <a:rPr lang="en-US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hình</a:t>
              </a:r>
              <a:r>
                <a:rPr lang="en-US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OLED LCD, </a:t>
              </a:r>
              <a:r>
                <a:rPr lang="en-US" sz="600" b="1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khởi</a:t>
              </a:r>
              <a:r>
                <a:rPr lang="en-US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600" b="1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tạo</a:t>
              </a:r>
              <a:r>
                <a:rPr lang="en-US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module MPU6050</a:t>
              </a:r>
              <a:endPara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AutoShape 15">
              <a:extLst>
                <a:ext uri="{FF2B5EF4-FFF2-40B4-BE49-F238E27FC236}">
                  <a16:creationId xmlns:a16="http://schemas.microsoft.com/office/drawing/2014/main" id="{1D34CE5C-1A20-6E95-A708-B7EADB4526D7}"/>
                </a:ext>
              </a:extLst>
            </p:cNvPr>
            <p:cNvCxnSpPr>
              <a:cxnSpLocks noChangeShapeType="1"/>
              <a:stCxn id="10" idx="2"/>
              <a:endCxn id="12" idx="0"/>
            </p:cNvCxnSpPr>
            <p:nvPr/>
          </p:nvCxnSpPr>
          <p:spPr bwMode="auto">
            <a:xfrm rot="5400000">
              <a:off x="1679599" y="1341138"/>
              <a:ext cx="220934" cy="37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1ED015-0C09-5A6A-BD63-4030D2DB4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36" y="1851275"/>
              <a:ext cx="2420429" cy="2108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Giao </a:t>
              </a:r>
              <a:r>
                <a:rPr lang="en-US" sz="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tiếp</a:t>
              </a: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I2C </a:t>
              </a:r>
              <a:r>
                <a:rPr lang="en-US" sz="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lấy</a:t>
              </a: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dữ</a:t>
              </a: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liệu</a:t>
              </a: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gia</a:t>
              </a: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tốc</a:t>
              </a: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trục</a:t>
              </a: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X, Y</a:t>
              </a:r>
              <a:endPara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AutoShape 29">
              <a:extLst>
                <a:ext uri="{FF2B5EF4-FFF2-40B4-BE49-F238E27FC236}">
                  <a16:creationId xmlns:a16="http://schemas.microsoft.com/office/drawing/2014/main" id="{80C036F6-CA13-DD05-971C-CBD2A8B988C8}"/>
                </a:ext>
              </a:extLst>
            </p:cNvPr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 rot="16200000" flipH="1">
              <a:off x="1701065" y="1762089"/>
              <a:ext cx="178000" cy="37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4028A3-F260-95BB-D4F0-458CE03CC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933" y="4226337"/>
              <a:ext cx="219363" cy="22148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Sai</a:t>
              </a:r>
              <a:endPara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AutoShape 45">
              <a:extLst>
                <a:ext uri="{FF2B5EF4-FFF2-40B4-BE49-F238E27FC236}">
                  <a16:creationId xmlns:a16="http://schemas.microsoft.com/office/drawing/2014/main" id="{B92EA10A-CCEA-F1EF-CD0F-A30158501084}"/>
                </a:ext>
              </a:extLst>
            </p:cNvPr>
            <p:cNvCxnSpPr>
              <a:cxnSpLocks noChangeShapeType="1"/>
              <a:stCxn id="25" idx="2"/>
              <a:endCxn id="18" idx="0"/>
            </p:cNvCxnSpPr>
            <p:nvPr/>
          </p:nvCxnSpPr>
          <p:spPr bwMode="auto">
            <a:xfrm rot="16200000" flipH="1">
              <a:off x="1602744" y="3315438"/>
              <a:ext cx="375826" cy="81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AutoShape 46">
              <a:extLst>
                <a:ext uri="{FF2B5EF4-FFF2-40B4-BE49-F238E27FC236}">
                  <a16:creationId xmlns:a16="http://schemas.microsoft.com/office/drawing/2014/main" id="{E6CE395F-AD8B-2ACA-60EE-16C36733A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101" y="3503757"/>
              <a:ext cx="2205923" cy="657044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Giá trị mới &gt; Giá trị cũ</a:t>
              </a:r>
              <a:endParaRPr lang="en-US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ED2130-1A34-48CC-C79E-830934519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324" y="3519073"/>
              <a:ext cx="218619" cy="21852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 cap="rnd">
              <a:solidFill>
                <a:srgbClr val="FFFFFF"/>
              </a:solidFill>
              <a:prstDash val="sysDot"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</a:t>
              </a:r>
              <a:r>
                <a:rPr lang="en-US" sz="800" kern="100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úng</a:t>
              </a:r>
              <a:endPara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4CBC3F-CDD4-B884-864D-14CDDAA7F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047" y="3715048"/>
              <a:ext cx="1926889" cy="224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Cộng</a:t>
              </a: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biến</a:t>
              </a: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Steps </a:t>
              </a:r>
              <a:r>
                <a:rPr lang="en-US" sz="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lên</a:t>
              </a: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1</a:t>
              </a:r>
              <a:endPara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Line 51">
              <a:extLst>
                <a:ext uri="{FF2B5EF4-FFF2-40B4-BE49-F238E27FC236}">
                  <a16:creationId xmlns:a16="http://schemas.microsoft.com/office/drawing/2014/main" id="{3085E0B2-632F-293A-3CED-FAFE76484371}"/>
                </a:ext>
              </a:extLst>
            </p:cNvPr>
            <p:cNvCxnSpPr>
              <a:cxnSpLocks noChangeShapeType="1"/>
              <a:stCxn id="18" idx="3"/>
              <a:endCxn id="20" idx="1"/>
            </p:cNvCxnSpPr>
            <p:nvPr/>
          </p:nvCxnSpPr>
          <p:spPr bwMode="auto">
            <a:xfrm flipV="1">
              <a:off x="2894024" y="3827168"/>
              <a:ext cx="337023" cy="51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57">
              <a:extLst>
                <a:ext uri="{FF2B5EF4-FFF2-40B4-BE49-F238E27FC236}">
                  <a16:creationId xmlns:a16="http://schemas.microsoft.com/office/drawing/2014/main" id="{235A1CB7-7B38-F9DC-C937-57402A98D74E}"/>
                </a:ext>
              </a:extLst>
            </p:cNvPr>
            <p:cNvCxnSpPr>
              <a:cxnSpLocks noChangeShapeType="1"/>
              <a:stCxn id="20" idx="2"/>
              <a:endCxn id="24" idx="3"/>
            </p:cNvCxnSpPr>
            <p:nvPr/>
          </p:nvCxnSpPr>
          <p:spPr bwMode="auto">
            <a:xfrm rot="5400000">
              <a:off x="2910401" y="3499685"/>
              <a:ext cx="844489" cy="1723695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9E7EE7B-A22B-8C4A-81B4-E1DF9BCB3487}"/>
                </a:ext>
              </a:extLst>
            </p:cNvPr>
            <p:cNvCxnSpPr>
              <a:stCxn id="18" idx="2"/>
              <a:endCxn id="24" idx="0"/>
            </p:cNvCxnSpPr>
            <p:nvPr/>
          </p:nvCxnSpPr>
          <p:spPr>
            <a:xfrm>
              <a:off x="1791063" y="4160801"/>
              <a:ext cx="2022" cy="5107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5BAEB25-AB05-DBAC-0B87-3893D85A4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372" y="4671581"/>
              <a:ext cx="1355425" cy="2243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Delay 400ms </a:t>
              </a:r>
              <a:endPara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BDF75A6-35E8-7C29-8983-1B1DB901B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37" y="2894374"/>
              <a:ext cx="2420429" cy="2335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Tính</a:t>
              </a: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tổng</a:t>
              </a: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bình</a:t>
              </a: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phương</a:t>
              </a: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dữ</a:t>
              </a: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liệu</a:t>
              </a: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thu</a:t>
              </a: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8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được</a:t>
              </a:r>
              <a:r>
                <a: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93FE7D6-1216-6F8B-6E07-0B9F6EF1D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37" y="2342378"/>
              <a:ext cx="2420429" cy="2335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Lấy</a:t>
              </a:r>
              <a:r>
                <a:rPr lang="en-US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20 </a:t>
              </a:r>
              <a:r>
                <a:rPr lang="en-US" sz="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mẫu</a:t>
              </a:r>
              <a:r>
                <a:rPr lang="en-US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gia</a:t>
              </a:r>
              <a:r>
                <a:rPr lang="en-US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tốc</a:t>
              </a:r>
              <a:r>
                <a:rPr lang="en-US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trục</a:t>
              </a:r>
              <a:r>
                <a:rPr lang="en-US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X, Y. </a:t>
              </a:r>
              <a:r>
                <a:rPr lang="en-US" sz="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Kèm</a:t>
              </a:r>
              <a:r>
                <a:rPr lang="en-US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theo</a:t>
              </a:r>
              <a:r>
                <a:rPr lang="en-US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lọc</a:t>
              </a:r>
              <a:r>
                <a:rPr lang="en-US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giá</a:t>
              </a:r>
              <a:r>
                <a:rPr lang="en-US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trị</a:t>
              </a:r>
              <a:r>
                <a:rPr lang="en-US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bằng</a:t>
              </a:r>
              <a:r>
                <a:rPr lang="en-US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bộ</a:t>
              </a:r>
              <a:r>
                <a:rPr lang="en-US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600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lọc</a:t>
              </a:r>
              <a:r>
                <a:rPr lang="en-US" sz="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Kalman</a:t>
              </a:r>
              <a:endPara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7B4B491-2893-02C3-C5D4-87659130021D}"/>
                </a:ext>
              </a:extLst>
            </p:cNvPr>
            <p:cNvCxnSpPr>
              <a:stCxn id="14" idx="2"/>
              <a:endCxn id="26" idx="0"/>
            </p:cNvCxnSpPr>
            <p:nvPr/>
          </p:nvCxnSpPr>
          <p:spPr>
            <a:xfrm>
              <a:off x="1790251" y="2062162"/>
              <a:ext cx="1" cy="2802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A7DABB-6B06-D2EF-1817-399D48BEBEF4}"/>
                </a:ext>
              </a:extLst>
            </p:cNvPr>
            <p:cNvCxnSpPr>
              <a:stCxn id="26" idx="2"/>
              <a:endCxn id="25" idx="0"/>
            </p:cNvCxnSpPr>
            <p:nvPr/>
          </p:nvCxnSpPr>
          <p:spPr>
            <a:xfrm>
              <a:off x="1790252" y="2575935"/>
              <a:ext cx="0" cy="3184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6515CA4-B9FE-82FF-988A-F579F7A889C9}"/>
                </a:ext>
              </a:extLst>
            </p:cNvPr>
            <p:cNvCxnSpPr>
              <a:stCxn id="24" idx="2"/>
              <a:endCxn id="14" idx="1"/>
            </p:cNvCxnSpPr>
            <p:nvPr/>
          </p:nvCxnSpPr>
          <p:spPr>
            <a:xfrm rot="5400000" flipH="1">
              <a:off x="-283066" y="2819822"/>
              <a:ext cx="2939254" cy="1213049"/>
            </a:xfrm>
            <a:prstGeom prst="bentConnector4">
              <a:avLst>
                <a:gd name="adj1" fmla="val -7777"/>
                <a:gd name="adj2" fmla="val 118845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91B1CB-8D66-67E7-969D-3A566A2BE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526" y="641222"/>
            <a:ext cx="5703007" cy="1927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5C9B29-9572-5D0B-A871-3727360AD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496" y="2998840"/>
            <a:ext cx="6929369" cy="3217938"/>
          </a:xfrm>
          <a:prstGeom prst="rect">
            <a:avLst/>
          </a:prstGeom>
        </p:spPr>
      </p:pic>
      <p:grpSp>
        <p:nvGrpSpPr>
          <p:cNvPr id="6" name="组合 88">
            <a:extLst>
              <a:ext uri="{FF2B5EF4-FFF2-40B4-BE49-F238E27FC236}">
                <a16:creationId xmlns:a16="http://schemas.microsoft.com/office/drawing/2014/main" id="{1C3BFF62-FBFF-4B79-1CA1-A7AA93B1C36E}"/>
              </a:ext>
            </a:extLst>
          </p:cNvPr>
          <p:cNvGrpSpPr/>
          <p:nvPr/>
        </p:nvGrpSpPr>
        <p:grpSpPr>
          <a:xfrm>
            <a:off x="0" y="0"/>
            <a:ext cx="3521075" cy="6858000"/>
            <a:chOff x="0" y="0"/>
            <a:chExt cx="5562600" cy="6858000"/>
          </a:xfrm>
        </p:grpSpPr>
        <p:sp>
          <p:nvSpPr>
            <p:cNvPr id="7" name="矩形 1">
              <a:extLst>
                <a:ext uri="{FF2B5EF4-FFF2-40B4-BE49-F238E27FC236}">
                  <a16:creationId xmlns:a16="http://schemas.microsoft.com/office/drawing/2014/main" id="{255FF2A1-E0C5-7E83-F780-5576C224CA4D}"/>
                </a:ext>
              </a:extLst>
            </p:cNvPr>
            <p:cNvSpPr/>
            <p:nvPr/>
          </p:nvSpPr>
          <p:spPr>
            <a:xfrm>
              <a:off x="152985" y="0"/>
              <a:ext cx="5409615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矩形 1">
              <a:extLst>
                <a:ext uri="{FF2B5EF4-FFF2-40B4-BE49-F238E27FC236}">
                  <a16:creationId xmlns:a16="http://schemas.microsoft.com/office/drawing/2014/main" id="{2FDA82D2-FFEB-8F79-5AE6-33ED2838C066}"/>
                </a:ext>
              </a:extLst>
            </p:cNvPr>
            <p:cNvSpPr/>
            <p:nvPr/>
          </p:nvSpPr>
          <p:spPr>
            <a:xfrm>
              <a:off x="0" y="0"/>
              <a:ext cx="5409617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677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10369550" y="3062288"/>
            <a:ext cx="512763" cy="512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22" name="文本框 5"/>
          <p:cNvSpPr txBox="1"/>
          <p:nvPr/>
        </p:nvSpPr>
        <p:spPr>
          <a:xfrm>
            <a:off x="5176838" y="283528"/>
            <a:ext cx="2469515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30323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MẠCH</a:t>
            </a:r>
          </a:p>
        </p:txBody>
      </p:sp>
      <p:grpSp>
        <p:nvGrpSpPr>
          <p:cNvPr id="30747" name="组合 88"/>
          <p:cNvGrpSpPr/>
          <p:nvPr/>
        </p:nvGrpSpPr>
        <p:grpSpPr>
          <a:xfrm>
            <a:off x="0" y="0"/>
            <a:ext cx="3521075" cy="6858000"/>
            <a:chOff x="0" y="0"/>
            <a:chExt cx="5562600" cy="6858000"/>
          </a:xfrm>
        </p:grpSpPr>
        <p:sp>
          <p:nvSpPr>
            <p:cNvPr id="90" name="矩形 1"/>
            <p:cNvSpPr/>
            <p:nvPr/>
          </p:nvSpPr>
          <p:spPr>
            <a:xfrm>
              <a:off x="152985" y="0"/>
              <a:ext cx="5409615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1" name="矩形 1"/>
            <p:cNvSpPr/>
            <p:nvPr/>
          </p:nvSpPr>
          <p:spPr>
            <a:xfrm>
              <a:off x="0" y="0"/>
              <a:ext cx="5409617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763963" y="283528"/>
            <a:ext cx="957263" cy="957263"/>
          </a:xfrm>
          <a:prstGeom prst="rect">
            <a:avLst/>
          </a:prstGeom>
          <a:solidFill>
            <a:srgbClr val="009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51" name="矩形 9"/>
          <p:cNvSpPr/>
          <p:nvPr/>
        </p:nvSpPr>
        <p:spPr>
          <a:xfrm>
            <a:off x="3764280" y="283845"/>
            <a:ext cx="1073150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03</a:t>
            </a:r>
            <a:endParaRPr lang="en-US" altLang="zh-CN" sz="4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155" y="1494790"/>
            <a:ext cx="4705985" cy="4752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483" y="5614117"/>
            <a:ext cx="4410075" cy="350520"/>
          </a:xfrm>
        </p:spPr>
        <p:txBody>
          <a:bodyPr/>
          <a:lstStyle/>
          <a:p>
            <a:r>
              <a:rPr lang="en-US" dirty="0"/>
              <a:t>PCB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1" y="966491"/>
            <a:ext cx="6092190" cy="4481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823" y="966491"/>
            <a:ext cx="5718175" cy="44811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/>
        </p:nvSpPr>
        <p:spPr>
          <a:xfrm>
            <a:off x="7127874" y="5614117"/>
            <a:ext cx="4410075" cy="35052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mạch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10369550" y="3062288"/>
            <a:ext cx="512763" cy="512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62" name="文本框 5"/>
          <p:cNvSpPr txBox="1"/>
          <p:nvPr/>
        </p:nvSpPr>
        <p:spPr>
          <a:xfrm>
            <a:off x="5918518" y="509588"/>
            <a:ext cx="3865245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30323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Phát Triển</a:t>
            </a:r>
          </a:p>
        </p:txBody>
      </p:sp>
      <p:grpSp>
        <p:nvGrpSpPr>
          <p:cNvPr id="40987" name="组合 88"/>
          <p:cNvGrpSpPr/>
          <p:nvPr/>
        </p:nvGrpSpPr>
        <p:grpSpPr>
          <a:xfrm>
            <a:off x="0" y="0"/>
            <a:ext cx="3521075" cy="6858000"/>
            <a:chOff x="0" y="0"/>
            <a:chExt cx="5562600" cy="6858000"/>
          </a:xfrm>
        </p:grpSpPr>
        <p:sp>
          <p:nvSpPr>
            <p:cNvPr id="90" name="矩形 1"/>
            <p:cNvSpPr/>
            <p:nvPr/>
          </p:nvSpPr>
          <p:spPr>
            <a:xfrm>
              <a:off x="152985" y="0"/>
              <a:ext cx="5409615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1" name="矩形 1"/>
            <p:cNvSpPr/>
            <p:nvPr/>
          </p:nvSpPr>
          <p:spPr>
            <a:xfrm>
              <a:off x="0" y="0"/>
              <a:ext cx="5409617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911283" y="509588"/>
            <a:ext cx="957263" cy="957263"/>
          </a:xfrm>
          <a:prstGeom prst="rect">
            <a:avLst/>
          </a:prstGeom>
          <a:solidFill>
            <a:srgbClr val="009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91" name="矩形 9"/>
          <p:cNvSpPr/>
          <p:nvPr/>
        </p:nvSpPr>
        <p:spPr>
          <a:xfrm>
            <a:off x="3911600" y="509905"/>
            <a:ext cx="1073150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04</a:t>
            </a:r>
            <a:endParaRPr lang="en-US" altLang="zh-CN" sz="4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926840" y="1816100"/>
            <a:ext cx="73558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mạch</a:t>
            </a:r>
            <a:r>
              <a:rPr lang="en-US" sz="2000" dirty="0"/>
              <a:t> </a:t>
            </a:r>
            <a:r>
              <a:rPr lang="en-US" sz="2000" dirty="0" err="1"/>
              <a:t>bluetooth</a:t>
            </a:r>
            <a:r>
              <a:rPr lang="en-US" sz="2000" dirty="0"/>
              <a:t> HC-05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thoại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module nRF24L01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BLE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liệu-Phát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: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té</a:t>
            </a:r>
            <a:r>
              <a:rPr lang="en-US" sz="2000" dirty="0"/>
              <a:t> </a:t>
            </a:r>
            <a:r>
              <a:rPr lang="en-US" sz="2000" dirty="0" err="1"/>
              <a:t>ngã</a:t>
            </a:r>
            <a:r>
              <a:rPr lang="en-US" sz="2000" dirty="0"/>
              <a:t>, </a:t>
            </a:r>
            <a:r>
              <a:rPr lang="en-US" sz="2000" dirty="0" err="1"/>
              <a:t>tốc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....</a:t>
            </a:r>
          </a:p>
          <a:p>
            <a:r>
              <a:rPr lang="en-US" sz="2000" dirty="0"/>
              <a:t>-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: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mở</a:t>
            </a:r>
            <a:r>
              <a:rPr lang="en-US" sz="2000" dirty="0"/>
              <a:t> </a:t>
            </a:r>
            <a:r>
              <a:rPr lang="en-US" sz="2000" dirty="0" err="1"/>
              <a:t>rộng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ESP8266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thập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WEB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xa.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edge/>
      </p:transition>
    </mc:Choice>
    <mc:Fallback xmlns="">
      <p:transition spd="slow">
        <p:wedg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7" name="组合 2"/>
          <p:cNvGrpSpPr/>
          <p:nvPr/>
        </p:nvGrpSpPr>
        <p:grpSpPr>
          <a:xfrm>
            <a:off x="0" y="0"/>
            <a:ext cx="5562600" cy="6858000"/>
            <a:chOff x="0" y="0"/>
            <a:chExt cx="5562600" cy="6858000"/>
          </a:xfrm>
        </p:grpSpPr>
        <p:sp>
          <p:nvSpPr>
            <p:cNvPr id="5" name="矩形 1"/>
            <p:cNvSpPr/>
            <p:nvPr/>
          </p:nvSpPr>
          <p:spPr>
            <a:xfrm>
              <a:off x="152400" y="0"/>
              <a:ext cx="5410200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0" y="0"/>
              <a:ext cx="5410200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100" name="组合 7"/>
          <p:cNvGrpSpPr/>
          <p:nvPr/>
        </p:nvGrpSpPr>
        <p:grpSpPr>
          <a:xfrm>
            <a:off x="0" y="2070100"/>
            <a:ext cx="5270500" cy="1516063"/>
            <a:chOff x="0" y="2070100"/>
            <a:chExt cx="5270500" cy="1516536"/>
          </a:xfrm>
        </p:grpSpPr>
        <p:sp>
          <p:nvSpPr>
            <p:cNvPr id="6" name="矩形 5"/>
            <p:cNvSpPr/>
            <p:nvPr/>
          </p:nvSpPr>
          <p:spPr>
            <a:xfrm>
              <a:off x="0" y="2070100"/>
              <a:ext cx="5270500" cy="1270396"/>
            </a:xfrm>
            <a:prstGeom prst="rect">
              <a:avLst/>
            </a:prstGeom>
            <a:solidFill>
              <a:srgbClr val="00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直角三角形 6"/>
            <p:cNvSpPr/>
            <p:nvPr/>
          </p:nvSpPr>
          <p:spPr>
            <a:xfrm rot="5596229">
              <a:off x="5034711" y="3357197"/>
              <a:ext cx="257255" cy="201612"/>
            </a:xfrm>
            <a:custGeom>
              <a:avLst/>
              <a:gdLst>
                <a:gd name="connsiteX0" fmla="*/ 0 w 431800"/>
                <a:gd name="connsiteY0" fmla="*/ 431800 h 431800"/>
                <a:gd name="connsiteX1" fmla="*/ 0 w 431800"/>
                <a:gd name="connsiteY1" fmla="*/ 0 h 431800"/>
                <a:gd name="connsiteX2" fmla="*/ 431800 w 431800"/>
                <a:gd name="connsiteY2" fmla="*/ 431800 h 431800"/>
                <a:gd name="connsiteX3" fmla="*/ 0 w 431800"/>
                <a:gd name="connsiteY3" fmla="*/ 431800 h 431800"/>
                <a:gd name="connsiteX0-1" fmla="*/ 0 w 645174"/>
                <a:gd name="connsiteY0-2" fmla="*/ 482155 h 482155"/>
                <a:gd name="connsiteX1-3" fmla="*/ 213374 w 645174"/>
                <a:gd name="connsiteY1-4" fmla="*/ 0 h 482155"/>
                <a:gd name="connsiteX2-5" fmla="*/ 645174 w 645174"/>
                <a:gd name="connsiteY2-6" fmla="*/ 431800 h 482155"/>
                <a:gd name="connsiteX3-7" fmla="*/ 0 w 645174"/>
                <a:gd name="connsiteY3-8" fmla="*/ 482155 h 482155"/>
                <a:gd name="connsiteX0-9" fmla="*/ 0 w 645174"/>
                <a:gd name="connsiteY0-10" fmla="*/ 152130 h 152130"/>
                <a:gd name="connsiteX1-11" fmla="*/ 3259 w 645174"/>
                <a:gd name="connsiteY1-12" fmla="*/ 0 h 152130"/>
                <a:gd name="connsiteX2-13" fmla="*/ 645174 w 645174"/>
                <a:gd name="connsiteY2-14" fmla="*/ 101775 h 152130"/>
                <a:gd name="connsiteX3-15" fmla="*/ 0 w 645174"/>
                <a:gd name="connsiteY3-16" fmla="*/ 152130 h 152130"/>
                <a:gd name="connsiteX0-17" fmla="*/ 0 w 242334"/>
                <a:gd name="connsiteY0-18" fmla="*/ 152130 h 175678"/>
                <a:gd name="connsiteX1-19" fmla="*/ 3259 w 242334"/>
                <a:gd name="connsiteY1-20" fmla="*/ 0 h 175678"/>
                <a:gd name="connsiteX2-21" fmla="*/ 242334 w 242334"/>
                <a:gd name="connsiteY2-22" fmla="*/ 175678 h 175678"/>
                <a:gd name="connsiteX3-23" fmla="*/ 0 w 242334"/>
                <a:gd name="connsiteY3-24" fmla="*/ 152130 h 175678"/>
                <a:gd name="connsiteX0-25" fmla="*/ 5475 w 247809"/>
                <a:gd name="connsiteY0-26" fmla="*/ 177874 h 201422"/>
                <a:gd name="connsiteX1-27" fmla="*/ 107 w 247809"/>
                <a:gd name="connsiteY1-28" fmla="*/ 0 h 201422"/>
                <a:gd name="connsiteX2-29" fmla="*/ 247809 w 247809"/>
                <a:gd name="connsiteY2-30" fmla="*/ 201422 h 201422"/>
                <a:gd name="connsiteX3-31" fmla="*/ 5475 w 247809"/>
                <a:gd name="connsiteY3-32" fmla="*/ 177874 h 201422"/>
                <a:gd name="connsiteX0-33" fmla="*/ 5475 w 247809"/>
                <a:gd name="connsiteY0-34" fmla="*/ 177874 h 201422"/>
                <a:gd name="connsiteX1-35" fmla="*/ 107 w 247809"/>
                <a:gd name="connsiteY1-36" fmla="*/ 0 h 201422"/>
                <a:gd name="connsiteX2-37" fmla="*/ 247809 w 247809"/>
                <a:gd name="connsiteY2-38" fmla="*/ 201422 h 201422"/>
                <a:gd name="connsiteX3-39" fmla="*/ 5475 w 247809"/>
                <a:gd name="connsiteY3-40" fmla="*/ 177874 h 201422"/>
                <a:gd name="connsiteX0-41" fmla="*/ 14927 w 257261"/>
                <a:gd name="connsiteY0-42" fmla="*/ 177331 h 200879"/>
                <a:gd name="connsiteX1-43" fmla="*/ 49 w 257261"/>
                <a:gd name="connsiteY1-44" fmla="*/ 0 h 200879"/>
                <a:gd name="connsiteX2-45" fmla="*/ 257261 w 257261"/>
                <a:gd name="connsiteY2-46" fmla="*/ 200879 h 200879"/>
                <a:gd name="connsiteX3-47" fmla="*/ 14927 w 257261"/>
                <a:gd name="connsiteY3-48" fmla="*/ 177331 h 2008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57261" h="200879">
                  <a:moveTo>
                    <a:pt x="14927" y="177331"/>
                  </a:moveTo>
                  <a:cubicBezTo>
                    <a:pt x="16013" y="126621"/>
                    <a:pt x="-1037" y="50710"/>
                    <a:pt x="49" y="0"/>
                  </a:cubicBezTo>
                  <a:lnTo>
                    <a:pt x="257261" y="200879"/>
                  </a:lnTo>
                  <a:lnTo>
                    <a:pt x="14927" y="177331"/>
                  </a:lnTo>
                  <a:close/>
                </a:path>
              </a:pathLst>
            </a:cu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105" name="文本框 11"/>
          <p:cNvSpPr txBox="1"/>
          <p:nvPr/>
        </p:nvSpPr>
        <p:spPr>
          <a:xfrm>
            <a:off x="5732145" y="2401570"/>
            <a:ext cx="5721350" cy="9220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099C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</a:t>
            </a:r>
          </a:p>
        </p:txBody>
      </p:sp>
      <p:sp>
        <p:nvSpPr>
          <p:cNvPr id="4107" name="Freeform 28"/>
          <p:cNvSpPr/>
          <p:nvPr/>
        </p:nvSpPr>
        <p:spPr>
          <a:xfrm>
            <a:off x="1054100" y="2430463"/>
            <a:ext cx="908050" cy="631825"/>
          </a:xfrm>
          <a:custGeom>
            <a:avLst/>
            <a:gdLst/>
            <a:ahLst/>
            <a:cxnLst>
              <a:cxn ang="0">
                <a:pos x="2147483646" y="665093226"/>
              </a:cxn>
              <a:cxn ang="0">
                <a:pos x="2147483646" y="665093226"/>
              </a:cxn>
              <a:cxn ang="0">
                <a:pos x="2147483646" y="66509322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665093226"/>
              </a:cxn>
              <a:cxn ang="0">
                <a:pos x="2147483646" y="66509322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等腰三角形 3"/>
          <p:cNvSpPr/>
          <p:nvPr/>
        </p:nvSpPr>
        <p:spPr>
          <a:xfrm rot="13733244">
            <a:off x="9729153" y="2190115"/>
            <a:ext cx="225425" cy="247650"/>
          </a:xfrm>
          <a:custGeom>
            <a:avLst/>
            <a:gdLst>
              <a:gd name="connsiteX0" fmla="*/ 0 w 225287"/>
              <a:gd name="connsiteY0" fmla="*/ 440696 h 440696"/>
              <a:gd name="connsiteX1" fmla="*/ 112644 w 225287"/>
              <a:gd name="connsiteY1" fmla="*/ 0 h 440696"/>
              <a:gd name="connsiteX2" fmla="*/ 225287 w 225287"/>
              <a:gd name="connsiteY2" fmla="*/ 440696 h 440696"/>
              <a:gd name="connsiteX3" fmla="*/ 0 w 225287"/>
              <a:gd name="connsiteY3" fmla="*/ 440696 h 440696"/>
              <a:gd name="connsiteX0-1" fmla="*/ 0 w 225287"/>
              <a:gd name="connsiteY0-2" fmla="*/ 323004 h 323004"/>
              <a:gd name="connsiteX1-3" fmla="*/ 102639 w 225287"/>
              <a:gd name="connsiteY1-4" fmla="*/ 0 h 323004"/>
              <a:gd name="connsiteX2-5" fmla="*/ 225287 w 225287"/>
              <a:gd name="connsiteY2-6" fmla="*/ 323004 h 323004"/>
              <a:gd name="connsiteX3-7" fmla="*/ 0 w 225287"/>
              <a:gd name="connsiteY3-8" fmla="*/ 323004 h 323004"/>
              <a:gd name="connsiteX0-9" fmla="*/ 0 w 225287"/>
              <a:gd name="connsiteY0-10" fmla="*/ 247152 h 247152"/>
              <a:gd name="connsiteX1-11" fmla="*/ 112294 w 225287"/>
              <a:gd name="connsiteY1-12" fmla="*/ 0 h 247152"/>
              <a:gd name="connsiteX2-13" fmla="*/ 225287 w 225287"/>
              <a:gd name="connsiteY2-14" fmla="*/ 247152 h 247152"/>
              <a:gd name="connsiteX3-15" fmla="*/ 0 w 225287"/>
              <a:gd name="connsiteY3-16" fmla="*/ 247152 h 2471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25287" h="247152">
                <a:moveTo>
                  <a:pt x="0" y="247152"/>
                </a:moveTo>
                <a:lnTo>
                  <a:pt x="112294" y="0"/>
                </a:lnTo>
                <a:lnTo>
                  <a:pt x="225287" y="247152"/>
                </a:lnTo>
                <a:lnTo>
                  <a:pt x="0" y="247152"/>
                </a:lnTo>
                <a:close/>
              </a:path>
            </a:pathLst>
          </a:custGeom>
          <a:solidFill>
            <a:srgbClr val="009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logo-kht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" y="3591560"/>
            <a:ext cx="3515995" cy="2762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连接符 47"/>
          <p:cNvCxnSpPr/>
          <p:nvPr/>
        </p:nvCxnSpPr>
        <p:spPr>
          <a:xfrm>
            <a:off x="7272338" y="3206750"/>
            <a:ext cx="4635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7272338" y="4244975"/>
            <a:ext cx="4635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7272338" y="5281613"/>
            <a:ext cx="4635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7272338" y="2162175"/>
            <a:ext cx="4635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5" name="组合 2"/>
          <p:cNvGrpSpPr/>
          <p:nvPr/>
        </p:nvGrpSpPr>
        <p:grpSpPr>
          <a:xfrm>
            <a:off x="0" y="0"/>
            <a:ext cx="4114800" cy="6858000"/>
            <a:chOff x="0" y="0"/>
            <a:chExt cx="5562600" cy="6858000"/>
          </a:xfrm>
        </p:grpSpPr>
        <p:sp>
          <p:nvSpPr>
            <p:cNvPr id="5" name="矩形 1"/>
            <p:cNvSpPr/>
            <p:nvPr/>
          </p:nvSpPr>
          <p:spPr>
            <a:xfrm>
              <a:off x="152371" y="0"/>
              <a:ext cx="5410229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0" y="0"/>
              <a:ext cx="5410230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>
            <a:off x="1771650" y="1522413"/>
            <a:ext cx="3843338" cy="3841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900238" y="1636713"/>
            <a:ext cx="3586163" cy="3584575"/>
          </a:xfrm>
          <a:prstGeom prst="ellipse">
            <a:avLst/>
          </a:prstGeom>
          <a:solidFill>
            <a:srgbClr val="009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30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038" y="1828800"/>
            <a:ext cx="3230562" cy="3228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圆角矩形 32"/>
          <p:cNvSpPr/>
          <p:nvPr/>
        </p:nvSpPr>
        <p:spPr>
          <a:xfrm flipV="1">
            <a:off x="7735888" y="1828800"/>
            <a:ext cx="2822575" cy="676275"/>
          </a:xfrm>
          <a:prstGeom prst="roundRect">
            <a:avLst/>
          </a:prstGeom>
          <a:solidFill>
            <a:srgbClr val="8B8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圆角矩形 33"/>
          <p:cNvSpPr/>
          <p:nvPr/>
        </p:nvSpPr>
        <p:spPr>
          <a:xfrm flipV="1">
            <a:off x="7735888" y="2854325"/>
            <a:ext cx="2822575" cy="676275"/>
          </a:xfrm>
          <a:prstGeom prst="roundRect">
            <a:avLst/>
          </a:prstGeom>
          <a:solidFill>
            <a:srgbClr val="8B8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圆角矩形 34"/>
          <p:cNvSpPr/>
          <p:nvPr/>
        </p:nvSpPr>
        <p:spPr>
          <a:xfrm flipV="1">
            <a:off x="7735888" y="3879850"/>
            <a:ext cx="2822575" cy="677863"/>
          </a:xfrm>
          <a:prstGeom prst="roundRect">
            <a:avLst/>
          </a:prstGeom>
          <a:solidFill>
            <a:srgbClr val="8B8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圆角矩形 35"/>
          <p:cNvSpPr/>
          <p:nvPr/>
        </p:nvSpPr>
        <p:spPr>
          <a:xfrm flipV="1">
            <a:off x="7735888" y="4906963"/>
            <a:ext cx="2822575" cy="676275"/>
          </a:xfrm>
          <a:prstGeom prst="roundRect">
            <a:avLst/>
          </a:prstGeom>
          <a:solidFill>
            <a:srgbClr val="8B8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5" name="文本框 36"/>
          <p:cNvSpPr/>
          <p:nvPr/>
        </p:nvSpPr>
        <p:spPr>
          <a:xfrm>
            <a:off x="8061325" y="1906588"/>
            <a:ext cx="1453160" cy="510185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Linh kiện</a:t>
            </a:r>
          </a:p>
        </p:txBody>
      </p:sp>
      <p:sp>
        <p:nvSpPr>
          <p:cNvPr id="5136" name="文本框 37"/>
          <p:cNvSpPr/>
          <p:nvPr/>
        </p:nvSpPr>
        <p:spPr>
          <a:xfrm>
            <a:off x="8048625" y="2938463"/>
            <a:ext cx="961616" cy="510131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5137" name="文本框 38"/>
          <p:cNvSpPr/>
          <p:nvPr/>
        </p:nvSpPr>
        <p:spPr>
          <a:xfrm>
            <a:off x="8061325" y="3968750"/>
            <a:ext cx="978158" cy="510163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Mạch</a:t>
            </a:r>
          </a:p>
        </p:txBody>
      </p:sp>
      <p:sp>
        <p:nvSpPr>
          <p:cNvPr id="5138" name="文本框 39"/>
          <p:cNvSpPr/>
          <p:nvPr/>
        </p:nvSpPr>
        <p:spPr>
          <a:xfrm>
            <a:off x="8061325" y="4995863"/>
            <a:ext cx="1621435" cy="510185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Phát triển </a:t>
            </a:r>
          </a:p>
        </p:txBody>
      </p:sp>
      <p:sp>
        <p:nvSpPr>
          <p:cNvPr id="41" name="椭圆 40"/>
          <p:cNvSpPr/>
          <p:nvPr/>
        </p:nvSpPr>
        <p:spPr>
          <a:xfrm>
            <a:off x="6896100" y="1879600"/>
            <a:ext cx="533400" cy="534988"/>
          </a:xfrm>
          <a:prstGeom prst="ellipse">
            <a:avLst/>
          </a:prstGeom>
          <a:solidFill>
            <a:srgbClr val="009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1</a:t>
            </a:r>
          </a:p>
        </p:txBody>
      </p:sp>
      <p:sp>
        <p:nvSpPr>
          <p:cNvPr id="42" name="椭圆 41"/>
          <p:cNvSpPr/>
          <p:nvPr/>
        </p:nvSpPr>
        <p:spPr>
          <a:xfrm>
            <a:off x="6896100" y="2938463"/>
            <a:ext cx="533400" cy="534988"/>
          </a:xfrm>
          <a:prstGeom prst="ellipse">
            <a:avLst/>
          </a:prstGeom>
          <a:solidFill>
            <a:srgbClr val="009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2</a:t>
            </a:r>
          </a:p>
        </p:txBody>
      </p:sp>
      <p:sp>
        <p:nvSpPr>
          <p:cNvPr id="43" name="椭圆 42"/>
          <p:cNvSpPr/>
          <p:nvPr/>
        </p:nvSpPr>
        <p:spPr>
          <a:xfrm>
            <a:off x="6896100" y="3930650"/>
            <a:ext cx="533400" cy="533400"/>
          </a:xfrm>
          <a:prstGeom prst="ellipse">
            <a:avLst/>
          </a:prstGeom>
          <a:solidFill>
            <a:srgbClr val="009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3</a:t>
            </a:r>
          </a:p>
        </p:txBody>
      </p:sp>
      <p:sp>
        <p:nvSpPr>
          <p:cNvPr id="44" name="椭圆 43"/>
          <p:cNvSpPr/>
          <p:nvPr/>
        </p:nvSpPr>
        <p:spPr>
          <a:xfrm>
            <a:off x="6896100" y="4989513"/>
            <a:ext cx="533400" cy="533400"/>
          </a:xfrm>
          <a:prstGeom prst="ellipse">
            <a:avLst/>
          </a:prstGeom>
          <a:solidFill>
            <a:srgbClr val="009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5"/>
          <p:cNvSpPr txBox="1"/>
          <p:nvPr/>
        </p:nvSpPr>
        <p:spPr>
          <a:xfrm>
            <a:off x="4964430" y="388303"/>
            <a:ext cx="3526155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6000" b="1" dirty="0">
                <a:solidFill>
                  <a:srgbClr val="30323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Linh kiện</a:t>
            </a:r>
          </a:p>
        </p:txBody>
      </p:sp>
      <p:sp>
        <p:nvSpPr>
          <p:cNvPr id="6147" name="文本框 55"/>
          <p:cNvSpPr/>
          <p:nvPr/>
        </p:nvSpPr>
        <p:spPr>
          <a:xfrm>
            <a:off x="4217035" y="1594485"/>
            <a:ext cx="1235038" cy="404458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zh-CN" altLang="en-US" sz="1800" dirty="0">
                <a:solidFill>
                  <a:srgbClr val="44465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MPU6050</a:t>
            </a:r>
          </a:p>
        </p:txBody>
      </p:sp>
      <p:grpSp>
        <p:nvGrpSpPr>
          <p:cNvPr id="6151" name="组合 68"/>
          <p:cNvGrpSpPr/>
          <p:nvPr/>
        </p:nvGrpSpPr>
        <p:grpSpPr>
          <a:xfrm flipV="1">
            <a:off x="3738563" y="1668780"/>
            <a:ext cx="258762" cy="255588"/>
            <a:chOff x="2768602" y="1574800"/>
            <a:chExt cx="1860978" cy="1854894"/>
          </a:xfrm>
        </p:grpSpPr>
        <p:sp>
          <p:nvSpPr>
            <p:cNvPr id="70" name="菱形 69"/>
            <p:cNvSpPr/>
            <p:nvPr/>
          </p:nvSpPr>
          <p:spPr>
            <a:xfrm>
              <a:off x="3293787" y="1574800"/>
              <a:ext cx="822029" cy="829516"/>
            </a:xfrm>
            <a:prstGeom prst="diamond">
              <a:avLst/>
            </a:prstGeom>
            <a:solidFill>
              <a:srgbClr val="00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菱形 70"/>
            <p:cNvSpPr/>
            <p:nvPr/>
          </p:nvSpPr>
          <p:spPr>
            <a:xfrm>
              <a:off x="3807551" y="2093251"/>
              <a:ext cx="822029" cy="817992"/>
            </a:xfrm>
            <a:prstGeom prst="diamond">
              <a:avLst/>
            </a:prstGeom>
            <a:solidFill>
              <a:srgbClr val="00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2" name="菱形 71"/>
            <p:cNvSpPr/>
            <p:nvPr/>
          </p:nvSpPr>
          <p:spPr>
            <a:xfrm>
              <a:off x="2768602" y="2116293"/>
              <a:ext cx="822029" cy="817992"/>
            </a:xfrm>
            <a:prstGeom prst="diamond">
              <a:avLst/>
            </a:prstGeom>
            <a:solidFill>
              <a:srgbClr val="00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3" name="菱形 72"/>
            <p:cNvSpPr/>
            <p:nvPr/>
          </p:nvSpPr>
          <p:spPr>
            <a:xfrm>
              <a:off x="3293787" y="2600178"/>
              <a:ext cx="822029" cy="829516"/>
            </a:xfrm>
            <a:prstGeom prst="diamond">
              <a:avLst/>
            </a:prstGeom>
            <a:solidFill>
              <a:srgbClr val="303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171" name="组合 88"/>
          <p:cNvGrpSpPr/>
          <p:nvPr/>
        </p:nvGrpSpPr>
        <p:grpSpPr>
          <a:xfrm>
            <a:off x="0" y="0"/>
            <a:ext cx="3521075" cy="6858000"/>
            <a:chOff x="0" y="0"/>
            <a:chExt cx="5562600" cy="6858000"/>
          </a:xfrm>
        </p:grpSpPr>
        <p:sp>
          <p:nvSpPr>
            <p:cNvPr id="90" name="矩形 1"/>
            <p:cNvSpPr/>
            <p:nvPr/>
          </p:nvSpPr>
          <p:spPr>
            <a:xfrm>
              <a:off x="152985" y="0"/>
              <a:ext cx="5409615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1" name="矩形 1"/>
            <p:cNvSpPr/>
            <p:nvPr/>
          </p:nvSpPr>
          <p:spPr>
            <a:xfrm>
              <a:off x="0" y="0"/>
              <a:ext cx="5409617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763963" y="388303"/>
            <a:ext cx="957263" cy="957263"/>
          </a:xfrm>
          <a:prstGeom prst="rect">
            <a:avLst/>
          </a:prstGeom>
          <a:solidFill>
            <a:srgbClr val="009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75" name="矩形 9"/>
          <p:cNvSpPr/>
          <p:nvPr/>
        </p:nvSpPr>
        <p:spPr>
          <a:xfrm>
            <a:off x="3763963" y="451485"/>
            <a:ext cx="1073150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01</a:t>
            </a:r>
            <a:endParaRPr lang="en-US" altLang="zh-CN" sz="4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475" y="246380"/>
            <a:ext cx="2857500" cy="2238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765" y="2484755"/>
            <a:ext cx="4048760" cy="419989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542665" y="2275205"/>
            <a:ext cx="39135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 quay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MPU6050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xoay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(Gyro)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(Accelerometer).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±250, ±500, ±1000, and ±2000°/s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±2g, ±4g, ±8g and ±16g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3-5V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newsflash/>
      </p:transition>
    </mc:Choice>
    <mc:Fallback xmlns="">
      <p:transition spd="med">
        <p:newsfla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88">
            <a:extLst>
              <a:ext uri="{FF2B5EF4-FFF2-40B4-BE49-F238E27FC236}">
                <a16:creationId xmlns:a16="http://schemas.microsoft.com/office/drawing/2014/main" id="{1196C3A8-73C1-2465-9CD7-16D8A58B4045}"/>
              </a:ext>
            </a:extLst>
          </p:cNvPr>
          <p:cNvGrpSpPr/>
          <p:nvPr/>
        </p:nvGrpSpPr>
        <p:grpSpPr>
          <a:xfrm>
            <a:off x="0" y="0"/>
            <a:ext cx="3521075" cy="6858000"/>
            <a:chOff x="0" y="0"/>
            <a:chExt cx="5562600" cy="6858000"/>
          </a:xfrm>
        </p:grpSpPr>
        <p:sp>
          <p:nvSpPr>
            <p:cNvPr id="5" name="矩形 1">
              <a:extLst>
                <a:ext uri="{FF2B5EF4-FFF2-40B4-BE49-F238E27FC236}">
                  <a16:creationId xmlns:a16="http://schemas.microsoft.com/office/drawing/2014/main" id="{6C14D25D-6B0B-7086-010F-9C0DE4B7B504}"/>
                </a:ext>
              </a:extLst>
            </p:cNvPr>
            <p:cNvSpPr/>
            <p:nvPr/>
          </p:nvSpPr>
          <p:spPr>
            <a:xfrm>
              <a:off x="152985" y="0"/>
              <a:ext cx="5409615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87401293-AB33-1285-F8ED-62138742D955}"/>
                </a:ext>
              </a:extLst>
            </p:cNvPr>
            <p:cNvSpPr/>
            <p:nvPr/>
          </p:nvSpPr>
          <p:spPr>
            <a:xfrm>
              <a:off x="0" y="0"/>
              <a:ext cx="5409617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5E635D5-B80C-F076-2AF7-26A7610BB2A2}"/>
              </a:ext>
            </a:extLst>
          </p:cNvPr>
          <p:cNvSpPr txBox="1"/>
          <p:nvPr/>
        </p:nvSpPr>
        <p:spPr>
          <a:xfrm>
            <a:off x="4591665" y="924232"/>
            <a:ext cx="845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I2C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D74697-CBCA-D5A5-8E40-6449A8B0C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244" y="1539530"/>
            <a:ext cx="5212532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88">
            <a:extLst>
              <a:ext uri="{FF2B5EF4-FFF2-40B4-BE49-F238E27FC236}">
                <a16:creationId xmlns:a16="http://schemas.microsoft.com/office/drawing/2014/main" id="{1196C3A8-73C1-2465-9CD7-16D8A58B4045}"/>
              </a:ext>
            </a:extLst>
          </p:cNvPr>
          <p:cNvGrpSpPr/>
          <p:nvPr/>
        </p:nvGrpSpPr>
        <p:grpSpPr>
          <a:xfrm>
            <a:off x="0" y="0"/>
            <a:ext cx="3521075" cy="6858000"/>
            <a:chOff x="0" y="0"/>
            <a:chExt cx="5562600" cy="6858000"/>
          </a:xfrm>
        </p:grpSpPr>
        <p:sp>
          <p:nvSpPr>
            <p:cNvPr id="5" name="矩形 1">
              <a:extLst>
                <a:ext uri="{FF2B5EF4-FFF2-40B4-BE49-F238E27FC236}">
                  <a16:creationId xmlns:a16="http://schemas.microsoft.com/office/drawing/2014/main" id="{6C14D25D-6B0B-7086-010F-9C0DE4B7B504}"/>
                </a:ext>
              </a:extLst>
            </p:cNvPr>
            <p:cNvSpPr/>
            <p:nvPr/>
          </p:nvSpPr>
          <p:spPr>
            <a:xfrm>
              <a:off x="152985" y="0"/>
              <a:ext cx="5409615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87401293-AB33-1285-F8ED-62138742D955}"/>
                </a:ext>
              </a:extLst>
            </p:cNvPr>
            <p:cNvSpPr/>
            <p:nvPr/>
          </p:nvSpPr>
          <p:spPr>
            <a:xfrm>
              <a:off x="0" y="0"/>
              <a:ext cx="5409617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3" name="Picture 2" descr="A white paper with black text&#10;&#10;Description automatically generated">
            <a:extLst>
              <a:ext uri="{FF2B5EF4-FFF2-40B4-BE49-F238E27FC236}">
                <a16:creationId xmlns:a16="http://schemas.microsoft.com/office/drawing/2014/main" id="{7BA38A09-C8EB-AF79-EC74-BBFDFBBC6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3980937"/>
            <a:ext cx="8307386" cy="2763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440003-23AF-24F0-FB61-C5E640EC8783}"/>
              </a:ext>
            </a:extLst>
          </p:cNvPr>
          <p:cNvSpPr txBox="1"/>
          <p:nvPr/>
        </p:nvSpPr>
        <p:spPr>
          <a:xfrm>
            <a:off x="3884768" y="491613"/>
            <a:ext cx="28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I2C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40D246-1FE5-A5D9-DDFB-AFADFFDE3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674" y="1318156"/>
            <a:ext cx="6493951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8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42900"/>
            <a:ext cx="247650" cy="514350"/>
          </a:xfrm>
          <a:prstGeom prst="rect">
            <a:avLst/>
          </a:prstGeom>
          <a:solidFill>
            <a:srgbClr val="009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1000" y="342900"/>
            <a:ext cx="4130040" cy="514350"/>
          </a:xfrm>
          <a:prstGeom prst="rect">
            <a:avLst/>
          </a:prstGeom>
          <a:solidFill>
            <a:srgbClr val="303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5" name="文本框 2"/>
          <p:cNvSpPr txBox="1"/>
          <p:nvPr/>
        </p:nvSpPr>
        <p:spPr>
          <a:xfrm>
            <a:off x="489268" y="415925"/>
            <a:ext cx="23291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Kit STM8S003F3P6 :</a:t>
            </a:r>
          </a:p>
        </p:txBody>
      </p:sp>
      <p:sp>
        <p:nvSpPr>
          <p:cNvPr id="8202" name="Content Placeholder 2"/>
          <p:cNvSpPr txBox="1"/>
          <p:nvPr/>
        </p:nvSpPr>
        <p:spPr>
          <a:xfrm>
            <a:off x="247650" y="1000125"/>
            <a:ext cx="4791075" cy="2290763"/>
          </a:xfrm>
          <a:prstGeom prst="rect">
            <a:avLst/>
          </a:prstGeom>
          <a:noFill/>
          <a:ln w="9525">
            <a:noFill/>
          </a:ln>
        </p:spPr>
        <p:txBody>
          <a:bodyPr lIns="121682" tIns="60841" rIns="121682" bIns="60841" anchor="t" anchorCtr="0"/>
          <a:lstStyle/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Bộ nhớ Flash 8KB, 1KB SRAM, 128 Byte EEPROM, có 3 bộ Timer là Timer 1, 2, 4. Trong đó Timer 1 và 2 16-bit, timer 4 8-bit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Hỗ trợ giao tiếp UART, SPI, I2C, CAN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Hỗ trợ 5 kênh ADC 10-bit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Điện áp hoạt động 2.95V đến 5.5V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Thạch anh nội 16Mhz.</a:t>
            </a:r>
            <a:endParaRPr lang="zh-CN" altLang="en-US"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33"/>
          <p:cNvSpPr/>
          <p:nvPr/>
        </p:nvSpPr>
        <p:spPr>
          <a:xfrm>
            <a:off x="362902" y="3969631"/>
            <a:ext cx="4130040" cy="514350"/>
          </a:xfrm>
          <a:prstGeom prst="rect">
            <a:avLst/>
          </a:prstGeom>
          <a:solidFill>
            <a:srgbClr val="303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OLED LCD SSD1306 0.91inch</a:t>
            </a:r>
          </a:p>
        </p:txBody>
      </p:sp>
      <p:sp>
        <p:nvSpPr>
          <p:cNvPr id="4" name="矩形 1"/>
          <p:cNvSpPr/>
          <p:nvPr/>
        </p:nvSpPr>
        <p:spPr>
          <a:xfrm>
            <a:off x="0" y="3969631"/>
            <a:ext cx="247650" cy="514350"/>
          </a:xfrm>
          <a:prstGeom prst="rect">
            <a:avLst/>
          </a:prstGeom>
          <a:solidFill>
            <a:srgbClr val="009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44805" y="4707890"/>
            <a:ext cx="4166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29 x 11.2mm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128 x 32 pixels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I2C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030" y="342900"/>
            <a:ext cx="3086100" cy="3152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030" y="3495675"/>
            <a:ext cx="3000375" cy="295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88">
            <a:extLst>
              <a:ext uri="{FF2B5EF4-FFF2-40B4-BE49-F238E27FC236}">
                <a16:creationId xmlns:a16="http://schemas.microsoft.com/office/drawing/2014/main" id="{1196C3A8-73C1-2465-9CD7-16D8A58B4045}"/>
              </a:ext>
            </a:extLst>
          </p:cNvPr>
          <p:cNvGrpSpPr/>
          <p:nvPr/>
        </p:nvGrpSpPr>
        <p:grpSpPr>
          <a:xfrm>
            <a:off x="0" y="0"/>
            <a:ext cx="3521075" cy="6858000"/>
            <a:chOff x="0" y="0"/>
            <a:chExt cx="5562600" cy="6858000"/>
          </a:xfrm>
        </p:grpSpPr>
        <p:sp>
          <p:nvSpPr>
            <p:cNvPr id="5" name="矩形 1">
              <a:extLst>
                <a:ext uri="{FF2B5EF4-FFF2-40B4-BE49-F238E27FC236}">
                  <a16:creationId xmlns:a16="http://schemas.microsoft.com/office/drawing/2014/main" id="{6C14D25D-6B0B-7086-010F-9C0DE4B7B504}"/>
                </a:ext>
              </a:extLst>
            </p:cNvPr>
            <p:cNvSpPr/>
            <p:nvPr/>
          </p:nvSpPr>
          <p:spPr>
            <a:xfrm>
              <a:off x="152985" y="0"/>
              <a:ext cx="5409615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矩形 1">
              <a:extLst>
                <a:ext uri="{FF2B5EF4-FFF2-40B4-BE49-F238E27FC236}">
                  <a16:creationId xmlns:a16="http://schemas.microsoft.com/office/drawing/2014/main" id="{87401293-AB33-1285-F8ED-62138742D955}"/>
                </a:ext>
              </a:extLst>
            </p:cNvPr>
            <p:cNvSpPr/>
            <p:nvPr/>
          </p:nvSpPr>
          <p:spPr>
            <a:xfrm>
              <a:off x="0" y="0"/>
              <a:ext cx="5409617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4440003-23AF-24F0-FB61-C5E640EC8783}"/>
              </a:ext>
            </a:extLst>
          </p:cNvPr>
          <p:cNvSpPr txBox="1"/>
          <p:nvPr/>
        </p:nvSpPr>
        <p:spPr>
          <a:xfrm>
            <a:off x="4558029" y="49161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I2C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LED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40D246-1FE5-A5D9-DDFB-AFADFFDE3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674" y="1318156"/>
            <a:ext cx="6493951" cy="2225233"/>
          </a:xfrm>
          <a:prstGeom prst="rect">
            <a:avLst/>
          </a:prstGeom>
        </p:spPr>
      </p:pic>
      <p:pic>
        <p:nvPicPr>
          <p:cNvPr id="2" name="Picture 1" descr="A text on a white background&#10;&#10;Description automatically generated">
            <a:extLst>
              <a:ext uri="{FF2B5EF4-FFF2-40B4-BE49-F238E27FC236}">
                <a16:creationId xmlns:a16="http://schemas.microsoft.com/office/drawing/2014/main" id="{1E962286-E394-C0FE-3175-8D87C09E1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373" y="4375355"/>
            <a:ext cx="8004507" cy="18293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340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10369550" y="3062288"/>
            <a:ext cx="512763" cy="512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4" name="文本框 5"/>
          <p:cNvSpPr txBox="1"/>
          <p:nvPr/>
        </p:nvSpPr>
        <p:spPr>
          <a:xfrm>
            <a:off x="6811010" y="2413953"/>
            <a:ext cx="2384425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6000" b="1" dirty="0">
                <a:solidFill>
                  <a:srgbClr val="30323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CODE</a:t>
            </a:r>
          </a:p>
        </p:txBody>
      </p:sp>
      <p:sp>
        <p:nvSpPr>
          <p:cNvPr id="18435" name="文本框 55"/>
          <p:cNvSpPr/>
          <p:nvPr/>
        </p:nvSpPr>
        <p:spPr>
          <a:xfrm>
            <a:off x="7296150" y="4057650"/>
            <a:ext cx="1463447" cy="442674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dirty="0" err="1">
                <a:solidFill>
                  <a:srgbClr val="44465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Sơ</a:t>
            </a:r>
            <a:r>
              <a:rPr lang="en-US" altLang="zh-CN" sz="2000" dirty="0">
                <a:solidFill>
                  <a:srgbClr val="44465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rgbClr val="44465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đồ</a:t>
            </a:r>
            <a:r>
              <a:rPr lang="en-US" altLang="zh-CN" sz="2000" dirty="0">
                <a:solidFill>
                  <a:srgbClr val="44465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khối</a:t>
            </a:r>
          </a:p>
        </p:txBody>
      </p:sp>
      <p:sp>
        <p:nvSpPr>
          <p:cNvPr id="18437" name="文本框 63"/>
          <p:cNvSpPr/>
          <p:nvPr/>
        </p:nvSpPr>
        <p:spPr>
          <a:xfrm>
            <a:off x="7286625" y="4575175"/>
            <a:ext cx="2130973" cy="442508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000" dirty="0">
                <a:solidFill>
                  <a:srgbClr val="44465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Lưu đồ giải thuật</a:t>
            </a:r>
          </a:p>
        </p:txBody>
      </p:sp>
      <p:grpSp>
        <p:nvGrpSpPr>
          <p:cNvPr id="18439" name="组合 68"/>
          <p:cNvGrpSpPr/>
          <p:nvPr/>
        </p:nvGrpSpPr>
        <p:grpSpPr>
          <a:xfrm flipV="1">
            <a:off x="7037388" y="4102100"/>
            <a:ext cx="258762" cy="255588"/>
            <a:chOff x="2768602" y="1574800"/>
            <a:chExt cx="1860978" cy="1854894"/>
          </a:xfrm>
        </p:grpSpPr>
        <p:sp>
          <p:nvSpPr>
            <p:cNvPr id="70" name="菱形 69"/>
            <p:cNvSpPr/>
            <p:nvPr/>
          </p:nvSpPr>
          <p:spPr>
            <a:xfrm>
              <a:off x="3293787" y="1574800"/>
              <a:ext cx="822029" cy="829516"/>
            </a:xfrm>
            <a:prstGeom prst="diamond">
              <a:avLst/>
            </a:prstGeom>
            <a:solidFill>
              <a:srgbClr val="00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菱形 70"/>
            <p:cNvSpPr/>
            <p:nvPr/>
          </p:nvSpPr>
          <p:spPr>
            <a:xfrm>
              <a:off x="3807551" y="2093251"/>
              <a:ext cx="822029" cy="817992"/>
            </a:xfrm>
            <a:prstGeom prst="diamond">
              <a:avLst/>
            </a:prstGeom>
            <a:solidFill>
              <a:srgbClr val="00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2" name="菱形 71"/>
            <p:cNvSpPr/>
            <p:nvPr/>
          </p:nvSpPr>
          <p:spPr>
            <a:xfrm>
              <a:off x="2768602" y="2116293"/>
              <a:ext cx="822029" cy="817992"/>
            </a:xfrm>
            <a:prstGeom prst="diamond">
              <a:avLst/>
            </a:prstGeom>
            <a:solidFill>
              <a:srgbClr val="00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3" name="菱形 72"/>
            <p:cNvSpPr/>
            <p:nvPr/>
          </p:nvSpPr>
          <p:spPr>
            <a:xfrm>
              <a:off x="3293787" y="2600178"/>
              <a:ext cx="822029" cy="829516"/>
            </a:xfrm>
            <a:prstGeom prst="diamond">
              <a:avLst/>
            </a:prstGeom>
            <a:solidFill>
              <a:srgbClr val="303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454" name="组合 83"/>
          <p:cNvGrpSpPr/>
          <p:nvPr/>
        </p:nvGrpSpPr>
        <p:grpSpPr>
          <a:xfrm flipV="1">
            <a:off x="7038975" y="4618038"/>
            <a:ext cx="257175" cy="257175"/>
            <a:chOff x="2768602" y="1574800"/>
            <a:chExt cx="1860978" cy="1854894"/>
          </a:xfrm>
        </p:grpSpPr>
        <p:sp>
          <p:nvSpPr>
            <p:cNvPr id="85" name="菱形 84"/>
            <p:cNvSpPr/>
            <p:nvPr/>
          </p:nvSpPr>
          <p:spPr>
            <a:xfrm>
              <a:off x="3285544" y="1574800"/>
              <a:ext cx="827101" cy="824397"/>
            </a:xfrm>
            <a:prstGeom prst="diamond">
              <a:avLst/>
            </a:prstGeom>
            <a:solidFill>
              <a:srgbClr val="00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6" name="菱形 85"/>
            <p:cNvSpPr/>
            <p:nvPr/>
          </p:nvSpPr>
          <p:spPr>
            <a:xfrm>
              <a:off x="3802479" y="2090052"/>
              <a:ext cx="827101" cy="824397"/>
            </a:xfrm>
            <a:prstGeom prst="diamond">
              <a:avLst/>
            </a:prstGeom>
            <a:solidFill>
              <a:srgbClr val="00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7" name="菱形 86"/>
            <p:cNvSpPr/>
            <p:nvPr/>
          </p:nvSpPr>
          <p:spPr>
            <a:xfrm>
              <a:off x="2768602" y="2112952"/>
              <a:ext cx="827101" cy="824397"/>
            </a:xfrm>
            <a:prstGeom prst="diamond">
              <a:avLst/>
            </a:prstGeom>
            <a:solidFill>
              <a:srgbClr val="00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8" name="菱形 87"/>
            <p:cNvSpPr/>
            <p:nvPr/>
          </p:nvSpPr>
          <p:spPr>
            <a:xfrm>
              <a:off x="3285544" y="2605297"/>
              <a:ext cx="827101" cy="824397"/>
            </a:xfrm>
            <a:prstGeom prst="diamond">
              <a:avLst/>
            </a:prstGeom>
            <a:solidFill>
              <a:srgbClr val="303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459" name="组合 88"/>
          <p:cNvGrpSpPr/>
          <p:nvPr/>
        </p:nvGrpSpPr>
        <p:grpSpPr>
          <a:xfrm>
            <a:off x="0" y="0"/>
            <a:ext cx="3521075" cy="6858000"/>
            <a:chOff x="0" y="0"/>
            <a:chExt cx="5562600" cy="6858000"/>
          </a:xfrm>
        </p:grpSpPr>
        <p:sp>
          <p:nvSpPr>
            <p:cNvPr id="90" name="矩形 1"/>
            <p:cNvSpPr/>
            <p:nvPr/>
          </p:nvSpPr>
          <p:spPr>
            <a:xfrm>
              <a:off x="152985" y="0"/>
              <a:ext cx="5409615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1" name="矩形 1"/>
            <p:cNvSpPr/>
            <p:nvPr/>
          </p:nvSpPr>
          <p:spPr>
            <a:xfrm>
              <a:off x="0" y="0"/>
              <a:ext cx="5409617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498783" y="2413953"/>
            <a:ext cx="957263" cy="957263"/>
          </a:xfrm>
          <a:prstGeom prst="rect">
            <a:avLst/>
          </a:prstGeom>
          <a:solidFill>
            <a:srgbClr val="009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63" name="矩形 9"/>
          <p:cNvSpPr/>
          <p:nvPr/>
        </p:nvSpPr>
        <p:spPr>
          <a:xfrm>
            <a:off x="5499100" y="2506028"/>
            <a:ext cx="1193800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02</a:t>
            </a:r>
            <a:endParaRPr lang="en-US" altLang="zh-CN" sz="4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edge/>
      </p:transition>
    </mc:Choice>
    <mc:Fallback xmlns="">
      <p:transition spd="slow">
        <p:wedg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42900"/>
            <a:ext cx="247650" cy="514350"/>
          </a:xfrm>
          <a:prstGeom prst="rect">
            <a:avLst/>
          </a:prstGeom>
          <a:solidFill>
            <a:srgbClr val="009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1000" y="342900"/>
            <a:ext cx="1485900" cy="514350"/>
          </a:xfrm>
          <a:prstGeom prst="rect">
            <a:avLst/>
          </a:prstGeom>
          <a:solidFill>
            <a:srgbClr val="303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1" name="文本框 2"/>
          <p:cNvSpPr txBox="1"/>
          <p:nvPr/>
        </p:nvSpPr>
        <p:spPr>
          <a:xfrm>
            <a:off x="557213" y="415925"/>
            <a:ext cx="1297150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Sơ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ồ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khối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83FDE-9F11-0F93-897F-D26DBAFB6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72" y="1799304"/>
            <a:ext cx="10784007" cy="34171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581</Words>
  <Application>Microsoft Office PowerPoint</Application>
  <PresentationFormat>Widescreen</PresentationFormat>
  <Paragraphs>71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Admin T</cp:lastModifiedBy>
  <cp:revision>57</cp:revision>
  <dcterms:created xsi:type="dcterms:W3CDTF">2016-01-14T11:41:00Z</dcterms:created>
  <dcterms:modified xsi:type="dcterms:W3CDTF">2023-11-24T07:02:09Z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1033-12.2.0.13306</vt:lpwstr>
  </property>
  <property fmtid="{D5CDD505-2E9C-101B-9397-08002B2CF9AE}" pid="3" name="ICV">
    <vt:lpwstr>D0103B880F854747A2BFC8E4DB820E31_13</vt:lpwstr>
  </property>
</Properties>
</file>