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302" y="2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5D57-7276-473C-8544-706A08DA889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13" y="611155"/>
            <a:ext cx="3699466" cy="783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4A4CD8FF-F194-4461-BBA5-3A68FA4E21EA}"/>
              </a:ext>
            </a:extLst>
          </p:cNvPr>
          <p:cNvSpPr txBox="1"/>
          <p:nvPr/>
        </p:nvSpPr>
        <p:spPr>
          <a:xfrm>
            <a:off x="4965539" y="9110188"/>
            <a:ext cx="6219705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>
                <a:solidFill>
                  <a:srgbClr val="231F20"/>
                </a:solidFill>
                <a:latin typeface="Calibri"/>
                <a:cs typeface="Calibri"/>
              </a:rPr>
              <a:t>PHƯƠNG ÁN KẾT CẤU </a:t>
            </a:r>
            <a:r>
              <a:rPr lang="en-US" sz="1777" b="1" spc="25">
                <a:solidFill>
                  <a:srgbClr val="58595B"/>
                </a:solidFill>
                <a:latin typeface="Calibri"/>
                <a:cs typeface="Calibri"/>
              </a:rPr>
              <a:t>–</a:t>
            </a:r>
            <a:r>
              <a:rPr sz="1777" b="1" spc="-114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lang="en-US" sz="1777" b="1" spc="85">
                <a:solidFill>
                  <a:srgbClr val="58595B"/>
                </a:solidFill>
                <a:latin typeface="Calibri"/>
                <a:cs typeface="Calibri"/>
              </a:rPr>
              <a:t>STRUCTURE SOLUTION</a:t>
            </a:r>
            <a:r>
              <a:rPr lang="vi-VN" sz="1777" b="1" spc="85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endParaRPr sz="1777" dirty="0">
              <a:latin typeface="Calibri"/>
              <a:cs typeface="Calibri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Calibri"/>
                <a:cs typeface="Calibri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Calibri"/>
                <a:cs typeface="Calibri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Calibri"/>
                <a:cs typeface="Calibri"/>
              </a:rPr>
              <a:t>QUANG NINH MEDIA CENTER</a:t>
            </a:r>
            <a:endParaRPr sz="846" dirty="0">
              <a:latin typeface="Calibri"/>
              <a:cs typeface="Calibri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>
                <a:solidFill>
                  <a:srgbClr val="231F20"/>
                </a:solidFill>
                <a:latin typeface="Calibri"/>
                <a:cs typeface="Calibri"/>
              </a:rPr>
              <a:t>01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xmlns="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41796"/>
            <a:ext cx="12204999" cy="46935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3050" b="1" spc="76">
                <a:latin typeface="Calibri" panose="020F0502020204030204" pitchFamily="34" charset="0"/>
                <a:cs typeface="Calibri" panose="020F0502020204030204" pitchFamily="34" charset="0"/>
              </a:rPr>
              <a:t>PHƯƠNG ÁN KẾT CẤU </a:t>
            </a:r>
            <a:r>
              <a:rPr lang="en-US" sz="3050" b="1" spc="47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050" b="1" spc="-194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50" b="1" spc="144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SOLUTION</a:t>
            </a:r>
            <a:endParaRPr lang="en-US" sz="3050" b="1" spc="144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853788" y="4772349"/>
            <a:ext cx="1740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rgbClr val="231F20"/>
                </a:solidFill>
                <a:cs typeface="Myriad Pro"/>
              </a:rPr>
              <a:t>VÁCH TẦNG HẦM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rgbClr val="58595B"/>
                </a:solidFill>
                <a:cs typeface="Myriad Pro"/>
              </a:rPr>
              <a:t>BASEMENT SHEARWALL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16085" y="3456073"/>
            <a:ext cx="2296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rgbClr val="231F20"/>
                </a:solidFill>
                <a:cs typeface="Myriad Pro"/>
              </a:rPr>
              <a:t>SÀN PHẲNG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rgbClr val="58595B"/>
                </a:solidFill>
                <a:cs typeface="Myriad Pro"/>
              </a:rPr>
              <a:t>PRESTRESSED CONCRETE SLAB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9419BD-4F68-49D2-BD8E-F72CACFB58B2}"/>
              </a:ext>
            </a:extLst>
          </p:cNvPr>
          <p:cNvSpPr/>
          <p:nvPr/>
        </p:nvSpPr>
        <p:spPr>
          <a:xfrm>
            <a:off x="757234" y="1068575"/>
            <a:ext cx="49569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cấu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hệ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cột, dầm, sàn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lựa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chọn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vật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liệu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thép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kết hợp với công nghệ ứng lực tr</a:t>
            </a:r>
            <a:r>
              <a:rPr lang="vi-VN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ớc với các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ưu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điểm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:</a:t>
            </a: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Độ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bền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theo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thời</a:t>
            </a: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gian và khả năng chống cháy cao.</a:t>
            </a: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Tính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phổ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biến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của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vật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liệu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năng</a:t>
            </a: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v</a:t>
            </a:r>
            <a:r>
              <a:rPr lang="vi-VN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</a:t>
            </a: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ợt nhịp tạo không gian lớn.</a:t>
            </a: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năng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tạo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hình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đa</a:t>
            </a: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dạng đáp ứng yêu cầu thẩm mỹ của kiến trúc</a:t>
            </a: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Kết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cấu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bê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tông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khi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đ</a:t>
            </a:r>
            <a:r>
              <a:rPr lang="vi-VN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ợc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kết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hợp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với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giải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pháp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ứng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lực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tr</a:t>
            </a:r>
            <a:r>
              <a:rPr lang="vi-VN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ớc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tạo</a:t>
            </a: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cho kết cấu độ thanh mảnh và khả năng chống nứt cao.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250DE11-4250-40A0-8F81-A1CE42AB1F55}"/>
              </a:ext>
            </a:extLst>
          </p:cNvPr>
          <p:cNvSpPr/>
          <p:nvPr/>
        </p:nvSpPr>
        <p:spPr>
          <a:xfrm>
            <a:off x="757234" y="4396518"/>
            <a:ext cx="50167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altLang="en-US" sz="1200" b="1">
                <a:solidFill>
                  <a:srgbClr val="FF0000"/>
                </a:solidFill>
                <a:latin typeface="Myriad Pro" panose="020B0503030403020204" pitchFamily="34" charset="0"/>
              </a:rPr>
              <a:t>For structure of the floor &amp; beam system, we recommend reinforced concrete materials with the following advantages: </a:t>
            </a:r>
          </a:p>
          <a:p>
            <a:pPr marL="10748"/>
            <a:endParaRPr lang="en-US" altLang="en-US" sz="1200" b="1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Durability over time (protection of reinforcement in the coastal environment). </a:t>
            </a:r>
          </a:p>
          <a:p>
            <a:pPr marL="10748"/>
            <a:endParaRPr lang="en-US" altLang="en-US" sz="1200" spc="13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Popularity of the material. </a:t>
            </a:r>
          </a:p>
          <a:p>
            <a:pPr marL="10748"/>
            <a:endParaRPr lang="en-US" altLang="en-US" sz="1200" spc="13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High ability to meet technical requirements.</a:t>
            </a:r>
          </a:p>
          <a:p>
            <a:pPr marL="10748"/>
            <a:r>
              <a:rPr lang="en-US" altLang="en-US" sz="1200" spc="13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 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Ability to create a variety of shapes, creating a large space for the exhibition space. 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altLang="en-US" sz="1200" spc="13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Concrete structures when combined with prestressing solutions shall create large spaces. </a:t>
            </a:r>
          </a:p>
          <a:p>
            <a:pPr marL="10748"/>
            <a:endParaRPr lang="en-US" sz="1200" dirty="0">
              <a:latin typeface="Myriad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9117" y="6704841"/>
            <a:ext cx="2296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231F20"/>
                </a:solidFill>
                <a:cs typeface="Myriad Pro"/>
              </a:rPr>
              <a:t>CỌC KHOAN NHỒI BTCT</a:t>
            </a:r>
            <a:endParaRPr lang="en-US" sz="1200" spc="-5">
              <a:solidFill>
                <a:srgbClr val="231F20"/>
              </a:solidFill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58595B"/>
                </a:solidFill>
                <a:cs typeface="Myriad Pro"/>
              </a:rPr>
              <a:t>BORED PILE</a:t>
            </a:r>
            <a:endParaRPr lang="en-US" sz="1200" spc="-5">
              <a:solidFill>
                <a:srgbClr val="58595B"/>
              </a:solidFill>
              <a:cs typeface="Myriad Pro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79117" y="3917738"/>
            <a:ext cx="4038606" cy="13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53788" y="5234014"/>
            <a:ext cx="31378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79117" y="7166506"/>
            <a:ext cx="352279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62075"/>
            <a:ext cx="1079976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4A4CD8FF-F194-4461-BBA5-3A68FA4E21EA}"/>
              </a:ext>
            </a:extLst>
          </p:cNvPr>
          <p:cNvSpPr txBox="1"/>
          <p:nvPr/>
        </p:nvSpPr>
        <p:spPr>
          <a:xfrm>
            <a:off x="4282633" y="9110188"/>
            <a:ext cx="6902611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>
                <a:solidFill>
                  <a:srgbClr val="231F20"/>
                </a:solidFill>
                <a:latin typeface="Calibri"/>
                <a:cs typeface="Calibri"/>
              </a:rPr>
              <a:t>KẾT CẤU </a:t>
            </a:r>
            <a:r>
              <a:rPr lang="en-US" sz="1777" b="1" spc="42" smtClean="0">
                <a:solidFill>
                  <a:srgbClr val="231F20"/>
                </a:solidFill>
                <a:latin typeface="Calibri"/>
                <a:cs typeface="Calibri"/>
              </a:rPr>
              <a:t>TẦNG ĐIỂN HÌNH </a:t>
            </a:r>
            <a:r>
              <a:rPr lang="en-US" sz="1777" b="1" spc="25" smtClean="0">
                <a:solidFill>
                  <a:srgbClr val="58595B"/>
                </a:solidFill>
                <a:latin typeface="Calibri"/>
                <a:cs typeface="Calibri"/>
              </a:rPr>
              <a:t>–</a:t>
            </a:r>
            <a:r>
              <a:rPr sz="1777" b="1" spc="-114" smtClean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lang="en-US" sz="1777" b="1" spc="85">
                <a:solidFill>
                  <a:srgbClr val="58595B"/>
                </a:solidFill>
                <a:latin typeface="Calibri"/>
                <a:cs typeface="Calibri"/>
              </a:rPr>
              <a:t>STRUCTURE OF </a:t>
            </a:r>
            <a:r>
              <a:rPr lang="en-US" sz="1777" b="1" spc="85" smtClean="0">
                <a:solidFill>
                  <a:srgbClr val="58595B"/>
                </a:solidFill>
                <a:latin typeface="Calibri"/>
                <a:cs typeface="Calibri"/>
              </a:rPr>
              <a:t>TYPICAL FLOOR</a:t>
            </a:r>
            <a:endParaRPr sz="1777" dirty="0">
              <a:latin typeface="Calibri"/>
              <a:cs typeface="Calibri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Calibri"/>
                <a:cs typeface="Calibri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Calibri"/>
                <a:cs typeface="Calibri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Calibri"/>
                <a:cs typeface="Calibri"/>
              </a:rPr>
              <a:t>QUANG NINH MEDIA CENTER</a:t>
            </a:r>
            <a:endParaRPr sz="846" dirty="0">
              <a:latin typeface="Calibri"/>
              <a:cs typeface="Calibri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lang="en-US"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2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xmlns="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41796"/>
            <a:ext cx="12204999" cy="46935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3050" b="1" spc="76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CẤU TẦNG ĐIỂN </a:t>
            </a:r>
            <a:r>
              <a:rPr lang="en-US" sz="3050" b="1" spc="76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 </a:t>
            </a:r>
            <a:r>
              <a:rPr lang="en-US" sz="3050" b="1" spc="47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050" b="1" spc="-194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50" b="1" spc="144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OF </a:t>
            </a:r>
            <a:r>
              <a:rPr lang="en-US" sz="3050" b="1" spc="144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FLOOR</a:t>
            </a:r>
            <a:endParaRPr lang="en-US" sz="3050" b="1" spc="144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8228125" y="3452113"/>
            <a:ext cx="1124220" cy="625824"/>
          </a:xfrm>
          <a:prstGeom prst="straightConnector1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36196" y="7268308"/>
            <a:ext cx="1173496" cy="72557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80618" y="7532193"/>
            <a:ext cx="2534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231F20"/>
                </a:solidFill>
                <a:cs typeface="Myriad Pro"/>
              </a:rPr>
              <a:t>CỘT BTCT</a:t>
            </a:r>
          </a:p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58595B"/>
                </a:solidFill>
                <a:cs typeface="Myriad Pro"/>
              </a:rPr>
              <a:t>REINFORCED CONCRETE COLUMN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94733" y="3051723"/>
            <a:ext cx="1740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231F20"/>
                </a:solidFill>
                <a:cs typeface="Myriad Pro"/>
              </a:rPr>
              <a:t>LÕI BTCT</a:t>
            </a:r>
          </a:p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58595B"/>
                </a:solidFill>
                <a:cs typeface="Myriad Pro"/>
              </a:rPr>
              <a:t>CORE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768769" y="5146431"/>
            <a:ext cx="1514800" cy="1243059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99595" y="5940195"/>
            <a:ext cx="2296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231F20"/>
                </a:solidFill>
                <a:cs typeface="Myriad Pro"/>
              </a:rPr>
              <a:t>SÀN PHẲNG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58595B"/>
                </a:solidFill>
                <a:cs typeface="Myriad Pro"/>
              </a:rPr>
              <a:t>PRESTRESSED CONCRETE SLAB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29468" y="2142020"/>
            <a:ext cx="1660966" cy="80952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772337" y="1716023"/>
            <a:ext cx="2296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231F20"/>
                </a:solidFill>
                <a:cs typeface="Myriad Pro"/>
              </a:rPr>
              <a:t>DẦM BTCT </a:t>
            </a:r>
            <a:r>
              <a:rPr lang="en-US" sz="1200" spc="-5" smtClean="0">
                <a:solidFill>
                  <a:srgbClr val="231F20"/>
                </a:solidFill>
                <a:cs typeface="Myriad Pro"/>
              </a:rPr>
              <a:t>DỰ ỨNG LỰC</a:t>
            </a:r>
            <a:endParaRPr lang="en-US" sz="1200" spc="-5">
              <a:solidFill>
                <a:srgbClr val="231F20"/>
              </a:solidFill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58595B"/>
                </a:solidFill>
                <a:cs typeface="Myriad Pro"/>
              </a:rPr>
              <a:t>PRESTRESSED </a:t>
            </a:r>
            <a:r>
              <a:rPr lang="en-US" sz="1200" spc="-5">
                <a:solidFill>
                  <a:srgbClr val="58595B"/>
                </a:solidFill>
                <a:cs typeface="Myriad Pro"/>
              </a:rPr>
              <a:t>CONCRETE BEAM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5109" y="4077937"/>
            <a:ext cx="700091" cy="39476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18974" y="4011040"/>
            <a:ext cx="2296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231F20"/>
                </a:solidFill>
                <a:cs typeface="Myriad Pro"/>
              </a:rPr>
              <a:t>DẦM BO BIÊN SÀN BTCT</a:t>
            </a:r>
          </a:p>
          <a:p>
            <a:pPr marL="12700">
              <a:lnSpc>
                <a:spcPct val="100000"/>
              </a:lnSpc>
            </a:pPr>
            <a:r>
              <a:rPr lang="en-US" sz="1200" spc="-5">
                <a:solidFill>
                  <a:srgbClr val="58595B"/>
                </a:solidFill>
                <a:cs typeface="Myriad Pro"/>
              </a:rPr>
              <a:t>FLOOR BORDER BEAM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390434" y="2142019"/>
            <a:ext cx="44504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80618" y="7993831"/>
            <a:ext cx="48555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80618" y="6389490"/>
            <a:ext cx="3588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180618" y="4472705"/>
            <a:ext cx="16244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363919" y="3453529"/>
            <a:ext cx="25063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31" y="621350"/>
            <a:ext cx="6976269" cy="7278708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4A4CD8FF-F194-4461-BBA5-3A68FA4E21EA}"/>
              </a:ext>
            </a:extLst>
          </p:cNvPr>
          <p:cNvSpPr txBox="1"/>
          <p:nvPr/>
        </p:nvSpPr>
        <p:spPr>
          <a:xfrm>
            <a:off x="6670034" y="9110188"/>
            <a:ext cx="4515210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>
                <a:solidFill>
                  <a:srgbClr val="231F20"/>
                </a:solidFill>
                <a:latin typeface="Calibri"/>
                <a:cs typeface="Calibri"/>
              </a:rPr>
              <a:t>KẾT CẤU MÓNG </a:t>
            </a:r>
            <a:r>
              <a:rPr sz="1777" b="1" spc="25">
                <a:solidFill>
                  <a:srgbClr val="58595B"/>
                </a:solidFill>
                <a:latin typeface="Calibri"/>
                <a:cs typeface="Calibri"/>
              </a:rPr>
              <a:t>-</a:t>
            </a:r>
            <a:r>
              <a:rPr sz="1777" b="1" spc="-114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lang="en-US" sz="1777" b="1" spc="85">
                <a:solidFill>
                  <a:srgbClr val="58595B"/>
                </a:solidFill>
                <a:latin typeface="Calibri"/>
                <a:cs typeface="Calibri"/>
              </a:rPr>
              <a:t>FOUNDATIONS</a:t>
            </a:r>
            <a:r>
              <a:rPr lang="vi-VN" sz="1777" b="1" spc="85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endParaRPr sz="1777" dirty="0">
              <a:latin typeface="Calibri"/>
              <a:cs typeface="Calibri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Calibri"/>
                <a:cs typeface="Calibri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Calibri"/>
                <a:cs typeface="Calibri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Calibri"/>
                <a:cs typeface="Calibri"/>
              </a:rPr>
              <a:t>QUANG NINH MEDIA CENTER</a:t>
            </a:r>
            <a:endParaRPr sz="846" dirty="0">
              <a:latin typeface="Calibri"/>
              <a:cs typeface="Calibri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lang="en-US"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3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xmlns="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41796"/>
            <a:ext cx="12204999" cy="46935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3050" b="1" spc="76">
                <a:latin typeface="Calibri" panose="020F0502020204030204" pitchFamily="34" charset="0"/>
                <a:cs typeface="Calibri" panose="020F0502020204030204" pitchFamily="34" charset="0"/>
              </a:rPr>
              <a:t>KẾT CẤU MÓNG </a:t>
            </a:r>
            <a:r>
              <a:rPr lang="en-US" sz="3050" b="1" spc="47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050" b="1" spc="-194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50" b="1" spc="144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FOUNDATIONS</a:t>
            </a:r>
            <a:endParaRPr lang="en-US" sz="3050" b="1" spc="144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77635" y="2385707"/>
            <a:ext cx="162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231F20"/>
                </a:solidFill>
                <a:cs typeface="Myriad Pro"/>
              </a:rPr>
              <a:t>ĐÀI CỌC THANG MÁY</a:t>
            </a:r>
          </a:p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58595B"/>
                </a:solidFill>
                <a:cs typeface="Myriad Pro"/>
              </a:rPr>
              <a:t>LIFT POLE</a:t>
            </a:r>
            <a:endParaRPr lang="en-US" sz="1200" spc="-5">
              <a:solidFill>
                <a:srgbClr val="58595B"/>
              </a:solidFill>
              <a:cs typeface="Myriad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87C046-6B05-4E55-B0FF-8DACAFBC0847}"/>
              </a:ext>
            </a:extLst>
          </p:cNvPr>
          <p:cNvSpPr/>
          <p:nvPr/>
        </p:nvSpPr>
        <p:spPr>
          <a:xfrm>
            <a:off x="808548" y="5203218"/>
            <a:ext cx="49569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sz="1200" b="1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Kết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cấu móng lựa </a:t>
            </a:r>
            <a:r>
              <a:rPr lang="en-US" sz="1200" b="1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chọn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giải pháp cọc khoan nhồi bê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thép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kết hợp với t</a:t>
            </a:r>
            <a:r>
              <a:rPr lang="vi-VN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ờng chắn đất bê tông cốt thép với các </a:t>
            </a:r>
            <a:r>
              <a:rPr lang="en-US" sz="1200" b="1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ưu</a:t>
            </a:r>
            <a:r>
              <a:rPr lang="en-US" sz="1200" b="1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điểm sau:</a:t>
            </a:r>
            <a:endParaRPr lang="en-US" sz="1200" b="1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Khả năng chịu lực cao, tăng hiệu quả kinh tế.</a:t>
            </a: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Tính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phổ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biến</a:t>
            </a:r>
            <a:r>
              <a:rPr lang="en-US" sz="1200" spc="13" dirty="0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của</a:t>
            </a:r>
            <a:r>
              <a:rPr lang="en-US" sz="1200" spc="13">
                <a:solidFill>
                  <a:srgbClr val="231F20"/>
                </a:solidFill>
                <a:latin typeface="Myriad Pro" panose="020B0503030403020204" pitchFamily="34" charset="0"/>
                <a:cs typeface="Calibri"/>
              </a:rPr>
              <a:t> công nghệ thi công cọc.</a:t>
            </a: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>
              <a:solidFill>
                <a:srgbClr val="231F20"/>
              </a:solidFill>
              <a:latin typeface="Myriad Pro" panose="020B0503030403020204" pitchFamily="34" charset="0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F28E583-00DF-48A4-AAF4-22AEAF533BED}"/>
              </a:ext>
            </a:extLst>
          </p:cNvPr>
          <p:cNvSpPr/>
          <p:nvPr/>
        </p:nvSpPr>
        <p:spPr>
          <a:xfrm>
            <a:off x="808548" y="6988471"/>
            <a:ext cx="50167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altLang="en-US" sz="1200" b="1" dirty="0">
                <a:solidFill>
                  <a:srgbClr val="FF0000"/>
                </a:solidFill>
                <a:latin typeface="Myriad Pro" panose="020B0503030403020204" pitchFamily="34" charset="0"/>
              </a:rPr>
              <a:t>For structure of the floor &amp; beam system, we recommend reinforced concrete materials with the following advantages: </a:t>
            </a:r>
          </a:p>
          <a:p>
            <a:pPr marL="10748"/>
            <a:endParaRPr lang="en-US" altLang="en-US" sz="12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Durability over time (protection of reinforcement in the coastal environment).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Myriad Pro" panose="020B0503030403020204" pitchFamily="34" charset="0"/>
                <a:cs typeface="Calibri"/>
              </a:rPr>
              <a:t>Popularity of the material.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10748"/>
            <a:endParaRPr lang="en-US" sz="1200" dirty="0">
              <a:latin typeface="Myriad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7635" y="3818223"/>
            <a:ext cx="1455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231F20"/>
                </a:solidFill>
                <a:cs typeface="Myriad Pro"/>
              </a:rPr>
              <a:t>CỌC KHOAN NHỒI</a:t>
            </a:r>
            <a:endParaRPr lang="en-US" sz="1200" spc="-5">
              <a:solidFill>
                <a:srgbClr val="231F20"/>
              </a:solidFill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smtClean="0">
                <a:solidFill>
                  <a:srgbClr val="58595B"/>
                </a:solidFill>
                <a:cs typeface="Myriad Pro"/>
              </a:rPr>
              <a:t>BORED PILE</a:t>
            </a:r>
            <a:endParaRPr lang="en-US" sz="1200" spc="-5">
              <a:solidFill>
                <a:srgbClr val="58595B"/>
              </a:solidFill>
              <a:cs typeface="Myriad Pro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018572" y="4260704"/>
            <a:ext cx="5651462" cy="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018572" y="2847372"/>
            <a:ext cx="5995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427</Words>
  <Application>Microsoft Office PowerPoint</Application>
  <PresentationFormat>A3 Paper (297x420 mm)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</dc:creator>
  <cp:lastModifiedBy>Windows User</cp:lastModifiedBy>
  <cp:revision>27</cp:revision>
  <dcterms:created xsi:type="dcterms:W3CDTF">2022-06-29T06:52:25Z</dcterms:created>
  <dcterms:modified xsi:type="dcterms:W3CDTF">2022-07-09T03:01:33Z</dcterms:modified>
</cp:coreProperties>
</file>