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4" r:id="rId3"/>
    <p:sldId id="266" r:id="rId4"/>
    <p:sldId id="257" r:id="rId5"/>
    <p:sldId id="258" r:id="rId6"/>
    <p:sldId id="267" r:id="rId7"/>
    <p:sldId id="269" r:id="rId8"/>
    <p:sldId id="270" r:id="rId9"/>
    <p:sldId id="271" r:id="rId10"/>
    <p:sldId id="260" r:id="rId11"/>
    <p:sldId id="261" r:id="rId12"/>
    <p:sldId id="262" r:id="rId13"/>
    <p:sldId id="263"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251" autoAdjust="0"/>
  </p:normalViewPr>
  <p:slideViewPr>
    <p:cSldViewPr snapToGrid="0">
      <p:cViewPr varScale="1">
        <p:scale>
          <a:sx n="96" d="100"/>
          <a:sy n="96" d="100"/>
        </p:scale>
        <p:origin x="11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9.png"/><Relationship Id="rId7" Type="http://schemas.openxmlformats.org/officeDocument/2006/relationships/image" Target="../media/image11.png"/><Relationship Id="rId2" Type="http://schemas.microsoft.com/office/2007/relationships/hdphoto" Target="../media/hdphoto1.wdp"/><Relationship Id="rId1" Type="http://schemas.openxmlformats.org/officeDocument/2006/relationships/image" Target="../media/image8.png"/><Relationship Id="rId6" Type="http://schemas.microsoft.com/office/2007/relationships/hdphoto" Target="../media/hdphoto3.wdp"/><Relationship Id="rId5" Type="http://schemas.openxmlformats.org/officeDocument/2006/relationships/image" Target="../media/image10.png"/><Relationship Id="rId4" Type="http://schemas.microsoft.com/office/2007/relationships/hdphoto" Target="../media/hdphoto2.wdp"/></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9.png"/><Relationship Id="rId7" Type="http://schemas.openxmlformats.org/officeDocument/2006/relationships/image" Target="../media/image11.png"/><Relationship Id="rId2" Type="http://schemas.microsoft.com/office/2007/relationships/hdphoto" Target="../media/hdphoto1.wdp"/><Relationship Id="rId1" Type="http://schemas.openxmlformats.org/officeDocument/2006/relationships/image" Target="../media/image8.png"/><Relationship Id="rId6" Type="http://schemas.microsoft.com/office/2007/relationships/hdphoto" Target="../media/hdphoto3.wdp"/><Relationship Id="rId5" Type="http://schemas.openxmlformats.org/officeDocument/2006/relationships/image" Target="../media/image10.png"/><Relationship Id="rId4" Type="http://schemas.microsoft.com/office/2007/relationships/hdphoto" Target="../media/hdphoto2.wdp"/></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A3AE5-7CBF-4697-A760-FF802F9F099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8569EF-7516-4CD7-B382-71E3F9131760}">
      <dgm:prSet/>
      <dgm:spPr/>
      <dgm:t>
        <a:bodyPr/>
        <a:lstStyle/>
        <a:p>
          <a:pPr>
            <a:lnSpc>
              <a:spcPct val="100000"/>
            </a:lnSpc>
          </a:pPr>
          <a:r>
            <a:rPr lang="fr-FR" dirty="0"/>
            <a:t>Réalisation de l’IHM </a:t>
          </a:r>
          <a:r>
            <a:rPr lang="en-US" dirty="0"/>
            <a:t>“</a:t>
          </a:r>
          <a:r>
            <a:rPr lang="fr-FR" dirty="0"/>
            <a:t>Commandes</a:t>
          </a:r>
          <a:r>
            <a:rPr lang="en-US" dirty="0"/>
            <a:t>”</a:t>
          </a:r>
          <a:r>
            <a:rPr lang="fr-FR" dirty="0"/>
            <a:t> permettant à l’utilisateur client de choisir des articles du site.</a:t>
          </a:r>
        </a:p>
      </dgm:t>
    </dgm:pt>
    <dgm:pt modelId="{8C2975E2-B7EB-4E0D-AEF1-2F9A3692D0BB}" type="parTrans" cxnId="{1699FC81-CDAE-4730-8C42-785B3B8EE904}">
      <dgm:prSet/>
      <dgm:spPr/>
      <dgm:t>
        <a:bodyPr/>
        <a:lstStyle/>
        <a:p>
          <a:endParaRPr lang="en-US"/>
        </a:p>
      </dgm:t>
    </dgm:pt>
    <dgm:pt modelId="{09031102-7D63-4CBB-9219-09A4F3E2BF47}" type="sibTrans" cxnId="{1699FC81-CDAE-4730-8C42-785B3B8EE904}">
      <dgm:prSet/>
      <dgm:spPr/>
      <dgm:t>
        <a:bodyPr/>
        <a:lstStyle/>
        <a:p>
          <a:endParaRPr lang="en-US"/>
        </a:p>
      </dgm:t>
    </dgm:pt>
    <dgm:pt modelId="{AF4E91BB-E790-43DE-9183-3B696EA7B39A}">
      <dgm:prSet/>
      <dgm:spPr/>
      <dgm:t>
        <a:bodyPr/>
        <a:lstStyle/>
        <a:p>
          <a:pPr>
            <a:lnSpc>
              <a:spcPct val="100000"/>
            </a:lnSpc>
          </a:pPr>
          <a:r>
            <a:rPr lang="fr-FR" b="0" i="0" dirty="0"/>
            <a:t>Réalisation l’IHM “Panier” permettant la validation de la commande précédemment ajoutée.</a:t>
          </a:r>
          <a:endParaRPr lang="en-US" dirty="0"/>
        </a:p>
      </dgm:t>
    </dgm:pt>
    <dgm:pt modelId="{EF62F6E0-3E00-44AA-AE95-3DF24D03DE0A}" type="parTrans" cxnId="{2FF06BFA-1937-4B08-8419-37C478DFF790}">
      <dgm:prSet/>
      <dgm:spPr/>
      <dgm:t>
        <a:bodyPr/>
        <a:lstStyle/>
        <a:p>
          <a:endParaRPr lang="en-US"/>
        </a:p>
      </dgm:t>
    </dgm:pt>
    <dgm:pt modelId="{AF15C5D1-51C0-44F3-A959-38DC0BA0E522}" type="sibTrans" cxnId="{2FF06BFA-1937-4B08-8419-37C478DFF790}">
      <dgm:prSet/>
      <dgm:spPr/>
      <dgm:t>
        <a:bodyPr/>
        <a:lstStyle/>
        <a:p>
          <a:endParaRPr lang="en-US"/>
        </a:p>
      </dgm:t>
    </dgm:pt>
    <dgm:pt modelId="{C0137C89-6168-4708-BFCA-A05099271FEF}">
      <dgm:prSet/>
      <dgm:spPr/>
      <dgm:t>
        <a:bodyPr/>
        <a:lstStyle/>
        <a:p>
          <a:pPr>
            <a:lnSpc>
              <a:spcPct val="100000"/>
            </a:lnSpc>
          </a:pPr>
          <a:r>
            <a:rPr lang="fr-FR" dirty="0"/>
            <a:t>IHM “Livraison” est lié à l’IHM Panier, l’utilisateur client devra saisir ses coordonnées (nom, prénom, adresse, tel, ville, CP) ainsi qu’une heure de livraison. </a:t>
          </a:r>
          <a:endParaRPr lang="en-US" dirty="0"/>
        </a:p>
      </dgm:t>
    </dgm:pt>
    <dgm:pt modelId="{FC0EFBF7-74FF-4C91-8101-B6F55575AF10}" type="parTrans" cxnId="{39958EB3-2AFC-41AD-9C00-47C2B7DDF043}">
      <dgm:prSet/>
      <dgm:spPr/>
      <dgm:t>
        <a:bodyPr/>
        <a:lstStyle/>
        <a:p>
          <a:endParaRPr lang="en-US"/>
        </a:p>
      </dgm:t>
    </dgm:pt>
    <dgm:pt modelId="{BCBEAB44-BA6E-4534-ACDA-235ADD455FE5}" type="sibTrans" cxnId="{39958EB3-2AFC-41AD-9C00-47C2B7DDF043}">
      <dgm:prSet/>
      <dgm:spPr/>
      <dgm:t>
        <a:bodyPr/>
        <a:lstStyle/>
        <a:p>
          <a:endParaRPr lang="en-US"/>
        </a:p>
      </dgm:t>
    </dgm:pt>
    <dgm:pt modelId="{D1DCD88D-3101-49B0-8F72-4D8E4610E47B}">
      <dgm:prSet/>
      <dgm:spPr/>
      <dgm:t>
        <a:bodyPr/>
        <a:lstStyle/>
        <a:p>
          <a:pPr>
            <a:lnSpc>
              <a:spcPct val="100000"/>
            </a:lnSpc>
          </a:pPr>
          <a:r>
            <a:rPr lang="fr-FR" dirty="0"/>
            <a:t>IHM “A Emporter“ est lié à l’IHM Panier, l’utilisateur client devra saisir nom, téléphone portable ainsi qu’une heure de mise à disposition de sa commande.</a:t>
          </a:r>
          <a:endParaRPr lang="en-US" dirty="0"/>
        </a:p>
      </dgm:t>
    </dgm:pt>
    <dgm:pt modelId="{EB122E5A-2F5F-4ED3-8BBC-DA9EEE39A616}" type="parTrans" cxnId="{D20C11DF-6D3D-4813-B926-681FBAA45198}">
      <dgm:prSet/>
      <dgm:spPr/>
      <dgm:t>
        <a:bodyPr/>
        <a:lstStyle/>
        <a:p>
          <a:endParaRPr lang="fr-FR"/>
        </a:p>
      </dgm:t>
    </dgm:pt>
    <dgm:pt modelId="{3AC91D70-9B63-47B1-9DFA-9BBC53D614A3}" type="sibTrans" cxnId="{D20C11DF-6D3D-4813-B926-681FBAA45198}">
      <dgm:prSet/>
      <dgm:spPr/>
      <dgm:t>
        <a:bodyPr/>
        <a:lstStyle/>
        <a:p>
          <a:endParaRPr lang="fr-FR"/>
        </a:p>
      </dgm:t>
    </dgm:pt>
    <dgm:pt modelId="{A8EB3B71-AA1B-495B-88A8-CC3199D98294}" type="pres">
      <dgm:prSet presAssocID="{E5CA3AE5-7CBF-4697-A760-FF802F9F099A}" presName="root" presStyleCnt="0">
        <dgm:presLayoutVars>
          <dgm:dir/>
          <dgm:resizeHandles val="exact"/>
        </dgm:presLayoutVars>
      </dgm:prSet>
      <dgm:spPr/>
    </dgm:pt>
    <dgm:pt modelId="{3FE9BA7E-1D95-461C-94D3-D7B50AA76A68}" type="pres">
      <dgm:prSet presAssocID="{518569EF-7516-4CD7-B382-71E3F9131760}" presName="compNode" presStyleCnt="0"/>
      <dgm:spPr/>
    </dgm:pt>
    <dgm:pt modelId="{428C5594-3373-42A8-AF78-521F1F0531C2}" type="pres">
      <dgm:prSet presAssocID="{518569EF-7516-4CD7-B382-71E3F9131760}" presName="bgRect" presStyleLbl="bgShp" presStyleIdx="0" presStyleCnt="4" custLinFactNeighborX="2022" custLinFactNeighborY="-1344"/>
      <dgm:spPr/>
    </dgm:pt>
    <dgm:pt modelId="{632212E2-BFFC-49DB-95D7-BE82B6596D0A}" type="pres">
      <dgm:prSet presAssocID="{518569EF-7516-4CD7-B382-71E3F9131760}" presName="iconRect" presStyleLbl="node1" presStyleIdx="0" presStyleCnt="4"/>
      <dgm:spPr>
        <a:blipFill rotWithShape="1">
          <a:blip xmlns:r="http://schemas.openxmlformats.org/officeDocument/2006/relationships" r:embed="rId1">
            <a:extLst>
              <a:ext uri="{BEBA8EAE-BF5A-486C-A8C5-ECC9F3942E4B}">
                <a14:imgProps xmlns:a14="http://schemas.microsoft.com/office/drawing/2010/main">
                  <a14:imgLayer r:embed="rId2">
                    <a14:imgEffect>
                      <a14:backgroundRemoval t="10000" b="90000" l="10000" r="90000">
                        <a14:foregroundMark x1="43210" y1="38192" x2="43210" y2="38192"/>
                        <a14:foregroundMark x1="44074" y1="51417" x2="44074" y2="51417"/>
                        <a14:foregroundMark x1="59136" y1="52497" x2="59136" y2="52497"/>
                        <a14:foregroundMark x1="61481" y1="38462" x2="61481" y2="38462"/>
                      </a14:backgroundRemoval>
                    </a14:imgEffect>
                  </a14:imgLayer>
                </a14:imgProps>
              </a:ext>
            </a:extLst>
          </a:blip>
          <a:srcRect/>
          <a:stretch>
            <a:fillRect l="-5000" r="-5000"/>
          </a:stretch>
        </a:blipFill>
        <a:ln>
          <a:noFill/>
        </a:ln>
      </dgm:spPr>
    </dgm:pt>
    <dgm:pt modelId="{1E9DEAEC-EB67-494C-BBEE-FF6C1D753486}" type="pres">
      <dgm:prSet presAssocID="{518569EF-7516-4CD7-B382-71E3F9131760}" presName="spaceRect" presStyleCnt="0"/>
      <dgm:spPr/>
    </dgm:pt>
    <dgm:pt modelId="{A380C521-4768-47AD-9ADA-700CD47AFD1D}" type="pres">
      <dgm:prSet presAssocID="{518569EF-7516-4CD7-B382-71E3F9131760}" presName="parTx" presStyleLbl="revTx" presStyleIdx="0" presStyleCnt="4" custAng="0">
        <dgm:presLayoutVars>
          <dgm:chMax val="0"/>
          <dgm:chPref val="0"/>
        </dgm:presLayoutVars>
      </dgm:prSet>
      <dgm:spPr/>
    </dgm:pt>
    <dgm:pt modelId="{26427A6B-77E2-41D6-BB3D-DCDE2336EC12}" type="pres">
      <dgm:prSet presAssocID="{09031102-7D63-4CBB-9219-09A4F3E2BF47}" presName="sibTrans" presStyleCnt="0"/>
      <dgm:spPr/>
    </dgm:pt>
    <dgm:pt modelId="{5C81C3E0-D7CA-4248-A90E-B810E943D47D}" type="pres">
      <dgm:prSet presAssocID="{AF4E91BB-E790-43DE-9183-3B696EA7B39A}" presName="compNode" presStyleCnt="0"/>
      <dgm:spPr/>
    </dgm:pt>
    <dgm:pt modelId="{FC12A9D2-8D38-40DE-B499-5B947C3118CA}" type="pres">
      <dgm:prSet presAssocID="{AF4E91BB-E790-43DE-9183-3B696EA7B39A}" presName="bgRect" presStyleLbl="bgShp" presStyleIdx="1" presStyleCnt="4"/>
      <dgm:spPr/>
    </dgm:pt>
    <dgm:pt modelId="{FF39938C-275A-469B-A765-0FD838A1741D}" type="pres">
      <dgm:prSet presAssocID="{AF4E91BB-E790-43DE-9183-3B696EA7B39A}" presName="iconRect" presStyleLbl="node1" presStyleIdx="1" presStyleCnt="4"/>
      <dgm:spPr>
        <a:blipFill rotWithShape="1">
          <a:blip xmlns:r="http://schemas.openxmlformats.org/officeDocument/2006/relationships" r:embed="rId3">
            <a:extLst>
              <a:ext uri="{BEBA8EAE-BF5A-486C-A8C5-ECC9F3942E4B}">
                <a14:imgProps xmlns:a14="http://schemas.microsoft.com/office/drawing/2010/main">
                  <a14:imgLayer r:embed="rId4">
                    <a14:imgEffect>
                      <a14:backgroundRemoval t="9658" b="94366" l="10000" r="93390">
                        <a14:foregroundMark x1="88814" y1="11268" x2="88814" y2="11268"/>
                        <a14:foregroundMark x1="93559" y1="10664" x2="93559" y2="10664"/>
                        <a14:foregroundMark x1="28983" y1="89336" x2="28983" y2="89336"/>
                        <a14:foregroundMark x1="66610" y1="86922" x2="66610" y2="86922"/>
                        <a14:foregroundMark x1="61695" y1="94366" x2="61695" y2="94366"/>
                      </a14:backgroundRemoval>
                    </a14:imgEffect>
                  </a14:imgLayer>
                </a14:imgProps>
              </a:ext>
            </a:extLst>
          </a:blip>
          <a:srcRect/>
          <a:stretch>
            <a:fillRect l="-9000" r="-9000"/>
          </a:stretch>
        </a:blipFill>
        <a:ln>
          <a:noFill/>
        </a:ln>
      </dgm:spPr>
      <dgm:extLst>
        <a:ext uri="{E40237B7-FDA0-4F09-8148-C483321AD2D9}">
          <dgm14:cNvPr xmlns:dgm14="http://schemas.microsoft.com/office/drawing/2010/diagram" id="0" name="" descr="Decision chart"/>
        </a:ext>
      </dgm:extLst>
    </dgm:pt>
    <dgm:pt modelId="{7EB0E807-5C5F-41D1-A436-12816259FB1A}" type="pres">
      <dgm:prSet presAssocID="{AF4E91BB-E790-43DE-9183-3B696EA7B39A}" presName="spaceRect" presStyleCnt="0"/>
      <dgm:spPr/>
    </dgm:pt>
    <dgm:pt modelId="{B5FCEFD1-E90C-4ECC-8A12-2AF737490962}" type="pres">
      <dgm:prSet presAssocID="{AF4E91BB-E790-43DE-9183-3B696EA7B39A}" presName="parTx" presStyleLbl="revTx" presStyleIdx="1" presStyleCnt="4">
        <dgm:presLayoutVars>
          <dgm:chMax val="0"/>
          <dgm:chPref val="0"/>
        </dgm:presLayoutVars>
      </dgm:prSet>
      <dgm:spPr/>
    </dgm:pt>
    <dgm:pt modelId="{6ABF721D-A24C-4217-B41B-E5C1A24569E0}" type="pres">
      <dgm:prSet presAssocID="{AF15C5D1-51C0-44F3-A959-38DC0BA0E522}" presName="sibTrans" presStyleCnt="0"/>
      <dgm:spPr/>
    </dgm:pt>
    <dgm:pt modelId="{CA7E67FE-F562-470B-A587-E8C1ACCE9DDA}" type="pres">
      <dgm:prSet presAssocID="{C0137C89-6168-4708-BFCA-A05099271FEF}" presName="compNode" presStyleCnt="0"/>
      <dgm:spPr/>
    </dgm:pt>
    <dgm:pt modelId="{01F3ED73-F7AF-4E0D-82E5-F0297C8FAED1}" type="pres">
      <dgm:prSet presAssocID="{C0137C89-6168-4708-BFCA-A05099271FEF}" presName="bgRect" presStyleLbl="bgShp" presStyleIdx="2" presStyleCnt="4"/>
      <dgm:spPr/>
    </dgm:pt>
    <dgm:pt modelId="{1FB924B3-E9A0-4A30-B997-BDE68A385F77}" type="pres">
      <dgm:prSet presAssocID="{C0137C89-6168-4708-BFCA-A05099271FEF}" presName="iconRect" presStyleLbl="node1" presStyleIdx="2" presStyleCnt="4"/>
      <dgm:spPr>
        <a:blipFill rotWithShape="1">
          <a:blip xmlns:r="http://schemas.openxmlformats.org/officeDocument/2006/relationships" r:embed="rId5">
            <a:extLst>
              <a:ext uri="{BEBA8EAE-BF5A-486C-A8C5-ECC9F3942E4B}">
                <a14:imgProps xmlns:a14="http://schemas.microsoft.com/office/drawing/2010/main">
                  <a14:imgLayer r:embed="rId6">
                    <a14:imgEffect>
                      <a14:backgroundRemoval t="10000" b="90000" l="10000" r="90000">
                        <a14:foregroundMark x1="35769" y1="45769" x2="35769" y2="45769"/>
                        <a14:foregroundMark x1="38846" y1="40385" x2="38846" y2="40385"/>
                        <a14:foregroundMark x1="39615" y1="36154" x2="39615" y2="36154"/>
                        <a14:foregroundMark x1="38846" y1="31923" x2="38846" y2="31923"/>
                      </a14:backgroundRemoval>
                    </a14:imgEffect>
                  </a14:imgLayer>
                </a14:imgProps>
              </a:ex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Base de données avec un remplissage uni"/>
        </a:ext>
      </dgm:extLst>
    </dgm:pt>
    <dgm:pt modelId="{948D536A-09B6-4DC5-AE42-0AF3D0171335}" type="pres">
      <dgm:prSet presAssocID="{C0137C89-6168-4708-BFCA-A05099271FEF}" presName="spaceRect" presStyleCnt="0"/>
      <dgm:spPr/>
    </dgm:pt>
    <dgm:pt modelId="{485166EE-7A51-467C-B603-596AE08D4031}" type="pres">
      <dgm:prSet presAssocID="{C0137C89-6168-4708-BFCA-A05099271FEF}" presName="parTx" presStyleLbl="revTx" presStyleIdx="2" presStyleCnt="4">
        <dgm:presLayoutVars>
          <dgm:chMax val="0"/>
          <dgm:chPref val="0"/>
        </dgm:presLayoutVars>
      </dgm:prSet>
      <dgm:spPr/>
    </dgm:pt>
    <dgm:pt modelId="{395ED0BE-2A8F-4BD1-B13E-CFA8EEC76E0A}" type="pres">
      <dgm:prSet presAssocID="{BCBEAB44-BA6E-4534-ACDA-235ADD455FE5}" presName="sibTrans" presStyleCnt="0"/>
      <dgm:spPr/>
    </dgm:pt>
    <dgm:pt modelId="{CC9500BB-76D1-4ED4-8699-9BB5FD673BE6}" type="pres">
      <dgm:prSet presAssocID="{D1DCD88D-3101-49B0-8F72-4D8E4610E47B}" presName="compNode" presStyleCnt="0"/>
      <dgm:spPr/>
    </dgm:pt>
    <dgm:pt modelId="{5EDDFE1E-763D-4489-9B49-6386E4DF29DB}" type="pres">
      <dgm:prSet presAssocID="{D1DCD88D-3101-49B0-8F72-4D8E4610E47B}" presName="bgRect" presStyleLbl="bgShp" presStyleIdx="3" presStyleCnt="4"/>
      <dgm:spPr/>
    </dgm:pt>
    <dgm:pt modelId="{7403DEDA-3F9A-4580-A68B-87B1C871B71E}" type="pres">
      <dgm:prSet presAssocID="{D1DCD88D-3101-49B0-8F72-4D8E4610E47B}" presName="iconRect" presStyleLbl="node1" presStyleIdx="3" presStyleCnt="4"/>
      <dgm:spPr>
        <a:blipFill rotWithShape="1">
          <a:blip xmlns:r="http://schemas.openxmlformats.org/officeDocument/2006/relationships" r:embed="rId7">
            <a:extLst>
              <a:ext uri="{BEBA8EAE-BF5A-486C-A8C5-ECC9F3942E4B}">
                <a14:imgProps xmlns:a14="http://schemas.microsoft.com/office/drawing/2010/main">
                  <a14:imgLayer r:embed="rId8">
                    <a14:imgEffect>
                      <a14:backgroundRemoval t="2924" b="95322" l="9459" r="89865">
                        <a14:foregroundMark x1="46622" y1="95322" x2="46622" y2="95322"/>
                        <a14:foregroundMark x1="49324" y1="2924" x2="49324" y2="2924"/>
                      </a14:backgroundRemoval>
                    </a14:imgEffect>
                  </a14:imgLayer>
                </a14:imgProps>
              </a:ext>
              <a:ext uri="{28A0092B-C50C-407E-A947-70E740481C1C}">
                <a14:useLocalDpi xmlns:a14="http://schemas.microsoft.com/office/drawing/2010/main" val="0"/>
              </a:ext>
            </a:extLst>
          </a:blip>
          <a:srcRect/>
          <a:stretch>
            <a:fillRect l="-37000" r="-37000"/>
          </a:stretch>
        </a:blipFill>
      </dgm:spPr>
    </dgm:pt>
    <dgm:pt modelId="{7BF04C30-FA10-4AED-BAFC-86455D06FEAE}" type="pres">
      <dgm:prSet presAssocID="{D1DCD88D-3101-49B0-8F72-4D8E4610E47B}" presName="spaceRect" presStyleCnt="0"/>
      <dgm:spPr/>
    </dgm:pt>
    <dgm:pt modelId="{42B76D4B-A152-4A86-9B10-9B76CB91A963}" type="pres">
      <dgm:prSet presAssocID="{D1DCD88D-3101-49B0-8F72-4D8E4610E47B}" presName="parTx" presStyleLbl="revTx" presStyleIdx="3" presStyleCnt="4">
        <dgm:presLayoutVars>
          <dgm:chMax val="0"/>
          <dgm:chPref val="0"/>
        </dgm:presLayoutVars>
      </dgm:prSet>
      <dgm:spPr/>
    </dgm:pt>
  </dgm:ptLst>
  <dgm:cxnLst>
    <dgm:cxn modelId="{8284F64F-1387-4989-B306-9F90C7100DC2}" type="presOf" srcId="{518569EF-7516-4CD7-B382-71E3F9131760}" destId="{A380C521-4768-47AD-9ADA-700CD47AFD1D}" srcOrd="0" destOrd="0" presId="urn:microsoft.com/office/officeart/2018/2/layout/IconVerticalSolidList"/>
    <dgm:cxn modelId="{1699FC81-CDAE-4730-8C42-785B3B8EE904}" srcId="{E5CA3AE5-7CBF-4697-A760-FF802F9F099A}" destId="{518569EF-7516-4CD7-B382-71E3F9131760}" srcOrd="0" destOrd="0" parTransId="{8C2975E2-B7EB-4E0D-AEF1-2F9A3692D0BB}" sibTransId="{09031102-7D63-4CBB-9219-09A4F3E2BF47}"/>
    <dgm:cxn modelId="{5D457DA0-B508-41B0-8D78-F29936ED0CE9}" type="presOf" srcId="{E5CA3AE5-7CBF-4697-A760-FF802F9F099A}" destId="{A8EB3B71-AA1B-495B-88A8-CC3199D98294}" srcOrd="0" destOrd="0" presId="urn:microsoft.com/office/officeart/2018/2/layout/IconVerticalSolidList"/>
    <dgm:cxn modelId="{39958EB3-2AFC-41AD-9C00-47C2B7DDF043}" srcId="{E5CA3AE5-7CBF-4697-A760-FF802F9F099A}" destId="{C0137C89-6168-4708-BFCA-A05099271FEF}" srcOrd="2" destOrd="0" parTransId="{FC0EFBF7-74FF-4C91-8101-B6F55575AF10}" sibTransId="{BCBEAB44-BA6E-4534-ACDA-235ADD455FE5}"/>
    <dgm:cxn modelId="{6433BCD1-EFD1-4B80-893C-B23822E86F2C}" type="presOf" srcId="{D1DCD88D-3101-49B0-8F72-4D8E4610E47B}" destId="{42B76D4B-A152-4A86-9B10-9B76CB91A963}" srcOrd="0" destOrd="0" presId="urn:microsoft.com/office/officeart/2018/2/layout/IconVerticalSolidList"/>
    <dgm:cxn modelId="{D20C11DF-6D3D-4813-B926-681FBAA45198}" srcId="{E5CA3AE5-7CBF-4697-A760-FF802F9F099A}" destId="{D1DCD88D-3101-49B0-8F72-4D8E4610E47B}" srcOrd="3" destOrd="0" parTransId="{EB122E5A-2F5F-4ED3-8BBC-DA9EEE39A616}" sibTransId="{3AC91D70-9B63-47B1-9DFA-9BBC53D614A3}"/>
    <dgm:cxn modelId="{378BCDE6-C46B-45C5-BFBE-A751C7530DE4}" type="presOf" srcId="{C0137C89-6168-4708-BFCA-A05099271FEF}" destId="{485166EE-7A51-467C-B603-596AE08D4031}" srcOrd="0" destOrd="0" presId="urn:microsoft.com/office/officeart/2018/2/layout/IconVerticalSolidList"/>
    <dgm:cxn modelId="{87AC54F3-169A-4F90-BC2A-4C97147991B8}" type="presOf" srcId="{AF4E91BB-E790-43DE-9183-3B696EA7B39A}" destId="{B5FCEFD1-E90C-4ECC-8A12-2AF737490962}" srcOrd="0" destOrd="0" presId="urn:microsoft.com/office/officeart/2018/2/layout/IconVerticalSolidList"/>
    <dgm:cxn modelId="{2FF06BFA-1937-4B08-8419-37C478DFF790}" srcId="{E5CA3AE5-7CBF-4697-A760-FF802F9F099A}" destId="{AF4E91BB-E790-43DE-9183-3B696EA7B39A}" srcOrd="1" destOrd="0" parTransId="{EF62F6E0-3E00-44AA-AE95-3DF24D03DE0A}" sibTransId="{AF15C5D1-51C0-44F3-A959-38DC0BA0E522}"/>
    <dgm:cxn modelId="{24D4F87D-FD60-4152-9256-2343BEC01B17}" type="presParOf" srcId="{A8EB3B71-AA1B-495B-88A8-CC3199D98294}" destId="{3FE9BA7E-1D95-461C-94D3-D7B50AA76A68}" srcOrd="0" destOrd="0" presId="urn:microsoft.com/office/officeart/2018/2/layout/IconVerticalSolidList"/>
    <dgm:cxn modelId="{93DF9941-F7A1-4CFF-9A26-57DA0FC5DAC7}" type="presParOf" srcId="{3FE9BA7E-1D95-461C-94D3-D7B50AA76A68}" destId="{428C5594-3373-42A8-AF78-521F1F0531C2}" srcOrd="0" destOrd="0" presId="urn:microsoft.com/office/officeart/2018/2/layout/IconVerticalSolidList"/>
    <dgm:cxn modelId="{3807B21D-285D-4C9A-9C94-EB5ED3A23C51}" type="presParOf" srcId="{3FE9BA7E-1D95-461C-94D3-D7B50AA76A68}" destId="{632212E2-BFFC-49DB-95D7-BE82B6596D0A}" srcOrd="1" destOrd="0" presId="urn:microsoft.com/office/officeart/2018/2/layout/IconVerticalSolidList"/>
    <dgm:cxn modelId="{DE8E290C-0754-4079-B816-D767B27B1FB9}" type="presParOf" srcId="{3FE9BA7E-1D95-461C-94D3-D7B50AA76A68}" destId="{1E9DEAEC-EB67-494C-BBEE-FF6C1D753486}" srcOrd="2" destOrd="0" presId="urn:microsoft.com/office/officeart/2018/2/layout/IconVerticalSolidList"/>
    <dgm:cxn modelId="{A0261738-1B69-41EE-88D6-E1E399C19804}" type="presParOf" srcId="{3FE9BA7E-1D95-461C-94D3-D7B50AA76A68}" destId="{A380C521-4768-47AD-9ADA-700CD47AFD1D}" srcOrd="3" destOrd="0" presId="urn:microsoft.com/office/officeart/2018/2/layout/IconVerticalSolidList"/>
    <dgm:cxn modelId="{068518BC-7AB4-4C28-B113-C5D2F6AF92E5}" type="presParOf" srcId="{A8EB3B71-AA1B-495B-88A8-CC3199D98294}" destId="{26427A6B-77E2-41D6-BB3D-DCDE2336EC12}" srcOrd="1" destOrd="0" presId="urn:microsoft.com/office/officeart/2018/2/layout/IconVerticalSolidList"/>
    <dgm:cxn modelId="{B3E9CC1B-9D7F-4296-B794-87A84FD2EFA8}" type="presParOf" srcId="{A8EB3B71-AA1B-495B-88A8-CC3199D98294}" destId="{5C81C3E0-D7CA-4248-A90E-B810E943D47D}" srcOrd="2" destOrd="0" presId="urn:microsoft.com/office/officeart/2018/2/layout/IconVerticalSolidList"/>
    <dgm:cxn modelId="{44514334-DCF0-4328-92BA-32CFD3D1C23E}" type="presParOf" srcId="{5C81C3E0-D7CA-4248-A90E-B810E943D47D}" destId="{FC12A9D2-8D38-40DE-B499-5B947C3118CA}" srcOrd="0" destOrd="0" presId="urn:microsoft.com/office/officeart/2018/2/layout/IconVerticalSolidList"/>
    <dgm:cxn modelId="{B9DEEDD2-E519-4B80-AAA5-9D3461FDA445}" type="presParOf" srcId="{5C81C3E0-D7CA-4248-A90E-B810E943D47D}" destId="{FF39938C-275A-469B-A765-0FD838A1741D}" srcOrd="1" destOrd="0" presId="urn:microsoft.com/office/officeart/2018/2/layout/IconVerticalSolidList"/>
    <dgm:cxn modelId="{EF64FCF5-85E7-46C6-9B78-E24CA0B769A5}" type="presParOf" srcId="{5C81C3E0-D7CA-4248-A90E-B810E943D47D}" destId="{7EB0E807-5C5F-41D1-A436-12816259FB1A}" srcOrd="2" destOrd="0" presId="urn:microsoft.com/office/officeart/2018/2/layout/IconVerticalSolidList"/>
    <dgm:cxn modelId="{7F1A242D-7A23-4F57-90A9-9359E7D64B66}" type="presParOf" srcId="{5C81C3E0-D7CA-4248-A90E-B810E943D47D}" destId="{B5FCEFD1-E90C-4ECC-8A12-2AF737490962}" srcOrd="3" destOrd="0" presId="urn:microsoft.com/office/officeart/2018/2/layout/IconVerticalSolidList"/>
    <dgm:cxn modelId="{A4058376-C1D4-452D-B767-E0BF0A70FFB5}" type="presParOf" srcId="{A8EB3B71-AA1B-495B-88A8-CC3199D98294}" destId="{6ABF721D-A24C-4217-B41B-E5C1A24569E0}" srcOrd="3" destOrd="0" presId="urn:microsoft.com/office/officeart/2018/2/layout/IconVerticalSolidList"/>
    <dgm:cxn modelId="{8F581989-FFD0-4106-AC17-E2A29E0B713E}" type="presParOf" srcId="{A8EB3B71-AA1B-495B-88A8-CC3199D98294}" destId="{CA7E67FE-F562-470B-A587-E8C1ACCE9DDA}" srcOrd="4" destOrd="0" presId="urn:microsoft.com/office/officeart/2018/2/layout/IconVerticalSolidList"/>
    <dgm:cxn modelId="{A00E20D5-F41B-4B47-A621-B101E501AD13}" type="presParOf" srcId="{CA7E67FE-F562-470B-A587-E8C1ACCE9DDA}" destId="{01F3ED73-F7AF-4E0D-82E5-F0297C8FAED1}" srcOrd="0" destOrd="0" presId="urn:microsoft.com/office/officeart/2018/2/layout/IconVerticalSolidList"/>
    <dgm:cxn modelId="{67F0AAD6-4430-4C05-8350-352E5C2EC0D6}" type="presParOf" srcId="{CA7E67FE-F562-470B-A587-E8C1ACCE9DDA}" destId="{1FB924B3-E9A0-4A30-B997-BDE68A385F77}" srcOrd="1" destOrd="0" presId="urn:microsoft.com/office/officeart/2018/2/layout/IconVerticalSolidList"/>
    <dgm:cxn modelId="{D7E9F1DC-B1AA-436B-9B0B-97D841253AE3}" type="presParOf" srcId="{CA7E67FE-F562-470B-A587-E8C1ACCE9DDA}" destId="{948D536A-09B6-4DC5-AE42-0AF3D0171335}" srcOrd="2" destOrd="0" presId="urn:microsoft.com/office/officeart/2018/2/layout/IconVerticalSolidList"/>
    <dgm:cxn modelId="{621E43F9-9AFF-482D-B17E-119C8485E333}" type="presParOf" srcId="{CA7E67FE-F562-470B-A587-E8C1ACCE9DDA}" destId="{485166EE-7A51-467C-B603-596AE08D4031}" srcOrd="3" destOrd="0" presId="urn:microsoft.com/office/officeart/2018/2/layout/IconVerticalSolidList"/>
    <dgm:cxn modelId="{25A026E7-149C-42F4-BFFF-3D761D838961}" type="presParOf" srcId="{A8EB3B71-AA1B-495B-88A8-CC3199D98294}" destId="{395ED0BE-2A8F-4BD1-B13E-CFA8EEC76E0A}" srcOrd="5" destOrd="0" presId="urn:microsoft.com/office/officeart/2018/2/layout/IconVerticalSolidList"/>
    <dgm:cxn modelId="{D0C3495D-57A8-4AEE-8A8A-5852019B0618}" type="presParOf" srcId="{A8EB3B71-AA1B-495B-88A8-CC3199D98294}" destId="{CC9500BB-76D1-4ED4-8699-9BB5FD673BE6}" srcOrd="6" destOrd="0" presId="urn:microsoft.com/office/officeart/2018/2/layout/IconVerticalSolidList"/>
    <dgm:cxn modelId="{D2F69AA6-B465-4E89-902F-59F2F548FB3D}" type="presParOf" srcId="{CC9500BB-76D1-4ED4-8699-9BB5FD673BE6}" destId="{5EDDFE1E-763D-4489-9B49-6386E4DF29DB}" srcOrd="0" destOrd="0" presId="urn:microsoft.com/office/officeart/2018/2/layout/IconVerticalSolidList"/>
    <dgm:cxn modelId="{8B978E63-71DA-4076-B021-9E3784E66E26}" type="presParOf" srcId="{CC9500BB-76D1-4ED4-8699-9BB5FD673BE6}" destId="{7403DEDA-3F9A-4580-A68B-87B1C871B71E}" srcOrd="1" destOrd="0" presId="urn:microsoft.com/office/officeart/2018/2/layout/IconVerticalSolidList"/>
    <dgm:cxn modelId="{5CCE39DA-6A9D-4B46-A284-22D8506DEEE1}" type="presParOf" srcId="{CC9500BB-76D1-4ED4-8699-9BB5FD673BE6}" destId="{7BF04C30-FA10-4AED-BAFC-86455D06FEAE}" srcOrd="2" destOrd="0" presId="urn:microsoft.com/office/officeart/2018/2/layout/IconVerticalSolidList"/>
    <dgm:cxn modelId="{811E807E-3203-400A-9C0E-3417726DD065}" type="presParOf" srcId="{CC9500BB-76D1-4ED4-8699-9BB5FD673BE6}" destId="{42B76D4B-A152-4A86-9B10-9B76CB91A96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76348-148C-468E-A792-EE6A3DCA35D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E60332C-6CF7-4014-862A-58E76151757F}">
      <dgm:prSet/>
      <dgm:spPr/>
      <dgm:t>
        <a:bodyPr/>
        <a:lstStyle/>
        <a:p>
          <a:r>
            <a:rPr lang="fr-FR"/>
            <a:t>Pour la réalisation des IHM : </a:t>
          </a:r>
          <a:endParaRPr lang="en-US"/>
        </a:p>
      </dgm:t>
    </dgm:pt>
    <dgm:pt modelId="{53A70458-0BD6-4438-BBD7-E50B7BB59CEC}" type="parTrans" cxnId="{AA49C155-2558-498C-B252-41026CE76AD0}">
      <dgm:prSet/>
      <dgm:spPr/>
      <dgm:t>
        <a:bodyPr/>
        <a:lstStyle/>
        <a:p>
          <a:endParaRPr lang="en-US"/>
        </a:p>
      </dgm:t>
    </dgm:pt>
    <dgm:pt modelId="{C5784FE7-CB38-41B5-AEC9-1A55083BCFD9}" type="sibTrans" cxnId="{AA49C155-2558-498C-B252-41026CE76AD0}">
      <dgm:prSet/>
      <dgm:spPr/>
      <dgm:t>
        <a:bodyPr/>
        <a:lstStyle/>
        <a:p>
          <a:endParaRPr lang="en-US"/>
        </a:p>
      </dgm:t>
    </dgm:pt>
    <dgm:pt modelId="{0ED2179A-A5D4-4DF6-A24A-4F017284F189}">
      <dgm:prSet/>
      <dgm:spPr/>
      <dgm:t>
        <a:bodyPr/>
        <a:lstStyle/>
        <a:p>
          <a:r>
            <a:rPr lang="fr-FR" dirty="0"/>
            <a:t>HTML5 et CSS3 pour la partie graphique des </a:t>
          </a:r>
          <a:r>
            <a:rPr lang="fr-FR" dirty="0" err="1"/>
            <a:t>IHMs</a:t>
          </a:r>
          <a:r>
            <a:rPr lang="fr-FR" dirty="0"/>
            <a:t>.</a:t>
          </a:r>
          <a:endParaRPr lang="en-US" dirty="0"/>
        </a:p>
      </dgm:t>
    </dgm:pt>
    <dgm:pt modelId="{E320704A-6F11-4F56-B24C-8C2AF5185D36}" type="parTrans" cxnId="{E2E0A538-EBA9-4978-8B9C-00AB918E2996}">
      <dgm:prSet/>
      <dgm:spPr/>
      <dgm:t>
        <a:bodyPr/>
        <a:lstStyle/>
        <a:p>
          <a:endParaRPr lang="en-US"/>
        </a:p>
      </dgm:t>
    </dgm:pt>
    <dgm:pt modelId="{793C8C99-4E42-4757-9A03-93672EF6DC1D}" type="sibTrans" cxnId="{E2E0A538-EBA9-4978-8B9C-00AB918E2996}">
      <dgm:prSet/>
      <dgm:spPr/>
      <dgm:t>
        <a:bodyPr/>
        <a:lstStyle/>
        <a:p>
          <a:endParaRPr lang="en-US"/>
        </a:p>
      </dgm:t>
    </dgm:pt>
    <dgm:pt modelId="{64741A9C-8C65-4A41-B94C-FBE2ED9FCEA4}">
      <dgm:prSet/>
      <dgm:spPr/>
      <dgm:t>
        <a:bodyPr/>
        <a:lstStyle/>
        <a:p>
          <a:r>
            <a:rPr lang="fr-FR" dirty="0"/>
            <a:t>JavaScript et JQuery pour la réalisation des scripts qui rendent l’application dynamique.</a:t>
          </a:r>
          <a:endParaRPr lang="en-US" dirty="0"/>
        </a:p>
      </dgm:t>
    </dgm:pt>
    <dgm:pt modelId="{95FDDCBA-5236-4E40-A48B-96639BE52039}" type="parTrans" cxnId="{81A22276-87F3-45A5-8D80-122FA4789287}">
      <dgm:prSet/>
      <dgm:spPr/>
      <dgm:t>
        <a:bodyPr/>
        <a:lstStyle/>
        <a:p>
          <a:endParaRPr lang="en-US"/>
        </a:p>
      </dgm:t>
    </dgm:pt>
    <dgm:pt modelId="{4B82EEDE-AC80-4176-8CCC-CE9B3D3B6E4F}" type="sibTrans" cxnId="{81A22276-87F3-45A5-8D80-122FA4789287}">
      <dgm:prSet/>
      <dgm:spPr/>
      <dgm:t>
        <a:bodyPr/>
        <a:lstStyle/>
        <a:p>
          <a:endParaRPr lang="en-US"/>
        </a:p>
      </dgm:t>
    </dgm:pt>
    <dgm:pt modelId="{E1EF10CC-27D8-4535-9D28-32C2D877DD84}">
      <dgm:prSet/>
      <dgm:spPr/>
      <dgm:t>
        <a:bodyPr/>
        <a:lstStyle/>
        <a:p>
          <a:r>
            <a:rPr lang="fr-FR" dirty="0"/>
            <a:t>Ajax, et la PDO de PHP pour les requêtes SQL sur la BDD.</a:t>
          </a:r>
          <a:endParaRPr lang="en-US" dirty="0"/>
        </a:p>
      </dgm:t>
    </dgm:pt>
    <dgm:pt modelId="{50455E60-DE16-47E3-8C71-021C6D9EFB01}" type="parTrans" cxnId="{B2836C28-8F52-4600-9750-CC1887F5E7BC}">
      <dgm:prSet/>
      <dgm:spPr/>
      <dgm:t>
        <a:bodyPr/>
        <a:lstStyle/>
        <a:p>
          <a:endParaRPr lang="en-US"/>
        </a:p>
      </dgm:t>
    </dgm:pt>
    <dgm:pt modelId="{D6DA7BFA-81E7-4AB6-B971-98C6D6E6C72B}" type="sibTrans" cxnId="{B2836C28-8F52-4600-9750-CC1887F5E7BC}">
      <dgm:prSet/>
      <dgm:spPr/>
      <dgm:t>
        <a:bodyPr/>
        <a:lstStyle/>
        <a:p>
          <a:endParaRPr lang="en-US"/>
        </a:p>
      </dgm:t>
    </dgm:pt>
    <dgm:pt modelId="{588894F9-E3C9-4BEF-B324-ED83CC15311B}" type="pres">
      <dgm:prSet presAssocID="{B1976348-148C-468E-A792-EE6A3DCA35D4}" presName="linear" presStyleCnt="0">
        <dgm:presLayoutVars>
          <dgm:dir/>
          <dgm:animLvl val="lvl"/>
          <dgm:resizeHandles val="exact"/>
        </dgm:presLayoutVars>
      </dgm:prSet>
      <dgm:spPr/>
    </dgm:pt>
    <dgm:pt modelId="{B944A3A2-4D54-4E89-8293-5B1D1C7AF95B}" type="pres">
      <dgm:prSet presAssocID="{5E60332C-6CF7-4014-862A-58E76151757F}" presName="parentLin" presStyleCnt="0"/>
      <dgm:spPr/>
    </dgm:pt>
    <dgm:pt modelId="{CFB3D684-FB87-45FA-A1BF-057EB1EDBA37}" type="pres">
      <dgm:prSet presAssocID="{5E60332C-6CF7-4014-862A-58E76151757F}" presName="parentLeftMargin" presStyleLbl="node1" presStyleIdx="0" presStyleCnt="1"/>
      <dgm:spPr/>
    </dgm:pt>
    <dgm:pt modelId="{0704A128-24FF-42DB-B803-A64FD6D8306D}" type="pres">
      <dgm:prSet presAssocID="{5E60332C-6CF7-4014-862A-58E76151757F}" presName="parentText" presStyleLbl="node1" presStyleIdx="0" presStyleCnt="1">
        <dgm:presLayoutVars>
          <dgm:chMax val="0"/>
          <dgm:bulletEnabled val="1"/>
        </dgm:presLayoutVars>
      </dgm:prSet>
      <dgm:spPr/>
    </dgm:pt>
    <dgm:pt modelId="{5C728DBF-EA18-4D32-9F26-39665FD91912}" type="pres">
      <dgm:prSet presAssocID="{5E60332C-6CF7-4014-862A-58E76151757F}" presName="negativeSpace" presStyleCnt="0"/>
      <dgm:spPr/>
    </dgm:pt>
    <dgm:pt modelId="{43D6B68E-C06E-4DDD-885C-26368D82230E}" type="pres">
      <dgm:prSet presAssocID="{5E60332C-6CF7-4014-862A-58E76151757F}" presName="childText" presStyleLbl="conFgAcc1" presStyleIdx="0" presStyleCnt="1">
        <dgm:presLayoutVars>
          <dgm:bulletEnabled val="1"/>
        </dgm:presLayoutVars>
      </dgm:prSet>
      <dgm:spPr/>
    </dgm:pt>
  </dgm:ptLst>
  <dgm:cxnLst>
    <dgm:cxn modelId="{B2836C28-8F52-4600-9750-CC1887F5E7BC}" srcId="{5E60332C-6CF7-4014-862A-58E76151757F}" destId="{E1EF10CC-27D8-4535-9D28-32C2D877DD84}" srcOrd="2" destOrd="0" parTransId="{50455E60-DE16-47E3-8C71-021C6D9EFB01}" sibTransId="{D6DA7BFA-81E7-4AB6-B971-98C6D6E6C72B}"/>
    <dgm:cxn modelId="{8B28912A-9E4D-4466-A68B-CEF4EEF00082}" type="presOf" srcId="{0ED2179A-A5D4-4DF6-A24A-4F017284F189}" destId="{43D6B68E-C06E-4DDD-885C-26368D82230E}" srcOrd="0" destOrd="0" presId="urn:microsoft.com/office/officeart/2005/8/layout/list1"/>
    <dgm:cxn modelId="{E2E0A538-EBA9-4978-8B9C-00AB918E2996}" srcId="{5E60332C-6CF7-4014-862A-58E76151757F}" destId="{0ED2179A-A5D4-4DF6-A24A-4F017284F189}" srcOrd="0" destOrd="0" parTransId="{E320704A-6F11-4F56-B24C-8C2AF5185D36}" sibTransId="{793C8C99-4E42-4757-9A03-93672EF6DC1D}"/>
    <dgm:cxn modelId="{86E6D36E-FA2B-41E6-AA4A-2AE1FEB0BEF2}" type="presOf" srcId="{64741A9C-8C65-4A41-B94C-FBE2ED9FCEA4}" destId="{43D6B68E-C06E-4DDD-885C-26368D82230E}" srcOrd="0" destOrd="1" presId="urn:microsoft.com/office/officeart/2005/8/layout/list1"/>
    <dgm:cxn modelId="{AA49C155-2558-498C-B252-41026CE76AD0}" srcId="{B1976348-148C-468E-A792-EE6A3DCA35D4}" destId="{5E60332C-6CF7-4014-862A-58E76151757F}" srcOrd="0" destOrd="0" parTransId="{53A70458-0BD6-4438-BBD7-E50B7BB59CEC}" sibTransId="{C5784FE7-CB38-41B5-AEC9-1A55083BCFD9}"/>
    <dgm:cxn modelId="{81A22276-87F3-45A5-8D80-122FA4789287}" srcId="{5E60332C-6CF7-4014-862A-58E76151757F}" destId="{64741A9C-8C65-4A41-B94C-FBE2ED9FCEA4}" srcOrd="1" destOrd="0" parTransId="{95FDDCBA-5236-4E40-A48B-96639BE52039}" sibTransId="{4B82EEDE-AC80-4176-8CCC-CE9B3D3B6E4F}"/>
    <dgm:cxn modelId="{DCD20A7E-90D3-48BD-AD95-44EC0DCE9316}" type="presOf" srcId="{B1976348-148C-468E-A792-EE6A3DCA35D4}" destId="{588894F9-E3C9-4BEF-B324-ED83CC15311B}" srcOrd="0" destOrd="0" presId="urn:microsoft.com/office/officeart/2005/8/layout/list1"/>
    <dgm:cxn modelId="{366F0E97-C3C0-4160-96D4-C8EBE471FF40}" type="presOf" srcId="{5E60332C-6CF7-4014-862A-58E76151757F}" destId="{CFB3D684-FB87-45FA-A1BF-057EB1EDBA37}" srcOrd="0" destOrd="0" presId="urn:microsoft.com/office/officeart/2005/8/layout/list1"/>
    <dgm:cxn modelId="{7AB49C98-4DBB-41B7-B3BD-7DC71C9C11F1}" type="presOf" srcId="{E1EF10CC-27D8-4535-9D28-32C2D877DD84}" destId="{43D6B68E-C06E-4DDD-885C-26368D82230E}" srcOrd="0" destOrd="2" presId="urn:microsoft.com/office/officeart/2005/8/layout/list1"/>
    <dgm:cxn modelId="{2EBAB8E2-CD00-44A1-9260-61948FA934EC}" type="presOf" srcId="{5E60332C-6CF7-4014-862A-58E76151757F}" destId="{0704A128-24FF-42DB-B803-A64FD6D8306D}" srcOrd="1" destOrd="0" presId="urn:microsoft.com/office/officeart/2005/8/layout/list1"/>
    <dgm:cxn modelId="{BA862D0F-A695-4E1B-8446-629E489AF1C3}" type="presParOf" srcId="{588894F9-E3C9-4BEF-B324-ED83CC15311B}" destId="{B944A3A2-4D54-4E89-8293-5B1D1C7AF95B}" srcOrd="0" destOrd="0" presId="urn:microsoft.com/office/officeart/2005/8/layout/list1"/>
    <dgm:cxn modelId="{FBC242CD-C7E4-45F2-B8FA-1E0CF061A339}" type="presParOf" srcId="{B944A3A2-4D54-4E89-8293-5B1D1C7AF95B}" destId="{CFB3D684-FB87-45FA-A1BF-057EB1EDBA37}" srcOrd="0" destOrd="0" presId="urn:microsoft.com/office/officeart/2005/8/layout/list1"/>
    <dgm:cxn modelId="{19BA3BE2-7DBC-4CBC-90D1-AEFDAC88A2CA}" type="presParOf" srcId="{B944A3A2-4D54-4E89-8293-5B1D1C7AF95B}" destId="{0704A128-24FF-42DB-B803-A64FD6D8306D}" srcOrd="1" destOrd="0" presId="urn:microsoft.com/office/officeart/2005/8/layout/list1"/>
    <dgm:cxn modelId="{6CA5CF68-1285-4416-8D58-167535DB352B}" type="presParOf" srcId="{588894F9-E3C9-4BEF-B324-ED83CC15311B}" destId="{5C728DBF-EA18-4D32-9F26-39665FD91912}" srcOrd="1" destOrd="0" presId="urn:microsoft.com/office/officeart/2005/8/layout/list1"/>
    <dgm:cxn modelId="{12771810-E685-4249-97FB-FA4A1FB755E6}" type="presParOf" srcId="{588894F9-E3C9-4BEF-B324-ED83CC15311B}" destId="{43D6B68E-C06E-4DDD-885C-26368D82230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7982C3-32BE-47D2-94F5-D410D63D658E}"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A2800565-339B-4E6E-920A-716A5B6A892C}">
      <dgm:prSet/>
      <dgm:spPr/>
      <dgm:t>
        <a:bodyPr/>
        <a:lstStyle/>
        <a:p>
          <a:pPr>
            <a:lnSpc>
              <a:spcPct val="100000"/>
            </a:lnSpc>
          </a:pPr>
          <a:r>
            <a:rPr lang="fr-FR" dirty="0"/>
            <a:t>L’IDE </a:t>
          </a:r>
          <a:r>
            <a:rPr lang="fr-FR" dirty="0" err="1"/>
            <a:t>Brackets</a:t>
          </a:r>
          <a:r>
            <a:rPr lang="fr-FR" dirty="0"/>
            <a:t>, pour le développement de l’application.</a:t>
          </a:r>
          <a:endParaRPr lang="en-US" dirty="0"/>
        </a:p>
      </dgm:t>
    </dgm:pt>
    <dgm:pt modelId="{45FB5025-D730-461B-B7D3-0EEDA206E32A}" type="parTrans" cxnId="{172F078F-BCEF-49BE-871C-A6467B78B7A6}">
      <dgm:prSet/>
      <dgm:spPr/>
      <dgm:t>
        <a:bodyPr/>
        <a:lstStyle/>
        <a:p>
          <a:endParaRPr lang="en-US"/>
        </a:p>
      </dgm:t>
    </dgm:pt>
    <dgm:pt modelId="{2EFF206D-2F3F-4192-8DE0-F13932CB8D8E}" type="sibTrans" cxnId="{172F078F-BCEF-49BE-871C-A6467B78B7A6}">
      <dgm:prSet/>
      <dgm:spPr/>
      <dgm:t>
        <a:bodyPr/>
        <a:lstStyle/>
        <a:p>
          <a:endParaRPr lang="en-US"/>
        </a:p>
      </dgm:t>
    </dgm:pt>
    <dgm:pt modelId="{DA1D2DA6-AD76-4576-AEED-118F65750A10}">
      <dgm:prSet/>
      <dgm:spPr/>
      <dgm:t>
        <a:bodyPr/>
        <a:lstStyle/>
        <a:p>
          <a:pPr>
            <a:lnSpc>
              <a:spcPct val="100000"/>
            </a:lnSpc>
          </a:pPr>
          <a:r>
            <a:rPr lang="fr-FR" dirty="0"/>
            <a:t>Wampserver64, pour héberger et effectuer des requêtes sur une BDD en local.</a:t>
          </a:r>
          <a:endParaRPr lang="en-US" dirty="0"/>
        </a:p>
      </dgm:t>
    </dgm:pt>
    <dgm:pt modelId="{34E1E118-CB9D-4F5A-8C82-17BCF8B1D3F1}" type="parTrans" cxnId="{9D844CE0-40DC-45F0-B381-4DDDAFF0ADD9}">
      <dgm:prSet/>
      <dgm:spPr/>
      <dgm:t>
        <a:bodyPr/>
        <a:lstStyle/>
        <a:p>
          <a:endParaRPr lang="en-US"/>
        </a:p>
      </dgm:t>
    </dgm:pt>
    <dgm:pt modelId="{61B9E2AC-75EE-456D-8B0E-FD31A5CAB450}" type="sibTrans" cxnId="{9D844CE0-40DC-45F0-B381-4DDDAFF0ADD9}">
      <dgm:prSet/>
      <dgm:spPr/>
      <dgm:t>
        <a:bodyPr/>
        <a:lstStyle/>
        <a:p>
          <a:endParaRPr lang="en-US"/>
        </a:p>
      </dgm:t>
    </dgm:pt>
    <dgm:pt modelId="{554CFB58-8EB8-4462-8D66-39F1623EA10E}">
      <dgm:prSet/>
      <dgm:spPr/>
      <dgm:t>
        <a:bodyPr/>
        <a:lstStyle/>
        <a:p>
          <a:pPr>
            <a:lnSpc>
              <a:spcPct val="100000"/>
            </a:lnSpc>
          </a:pPr>
          <a:r>
            <a:rPr lang="fr-FR" noProof="0" dirty="0"/>
            <a:t>GitHub, pour le partage de fichier</a:t>
          </a:r>
        </a:p>
      </dgm:t>
    </dgm:pt>
    <dgm:pt modelId="{86BCACED-C517-4B5E-B9E2-763D079DEAB3}" type="parTrans" cxnId="{6ABA4FE3-6BB5-4C95-A368-3F99E6FF2BF7}">
      <dgm:prSet/>
      <dgm:spPr/>
      <dgm:t>
        <a:bodyPr/>
        <a:lstStyle/>
        <a:p>
          <a:endParaRPr lang="fr-FR"/>
        </a:p>
      </dgm:t>
    </dgm:pt>
    <dgm:pt modelId="{2B58FE15-BBFB-48EE-87EE-D185371AA00D}" type="sibTrans" cxnId="{6ABA4FE3-6BB5-4C95-A368-3F99E6FF2BF7}">
      <dgm:prSet/>
      <dgm:spPr/>
      <dgm:t>
        <a:bodyPr/>
        <a:lstStyle/>
        <a:p>
          <a:endParaRPr lang="fr-FR"/>
        </a:p>
      </dgm:t>
    </dgm:pt>
    <dgm:pt modelId="{7D2DCAB8-6AD4-4469-9700-E9243D747726}" type="pres">
      <dgm:prSet presAssocID="{247982C3-32BE-47D2-94F5-D410D63D658E}" presName="root" presStyleCnt="0">
        <dgm:presLayoutVars>
          <dgm:dir/>
          <dgm:resizeHandles val="exact"/>
        </dgm:presLayoutVars>
      </dgm:prSet>
      <dgm:spPr/>
    </dgm:pt>
    <dgm:pt modelId="{0A339A86-38CF-4352-8C77-F4E9066BC828}" type="pres">
      <dgm:prSet presAssocID="{A2800565-339B-4E6E-920A-716A5B6A892C}" presName="compNode" presStyleCnt="0"/>
      <dgm:spPr/>
    </dgm:pt>
    <dgm:pt modelId="{A4AECC86-D88F-4527-91E7-75BF3EF1B462}" type="pres">
      <dgm:prSet presAssocID="{A2800565-339B-4E6E-920A-716A5B6A89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AC8EF9B3-0554-4210-882A-42750DA5ABFE}" type="pres">
      <dgm:prSet presAssocID="{A2800565-339B-4E6E-920A-716A5B6A892C}" presName="spaceRect" presStyleCnt="0"/>
      <dgm:spPr/>
    </dgm:pt>
    <dgm:pt modelId="{BE885FAD-94F2-42AE-8DCB-D0CFFB03452C}" type="pres">
      <dgm:prSet presAssocID="{A2800565-339B-4E6E-920A-716A5B6A892C}" presName="textRect" presStyleLbl="revTx" presStyleIdx="0" presStyleCnt="3">
        <dgm:presLayoutVars>
          <dgm:chMax val="1"/>
          <dgm:chPref val="1"/>
        </dgm:presLayoutVars>
      </dgm:prSet>
      <dgm:spPr/>
    </dgm:pt>
    <dgm:pt modelId="{6788E0A4-7CC2-48B2-B884-6EA75B070624}" type="pres">
      <dgm:prSet presAssocID="{2EFF206D-2F3F-4192-8DE0-F13932CB8D8E}" presName="sibTrans" presStyleCnt="0"/>
      <dgm:spPr/>
    </dgm:pt>
    <dgm:pt modelId="{1B7BCA66-874B-4548-8501-A68380B43B54}" type="pres">
      <dgm:prSet presAssocID="{554CFB58-8EB8-4462-8D66-39F1623EA10E}" presName="compNode" presStyleCnt="0"/>
      <dgm:spPr/>
    </dgm:pt>
    <dgm:pt modelId="{9C2DE0FD-F720-40BF-A60E-7CC6CFC294CA}" type="pres">
      <dgm:prSet presAssocID="{554CFB58-8EB8-4462-8D66-39F1623EA1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artager avec un remplissage uni"/>
        </a:ext>
      </dgm:extLst>
    </dgm:pt>
    <dgm:pt modelId="{0C1D1463-6584-4B43-BB48-0DAF57FA4676}" type="pres">
      <dgm:prSet presAssocID="{554CFB58-8EB8-4462-8D66-39F1623EA10E}" presName="spaceRect" presStyleCnt="0"/>
      <dgm:spPr/>
    </dgm:pt>
    <dgm:pt modelId="{776150AD-5980-4C09-9C70-46B3DC93002D}" type="pres">
      <dgm:prSet presAssocID="{554CFB58-8EB8-4462-8D66-39F1623EA10E}" presName="textRect" presStyleLbl="revTx" presStyleIdx="1" presStyleCnt="3">
        <dgm:presLayoutVars>
          <dgm:chMax val="1"/>
          <dgm:chPref val="1"/>
        </dgm:presLayoutVars>
      </dgm:prSet>
      <dgm:spPr/>
    </dgm:pt>
    <dgm:pt modelId="{29B4D0CC-C6BF-483C-8D33-E25667C50C9F}" type="pres">
      <dgm:prSet presAssocID="{2B58FE15-BBFB-48EE-87EE-D185371AA00D}" presName="sibTrans" presStyleCnt="0"/>
      <dgm:spPr/>
    </dgm:pt>
    <dgm:pt modelId="{71941EE2-B6E8-4B8E-9AAA-6945BFC56AEB}" type="pres">
      <dgm:prSet presAssocID="{DA1D2DA6-AD76-4576-AEED-118F65750A10}" presName="compNode" presStyleCnt="0"/>
      <dgm:spPr/>
    </dgm:pt>
    <dgm:pt modelId="{71B9ADFF-44AF-471F-99DB-0E1333038C87}" type="pres">
      <dgm:prSet presAssocID="{DA1D2DA6-AD76-4576-AEED-118F65750A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ur"/>
        </a:ext>
      </dgm:extLst>
    </dgm:pt>
    <dgm:pt modelId="{347804DE-7F40-4F1E-8288-8E21CEC31C4C}" type="pres">
      <dgm:prSet presAssocID="{DA1D2DA6-AD76-4576-AEED-118F65750A10}" presName="spaceRect" presStyleCnt="0"/>
      <dgm:spPr/>
    </dgm:pt>
    <dgm:pt modelId="{DDA5503B-9199-445D-AF3C-3918E3FDC6F3}" type="pres">
      <dgm:prSet presAssocID="{DA1D2DA6-AD76-4576-AEED-118F65750A10}" presName="textRect" presStyleLbl="revTx" presStyleIdx="2" presStyleCnt="3">
        <dgm:presLayoutVars>
          <dgm:chMax val="1"/>
          <dgm:chPref val="1"/>
        </dgm:presLayoutVars>
      </dgm:prSet>
      <dgm:spPr/>
    </dgm:pt>
  </dgm:ptLst>
  <dgm:cxnLst>
    <dgm:cxn modelId="{13AD502A-875E-4F73-A6DA-5F44F383CC77}" type="presOf" srcId="{247982C3-32BE-47D2-94F5-D410D63D658E}" destId="{7D2DCAB8-6AD4-4469-9700-E9243D747726}" srcOrd="0" destOrd="0" presId="urn:microsoft.com/office/officeart/2018/2/layout/IconLabelList"/>
    <dgm:cxn modelId="{FD9AA75F-016D-442D-8C82-4360D1EDAAA1}" type="presOf" srcId="{DA1D2DA6-AD76-4576-AEED-118F65750A10}" destId="{DDA5503B-9199-445D-AF3C-3918E3FDC6F3}" srcOrd="0" destOrd="0" presId="urn:microsoft.com/office/officeart/2018/2/layout/IconLabelList"/>
    <dgm:cxn modelId="{EB462F85-5A87-4DF7-81D9-35EEA85EBC3D}" type="presOf" srcId="{A2800565-339B-4E6E-920A-716A5B6A892C}" destId="{BE885FAD-94F2-42AE-8DCB-D0CFFB03452C}" srcOrd="0" destOrd="0" presId="urn:microsoft.com/office/officeart/2018/2/layout/IconLabelList"/>
    <dgm:cxn modelId="{172F078F-BCEF-49BE-871C-A6467B78B7A6}" srcId="{247982C3-32BE-47D2-94F5-D410D63D658E}" destId="{A2800565-339B-4E6E-920A-716A5B6A892C}" srcOrd="0" destOrd="0" parTransId="{45FB5025-D730-461B-B7D3-0EEDA206E32A}" sibTransId="{2EFF206D-2F3F-4192-8DE0-F13932CB8D8E}"/>
    <dgm:cxn modelId="{9D844CE0-40DC-45F0-B381-4DDDAFF0ADD9}" srcId="{247982C3-32BE-47D2-94F5-D410D63D658E}" destId="{DA1D2DA6-AD76-4576-AEED-118F65750A10}" srcOrd="2" destOrd="0" parTransId="{34E1E118-CB9D-4F5A-8C82-17BCF8B1D3F1}" sibTransId="{61B9E2AC-75EE-456D-8B0E-FD31A5CAB450}"/>
    <dgm:cxn modelId="{6ABA4FE3-6BB5-4C95-A368-3F99E6FF2BF7}" srcId="{247982C3-32BE-47D2-94F5-D410D63D658E}" destId="{554CFB58-8EB8-4462-8D66-39F1623EA10E}" srcOrd="1" destOrd="0" parTransId="{86BCACED-C517-4B5E-B9E2-763D079DEAB3}" sibTransId="{2B58FE15-BBFB-48EE-87EE-D185371AA00D}"/>
    <dgm:cxn modelId="{9ABF2CF7-D668-4BDF-A14B-880125BDB050}" type="presOf" srcId="{554CFB58-8EB8-4462-8D66-39F1623EA10E}" destId="{776150AD-5980-4C09-9C70-46B3DC93002D}" srcOrd="0" destOrd="0" presId="urn:microsoft.com/office/officeart/2018/2/layout/IconLabelList"/>
    <dgm:cxn modelId="{4768BA11-C78E-446B-8DFF-A14E8BA34B31}" type="presParOf" srcId="{7D2DCAB8-6AD4-4469-9700-E9243D747726}" destId="{0A339A86-38CF-4352-8C77-F4E9066BC828}" srcOrd="0" destOrd="0" presId="urn:microsoft.com/office/officeart/2018/2/layout/IconLabelList"/>
    <dgm:cxn modelId="{5F5A3B51-48B0-4A61-8C4A-B419B5F97C30}" type="presParOf" srcId="{0A339A86-38CF-4352-8C77-F4E9066BC828}" destId="{A4AECC86-D88F-4527-91E7-75BF3EF1B462}" srcOrd="0" destOrd="0" presId="urn:microsoft.com/office/officeart/2018/2/layout/IconLabelList"/>
    <dgm:cxn modelId="{2AA8FB8A-BB6E-459C-9828-E04D37426DED}" type="presParOf" srcId="{0A339A86-38CF-4352-8C77-F4E9066BC828}" destId="{AC8EF9B3-0554-4210-882A-42750DA5ABFE}" srcOrd="1" destOrd="0" presId="urn:microsoft.com/office/officeart/2018/2/layout/IconLabelList"/>
    <dgm:cxn modelId="{214E7556-2A9B-4AFC-93BD-BC285E3FECF5}" type="presParOf" srcId="{0A339A86-38CF-4352-8C77-F4E9066BC828}" destId="{BE885FAD-94F2-42AE-8DCB-D0CFFB03452C}" srcOrd="2" destOrd="0" presId="urn:microsoft.com/office/officeart/2018/2/layout/IconLabelList"/>
    <dgm:cxn modelId="{EF48E329-871B-4F9F-927D-408C359BB897}" type="presParOf" srcId="{7D2DCAB8-6AD4-4469-9700-E9243D747726}" destId="{6788E0A4-7CC2-48B2-B884-6EA75B070624}" srcOrd="1" destOrd="0" presId="urn:microsoft.com/office/officeart/2018/2/layout/IconLabelList"/>
    <dgm:cxn modelId="{2840F953-286A-4659-8995-C19FC5C25474}" type="presParOf" srcId="{7D2DCAB8-6AD4-4469-9700-E9243D747726}" destId="{1B7BCA66-874B-4548-8501-A68380B43B54}" srcOrd="2" destOrd="0" presId="urn:microsoft.com/office/officeart/2018/2/layout/IconLabelList"/>
    <dgm:cxn modelId="{A824661E-3997-41FF-BA64-6CD99CB5E7A0}" type="presParOf" srcId="{1B7BCA66-874B-4548-8501-A68380B43B54}" destId="{9C2DE0FD-F720-40BF-A60E-7CC6CFC294CA}" srcOrd="0" destOrd="0" presId="urn:microsoft.com/office/officeart/2018/2/layout/IconLabelList"/>
    <dgm:cxn modelId="{88145CB7-98A7-4C45-B8BE-97AFB4EEDC72}" type="presParOf" srcId="{1B7BCA66-874B-4548-8501-A68380B43B54}" destId="{0C1D1463-6584-4B43-BB48-0DAF57FA4676}" srcOrd="1" destOrd="0" presId="urn:microsoft.com/office/officeart/2018/2/layout/IconLabelList"/>
    <dgm:cxn modelId="{1058D1C5-5B6F-4FF6-8DD7-8CD723DA2ADF}" type="presParOf" srcId="{1B7BCA66-874B-4548-8501-A68380B43B54}" destId="{776150AD-5980-4C09-9C70-46B3DC93002D}" srcOrd="2" destOrd="0" presId="urn:microsoft.com/office/officeart/2018/2/layout/IconLabelList"/>
    <dgm:cxn modelId="{FFB5BB71-964B-4421-A6CB-50526F318D02}" type="presParOf" srcId="{7D2DCAB8-6AD4-4469-9700-E9243D747726}" destId="{29B4D0CC-C6BF-483C-8D33-E25667C50C9F}" srcOrd="3" destOrd="0" presId="urn:microsoft.com/office/officeart/2018/2/layout/IconLabelList"/>
    <dgm:cxn modelId="{55DF9112-4831-4195-8949-1DF594D8443F}" type="presParOf" srcId="{7D2DCAB8-6AD4-4469-9700-E9243D747726}" destId="{71941EE2-B6E8-4B8E-9AAA-6945BFC56AEB}" srcOrd="4" destOrd="0" presId="urn:microsoft.com/office/officeart/2018/2/layout/IconLabelList"/>
    <dgm:cxn modelId="{D6567D02-D7EC-4332-80A4-4C13BADED4BB}" type="presParOf" srcId="{71941EE2-B6E8-4B8E-9AAA-6945BFC56AEB}" destId="{71B9ADFF-44AF-471F-99DB-0E1333038C87}" srcOrd="0" destOrd="0" presId="urn:microsoft.com/office/officeart/2018/2/layout/IconLabelList"/>
    <dgm:cxn modelId="{AD0707A1-EB7D-47CB-AEF7-28A8080C52AE}" type="presParOf" srcId="{71941EE2-B6E8-4B8E-9AAA-6945BFC56AEB}" destId="{347804DE-7F40-4F1E-8288-8E21CEC31C4C}" srcOrd="1" destOrd="0" presId="urn:microsoft.com/office/officeart/2018/2/layout/IconLabelList"/>
    <dgm:cxn modelId="{0748ED91-152C-4141-B7CA-A169B4E565CA}" type="presParOf" srcId="{71941EE2-B6E8-4B8E-9AAA-6945BFC56AEB}" destId="{DDA5503B-9199-445D-AF3C-3918E3FDC6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C5594-3373-42A8-AF78-521F1F0531C2}">
      <dsp:nvSpPr>
        <dsp:cNvPr id="0" name=""/>
        <dsp:cNvSpPr/>
      </dsp:nvSpPr>
      <dsp:spPr>
        <a:xfrm>
          <a:off x="0" y="0"/>
          <a:ext cx="9404352" cy="8512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212E2-BFFC-49DB-95D7-BE82B6596D0A}">
      <dsp:nvSpPr>
        <dsp:cNvPr id="0" name=""/>
        <dsp:cNvSpPr/>
      </dsp:nvSpPr>
      <dsp:spPr>
        <a:xfrm>
          <a:off x="257497" y="193206"/>
          <a:ext cx="468177" cy="468177"/>
        </a:xfrm>
        <a:prstGeom prst="rect">
          <a:avLst/>
        </a:prstGeom>
        <a:blipFill rotWithShape="1">
          <a:blip xmlns:r="http://schemas.openxmlformats.org/officeDocument/2006/relationships" r:embed="rId1">
            <a:extLst>
              <a:ext uri="{BEBA8EAE-BF5A-486C-A8C5-ECC9F3942E4B}">
                <a14:imgProps xmlns:a14="http://schemas.microsoft.com/office/drawing/2010/main">
                  <a14:imgLayer r:embed="rId2">
                    <a14:imgEffect>
                      <a14:backgroundRemoval t="10000" b="90000" l="10000" r="90000">
                        <a14:foregroundMark x1="43210" y1="38192" x2="43210" y2="38192"/>
                        <a14:foregroundMark x1="44074" y1="51417" x2="44074" y2="51417"/>
                        <a14:foregroundMark x1="59136" y1="52497" x2="59136" y2="52497"/>
                        <a14:foregroundMark x1="61481" y1="38462" x2="61481" y2="38462"/>
                      </a14:backgroundRemoval>
                    </a14:imgEffect>
                  </a14:imgLayer>
                </a14:imgProps>
              </a:ext>
            </a:extLst>
          </a:blip>
          <a:srcRect/>
          <a:stretch>
            <a:fillRect l="-5000" r="-5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80C521-4768-47AD-9ADA-700CD47AFD1D}">
      <dsp:nvSpPr>
        <dsp:cNvPr id="0" name=""/>
        <dsp:cNvSpPr/>
      </dsp:nvSpPr>
      <dsp:spPr>
        <a:xfrm>
          <a:off x="983171" y="1679"/>
          <a:ext cx="8421180" cy="851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89" tIns="90089" rIns="90089" bIns="90089" numCol="1" spcCol="1270" anchor="ctr" anchorCtr="0">
          <a:noAutofit/>
        </a:bodyPr>
        <a:lstStyle/>
        <a:p>
          <a:pPr marL="0" lvl="0" indent="0" algn="l" defTabSz="711200">
            <a:lnSpc>
              <a:spcPct val="100000"/>
            </a:lnSpc>
            <a:spcBef>
              <a:spcPct val="0"/>
            </a:spcBef>
            <a:spcAft>
              <a:spcPct val="35000"/>
            </a:spcAft>
            <a:buNone/>
          </a:pPr>
          <a:r>
            <a:rPr lang="fr-FR" sz="1600" kern="1200" dirty="0"/>
            <a:t>Réalisation de l’IHM </a:t>
          </a:r>
          <a:r>
            <a:rPr lang="en-US" sz="1600" kern="1200" dirty="0"/>
            <a:t>“</a:t>
          </a:r>
          <a:r>
            <a:rPr lang="fr-FR" sz="1600" kern="1200" dirty="0"/>
            <a:t>Commandes</a:t>
          </a:r>
          <a:r>
            <a:rPr lang="en-US" sz="1600" kern="1200" dirty="0"/>
            <a:t>”</a:t>
          </a:r>
          <a:r>
            <a:rPr lang="fr-FR" sz="1600" kern="1200" dirty="0"/>
            <a:t> permettant à l’utilisateur client de choisir des articles du site.</a:t>
          </a:r>
        </a:p>
      </dsp:txBody>
      <dsp:txXfrm>
        <a:off x="983171" y="1679"/>
        <a:ext cx="8421180" cy="851230"/>
      </dsp:txXfrm>
    </dsp:sp>
    <dsp:sp modelId="{FC12A9D2-8D38-40DE-B499-5B947C3118CA}">
      <dsp:nvSpPr>
        <dsp:cNvPr id="0" name=""/>
        <dsp:cNvSpPr/>
      </dsp:nvSpPr>
      <dsp:spPr>
        <a:xfrm>
          <a:off x="0" y="1065718"/>
          <a:ext cx="9404352" cy="8512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9938C-275A-469B-A765-0FD838A1741D}">
      <dsp:nvSpPr>
        <dsp:cNvPr id="0" name=""/>
        <dsp:cNvSpPr/>
      </dsp:nvSpPr>
      <dsp:spPr>
        <a:xfrm>
          <a:off x="257497" y="1257245"/>
          <a:ext cx="468177" cy="468177"/>
        </a:xfrm>
        <a:prstGeom prst="rect">
          <a:avLst/>
        </a:prstGeom>
        <a:blipFill rotWithShape="1">
          <a:blip xmlns:r="http://schemas.openxmlformats.org/officeDocument/2006/relationships" r:embed="rId3">
            <a:extLst>
              <a:ext uri="{BEBA8EAE-BF5A-486C-A8C5-ECC9F3942E4B}">
                <a14:imgProps xmlns:a14="http://schemas.microsoft.com/office/drawing/2010/main">
                  <a14:imgLayer r:embed="rId4">
                    <a14:imgEffect>
                      <a14:backgroundRemoval t="9658" b="94366" l="10000" r="93390">
                        <a14:foregroundMark x1="88814" y1="11268" x2="88814" y2="11268"/>
                        <a14:foregroundMark x1="93559" y1="10664" x2="93559" y2="10664"/>
                        <a14:foregroundMark x1="28983" y1="89336" x2="28983" y2="89336"/>
                        <a14:foregroundMark x1="66610" y1="86922" x2="66610" y2="86922"/>
                        <a14:foregroundMark x1="61695" y1="94366" x2="61695" y2="94366"/>
                      </a14:backgroundRemoval>
                    </a14:imgEffect>
                  </a14:imgLayer>
                </a14:imgProps>
              </a:ext>
            </a:extLst>
          </a:blip>
          <a:srcRect/>
          <a:stretch>
            <a:fillRect l="-9000" r="-9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FCEFD1-E90C-4ECC-8A12-2AF737490962}">
      <dsp:nvSpPr>
        <dsp:cNvPr id="0" name=""/>
        <dsp:cNvSpPr/>
      </dsp:nvSpPr>
      <dsp:spPr>
        <a:xfrm>
          <a:off x="983171" y="1065718"/>
          <a:ext cx="8421180" cy="851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89" tIns="90089" rIns="90089" bIns="90089" numCol="1" spcCol="1270" anchor="ctr" anchorCtr="0">
          <a:noAutofit/>
        </a:bodyPr>
        <a:lstStyle/>
        <a:p>
          <a:pPr marL="0" lvl="0" indent="0" algn="l" defTabSz="711200">
            <a:lnSpc>
              <a:spcPct val="100000"/>
            </a:lnSpc>
            <a:spcBef>
              <a:spcPct val="0"/>
            </a:spcBef>
            <a:spcAft>
              <a:spcPct val="35000"/>
            </a:spcAft>
            <a:buNone/>
          </a:pPr>
          <a:r>
            <a:rPr lang="fr-FR" sz="1600" b="0" i="0" kern="1200" dirty="0"/>
            <a:t>Réalisation l’IHM “Panier” permettant la validation de la commande précédemment ajoutée.</a:t>
          </a:r>
          <a:endParaRPr lang="en-US" sz="1600" kern="1200" dirty="0"/>
        </a:p>
      </dsp:txBody>
      <dsp:txXfrm>
        <a:off x="983171" y="1065718"/>
        <a:ext cx="8421180" cy="851230"/>
      </dsp:txXfrm>
    </dsp:sp>
    <dsp:sp modelId="{01F3ED73-F7AF-4E0D-82E5-F0297C8FAED1}">
      <dsp:nvSpPr>
        <dsp:cNvPr id="0" name=""/>
        <dsp:cNvSpPr/>
      </dsp:nvSpPr>
      <dsp:spPr>
        <a:xfrm>
          <a:off x="0" y="2129756"/>
          <a:ext cx="9404352" cy="85123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924B3-E9A0-4A30-B997-BDE68A385F77}">
      <dsp:nvSpPr>
        <dsp:cNvPr id="0" name=""/>
        <dsp:cNvSpPr/>
      </dsp:nvSpPr>
      <dsp:spPr>
        <a:xfrm>
          <a:off x="257497" y="2321283"/>
          <a:ext cx="468177" cy="468177"/>
        </a:xfrm>
        <a:prstGeom prst="rect">
          <a:avLst/>
        </a:prstGeom>
        <a:blipFill rotWithShape="1">
          <a:blip xmlns:r="http://schemas.openxmlformats.org/officeDocument/2006/relationships" r:embed="rId5">
            <a:extLst>
              <a:ext uri="{BEBA8EAE-BF5A-486C-A8C5-ECC9F3942E4B}">
                <a14:imgProps xmlns:a14="http://schemas.microsoft.com/office/drawing/2010/main">
                  <a14:imgLayer r:embed="rId6">
                    <a14:imgEffect>
                      <a14:backgroundRemoval t="10000" b="90000" l="10000" r="90000">
                        <a14:foregroundMark x1="35769" y1="45769" x2="35769" y2="45769"/>
                        <a14:foregroundMark x1="38846" y1="40385" x2="38846" y2="40385"/>
                        <a14:foregroundMark x1="39615" y1="36154" x2="39615" y2="36154"/>
                        <a14:foregroundMark x1="38846" y1="31923" x2="38846" y2="31923"/>
                      </a14:backgroundRemoval>
                    </a14:imgEffect>
                  </a14:imgLayer>
                </a14:imgProps>
              </a:ext>
              <a:ext uri="{28A0092B-C50C-407E-A947-70E740481C1C}">
                <a14:useLocalDpi xmlns:a14="http://schemas.microsoft.com/office/drawing/2010/main" val="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5166EE-7A51-467C-B603-596AE08D4031}">
      <dsp:nvSpPr>
        <dsp:cNvPr id="0" name=""/>
        <dsp:cNvSpPr/>
      </dsp:nvSpPr>
      <dsp:spPr>
        <a:xfrm>
          <a:off x="983171" y="2129756"/>
          <a:ext cx="8421180" cy="851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89" tIns="90089" rIns="90089" bIns="90089" numCol="1" spcCol="1270" anchor="ctr" anchorCtr="0">
          <a:noAutofit/>
        </a:bodyPr>
        <a:lstStyle/>
        <a:p>
          <a:pPr marL="0" lvl="0" indent="0" algn="l" defTabSz="711200">
            <a:lnSpc>
              <a:spcPct val="100000"/>
            </a:lnSpc>
            <a:spcBef>
              <a:spcPct val="0"/>
            </a:spcBef>
            <a:spcAft>
              <a:spcPct val="35000"/>
            </a:spcAft>
            <a:buNone/>
          </a:pPr>
          <a:r>
            <a:rPr lang="fr-FR" sz="1600" kern="1200" dirty="0"/>
            <a:t>IHM “Livraison” est lié à l’IHM Panier, l’utilisateur client devra saisir ses coordonnées (nom, prénom, adresse, tel, ville, CP) ainsi qu’une heure de livraison. </a:t>
          </a:r>
          <a:endParaRPr lang="en-US" sz="1600" kern="1200" dirty="0"/>
        </a:p>
      </dsp:txBody>
      <dsp:txXfrm>
        <a:off x="983171" y="2129756"/>
        <a:ext cx="8421180" cy="851230"/>
      </dsp:txXfrm>
    </dsp:sp>
    <dsp:sp modelId="{5EDDFE1E-763D-4489-9B49-6386E4DF29DB}">
      <dsp:nvSpPr>
        <dsp:cNvPr id="0" name=""/>
        <dsp:cNvSpPr/>
      </dsp:nvSpPr>
      <dsp:spPr>
        <a:xfrm>
          <a:off x="0" y="3193795"/>
          <a:ext cx="9404352" cy="85123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3DEDA-3F9A-4580-A68B-87B1C871B71E}">
      <dsp:nvSpPr>
        <dsp:cNvPr id="0" name=""/>
        <dsp:cNvSpPr/>
      </dsp:nvSpPr>
      <dsp:spPr>
        <a:xfrm>
          <a:off x="257497" y="3385322"/>
          <a:ext cx="468177" cy="468177"/>
        </a:xfrm>
        <a:prstGeom prst="rect">
          <a:avLst/>
        </a:prstGeom>
        <a:blipFill rotWithShape="1">
          <a:blip xmlns:r="http://schemas.openxmlformats.org/officeDocument/2006/relationships" r:embed="rId7">
            <a:extLst>
              <a:ext uri="{BEBA8EAE-BF5A-486C-A8C5-ECC9F3942E4B}">
                <a14:imgProps xmlns:a14="http://schemas.microsoft.com/office/drawing/2010/main">
                  <a14:imgLayer r:embed="rId8">
                    <a14:imgEffect>
                      <a14:backgroundRemoval t="2924" b="95322" l="9459" r="89865">
                        <a14:foregroundMark x1="46622" y1="95322" x2="46622" y2="95322"/>
                        <a14:foregroundMark x1="49324" y1="2924" x2="49324" y2="2924"/>
                      </a14:backgroundRemoval>
                    </a14:imgEffect>
                  </a14:imgLayer>
                </a14:imgProps>
              </a:ext>
              <a:ext uri="{28A0092B-C50C-407E-A947-70E740481C1C}">
                <a14:useLocalDpi xmlns:a14="http://schemas.microsoft.com/office/drawing/2010/main" val="0"/>
              </a:ext>
            </a:extLst>
          </a:blip>
          <a:srcRect/>
          <a:stretch>
            <a:fillRect l="-37000" r="-37000"/>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B76D4B-A152-4A86-9B10-9B76CB91A963}">
      <dsp:nvSpPr>
        <dsp:cNvPr id="0" name=""/>
        <dsp:cNvSpPr/>
      </dsp:nvSpPr>
      <dsp:spPr>
        <a:xfrm>
          <a:off x="983171" y="3193795"/>
          <a:ext cx="8421180" cy="851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89" tIns="90089" rIns="90089" bIns="90089" numCol="1" spcCol="1270" anchor="ctr" anchorCtr="0">
          <a:noAutofit/>
        </a:bodyPr>
        <a:lstStyle/>
        <a:p>
          <a:pPr marL="0" lvl="0" indent="0" algn="l" defTabSz="711200">
            <a:lnSpc>
              <a:spcPct val="100000"/>
            </a:lnSpc>
            <a:spcBef>
              <a:spcPct val="0"/>
            </a:spcBef>
            <a:spcAft>
              <a:spcPct val="35000"/>
            </a:spcAft>
            <a:buNone/>
          </a:pPr>
          <a:r>
            <a:rPr lang="fr-FR" sz="1600" kern="1200" dirty="0"/>
            <a:t>IHM “A Emporter“ est lié à l’IHM Panier, l’utilisateur client devra saisir nom, téléphone portable ainsi qu’une heure de mise à disposition de sa commande.</a:t>
          </a:r>
          <a:endParaRPr lang="en-US" sz="1600" kern="1200" dirty="0"/>
        </a:p>
      </dsp:txBody>
      <dsp:txXfrm>
        <a:off x="983171" y="3193795"/>
        <a:ext cx="8421180" cy="851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6B68E-C06E-4DDD-885C-26368D82230E}">
      <dsp:nvSpPr>
        <dsp:cNvPr id="0" name=""/>
        <dsp:cNvSpPr/>
      </dsp:nvSpPr>
      <dsp:spPr>
        <a:xfrm>
          <a:off x="0" y="1152636"/>
          <a:ext cx="5614987" cy="27783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437388" rIns="435785" bIns="149352" numCol="1" spcCol="1270" anchor="t" anchorCtr="0">
          <a:noAutofit/>
        </a:bodyPr>
        <a:lstStyle/>
        <a:p>
          <a:pPr marL="228600" lvl="1" indent="-228600" algn="l" defTabSz="933450">
            <a:lnSpc>
              <a:spcPct val="90000"/>
            </a:lnSpc>
            <a:spcBef>
              <a:spcPct val="0"/>
            </a:spcBef>
            <a:spcAft>
              <a:spcPct val="15000"/>
            </a:spcAft>
            <a:buChar char="•"/>
          </a:pPr>
          <a:r>
            <a:rPr lang="fr-FR" sz="2100" kern="1200" dirty="0"/>
            <a:t>HTML5 et CSS3 pour la partie graphique des </a:t>
          </a:r>
          <a:r>
            <a:rPr lang="fr-FR" sz="2100" kern="1200" dirty="0" err="1"/>
            <a:t>IHMs</a:t>
          </a:r>
          <a:r>
            <a:rPr lang="fr-FR" sz="2100" kern="1200" dirty="0"/>
            <a:t>.</a:t>
          </a:r>
          <a:endParaRPr lang="en-US" sz="2100" kern="1200" dirty="0"/>
        </a:p>
        <a:p>
          <a:pPr marL="228600" lvl="1" indent="-228600" algn="l" defTabSz="933450">
            <a:lnSpc>
              <a:spcPct val="90000"/>
            </a:lnSpc>
            <a:spcBef>
              <a:spcPct val="0"/>
            </a:spcBef>
            <a:spcAft>
              <a:spcPct val="15000"/>
            </a:spcAft>
            <a:buChar char="•"/>
          </a:pPr>
          <a:r>
            <a:rPr lang="fr-FR" sz="2100" kern="1200" dirty="0"/>
            <a:t>JavaScript et JQuery pour la réalisation des scripts qui rendent l’application dynamique.</a:t>
          </a:r>
          <a:endParaRPr lang="en-US" sz="2100" kern="1200" dirty="0"/>
        </a:p>
        <a:p>
          <a:pPr marL="228600" lvl="1" indent="-228600" algn="l" defTabSz="933450">
            <a:lnSpc>
              <a:spcPct val="90000"/>
            </a:lnSpc>
            <a:spcBef>
              <a:spcPct val="0"/>
            </a:spcBef>
            <a:spcAft>
              <a:spcPct val="15000"/>
            </a:spcAft>
            <a:buChar char="•"/>
          </a:pPr>
          <a:r>
            <a:rPr lang="fr-FR" sz="2100" kern="1200" dirty="0"/>
            <a:t>Ajax, et la PDO de PHP pour les requêtes SQL sur la BDD.</a:t>
          </a:r>
          <a:endParaRPr lang="en-US" sz="2100" kern="1200" dirty="0"/>
        </a:p>
      </dsp:txBody>
      <dsp:txXfrm>
        <a:off x="0" y="1152636"/>
        <a:ext cx="5614987" cy="2778300"/>
      </dsp:txXfrm>
    </dsp:sp>
    <dsp:sp modelId="{0704A128-24FF-42DB-B803-A64FD6D8306D}">
      <dsp:nvSpPr>
        <dsp:cNvPr id="0" name=""/>
        <dsp:cNvSpPr/>
      </dsp:nvSpPr>
      <dsp:spPr>
        <a:xfrm>
          <a:off x="280749" y="842676"/>
          <a:ext cx="3930490"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933450">
            <a:lnSpc>
              <a:spcPct val="90000"/>
            </a:lnSpc>
            <a:spcBef>
              <a:spcPct val="0"/>
            </a:spcBef>
            <a:spcAft>
              <a:spcPct val="35000"/>
            </a:spcAft>
            <a:buNone/>
          </a:pPr>
          <a:r>
            <a:rPr lang="fr-FR" sz="2100" kern="1200"/>
            <a:t>Pour la réalisation des IHM : </a:t>
          </a:r>
          <a:endParaRPr lang="en-US" sz="2100" kern="1200"/>
        </a:p>
      </dsp:txBody>
      <dsp:txXfrm>
        <a:off x="311011" y="872938"/>
        <a:ext cx="3869966"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ECC86-D88F-4527-91E7-75BF3EF1B462}">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85FAD-94F2-42AE-8DCB-D0CFFB03452C}">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fr-FR" sz="1500" kern="1200" dirty="0"/>
            <a:t>L’IDE </a:t>
          </a:r>
          <a:r>
            <a:rPr lang="fr-FR" sz="1500" kern="1200" dirty="0" err="1"/>
            <a:t>Brackets</a:t>
          </a:r>
          <a:r>
            <a:rPr lang="fr-FR" sz="1500" kern="1200" dirty="0"/>
            <a:t>, pour le développement de l’application.</a:t>
          </a:r>
          <a:endParaRPr lang="en-US" sz="1500" kern="1200" dirty="0"/>
        </a:p>
      </dsp:txBody>
      <dsp:txXfrm>
        <a:off x="52256" y="2258388"/>
        <a:ext cx="3221151" cy="720000"/>
      </dsp:txXfrm>
    </dsp:sp>
    <dsp:sp modelId="{9C2DE0FD-F720-40BF-A60E-7CC6CFC294CA}">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6150AD-5980-4C09-9C70-46B3DC93002D}">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fr-FR" sz="1500" kern="1200" noProof="0" dirty="0"/>
            <a:t>GitHub, pour le partage de fichier</a:t>
          </a:r>
        </a:p>
      </dsp:txBody>
      <dsp:txXfrm>
        <a:off x="3837109" y="2258388"/>
        <a:ext cx="3221151" cy="720000"/>
      </dsp:txXfrm>
    </dsp:sp>
    <dsp:sp modelId="{71B9ADFF-44AF-471F-99DB-0E1333038C87}">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A5503B-9199-445D-AF3C-3918E3FDC6F3}">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fr-FR" sz="1500" kern="1200" dirty="0"/>
            <a:t>Wampserver64, pour héberger et effectuer des requêtes sur une BDD en local.</a:t>
          </a:r>
          <a:endParaRPr lang="en-US" sz="1500" kern="1200" dirty="0"/>
        </a:p>
      </dsp:txBody>
      <dsp:txXfrm>
        <a:off x="7621962" y="2258388"/>
        <a:ext cx="322115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3F099-3EB8-4599-A8AD-3D87BFDAE9A6}"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9203F-DBFE-44E5-AD2A-AFAE20567F43}" type="slidenum">
              <a:rPr lang="fr-FR" smtClean="0"/>
              <a:t>‹N°›</a:t>
            </a:fld>
            <a:endParaRPr lang="fr-FR"/>
          </a:p>
        </p:txBody>
      </p:sp>
    </p:spTree>
    <p:extLst>
      <p:ext uri="{BB962C8B-B14F-4D97-AF65-F5344CB8AC3E}">
        <p14:creationId xmlns:p14="http://schemas.microsoft.com/office/powerpoint/2010/main" val="6941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Présentation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aujourd’hui je viens vous présenter notre projet HOM’BURGER.)</a:t>
            </a:r>
          </a:p>
          <a:p>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1</a:t>
            </a:fld>
            <a:endParaRPr lang="fr-FR"/>
          </a:p>
        </p:txBody>
      </p:sp>
    </p:spTree>
    <p:extLst>
      <p:ext uri="{BB962C8B-B14F-4D97-AF65-F5344CB8AC3E}">
        <p14:creationId xmlns:p14="http://schemas.microsoft.com/office/powerpoint/2010/main" val="199191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résoudre le manque de connaissance, j’ai effectué beaucoup de recherches et j’ai sollicité l’aide de mes camarades. </a:t>
            </a:r>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12</a:t>
            </a:fld>
            <a:endParaRPr lang="fr-FR"/>
          </a:p>
        </p:txBody>
      </p:sp>
    </p:spTree>
    <p:extLst>
      <p:ext uri="{BB962C8B-B14F-4D97-AF65-F5344CB8AC3E}">
        <p14:creationId xmlns:p14="http://schemas.microsoft.com/office/powerpoint/2010/main" val="111518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Si dans le futur un projet similaire m’est assigné, je m’y prendrais différemment. Je prioriserai une mise en commun dès le début du projet, plutôt que chacun « parte tête baissée » de son côté, ce qui, je pense nous ferai gagner beaucoup de temps et éviterais les problèmes arrivés sur la fin du projet. J’évaluerais plus rigoureusement les tâches qui m’ont été assignées, car certaines tâches que j’ai sous-estimées, mon pris beaucoup plus de temps que je ne l’aurai pensé. J’ai trouvé ce projet très intéressant malgré mes difficultés en programmation, cependant le domaine du développement n’est pas forcément un domaine auquel je porte un intérêt particulier.</a:t>
            </a:r>
          </a:p>
          <a:p>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14</a:t>
            </a:fld>
            <a:endParaRPr lang="fr-FR"/>
          </a:p>
        </p:txBody>
      </p:sp>
    </p:spTree>
    <p:extLst>
      <p:ext uri="{BB962C8B-B14F-4D97-AF65-F5344CB8AC3E}">
        <p14:creationId xmlns:p14="http://schemas.microsoft.com/office/powerpoint/2010/main" val="227378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Notre projet consistait à la réalisation d’un site web permettant la vente de Burger en ligne.</a:t>
            </a:r>
          </a:p>
          <a:p>
            <a:pPr marL="0" indent="0">
              <a:buNone/>
            </a:pPr>
            <a:r>
              <a:rPr lang="fr-FR" sz="3200" dirty="0">
                <a:effectLst/>
                <a:latin typeface="Calibri" panose="020F0502020204030204" pitchFamily="34" charset="0"/>
                <a:ea typeface="Calibri" panose="020F0502020204030204" pitchFamily="34" charset="0"/>
                <a:cs typeface="Times New Roman" panose="02020603050405020304" pitchFamily="18" charset="0"/>
              </a:rPr>
              <a:t>Fonctionnalité</a:t>
            </a:r>
            <a:r>
              <a:rPr lang="fr-FR" sz="3200" dirty="0">
                <a:latin typeface="Calibri" panose="020F0502020204030204" pitchFamily="34" charset="0"/>
                <a:ea typeface="Calibri" panose="020F0502020204030204" pitchFamily="34" charset="0"/>
                <a:cs typeface="Times New Roman" panose="02020603050405020304" pitchFamily="18" charset="0"/>
              </a:rPr>
              <a:t>s principales du site :</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r>
              <a:rPr lang="fr-FR" sz="3200" dirty="0">
                <a:effectLst/>
                <a:latin typeface="Calibri" panose="020F0502020204030204" pitchFamily="34" charset="0"/>
                <a:ea typeface="Calibri" panose="020F0502020204030204" pitchFamily="34" charset="0"/>
                <a:cs typeface="Times New Roman" panose="02020603050405020304" pitchFamily="18" charset="0"/>
              </a:rPr>
              <a:t>	• Un client doit pouvoir passer une commande</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r>
              <a:rPr lang="fr-FR" sz="3200" dirty="0">
                <a:effectLst/>
                <a:latin typeface="Calibri" panose="020F0502020204030204" pitchFamily="34" charset="0"/>
                <a:ea typeface="Calibri" panose="020F0502020204030204" pitchFamily="34" charset="0"/>
                <a:cs typeface="Times New Roman" panose="02020603050405020304" pitchFamily="18" charset="0"/>
              </a:rPr>
              <a:t>	• La gestion des stocks et l’approvisionnement auprès de fournisseurs </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r>
              <a:rPr lang="fr-FR" sz="3200" dirty="0">
                <a:effectLst/>
                <a:latin typeface="Calibri" panose="020F0502020204030204" pitchFamily="34" charset="0"/>
                <a:ea typeface="Calibri" panose="020F0502020204030204" pitchFamily="34" charset="0"/>
                <a:cs typeface="Times New Roman" panose="02020603050405020304" pitchFamily="18" charset="0"/>
              </a:rPr>
              <a:t>	• </a:t>
            </a:r>
            <a:r>
              <a:rPr lang="fr-FR" sz="3200" dirty="0">
                <a:latin typeface="Calibri" panose="020F0502020204030204" pitchFamily="34" charset="0"/>
                <a:ea typeface="Calibri" panose="020F0502020204030204" pitchFamily="34" charset="0"/>
                <a:cs typeface="Times New Roman" panose="02020603050405020304" pitchFamily="18" charset="0"/>
              </a:rPr>
              <a:t>Préparation des commandes par le cuisinier</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r>
              <a:rPr lang="fr-FR" sz="3200" dirty="0">
                <a:effectLst/>
                <a:latin typeface="Calibri" panose="020F0502020204030204" pitchFamily="34" charset="0"/>
                <a:ea typeface="Calibri" panose="020F0502020204030204" pitchFamily="34" charset="0"/>
                <a:cs typeface="Times New Roman" panose="02020603050405020304" pitchFamily="18" charset="0"/>
              </a:rPr>
              <a:t>	• Proposer un ensemble de recettes avec supplément</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r>
              <a:rPr lang="fr-FR" sz="3200" dirty="0">
                <a:effectLst/>
                <a:latin typeface="Calibri" panose="020F0502020204030204" pitchFamily="34" charset="0"/>
                <a:ea typeface="Calibri" panose="020F0502020204030204" pitchFamily="34" charset="0"/>
                <a:cs typeface="Times New Roman" panose="02020603050405020304" pitchFamily="18" charset="0"/>
              </a:rPr>
              <a:t>	• </a:t>
            </a:r>
            <a:r>
              <a:rPr lang="fr-FR" sz="3200" dirty="0">
                <a:latin typeface="Calibri" panose="020F0502020204030204" pitchFamily="34" charset="0"/>
                <a:ea typeface="Calibri" panose="020F0502020204030204" pitchFamily="34" charset="0"/>
                <a:cs typeface="Times New Roman" panose="02020603050405020304" pitchFamily="18" charset="0"/>
              </a:rPr>
              <a:t>La gestion de </a:t>
            </a:r>
            <a:r>
              <a:rPr lang="fr-FR" sz="3200" dirty="0">
                <a:effectLst/>
                <a:latin typeface="Calibri" panose="020F0502020204030204" pitchFamily="34" charset="0"/>
                <a:ea typeface="Calibri" panose="020F0502020204030204" pitchFamily="34" charset="0"/>
                <a:cs typeface="Times New Roman" panose="02020603050405020304" pitchFamily="18" charset="0"/>
              </a:rPr>
              <a:t>la livraison des commandes</a:t>
            </a:r>
          </a:p>
          <a:p>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2</a:t>
            </a:fld>
            <a:endParaRPr lang="fr-FR"/>
          </a:p>
        </p:txBody>
      </p:sp>
    </p:spTree>
    <p:extLst>
      <p:ext uri="{BB962C8B-B14F-4D97-AF65-F5344CB8AC3E}">
        <p14:creationId xmlns:p14="http://schemas.microsoft.com/office/powerpoint/2010/main" val="31004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3</a:t>
            </a:fld>
            <a:endParaRPr lang="fr-FR"/>
          </a:p>
        </p:txBody>
      </p:sp>
    </p:spTree>
    <p:extLst>
      <p:ext uri="{BB962C8B-B14F-4D97-AF65-F5344CB8AC3E}">
        <p14:creationId xmlns:p14="http://schemas.microsoft.com/office/powerpoint/2010/main" val="89761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la partie client dont j’ai la responsabilité, voici une résumé cours des principales taches ressortie du cahier</a:t>
            </a:r>
          </a:p>
          <a:p>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4</a:t>
            </a:fld>
            <a:endParaRPr lang="fr-FR"/>
          </a:p>
        </p:txBody>
      </p:sp>
    </p:spTree>
    <p:extLst>
      <p:ext uri="{BB962C8B-B14F-4D97-AF65-F5344CB8AC3E}">
        <p14:creationId xmlns:p14="http://schemas.microsoft.com/office/powerpoint/2010/main" val="337901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les IHM que j’ai réaliser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Réalisation de l’IHM </a:t>
            </a:r>
            <a:r>
              <a:rPr lang="en-US" dirty="0"/>
              <a:t>“</a:t>
            </a:r>
            <a:r>
              <a:rPr lang="fr-FR" dirty="0"/>
              <a:t>Commandes</a:t>
            </a:r>
            <a:r>
              <a:rPr lang="en-US" dirty="0"/>
              <a:t>”</a:t>
            </a:r>
            <a:r>
              <a:rPr lang="fr-FR" dirty="0"/>
              <a:t> permettant à l’utilisateur client de choisir des articles du site.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t>Réalisation l’IHM “Panier” permettant la validation de la commande précédemment ajoutée.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t> celle-ci est composé de deux IHM</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IHM “Livraison” est lié à l’IHM Panier, l’utilisateur client devra saisir ses coordonnées (nom, prénom, adresse, tel, ville, CP) ainsi qu’une heure de livraison.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IHM “A Emporter“ est lié à l’IHM Panier, l’utilisateur client devra saisir nom, téléphone portable ainsi qu’une heure de mise à disposition de sa commande.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5</a:t>
            </a:fld>
            <a:endParaRPr lang="fr-FR"/>
          </a:p>
        </p:txBody>
      </p:sp>
    </p:spTree>
    <p:extLst>
      <p:ext uri="{BB962C8B-B14F-4D97-AF65-F5344CB8AC3E}">
        <p14:creationId xmlns:p14="http://schemas.microsoft.com/office/powerpoint/2010/main" val="205022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la maquette de départ de l’IHM commande et voici le rendu final</a:t>
            </a:r>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6</a:t>
            </a:fld>
            <a:endParaRPr lang="fr-FR"/>
          </a:p>
        </p:txBody>
      </p:sp>
    </p:spTree>
    <p:extLst>
      <p:ext uri="{BB962C8B-B14F-4D97-AF65-F5344CB8AC3E}">
        <p14:creationId xmlns:p14="http://schemas.microsoft.com/office/powerpoint/2010/main" val="278296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7</a:t>
            </a:fld>
            <a:endParaRPr lang="fr-FR"/>
          </a:p>
        </p:txBody>
      </p:sp>
    </p:spTree>
    <p:extLst>
      <p:ext uri="{BB962C8B-B14F-4D97-AF65-F5344CB8AC3E}">
        <p14:creationId xmlns:p14="http://schemas.microsoft.com/office/powerpoint/2010/main" val="1919051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Voici la maquette de départ de l’IHM Panier la différence entre l’IHM Livraison et A emporter est au niveau du formulaire et voici le rendu final</a:t>
            </a:r>
          </a:p>
          <a:p>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8</a:t>
            </a:fld>
            <a:endParaRPr lang="fr-FR"/>
          </a:p>
        </p:txBody>
      </p:sp>
    </p:spTree>
    <p:extLst>
      <p:ext uri="{BB962C8B-B14F-4D97-AF65-F5344CB8AC3E}">
        <p14:creationId xmlns:p14="http://schemas.microsoft.com/office/powerpoint/2010/main" val="305804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dirty="0"/>
              <a:t>HTML5 et CSS3 pour la partie graphique des </a:t>
            </a:r>
            <a:r>
              <a:rPr lang="fr-FR" dirty="0" err="1"/>
              <a:t>IHMs</a:t>
            </a:r>
            <a:r>
              <a:rPr lang="fr-FR" dirty="0"/>
              <a:t>.</a:t>
            </a:r>
            <a:endParaRPr lang="en-US" dirty="0"/>
          </a:p>
          <a:p>
            <a:pPr lvl="0"/>
            <a:r>
              <a:rPr lang="fr-FR" dirty="0"/>
              <a:t>JavaScript et JQuery pour la réalisation des scripts qui rendent l’application dynamique.</a:t>
            </a:r>
            <a:endParaRPr lang="en-US" dirty="0"/>
          </a:p>
          <a:p>
            <a:pPr lvl="0"/>
            <a:r>
              <a:rPr lang="fr-FR" dirty="0"/>
              <a:t>Ajax, et la PDO de PHP pour les requêtes SQL sur la BDD, et leur intégration dans l’application.</a:t>
            </a:r>
            <a:endParaRPr lang="en-US" dirty="0"/>
          </a:p>
          <a:p>
            <a:endParaRPr lang="fr-FR" dirty="0"/>
          </a:p>
        </p:txBody>
      </p:sp>
      <p:sp>
        <p:nvSpPr>
          <p:cNvPr id="4" name="Espace réservé du numéro de diapositive 3"/>
          <p:cNvSpPr>
            <a:spLocks noGrp="1"/>
          </p:cNvSpPr>
          <p:nvPr>
            <p:ph type="sldNum" sz="quarter" idx="5"/>
          </p:nvPr>
        </p:nvSpPr>
        <p:spPr/>
        <p:txBody>
          <a:bodyPr/>
          <a:lstStyle/>
          <a:p>
            <a:fld id="{8339203F-DBFE-44E5-AD2A-AFAE20567F43}" type="slidenum">
              <a:rPr lang="fr-FR" smtClean="0"/>
              <a:t>10</a:t>
            </a:fld>
            <a:endParaRPr lang="fr-FR"/>
          </a:p>
        </p:txBody>
      </p:sp>
    </p:spTree>
    <p:extLst>
      <p:ext uri="{BB962C8B-B14F-4D97-AF65-F5344CB8AC3E}">
        <p14:creationId xmlns:p14="http://schemas.microsoft.com/office/powerpoint/2010/main" val="155567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282C653-A7F7-475C-BC56-CE1650ACA104}" type="datetime1">
              <a:rPr lang="fr-FR" smtClean="0"/>
              <a:t>20/06/2022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20812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ABBA46-85E7-4239-98BE-7086FA72180C}" type="datetime1">
              <a:rPr lang="fr-FR" smtClean="0"/>
              <a:t>20/06/2022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108546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6F9241B-9C36-4CFF-B38B-9FB979992423}" type="datetime1">
              <a:rPr lang="fr-FR" smtClean="0"/>
              <a:t>20/06/2022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2651547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22825CF-53B6-40A7-AD7A-D208F26AB2A2}" type="datetime1">
              <a:rPr lang="fr-FR" smtClean="0"/>
              <a:t>20/06/2022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124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1EAB3FD-7377-4036-9DB4-150BBD7056C0}" type="datetime1">
              <a:rPr lang="fr-FR" smtClean="0"/>
              <a:t>20/06/2022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1817130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7D883-C24B-4F84-8B29-2D9B108C6911}" type="datetime1">
              <a:rPr lang="fr-FR" smtClean="0"/>
              <a:t>20/06/2022</a:t>
            </a:fld>
            <a:endParaRPr lang="fr-FR" dirty="0"/>
          </a:p>
        </p:txBody>
      </p:sp>
      <p:sp>
        <p:nvSpPr>
          <p:cNvPr id="4"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239381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857445-21E1-4110-ACB8-B1E323FDAA94}" type="datetime1">
              <a:rPr lang="fr-FR" smtClean="0"/>
              <a:t>20/06/2022</a:t>
            </a:fld>
            <a:endParaRPr lang="fr-FR" dirty="0"/>
          </a:p>
        </p:txBody>
      </p:sp>
      <p:sp>
        <p:nvSpPr>
          <p:cNvPr id="4"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346798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BE195D-B424-4EBD-A791-C1F402CE4666}" type="datetime1">
              <a:rPr lang="fr-FR" smtClean="0"/>
              <a:t>20/06/2022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280630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068E9E-D3C9-4D29-AA4E-40255C975212}" type="datetime1">
              <a:rPr lang="fr-FR" smtClean="0"/>
              <a:t>20/06/2022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116267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91924888-08F9-4BA4-A315-7362AB1CF268}" type="datetime1">
              <a:rPr lang="fr-FR" smtClean="0"/>
              <a:t>20/06/2022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87274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FA1F94-DB77-408E-AD76-6AEA86483FCA}" type="datetime1">
              <a:rPr lang="fr-FR" smtClean="0"/>
              <a:t>20/06/2022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185213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1B61AC3-1B1D-4132-9D63-6B3E8A06BD71}" type="datetime1">
              <a:rPr lang="fr-FR" smtClean="0"/>
              <a:t>20/06/2022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288685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BE963CC-A3FD-407C-804D-DE6938ACB5B2}" type="datetime1">
              <a:rPr lang="fr-FR" smtClean="0"/>
              <a:t>20/06/2022</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249923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E598CA6-923B-4B49-B074-4DA66C06B7BE}" type="datetime1">
              <a:rPr lang="fr-FR" smtClean="0"/>
              <a:t>20/06/2022</a:t>
            </a:fld>
            <a:endParaRPr lang="fr-FR" dirty="0"/>
          </a:p>
        </p:txBody>
      </p:sp>
      <p:sp>
        <p:nvSpPr>
          <p:cNvPr id="5" name="Footer Placeholder 3"/>
          <p:cNvSpPr>
            <a:spLocks noGrp="1"/>
          </p:cNvSpPr>
          <p:nvPr>
            <p:ph type="ftr" sz="quarter" idx="11"/>
          </p:nvPr>
        </p:nvSpPr>
        <p:spPr/>
        <p:txBody>
          <a:bodyPr/>
          <a:lstStyle/>
          <a:p>
            <a:endParaRPr lang="fr-FR" dirty="0"/>
          </a:p>
        </p:txBody>
      </p:sp>
      <p:sp>
        <p:nvSpPr>
          <p:cNvPr id="6" name="Slide Number Placeholder 4"/>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143125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2AB0F7-8E23-4259-A4F9-C2C88426CAD6}" type="datetime1">
              <a:rPr lang="fr-FR" smtClean="0"/>
              <a:t>20/06/2022</a:t>
            </a:fld>
            <a:endParaRPr lang="fr-FR" dirty="0"/>
          </a:p>
        </p:txBody>
      </p:sp>
      <p:sp>
        <p:nvSpPr>
          <p:cNvPr id="5" name="Footer Placeholder 2"/>
          <p:cNvSpPr>
            <a:spLocks noGrp="1"/>
          </p:cNvSpPr>
          <p:nvPr>
            <p:ph type="ftr" sz="quarter" idx="11"/>
          </p:nvPr>
        </p:nvSpPr>
        <p:spPr/>
        <p:txBody>
          <a:bodyPr/>
          <a:lstStyle/>
          <a:p>
            <a:endParaRPr lang="fr-FR" dirty="0"/>
          </a:p>
        </p:txBody>
      </p:sp>
      <p:sp>
        <p:nvSpPr>
          <p:cNvPr id="6" name="Slide Number Placeholder 3"/>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282632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A66D8459-18B4-4CB0-8736-84A95765701B}" type="datetime1">
              <a:rPr lang="fr-FR" smtClean="0"/>
              <a:t>20/06/2022</a:t>
            </a:fld>
            <a:endParaRPr lang="fr-FR" dirty="0"/>
          </a:p>
        </p:txBody>
      </p:sp>
      <p:sp>
        <p:nvSpPr>
          <p:cNvPr id="5" name="Footer Placeholder 5"/>
          <p:cNvSpPr>
            <a:spLocks noGrp="1"/>
          </p:cNvSpPr>
          <p:nvPr>
            <p:ph type="ftr" sz="quarter" idx="11"/>
          </p:nvPr>
        </p:nvSpPr>
        <p:spPr/>
        <p:txBody>
          <a:bodyPr/>
          <a:lstStyle/>
          <a:p>
            <a:endParaRPr lang="fr-FR" dirty="0"/>
          </a:p>
        </p:txBody>
      </p:sp>
      <p:sp>
        <p:nvSpPr>
          <p:cNvPr id="6" name="Slide Number Placeholder 6"/>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189254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2C30DF-D8DC-4C2A-BD45-7680E1BB65FA}" type="datetime1">
              <a:rPr lang="fr-FR" smtClean="0"/>
              <a:t>20/06/2022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BF9B91FE-7DEF-4CF0-90D5-33BC8FF7D94C}" type="slidenum">
              <a:rPr lang="fr-FR" smtClean="0"/>
              <a:t>‹N°›</a:t>
            </a:fld>
            <a:endParaRPr lang="fr-FR" dirty="0"/>
          </a:p>
        </p:txBody>
      </p:sp>
    </p:spTree>
    <p:extLst>
      <p:ext uri="{BB962C8B-B14F-4D97-AF65-F5344CB8AC3E}">
        <p14:creationId xmlns:p14="http://schemas.microsoft.com/office/powerpoint/2010/main" val="304513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0B77900-3D89-43A3-BDE9-2E0E48EF067F}" type="datetime1">
              <a:rPr lang="fr-FR" smtClean="0"/>
              <a:t>20/06/2022</a:t>
            </a:fld>
            <a:endParaRPr lang="fr-FR"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9B91FE-7DEF-4CF0-90D5-33BC8FF7D94C}" type="slidenum">
              <a:rPr lang="fr-FR" smtClean="0"/>
              <a:t>‹N°›</a:t>
            </a:fld>
            <a:endParaRPr lang="fr-FR" dirty="0"/>
          </a:p>
        </p:txBody>
      </p:sp>
    </p:spTree>
    <p:extLst>
      <p:ext uri="{BB962C8B-B14F-4D97-AF65-F5344CB8AC3E}">
        <p14:creationId xmlns:p14="http://schemas.microsoft.com/office/powerpoint/2010/main" val="38653516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descr="Lire un livre et boire un café sur la table">
            <a:extLst>
              <a:ext uri="{FF2B5EF4-FFF2-40B4-BE49-F238E27FC236}">
                <a16:creationId xmlns:a16="http://schemas.microsoft.com/office/drawing/2014/main" id="{51AA6C07-9C9C-0BDD-0D03-D5E0C09C29B7}"/>
              </a:ext>
            </a:extLst>
          </p:cNvPr>
          <p:cNvPicPr>
            <a:picLocks noChangeAspect="1"/>
          </p:cNvPicPr>
          <p:nvPr/>
        </p:nvPicPr>
        <p:blipFill rotWithShape="1">
          <a:blip r:embed="rId4">
            <a:duotone>
              <a:prstClr val="black"/>
              <a:schemeClr val="accent5">
                <a:tint val="45000"/>
                <a:satMod val="400000"/>
              </a:schemeClr>
            </a:duotone>
            <a:alphaModFix amt="25000"/>
          </a:blip>
          <a:srcRect t="15730"/>
          <a:stretch/>
        </p:blipFill>
        <p:spPr>
          <a:xfrm>
            <a:off x="20" y="10"/>
            <a:ext cx="12191980" cy="6857990"/>
          </a:xfrm>
          <a:prstGeom prst="rect">
            <a:avLst/>
          </a:prstGeom>
        </p:spPr>
      </p:pic>
      <p:sp>
        <p:nvSpPr>
          <p:cNvPr id="2" name="Titre 1">
            <a:extLst>
              <a:ext uri="{FF2B5EF4-FFF2-40B4-BE49-F238E27FC236}">
                <a16:creationId xmlns:a16="http://schemas.microsoft.com/office/drawing/2014/main" id="{2CFFBFFE-7FB3-EE8A-0188-65A7FA1453D0}"/>
              </a:ext>
            </a:extLst>
          </p:cNvPr>
          <p:cNvSpPr>
            <a:spLocks noGrp="1"/>
          </p:cNvSpPr>
          <p:nvPr>
            <p:ph type="ctrTitle"/>
          </p:nvPr>
        </p:nvSpPr>
        <p:spPr>
          <a:xfrm>
            <a:off x="1154955" y="1447800"/>
            <a:ext cx="8825658" cy="3329581"/>
          </a:xfrm>
        </p:spPr>
        <p:txBody>
          <a:bodyPr>
            <a:normAutofit/>
          </a:bodyPr>
          <a:lstStyle/>
          <a:p>
            <a:r>
              <a:rPr lang="fr-FR" dirty="0"/>
              <a:t>Revue de projet</a:t>
            </a:r>
          </a:p>
        </p:txBody>
      </p:sp>
      <p:sp>
        <p:nvSpPr>
          <p:cNvPr id="3" name="Sous-titre 2">
            <a:extLst>
              <a:ext uri="{FF2B5EF4-FFF2-40B4-BE49-F238E27FC236}">
                <a16:creationId xmlns:a16="http://schemas.microsoft.com/office/drawing/2014/main" id="{A380149D-077E-A742-203A-1A070953635F}"/>
              </a:ext>
            </a:extLst>
          </p:cNvPr>
          <p:cNvSpPr>
            <a:spLocks noGrp="1"/>
          </p:cNvSpPr>
          <p:nvPr>
            <p:ph type="subTitle" idx="1"/>
          </p:nvPr>
        </p:nvSpPr>
        <p:spPr>
          <a:xfrm>
            <a:off x="1154955" y="4777380"/>
            <a:ext cx="8825658" cy="861420"/>
          </a:xfrm>
        </p:spPr>
        <p:txBody>
          <a:bodyPr>
            <a:normAutofit/>
          </a:bodyPr>
          <a:lstStyle/>
          <a:p>
            <a:r>
              <a:rPr lang="en-US" dirty="0" err="1"/>
              <a:t>Hom’Burger</a:t>
            </a:r>
            <a:endParaRPr lang="fr-FR"/>
          </a:p>
        </p:txBody>
      </p:sp>
      <p:sp>
        <p:nvSpPr>
          <p:cNvPr id="13" name="Rectangle 1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F7114342-EDFE-7C1D-E699-B8351725C9F9}"/>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smtClean="0"/>
              <a:pPr>
                <a:spcAft>
                  <a:spcPts val="600"/>
                </a:spcAft>
              </a:pPr>
              <a:t>1</a:t>
            </a:fld>
            <a:endParaRPr lang="fr-FR"/>
          </a:p>
        </p:txBody>
      </p:sp>
      <p:sp>
        <p:nvSpPr>
          <p:cNvPr id="7" name="Espace réservé du pied de page 6">
            <a:extLst>
              <a:ext uri="{FF2B5EF4-FFF2-40B4-BE49-F238E27FC236}">
                <a16:creationId xmlns:a16="http://schemas.microsoft.com/office/drawing/2014/main" id="{3F5D08E2-55AC-CB3B-FEE4-58032528D60B}"/>
              </a:ext>
            </a:extLst>
          </p:cNvPr>
          <p:cNvSpPr>
            <a:spLocks noGrp="1"/>
          </p:cNvSpPr>
          <p:nvPr>
            <p:ph type="ftr" sz="quarter" idx="11"/>
          </p:nvPr>
        </p:nvSpPr>
        <p:spPr>
          <a:xfrm rot="5400000">
            <a:off x="8951573" y="3225297"/>
            <a:ext cx="3859795" cy="304801"/>
          </a:xfrm>
        </p:spPr>
        <p:txBody>
          <a:bodyPr>
            <a:normAutofit/>
          </a:bodyPr>
          <a:lstStyle/>
          <a:p>
            <a:pPr>
              <a:spcAft>
                <a:spcPts val="600"/>
              </a:spcAft>
            </a:pPr>
            <a:r>
              <a:rPr lang="fr-FR" dirty="0"/>
              <a:t>Eddy GUENARD</a:t>
            </a:r>
          </a:p>
        </p:txBody>
      </p:sp>
      <p:pic>
        <p:nvPicPr>
          <p:cNvPr id="10" name="Image 9">
            <a:extLst>
              <a:ext uri="{FF2B5EF4-FFF2-40B4-BE49-F238E27FC236}">
                <a16:creationId xmlns:a16="http://schemas.microsoft.com/office/drawing/2014/main" id="{46D2665B-2846-50F7-69D7-530E928B86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980" y="102396"/>
            <a:ext cx="1922040" cy="1922040"/>
          </a:xfrm>
          <a:prstGeom prst="rect">
            <a:avLst/>
          </a:prstGeom>
        </p:spPr>
      </p:pic>
    </p:spTree>
    <p:extLst>
      <p:ext uri="{BB962C8B-B14F-4D97-AF65-F5344CB8AC3E}">
        <p14:creationId xmlns:p14="http://schemas.microsoft.com/office/powerpoint/2010/main" val="166755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304D8E-1ED3-CD80-02CB-0C97D03BA23C}"/>
              </a:ext>
            </a:extLst>
          </p:cNvPr>
          <p:cNvSpPr>
            <a:spLocks noGrp="1"/>
          </p:cNvSpPr>
          <p:nvPr>
            <p:ph type="title"/>
          </p:nvPr>
        </p:nvSpPr>
        <p:spPr>
          <a:xfrm>
            <a:off x="648929" y="1063417"/>
            <a:ext cx="3505495" cy="4675396"/>
          </a:xfrm>
        </p:spPr>
        <p:txBody>
          <a:bodyPr anchor="ctr">
            <a:normAutofit/>
          </a:bodyPr>
          <a:lstStyle/>
          <a:p>
            <a:pPr algn="ctr"/>
            <a:r>
              <a:rPr lang="fr-FR" sz="3300" dirty="0">
                <a:solidFill>
                  <a:srgbClr val="F2F2F2"/>
                </a:solidFill>
              </a:rPr>
              <a:t>Choix technologiques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Espace réservé du contenu 2">
            <a:extLst>
              <a:ext uri="{FF2B5EF4-FFF2-40B4-BE49-F238E27FC236}">
                <a16:creationId xmlns:a16="http://schemas.microsoft.com/office/drawing/2014/main" id="{96E2DAB9-1B83-8706-7765-6FE5B9F2803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80920855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FDADD3A5-EF51-F28F-3C41-682B57C08A16}"/>
              </a:ext>
            </a:extLst>
          </p:cNvPr>
          <p:cNvSpPr>
            <a:spLocks noGrp="1"/>
          </p:cNvSpPr>
          <p:nvPr>
            <p:ph type="sldNum" sz="quarter" idx="12"/>
          </p:nvPr>
        </p:nvSpPr>
        <p:spPr/>
        <p:txBody>
          <a:bodyPr/>
          <a:lstStyle/>
          <a:p>
            <a:fld id="{BF9B91FE-7DEF-4CF0-90D5-33BC8FF7D94C}" type="slidenum">
              <a:rPr lang="fr-FR" smtClean="0">
                <a:solidFill>
                  <a:schemeClr val="bg1"/>
                </a:solidFill>
              </a:rPr>
              <a:t>10</a:t>
            </a:fld>
            <a:endParaRPr lang="fr-FR" dirty="0">
              <a:solidFill>
                <a:schemeClr val="bg1"/>
              </a:solidFill>
            </a:endParaRPr>
          </a:p>
        </p:txBody>
      </p:sp>
    </p:spTree>
    <p:extLst>
      <p:ext uri="{BB962C8B-B14F-4D97-AF65-F5344CB8AC3E}">
        <p14:creationId xmlns:p14="http://schemas.microsoft.com/office/powerpoint/2010/main" val="38571649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A1822ABD-1205-4F2E-A7F2-47F9A265FD8C}"/>
              </a:ext>
            </a:extLst>
          </p:cNvPr>
          <p:cNvSpPr>
            <a:spLocks noGrp="1"/>
          </p:cNvSpPr>
          <p:nvPr>
            <p:ph type="title"/>
          </p:nvPr>
        </p:nvSpPr>
        <p:spPr>
          <a:xfrm>
            <a:off x="648930" y="629267"/>
            <a:ext cx="9252154" cy="1016654"/>
          </a:xfrm>
        </p:spPr>
        <p:txBody>
          <a:bodyPr>
            <a:normAutofit/>
          </a:bodyPr>
          <a:lstStyle/>
          <a:p>
            <a:r>
              <a:rPr lang="fr-FR">
                <a:solidFill>
                  <a:srgbClr val="EBEBEB"/>
                </a:solidFill>
              </a:rPr>
              <a:t>Outils</a:t>
            </a:r>
            <a:r>
              <a:rPr lang="en-US">
                <a:solidFill>
                  <a:srgbClr val="EBEBEB"/>
                </a:solidFill>
              </a:rPr>
              <a:t> et </a:t>
            </a:r>
            <a:r>
              <a:rPr lang="fr-FR">
                <a:solidFill>
                  <a:srgbClr val="EBEBEB"/>
                </a:solidFill>
              </a:rPr>
              <a:t>logiciel</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5E000722-28D7-E6C9-9609-3E473D329A94}"/>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11</a:t>
            </a:fld>
            <a:endParaRPr lang="fr-FR">
              <a:solidFill>
                <a:srgbClr val="FFFFFF"/>
              </a:solidFill>
            </a:endParaRPr>
          </a:p>
        </p:txBody>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Espace réservé du contenu 2">
            <a:extLst>
              <a:ext uri="{FF2B5EF4-FFF2-40B4-BE49-F238E27FC236}">
                <a16:creationId xmlns:a16="http://schemas.microsoft.com/office/drawing/2014/main" id="{F777C6D7-6F7D-C0DE-F5D0-051FB3E9A6F0}"/>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88983440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68980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1" name="Freeform: Shape 1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EE866482-A0FB-5A96-EE7C-8B810BD146F9}"/>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12</a:t>
            </a:fld>
            <a:endParaRPr lang="fr-FR">
              <a:solidFill>
                <a:srgbClr val="FFFFFF"/>
              </a:solidFill>
            </a:endParaRPr>
          </a:p>
        </p:txBody>
      </p:sp>
      <p:sp>
        <p:nvSpPr>
          <p:cNvPr id="2" name="Titre 1">
            <a:extLst>
              <a:ext uri="{FF2B5EF4-FFF2-40B4-BE49-F238E27FC236}">
                <a16:creationId xmlns:a16="http://schemas.microsoft.com/office/drawing/2014/main" id="{62FF190E-E9AD-305F-1AF2-F35F5AF43C35}"/>
              </a:ext>
            </a:extLst>
          </p:cNvPr>
          <p:cNvSpPr>
            <a:spLocks noGrp="1"/>
          </p:cNvSpPr>
          <p:nvPr>
            <p:ph type="title"/>
          </p:nvPr>
        </p:nvSpPr>
        <p:spPr>
          <a:xfrm>
            <a:off x="653143" y="1645920"/>
            <a:ext cx="3891697" cy="4470821"/>
          </a:xfrm>
        </p:spPr>
        <p:txBody>
          <a:bodyPr>
            <a:normAutofit/>
          </a:bodyPr>
          <a:lstStyle/>
          <a:p>
            <a:pPr algn="ctr"/>
            <a:r>
              <a:rPr lang="fr-FR" dirty="0">
                <a:solidFill>
                  <a:srgbClr val="FFFFFF"/>
                </a:solidFill>
              </a:rPr>
              <a:t>Problèmes rencontrés et solutions</a:t>
            </a:r>
          </a:p>
        </p:txBody>
      </p:sp>
      <p:sp>
        <p:nvSpPr>
          <p:cNvPr id="3" name="Espace réservé du contenu 2">
            <a:extLst>
              <a:ext uri="{FF2B5EF4-FFF2-40B4-BE49-F238E27FC236}">
                <a16:creationId xmlns:a16="http://schemas.microsoft.com/office/drawing/2014/main" id="{7A077576-B234-25D7-6DF3-5FA27FC3D8F3}"/>
              </a:ext>
            </a:extLst>
          </p:cNvPr>
          <p:cNvSpPr>
            <a:spLocks noGrp="1"/>
          </p:cNvSpPr>
          <p:nvPr>
            <p:ph idx="1"/>
          </p:nvPr>
        </p:nvSpPr>
        <p:spPr>
          <a:xfrm>
            <a:off x="5204109" y="1645920"/>
            <a:ext cx="6461149" cy="4470821"/>
          </a:xfrm>
        </p:spPr>
        <p:txBody>
          <a:bodyPr>
            <a:normAutofit/>
          </a:bodyPr>
          <a:lstStyle/>
          <a:p>
            <a:pPr marL="0" indent="0">
              <a:buNone/>
            </a:pPr>
            <a:endParaRPr lang="fr-FR" dirty="0"/>
          </a:p>
          <a:p>
            <a:pPr marL="0" indent="0">
              <a:buNone/>
            </a:pPr>
            <a:endParaRPr lang="fr-FR" dirty="0"/>
          </a:p>
          <a:p>
            <a:pPr marL="0" indent="0">
              <a:buNone/>
            </a:pPr>
            <a:r>
              <a:rPr lang="fr-FR" dirty="0"/>
              <a:t>Les problèmes auxquels j’ai pu faire face durant ce projet étaient principalement dus à des manques de connaissance technique de ma part.</a:t>
            </a:r>
          </a:p>
          <a:p>
            <a:pPr marL="0" indent="0">
              <a:buNone/>
            </a:pPr>
            <a:r>
              <a:rPr lang="fr-FR" dirty="0"/>
              <a:t> Certaines tâches m’ont </a:t>
            </a:r>
            <a:r>
              <a:rPr lang="fr-FR"/>
              <a:t>également pris </a:t>
            </a:r>
            <a:r>
              <a:rPr lang="fr-FR" dirty="0"/>
              <a:t>plus de temps que prévu. </a:t>
            </a:r>
          </a:p>
          <a:p>
            <a:pPr marL="0" indent="0">
              <a:buNone/>
            </a:pPr>
            <a:r>
              <a:rPr lang="fr-FR" dirty="0"/>
              <a:t>Solution :</a:t>
            </a:r>
          </a:p>
          <a:p>
            <a:pPr marL="0" indent="0">
              <a:buNone/>
            </a:pPr>
            <a:r>
              <a:rPr lang="fr-FR" dirty="0"/>
              <a:t>J’ai effectué beaucoup de rechercher et mes camarades ont su m’apporter leurs aides</a:t>
            </a:r>
            <a:br>
              <a:rPr lang="fr-FR" dirty="0"/>
            </a:br>
            <a:endParaRPr lang="fr-FR" dirty="0"/>
          </a:p>
        </p:txBody>
      </p:sp>
    </p:spTree>
    <p:extLst>
      <p:ext uri="{BB962C8B-B14F-4D97-AF65-F5344CB8AC3E}">
        <p14:creationId xmlns:p14="http://schemas.microsoft.com/office/powerpoint/2010/main" val="35414698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7BCCEC2F-5E9D-96E3-84F6-E10021208A13}"/>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13</a:t>
            </a:fld>
            <a:endParaRPr lang="fr-FR">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re 1">
            <a:extLst>
              <a:ext uri="{FF2B5EF4-FFF2-40B4-BE49-F238E27FC236}">
                <a16:creationId xmlns:a16="http://schemas.microsoft.com/office/drawing/2014/main" id="{C07FDDAA-C1AB-E115-2D3D-DC3613D12E8B}"/>
              </a:ext>
            </a:extLst>
          </p:cNvPr>
          <p:cNvSpPr>
            <a:spLocks noGrp="1"/>
          </p:cNvSpPr>
          <p:nvPr>
            <p:ph type="title"/>
          </p:nvPr>
        </p:nvSpPr>
        <p:spPr>
          <a:xfrm>
            <a:off x="1103312" y="452718"/>
            <a:ext cx="8947522" cy="1400530"/>
          </a:xfrm>
        </p:spPr>
        <p:txBody>
          <a:bodyPr anchor="ctr">
            <a:normAutofit/>
          </a:bodyPr>
          <a:lstStyle/>
          <a:p>
            <a:r>
              <a:rPr lang="fr-FR" dirty="0">
                <a:solidFill>
                  <a:srgbClr val="FFFFFF"/>
                </a:solidFill>
              </a:rPr>
              <a:t>Reste à faire</a:t>
            </a:r>
          </a:p>
        </p:txBody>
      </p:sp>
      <p:sp>
        <p:nvSpPr>
          <p:cNvPr id="3" name="Espace réservé du contenu 2">
            <a:extLst>
              <a:ext uri="{FF2B5EF4-FFF2-40B4-BE49-F238E27FC236}">
                <a16:creationId xmlns:a16="http://schemas.microsoft.com/office/drawing/2014/main" id="{7E5CD697-73E7-A61B-51E6-7527FD8A09F7}"/>
              </a:ext>
            </a:extLst>
          </p:cNvPr>
          <p:cNvSpPr>
            <a:spLocks noGrp="1"/>
          </p:cNvSpPr>
          <p:nvPr>
            <p:ph idx="1"/>
          </p:nvPr>
        </p:nvSpPr>
        <p:spPr>
          <a:xfrm>
            <a:off x="1103312" y="3265826"/>
            <a:ext cx="8946541" cy="2527571"/>
          </a:xfrm>
        </p:spPr>
        <p:txBody>
          <a:bodyPr>
            <a:normAutofit/>
          </a:bodyPr>
          <a:lstStyle/>
          <a:p>
            <a:r>
              <a:rPr lang="fr-FR" dirty="0"/>
              <a:t>Gérer les offres promotionnelles</a:t>
            </a:r>
          </a:p>
          <a:p>
            <a:r>
              <a:rPr lang="fr-FR" dirty="0"/>
              <a:t>Tester l'entièreté des IHM « Commandes » et « Panier » pour </a:t>
            </a:r>
            <a:r>
              <a:rPr lang="fr-FR" dirty="0" err="1"/>
              <a:t>Debug</a:t>
            </a:r>
            <a:r>
              <a:rPr lang="fr-FR" dirty="0"/>
              <a:t> (quelques petits bugs sont encore présents)</a:t>
            </a:r>
          </a:p>
          <a:p>
            <a:r>
              <a:rPr lang="fr-FR" dirty="0"/>
              <a:t>Améliorer certaines parties au niveau du style</a:t>
            </a:r>
          </a:p>
          <a:p>
            <a:r>
              <a:rPr lang="fr-FR" dirty="0"/>
              <a:t>Résoudre les derniers soucis de mise en commun</a:t>
            </a:r>
          </a:p>
          <a:p>
            <a:r>
              <a:rPr lang="fr-FR" dirty="0"/>
              <a:t>Commenter le code</a:t>
            </a:r>
          </a:p>
        </p:txBody>
      </p:sp>
    </p:spTree>
    <p:extLst>
      <p:ext uri="{BB962C8B-B14F-4D97-AF65-F5344CB8AC3E}">
        <p14:creationId xmlns:p14="http://schemas.microsoft.com/office/powerpoint/2010/main" val="395890048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3" name="Picture 2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2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3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6" name="Picture 3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3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3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Pen placed on top of a signature line">
            <a:extLst>
              <a:ext uri="{FF2B5EF4-FFF2-40B4-BE49-F238E27FC236}">
                <a16:creationId xmlns:a16="http://schemas.microsoft.com/office/drawing/2014/main" id="{65DFE6DE-BD0B-5C3C-671D-3487F05121F8}"/>
              </a:ext>
            </a:extLst>
          </p:cNvPr>
          <p:cNvPicPr>
            <a:picLocks noChangeAspect="1"/>
          </p:cNvPicPr>
          <p:nvPr/>
        </p:nvPicPr>
        <p:blipFill rotWithShape="1">
          <a:blip r:embed="rId8">
            <a:duotone>
              <a:prstClr val="black"/>
              <a:schemeClr val="accent5">
                <a:tint val="45000"/>
                <a:satMod val="400000"/>
              </a:schemeClr>
            </a:duotone>
            <a:alphaModFix amt="25000"/>
          </a:blip>
          <a:srcRect l="9091" t="10262" b="13129"/>
          <a:stretch/>
        </p:blipFill>
        <p:spPr>
          <a:xfrm>
            <a:off x="20" y="10"/>
            <a:ext cx="12191980" cy="6857990"/>
          </a:xfrm>
          <a:prstGeom prst="rect">
            <a:avLst/>
          </a:prstGeom>
        </p:spPr>
      </p:pic>
      <p:sp>
        <p:nvSpPr>
          <p:cNvPr id="2" name="Titre 1">
            <a:extLst>
              <a:ext uri="{FF2B5EF4-FFF2-40B4-BE49-F238E27FC236}">
                <a16:creationId xmlns:a16="http://schemas.microsoft.com/office/drawing/2014/main" id="{4EAD3F74-6A1A-100A-6D16-86E1FFE7A63A}"/>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t>Conclusion</a:t>
            </a:r>
          </a:p>
        </p:txBody>
      </p:sp>
      <p:sp>
        <p:nvSpPr>
          <p:cNvPr id="59" name="Rectangle 3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2CF77AAA-450A-FF95-D8ED-31689DBD2C8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BF9B91FE-7DEF-4CF0-90D5-33BC8FF7D94C}" type="slidenum">
              <a:rPr lang="en-US" smtClean="0"/>
              <a:pPr defTabSz="914400">
                <a:spcAft>
                  <a:spcPts val="600"/>
                </a:spcAft>
              </a:pPr>
              <a:t>14</a:t>
            </a:fld>
            <a:endParaRPr lang="en-US"/>
          </a:p>
        </p:txBody>
      </p:sp>
    </p:spTree>
    <p:extLst>
      <p:ext uri="{BB962C8B-B14F-4D97-AF65-F5344CB8AC3E}">
        <p14:creationId xmlns:p14="http://schemas.microsoft.com/office/powerpoint/2010/main" val="44820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ymbole de découpage de transgenre">
            <a:extLst>
              <a:ext uri="{FF2B5EF4-FFF2-40B4-BE49-F238E27FC236}">
                <a16:creationId xmlns:a16="http://schemas.microsoft.com/office/drawing/2014/main" id="{64EDDDCF-DE66-87A7-9EE5-0C12461BB211}"/>
              </a:ext>
            </a:extLst>
          </p:cNvPr>
          <p:cNvPicPr>
            <a:picLocks noChangeAspect="1"/>
          </p:cNvPicPr>
          <p:nvPr/>
        </p:nvPicPr>
        <p:blipFill rotWithShape="1">
          <a:blip r:embed="rId6">
            <a:alphaModFix amt="40000"/>
          </a:blip>
          <a:srcRect t="10283" b="5447"/>
          <a:stretch/>
        </p:blipFill>
        <p:spPr>
          <a:xfrm>
            <a:off x="20" y="10"/>
            <a:ext cx="12191980" cy="6857990"/>
          </a:xfrm>
          <a:prstGeom prst="rect">
            <a:avLst/>
          </a:prstGeom>
        </p:spPr>
      </p:pic>
      <p:sp>
        <p:nvSpPr>
          <p:cNvPr id="2" name="Titre 1">
            <a:extLst>
              <a:ext uri="{FF2B5EF4-FFF2-40B4-BE49-F238E27FC236}">
                <a16:creationId xmlns:a16="http://schemas.microsoft.com/office/drawing/2014/main" id="{60792BFD-776F-0FE7-B218-5F64DE6F783E}"/>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solidFill>
                  <a:schemeClr val="tx1"/>
                </a:solidFill>
              </a:rPr>
              <a:t>Démonstration</a:t>
            </a:r>
          </a:p>
        </p:txBody>
      </p:sp>
      <p:sp>
        <p:nvSpPr>
          <p:cNvPr id="4" name="Espace réservé du numéro de diapositive 3">
            <a:extLst>
              <a:ext uri="{FF2B5EF4-FFF2-40B4-BE49-F238E27FC236}">
                <a16:creationId xmlns:a16="http://schemas.microsoft.com/office/drawing/2014/main" id="{0C2AD99F-A971-D377-448F-A5A290952C9F}"/>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BF9B91FE-7DEF-4CF0-90D5-33BC8FF7D94C}" type="slidenum">
              <a:rPr lang="en-US">
                <a:solidFill>
                  <a:schemeClr val="tx1"/>
                </a:solidFill>
              </a:rPr>
              <a:pPr defTabSz="914400">
                <a:spcAft>
                  <a:spcPts val="600"/>
                </a:spcAft>
              </a:pPr>
              <a:t>15</a:t>
            </a:fld>
            <a:endParaRPr lang="en-US">
              <a:solidFill>
                <a:schemeClr val="tx1"/>
              </a:solidFill>
            </a:endParaRPr>
          </a:p>
        </p:txBody>
      </p:sp>
    </p:spTree>
    <p:extLst>
      <p:ext uri="{BB962C8B-B14F-4D97-AF65-F5344CB8AC3E}">
        <p14:creationId xmlns:p14="http://schemas.microsoft.com/office/powerpoint/2010/main" val="372457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B4426ECA-C05C-A0A3-5E4D-967991EF19F4}"/>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2</a:t>
            </a:fld>
            <a:endParaRPr lang="fr-FR">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re 1">
            <a:extLst>
              <a:ext uri="{FF2B5EF4-FFF2-40B4-BE49-F238E27FC236}">
                <a16:creationId xmlns:a16="http://schemas.microsoft.com/office/drawing/2014/main" id="{6BDA8FDB-41AF-0423-FB7B-2ED63BC51853}"/>
              </a:ext>
            </a:extLst>
          </p:cNvPr>
          <p:cNvSpPr>
            <a:spLocks noGrp="1"/>
          </p:cNvSpPr>
          <p:nvPr>
            <p:ph type="title"/>
          </p:nvPr>
        </p:nvSpPr>
        <p:spPr>
          <a:xfrm>
            <a:off x="1103312" y="452718"/>
            <a:ext cx="8947522" cy="1400530"/>
          </a:xfrm>
        </p:spPr>
        <p:txBody>
          <a:bodyPr anchor="ctr">
            <a:normAutofit/>
          </a:bodyPr>
          <a:lstStyle/>
          <a:p>
            <a:r>
              <a:rPr lang="fr-FR">
                <a:solidFill>
                  <a:srgbClr val="FFFFFF"/>
                </a:solidFill>
              </a:rPr>
              <a:t>Présentation du Projet</a:t>
            </a:r>
            <a:br>
              <a:rPr lang="fr-FR">
                <a:solidFill>
                  <a:srgbClr val="FFFFFF"/>
                </a:solidFill>
              </a:rPr>
            </a:br>
            <a:r>
              <a:rPr lang="fr-FR" b="1" i="1">
                <a:solidFill>
                  <a:srgbClr val="FFFFFF"/>
                </a:solidFill>
                <a:effectLst>
                  <a:outerShdw blurRad="38100" dist="38100" dir="2700000" algn="tl">
                    <a:srgbClr val="000000">
                      <a:alpha val="43137"/>
                    </a:srgbClr>
                  </a:outerShdw>
                </a:effectLst>
              </a:rPr>
              <a:t>HOM’BURGER</a:t>
            </a:r>
          </a:p>
        </p:txBody>
      </p:sp>
      <p:sp>
        <p:nvSpPr>
          <p:cNvPr id="3" name="Espace réservé du contenu 2">
            <a:extLst>
              <a:ext uri="{FF2B5EF4-FFF2-40B4-BE49-F238E27FC236}">
                <a16:creationId xmlns:a16="http://schemas.microsoft.com/office/drawing/2014/main" id="{CE4490EF-BBC4-EE96-54A6-7444EAB9CD93}"/>
              </a:ext>
            </a:extLst>
          </p:cNvPr>
          <p:cNvSpPr>
            <a:spLocks noGrp="1"/>
          </p:cNvSpPr>
          <p:nvPr>
            <p:ph idx="1"/>
          </p:nvPr>
        </p:nvSpPr>
        <p:spPr>
          <a:xfrm>
            <a:off x="1103312" y="2860760"/>
            <a:ext cx="8946541" cy="2750589"/>
          </a:xfrm>
        </p:spPr>
        <p:txBody>
          <a:bodyPr>
            <a:normAutofit/>
          </a:bodyPr>
          <a:lstStyle/>
          <a:p>
            <a:pPr marL="0" indent="0">
              <a:buNone/>
            </a:pPr>
            <a:r>
              <a:rPr lang="fr-FR" dirty="0">
                <a:effectLst/>
                <a:latin typeface="Calibri" panose="020F0502020204030204" pitchFamily="34" charset="0"/>
                <a:ea typeface="Calibri" panose="020F0502020204030204" pitchFamily="34" charset="0"/>
                <a:cs typeface="Times New Roman" panose="02020603050405020304" pitchFamily="18" charset="0"/>
              </a:rPr>
              <a:t>Fonctionnalité</a:t>
            </a:r>
            <a:r>
              <a:rPr lang="fr-FR" dirty="0">
                <a:latin typeface="Calibri" panose="020F0502020204030204" pitchFamily="34" charset="0"/>
                <a:ea typeface="Calibri" panose="020F0502020204030204" pitchFamily="34" charset="0"/>
                <a:cs typeface="Times New Roman" panose="02020603050405020304" pitchFamily="18" charset="0"/>
              </a:rPr>
              <a:t>s principales du site :</a:t>
            </a:r>
            <a:br>
              <a:rPr lang="fr-FR" dirty="0">
                <a:effectLst/>
                <a:latin typeface="Calibri" panose="020F0502020204030204" pitchFamily="34" charset="0"/>
                <a:ea typeface="Calibri" panose="020F0502020204030204" pitchFamily="34" charset="0"/>
                <a:cs typeface="Times New Roman" panose="02020603050405020304" pitchFamily="18" charset="0"/>
              </a:rPr>
            </a:br>
            <a:r>
              <a:rPr lang="fr-FR" dirty="0">
                <a:effectLst/>
                <a:latin typeface="Calibri" panose="020F0502020204030204" pitchFamily="34" charset="0"/>
                <a:ea typeface="Calibri" panose="020F0502020204030204" pitchFamily="34" charset="0"/>
                <a:cs typeface="Times New Roman" panose="02020603050405020304" pitchFamily="18" charset="0"/>
              </a:rPr>
              <a:t>	• Un client doit pouvoir passer une commande</a:t>
            </a:r>
            <a:br>
              <a:rPr lang="fr-FR" dirty="0">
                <a:effectLst/>
                <a:latin typeface="Calibri" panose="020F0502020204030204" pitchFamily="34" charset="0"/>
                <a:ea typeface="Calibri" panose="020F0502020204030204" pitchFamily="34" charset="0"/>
                <a:cs typeface="Times New Roman" panose="02020603050405020304" pitchFamily="18" charset="0"/>
              </a:rPr>
            </a:br>
            <a:r>
              <a:rPr lang="fr-FR" dirty="0">
                <a:effectLst/>
                <a:latin typeface="Calibri" panose="020F0502020204030204" pitchFamily="34" charset="0"/>
                <a:ea typeface="Calibri" panose="020F0502020204030204" pitchFamily="34" charset="0"/>
                <a:cs typeface="Times New Roman" panose="02020603050405020304" pitchFamily="18" charset="0"/>
              </a:rPr>
              <a:t>	• La gestion des stocks et l’approvisionnement auprès de fournisseurs </a:t>
            </a:r>
            <a:br>
              <a:rPr lang="fr-FR" dirty="0">
                <a:effectLst/>
                <a:latin typeface="Calibri" panose="020F0502020204030204" pitchFamily="34" charset="0"/>
                <a:ea typeface="Calibri" panose="020F0502020204030204" pitchFamily="34" charset="0"/>
                <a:cs typeface="Times New Roman" panose="02020603050405020304" pitchFamily="18" charset="0"/>
              </a:rPr>
            </a:br>
            <a:r>
              <a:rPr lang="fr-FR" dirty="0">
                <a:effectLst/>
                <a:latin typeface="Calibri" panose="020F0502020204030204" pitchFamily="34" charset="0"/>
                <a:ea typeface="Calibri" panose="020F0502020204030204" pitchFamily="34" charset="0"/>
                <a:cs typeface="Times New Roman" panose="02020603050405020304" pitchFamily="18" charset="0"/>
              </a:rPr>
              <a:t>	• </a:t>
            </a:r>
            <a:r>
              <a:rPr lang="fr-FR" dirty="0">
                <a:latin typeface="Calibri" panose="020F0502020204030204" pitchFamily="34" charset="0"/>
                <a:ea typeface="Calibri" panose="020F0502020204030204" pitchFamily="34" charset="0"/>
                <a:cs typeface="Times New Roman" panose="02020603050405020304" pitchFamily="18" charset="0"/>
              </a:rPr>
              <a:t>Préparation des commandes par le cuisinier</a:t>
            </a:r>
            <a:br>
              <a:rPr lang="fr-FR" dirty="0">
                <a:effectLst/>
                <a:latin typeface="Calibri" panose="020F0502020204030204" pitchFamily="34" charset="0"/>
                <a:ea typeface="Calibri" panose="020F0502020204030204" pitchFamily="34" charset="0"/>
                <a:cs typeface="Times New Roman" panose="02020603050405020304" pitchFamily="18" charset="0"/>
              </a:rPr>
            </a:br>
            <a:r>
              <a:rPr lang="fr-FR" dirty="0">
                <a:effectLst/>
                <a:latin typeface="Calibri" panose="020F0502020204030204" pitchFamily="34" charset="0"/>
                <a:ea typeface="Calibri" panose="020F0502020204030204" pitchFamily="34" charset="0"/>
                <a:cs typeface="Times New Roman" panose="02020603050405020304" pitchFamily="18" charset="0"/>
              </a:rPr>
              <a:t>	• Proposer un ensemble de recettes avec supplément</a:t>
            </a:r>
            <a:br>
              <a:rPr lang="fr-FR" dirty="0">
                <a:effectLst/>
                <a:latin typeface="Calibri" panose="020F0502020204030204" pitchFamily="34" charset="0"/>
                <a:ea typeface="Calibri" panose="020F0502020204030204" pitchFamily="34" charset="0"/>
                <a:cs typeface="Times New Roman" panose="02020603050405020304" pitchFamily="18" charset="0"/>
              </a:rPr>
            </a:br>
            <a:r>
              <a:rPr lang="fr-FR" dirty="0">
                <a:effectLst/>
                <a:latin typeface="Calibri" panose="020F0502020204030204" pitchFamily="34" charset="0"/>
                <a:ea typeface="Calibri" panose="020F0502020204030204" pitchFamily="34" charset="0"/>
                <a:cs typeface="Times New Roman" panose="02020603050405020304" pitchFamily="18" charset="0"/>
              </a:rPr>
              <a:t>	• </a:t>
            </a:r>
            <a:r>
              <a:rPr lang="fr-FR" dirty="0">
                <a:latin typeface="Calibri" panose="020F0502020204030204" pitchFamily="34" charset="0"/>
                <a:ea typeface="Calibri" panose="020F0502020204030204" pitchFamily="34" charset="0"/>
                <a:cs typeface="Times New Roman" panose="02020603050405020304" pitchFamily="18" charset="0"/>
              </a:rPr>
              <a:t>La gestion de </a:t>
            </a:r>
            <a:r>
              <a:rPr lang="fr-FR" dirty="0">
                <a:effectLst/>
                <a:latin typeface="Calibri" panose="020F0502020204030204" pitchFamily="34" charset="0"/>
                <a:ea typeface="Calibri" panose="020F0502020204030204" pitchFamily="34" charset="0"/>
                <a:cs typeface="Times New Roman" panose="02020603050405020304" pitchFamily="18" charset="0"/>
              </a:rPr>
              <a:t>la livraison des commandes</a:t>
            </a:r>
          </a:p>
          <a:p>
            <a:endParaRPr lang="fr-FR" dirty="0"/>
          </a:p>
        </p:txBody>
      </p:sp>
    </p:spTree>
    <p:extLst>
      <p:ext uri="{BB962C8B-B14F-4D97-AF65-F5344CB8AC3E}">
        <p14:creationId xmlns:p14="http://schemas.microsoft.com/office/powerpoint/2010/main" val="151970671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Espace réservé du numéro de diapositive 5">
            <a:extLst>
              <a:ext uri="{FF2B5EF4-FFF2-40B4-BE49-F238E27FC236}">
                <a16:creationId xmlns:a16="http://schemas.microsoft.com/office/drawing/2014/main" id="{DFB7A3D0-3287-2F45-2C37-F77300A394B6}"/>
              </a:ext>
              <a:ext uri="{C183D7F6-B498-43B3-948B-1728B52AA6E4}">
                <adec:decorative xmlns:adec="http://schemas.microsoft.com/office/drawing/2017/decorative" val="0"/>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3</a:t>
            </a:fld>
            <a:endParaRPr lang="fr-FR">
              <a:solidFill>
                <a:srgbClr val="FFFFFF"/>
              </a:solidFill>
            </a:endParaRPr>
          </a:p>
        </p:txBody>
      </p:sp>
      <p:sp>
        <p:nvSpPr>
          <p:cNvPr id="2" name="Titre 1">
            <a:extLst>
              <a:ext uri="{FF2B5EF4-FFF2-40B4-BE49-F238E27FC236}">
                <a16:creationId xmlns:a16="http://schemas.microsoft.com/office/drawing/2014/main" id="{B136F5EE-384C-4175-2A09-187F1B3760A1}"/>
              </a:ext>
              <a:ext uri="{C183D7F6-B498-43B3-948B-1728B52AA6E4}">
                <adec:decorative xmlns:adec="http://schemas.microsoft.com/office/drawing/2017/decorative" val="0"/>
              </a:ext>
            </a:extLst>
          </p:cNvPr>
          <p:cNvSpPr>
            <a:spLocks noGrp="1"/>
          </p:cNvSpPr>
          <p:nvPr>
            <p:ph type="title"/>
          </p:nvPr>
        </p:nvSpPr>
        <p:spPr>
          <a:xfrm>
            <a:off x="653143" y="1645920"/>
            <a:ext cx="3522879" cy="4470821"/>
          </a:xfrm>
        </p:spPr>
        <p:txBody>
          <a:bodyPr>
            <a:normAutofit/>
          </a:bodyPr>
          <a:lstStyle/>
          <a:p>
            <a:pPr algn="r"/>
            <a:r>
              <a:rPr lang="fr-FR" dirty="0">
                <a:solidFill>
                  <a:srgbClr val="FFFFFF"/>
                </a:solidFill>
              </a:rPr>
              <a:t>Répartition des tâches</a:t>
            </a:r>
          </a:p>
        </p:txBody>
      </p:sp>
      <p:sp>
        <p:nvSpPr>
          <p:cNvPr id="16" name="Espace réservé du contenu 2">
            <a:extLst>
              <a:ext uri="{FF2B5EF4-FFF2-40B4-BE49-F238E27FC236}">
                <a16:creationId xmlns:a16="http://schemas.microsoft.com/office/drawing/2014/main" id="{30ADE6DE-468A-6D06-753D-CFAED4E66897}"/>
              </a:ext>
            </a:extLst>
          </p:cNvPr>
          <p:cNvSpPr txBox="1">
            <a:spLocks/>
          </p:cNvSpPr>
          <p:nvPr/>
        </p:nvSpPr>
        <p:spPr>
          <a:xfrm>
            <a:off x="5539751" y="700288"/>
            <a:ext cx="4596152" cy="1021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FR" sz="1600" u="sng" dirty="0">
                <a:effectLst/>
                <a:latin typeface="Calibri" panose="020F0502020204030204" pitchFamily="34" charset="0"/>
                <a:ea typeface="Calibri" panose="020F0502020204030204" pitchFamily="34" charset="0"/>
                <a:cs typeface="Times New Roman" panose="02020603050405020304" pitchFamily="18" charset="0"/>
              </a:rPr>
              <a:t>Eddy</a:t>
            </a:r>
            <a:br>
              <a:rPr lang="fr-FR" sz="1600" dirty="0">
                <a:effectLst/>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Partie client, gestion des commandes et du panier</a:t>
            </a:r>
            <a:br>
              <a:rPr lang="fr-FR" sz="1600" dirty="0">
                <a:effectLst/>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Création du diagramme de navigation général</a:t>
            </a:r>
            <a:endParaRPr lang="fr-FR" dirty="0"/>
          </a:p>
        </p:txBody>
      </p:sp>
      <p:sp>
        <p:nvSpPr>
          <p:cNvPr id="18" name="Espace réservé du contenu 2">
            <a:extLst>
              <a:ext uri="{FF2B5EF4-FFF2-40B4-BE49-F238E27FC236}">
                <a16:creationId xmlns:a16="http://schemas.microsoft.com/office/drawing/2014/main" id="{D92AD319-B4A7-CDDA-EFD7-847F718031F2}"/>
              </a:ext>
            </a:extLst>
          </p:cNvPr>
          <p:cNvSpPr txBox="1">
            <a:spLocks/>
          </p:cNvSpPr>
          <p:nvPr/>
        </p:nvSpPr>
        <p:spPr>
          <a:xfrm>
            <a:off x="5544196" y="1621931"/>
            <a:ext cx="5015252" cy="140053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None/>
            </a:pPr>
            <a:r>
              <a:rPr lang="fr-FR" sz="1600" u="sng" dirty="0">
                <a:effectLst/>
                <a:latin typeface="Calibri" panose="020F0502020204030204" pitchFamily="34" charset="0"/>
                <a:ea typeface="Calibri" panose="020F0502020204030204" pitchFamily="34" charset="0"/>
                <a:cs typeface="Times New Roman" panose="02020603050405020304" pitchFamily="18" charset="0"/>
              </a:rPr>
              <a:t>Corentin</a:t>
            </a:r>
            <a:r>
              <a:rPr lang="fr-FR" sz="1600" dirty="0">
                <a:effectLst/>
                <a:latin typeface="Calibri" panose="020F0502020204030204" pitchFamily="34" charset="0"/>
                <a:ea typeface="Calibri" panose="020F0502020204030204" pitchFamily="34" charset="0"/>
                <a:cs typeface="Times New Roman" panose="02020603050405020304" pitchFamily="18" charset="0"/>
              </a:rPr>
              <a:t> </a:t>
            </a:r>
            <a:br>
              <a:rPr lang="fr-FR" sz="1600" dirty="0">
                <a:effectLst/>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Partie cuisinier</a:t>
            </a:r>
            <a:br>
              <a:rPr lang="fr-FR" sz="1600" dirty="0">
                <a:effectLst/>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Gestion des ordres de fabrication</a:t>
            </a:r>
            <a:br>
              <a:rPr lang="fr-FR" sz="1600" dirty="0">
                <a:effectLst/>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Responsable de la charte des couleurs et de l'apparence du site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css</a:t>
            </a:r>
            <a:r>
              <a:rPr lang="fr-FR" sz="16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19" name="ZoneTexte 18">
            <a:extLst>
              <a:ext uri="{FF2B5EF4-FFF2-40B4-BE49-F238E27FC236}">
                <a16:creationId xmlns:a16="http://schemas.microsoft.com/office/drawing/2014/main" id="{776E1B24-F8C8-DFE5-C895-7D9E798CAAB4}"/>
              </a:ext>
            </a:extLst>
          </p:cNvPr>
          <p:cNvSpPr txBox="1"/>
          <p:nvPr/>
        </p:nvSpPr>
        <p:spPr>
          <a:xfrm>
            <a:off x="5544196" y="4239722"/>
            <a:ext cx="6094520" cy="1134478"/>
          </a:xfrm>
          <a:prstGeom prst="rect">
            <a:avLst/>
          </a:prstGeom>
          <a:noFill/>
        </p:spPr>
        <p:txBody>
          <a:bodyPr wrap="square">
            <a:spAutoFit/>
          </a:bodyPr>
          <a:lstStyle/>
          <a:p>
            <a:pPr>
              <a:lnSpc>
                <a:spcPct val="107000"/>
              </a:lnSpc>
              <a:spcAft>
                <a:spcPts val="800"/>
              </a:spcAft>
            </a:pPr>
            <a:r>
              <a:rPr lang="fr-FR" sz="1600" u="sng" dirty="0">
                <a:effectLst/>
                <a:latin typeface="Calibri" panose="020F0502020204030204" pitchFamily="34" charset="0"/>
                <a:ea typeface="Calibri" panose="020F0502020204030204" pitchFamily="34" charset="0"/>
                <a:cs typeface="Times New Roman" panose="02020603050405020304" pitchFamily="18" charset="0"/>
              </a:rPr>
              <a:t>Diego</a:t>
            </a:r>
            <a:r>
              <a:rPr lang="fr-FR" sz="1600" dirty="0">
                <a:effectLst/>
                <a:latin typeface="Calibri" panose="020F0502020204030204" pitchFamily="34" charset="0"/>
                <a:ea typeface="Calibri" panose="020F0502020204030204" pitchFamily="34" charset="0"/>
                <a:cs typeface="Times New Roman" panose="02020603050405020304" pitchFamily="18" charset="0"/>
              </a:rPr>
              <a:t> </a:t>
            </a:r>
            <a:br>
              <a:rPr lang="fr-FR" sz="1600" dirty="0">
                <a:latin typeface="Calibri" panose="020F0502020204030204" pitchFamily="34" charset="0"/>
                <a:ea typeface="Calibri" panose="020F0502020204030204" pitchFamily="34" charset="0"/>
                <a:cs typeface="Times New Roman" panose="02020603050405020304" pitchFamily="18" charset="0"/>
              </a:rPr>
            </a:br>
            <a:r>
              <a:rPr lang="fr-FR" sz="1600" dirty="0">
                <a:latin typeface="Calibri" panose="020F0502020204030204" pitchFamily="34" charset="0"/>
                <a:ea typeface="Calibri" panose="020F0502020204030204" pitchFamily="34" charset="0"/>
                <a:cs typeface="Times New Roman" panose="02020603050405020304" pitchFamily="18" charset="0"/>
              </a:rPr>
              <a:t>-&gt; Partie gérant, C</a:t>
            </a:r>
            <a:r>
              <a:rPr lang="fr-FR" sz="1600" dirty="0">
                <a:effectLst/>
                <a:latin typeface="Calibri" panose="020F0502020204030204" pitchFamily="34" charset="0"/>
                <a:ea typeface="Calibri" panose="020F0502020204030204" pitchFamily="34" charset="0"/>
                <a:cs typeface="Times New Roman" panose="02020603050405020304" pitchFamily="18" charset="0"/>
              </a:rPr>
              <a:t>réation des recettes </a:t>
            </a:r>
            <a:br>
              <a:rPr lang="fr-FR" sz="1600" dirty="0">
                <a:latin typeface="Calibri" panose="020F0502020204030204" pitchFamily="34" charset="0"/>
                <a:ea typeface="Calibri" panose="020F0502020204030204" pitchFamily="34" charset="0"/>
                <a:cs typeface="Times New Roman" panose="02020603050405020304" pitchFamily="18" charset="0"/>
              </a:rPr>
            </a:br>
            <a:r>
              <a:rPr lang="fr-FR" sz="1600" dirty="0">
                <a:latin typeface="Calibri" panose="020F0502020204030204" pitchFamily="34" charset="0"/>
                <a:ea typeface="Calibri" panose="020F0502020204030204" pitchFamily="34" charset="0"/>
                <a:cs typeface="Times New Roman" panose="02020603050405020304" pitchFamily="18" charset="0"/>
              </a:rPr>
              <a:t>-&gt; P</a:t>
            </a:r>
            <a:r>
              <a:rPr lang="fr-FR" sz="1600" dirty="0">
                <a:effectLst/>
                <a:latin typeface="Calibri" panose="020F0502020204030204" pitchFamily="34" charset="0"/>
                <a:ea typeface="Calibri" panose="020F0502020204030204" pitchFamily="34" charset="0"/>
                <a:cs typeface="Times New Roman" panose="02020603050405020304" pitchFamily="18" charset="0"/>
              </a:rPr>
              <a:t>artie livreur</a:t>
            </a:r>
            <a:br>
              <a:rPr lang="fr-FR" sz="1600" dirty="0">
                <a:effectLst/>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Responsable de la base de données</a:t>
            </a:r>
          </a:p>
        </p:txBody>
      </p:sp>
      <p:sp>
        <p:nvSpPr>
          <p:cNvPr id="20" name="ZoneTexte 19">
            <a:extLst>
              <a:ext uri="{FF2B5EF4-FFF2-40B4-BE49-F238E27FC236}">
                <a16:creationId xmlns:a16="http://schemas.microsoft.com/office/drawing/2014/main" id="{31906107-8AB8-046A-77A0-F2A876C7F10C}"/>
              </a:ext>
            </a:extLst>
          </p:cNvPr>
          <p:cNvSpPr txBox="1"/>
          <p:nvPr/>
        </p:nvSpPr>
        <p:spPr>
          <a:xfrm>
            <a:off x="5544196" y="5467415"/>
            <a:ext cx="6094520" cy="871008"/>
          </a:xfrm>
          <a:prstGeom prst="rect">
            <a:avLst/>
          </a:prstGeom>
          <a:noFill/>
        </p:spPr>
        <p:txBody>
          <a:bodyPr wrap="square">
            <a:spAutoFit/>
          </a:bodyPr>
          <a:lstStyle/>
          <a:p>
            <a:pPr>
              <a:lnSpc>
                <a:spcPct val="107000"/>
              </a:lnSpc>
              <a:spcAft>
                <a:spcPts val="800"/>
              </a:spcAft>
            </a:pPr>
            <a:r>
              <a:rPr lang="fr-FR" sz="1600" u="sng" dirty="0">
                <a:effectLst/>
                <a:latin typeface="Calibri" panose="020F0502020204030204" pitchFamily="34" charset="0"/>
                <a:ea typeface="Calibri" panose="020F0502020204030204" pitchFamily="34" charset="0"/>
                <a:cs typeface="Times New Roman" panose="02020603050405020304" pitchFamily="18" charset="0"/>
              </a:rPr>
              <a:t>Lilian (chef de projet )</a:t>
            </a:r>
            <a:br>
              <a:rPr lang="fr-FR" sz="1600" dirty="0">
                <a:latin typeface="Calibri" panose="020F0502020204030204" pitchFamily="34" charset="0"/>
                <a:ea typeface="Calibri" panose="020F0502020204030204" pitchFamily="34" charset="0"/>
                <a:cs typeface="Times New Roman" panose="02020603050405020304" pitchFamily="18" charset="0"/>
              </a:rPr>
            </a:br>
            <a:r>
              <a:rPr lang="fr-FR" sz="1600" dirty="0">
                <a:latin typeface="Calibri" panose="020F0502020204030204" pitchFamily="34" charset="0"/>
                <a:ea typeface="Calibri" panose="020F0502020204030204" pitchFamily="34" charset="0"/>
                <a:cs typeface="Times New Roman" panose="02020603050405020304" pitchFamily="18" charset="0"/>
              </a:rPr>
              <a:t>-&gt; P</a:t>
            </a:r>
            <a:r>
              <a:rPr lang="fr-FR" sz="1600" dirty="0">
                <a:effectLst/>
                <a:latin typeface="Calibri" panose="020F0502020204030204" pitchFamily="34" charset="0"/>
                <a:ea typeface="Calibri" panose="020F0502020204030204" pitchFamily="34" charset="0"/>
                <a:cs typeface="Times New Roman" panose="02020603050405020304" pitchFamily="18" charset="0"/>
              </a:rPr>
              <a:t>artie gérant, statistiques et l'analyse des ventes</a:t>
            </a:r>
            <a:br>
              <a:rPr lang="fr-FR" sz="1600" dirty="0">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a:t>
            </a:r>
            <a:r>
              <a:rPr lang="fr-FR" sz="1600" dirty="0">
                <a:latin typeface="Calibri" panose="020F0502020204030204" pitchFamily="34" charset="0"/>
                <a:ea typeface="Calibri" panose="020F0502020204030204" pitchFamily="34" charset="0"/>
                <a:cs typeface="Times New Roman" panose="02020603050405020304" pitchFamily="18" charset="0"/>
              </a:rPr>
              <a:t>R</a:t>
            </a:r>
            <a:r>
              <a:rPr lang="fr-FR" sz="1600" dirty="0">
                <a:effectLst/>
                <a:latin typeface="Calibri" panose="020F0502020204030204" pitchFamily="34" charset="0"/>
                <a:ea typeface="Calibri" panose="020F0502020204030204" pitchFamily="34" charset="0"/>
                <a:cs typeface="Times New Roman" panose="02020603050405020304" pitchFamily="18" charset="0"/>
              </a:rPr>
              <a:t>esponsable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back-end</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ZoneTexte 20">
            <a:extLst>
              <a:ext uri="{FF2B5EF4-FFF2-40B4-BE49-F238E27FC236}">
                <a16:creationId xmlns:a16="http://schemas.microsoft.com/office/drawing/2014/main" id="{59B8805A-8D94-1DD0-1226-6B6BCB1C0D17}"/>
              </a:ext>
            </a:extLst>
          </p:cNvPr>
          <p:cNvSpPr txBox="1"/>
          <p:nvPr/>
        </p:nvSpPr>
        <p:spPr>
          <a:xfrm>
            <a:off x="5544196" y="2841773"/>
            <a:ext cx="6016513" cy="1397947"/>
          </a:xfrm>
          <a:prstGeom prst="rect">
            <a:avLst/>
          </a:prstGeom>
          <a:noFill/>
        </p:spPr>
        <p:txBody>
          <a:bodyPr wrap="square">
            <a:spAutoFit/>
          </a:bodyPr>
          <a:lstStyle/>
          <a:p>
            <a:pPr>
              <a:lnSpc>
                <a:spcPct val="107000"/>
              </a:lnSpc>
              <a:spcAft>
                <a:spcPts val="800"/>
              </a:spcAft>
            </a:pPr>
            <a:r>
              <a:rPr lang="fr-FR" sz="1600" u="sng" dirty="0">
                <a:effectLst/>
                <a:latin typeface="Calibri" panose="020F0502020204030204" pitchFamily="34" charset="0"/>
                <a:ea typeface="Calibri" panose="020F0502020204030204" pitchFamily="34" charset="0"/>
                <a:cs typeface="Times New Roman" panose="02020603050405020304" pitchFamily="18" charset="0"/>
              </a:rPr>
              <a:t>Quentin </a:t>
            </a:r>
            <a:br>
              <a:rPr lang="fr-FR" sz="1600" dirty="0">
                <a:effectLst/>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Partie gérant, création des nouvelles matières premières, mise à jour des stocks. </a:t>
            </a:r>
            <a:br>
              <a:rPr lang="fr-FR" sz="1600" dirty="0">
                <a:effectLst/>
                <a:latin typeface="Calibri" panose="020F0502020204030204" pitchFamily="34" charset="0"/>
                <a:ea typeface="Calibri" panose="020F0502020204030204" pitchFamily="34" charset="0"/>
                <a:cs typeface="Times New Roman" panose="02020603050405020304" pitchFamily="18" charset="0"/>
              </a:rPr>
            </a:br>
            <a:r>
              <a:rPr lang="fr-FR" sz="1600" dirty="0">
                <a:effectLst/>
                <a:latin typeface="Calibri" panose="020F0502020204030204" pitchFamily="34" charset="0"/>
                <a:ea typeface="Calibri" panose="020F0502020204030204" pitchFamily="34" charset="0"/>
                <a:cs typeface="Times New Roman" panose="02020603050405020304" pitchFamily="18" charset="0"/>
              </a:rPr>
              <a:t>-&gt; Génération des bons de commande auprès des fournisseurs </a:t>
            </a:r>
            <a:r>
              <a:rPr lang="fr-FR" sz="1600" dirty="0">
                <a:latin typeface="Calibri" panose="020F0502020204030204" pitchFamily="34" charset="0"/>
                <a:ea typeface="Calibri" panose="020F0502020204030204" pitchFamily="34" charset="0"/>
                <a:cs typeface="Times New Roman" panose="02020603050405020304" pitchFamily="18" charset="0"/>
              </a:rPr>
              <a:t>+ </a:t>
            </a:r>
            <a:r>
              <a:rPr lang="fr-FR" sz="1600" dirty="0">
                <a:effectLst/>
                <a:latin typeface="Calibri" panose="020F0502020204030204" pitchFamily="34" charset="0"/>
                <a:ea typeface="Calibri" panose="020F0502020204030204" pitchFamily="34" charset="0"/>
                <a:cs typeface="Times New Roman" panose="02020603050405020304" pitchFamily="18" charset="0"/>
              </a:rPr>
              <a:t>envoie par mail des bons de commande. </a:t>
            </a:r>
          </a:p>
        </p:txBody>
      </p:sp>
    </p:spTree>
    <p:extLst>
      <p:ext uri="{BB962C8B-B14F-4D97-AF65-F5344CB8AC3E}">
        <p14:creationId xmlns:p14="http://schemas.microsoft.com/office/powerpoint/2010/main" val="21320725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6" name="Freeform: Shape 2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Espace réservé du numéro de diapositive 5">
            <a:extLst>
              <a:ext uri="{FF2B5EF4-FFF2-40B4-BE49-F238E27FC236}">
                <a16:creationId xmlns:a16="http://schemas.microsoft.com/office/drawing/2014/main" id="{DFB7A3D0-3287-2F45-2C37-F77300A394B6}"/>
              </a:ext>
              <a:ext uri="{C183D7F6-B498-43B3-948B-1728B52AA6E4}">
                <adec:decorative xmlns:adec="http://schemas.microsoft.com/office/drawing/2017/decorative" val="0"/>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4</a:t>
            </a:fld>
            <a:endParaRPr lang="fr-FR">
              <a:solidFill>
                <a:srgbClr val="FFFFFF"/>
              </a:solidFill>
            </a:endParaRPr>
          </a:p>
        </p:txBody>
      </p:sp>
      <p:sp>
        <p:nvSpPr>
          <p:cNvPr id="2" name="Titre 1">
            <a:extLst>
              <a:ext uri="{FF2B5EF4-FFF2-40B4-BE49-F238E27FC236}">
                <a16:creationId xmlns:a16="http://schemas.microsoft.com/office/drawing/2014/main" id="{B136F5EE-384C-4175-2A09-187F1B3760A1}"/>
              </a:ext>
              <a:ext uri="{C183D7F6-B498-43B3-948B-1728B52AA6E4}">
                <adec:decorative xmlns:adec="http://schemas.microsoft.com/office/drawing/2017/decorative" val="0"/>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Cahier des charges (Client)</a:t>
            </a:r>
            <a:endParaRPr lang="fr-FR" dirty="0">
              <a:solidFill>
                <a:srgbClr val="FFFFFF"/>
              </a:solidFill>
            </a:endParaRPr>
          </a:p>
        </p:txBody>
      </p:sp>
      <p:sp>
        <p:nvSpPr>
          <p:cNvPr id="3" name="Espace réservé du contenu 2">
            <a:extLst>
              <a:ext uri="{FF2B5EF4-FFF2-40B4-BE49-F238E27FC236}">
                <a16:creationId xmlns:a16="http://schemas.microsoft.com/office/drawing/2014/main" id="{10E7D64C-A6B7-1F1A-C1DE-416FBCD2D4E7}"/>
              </a:ext>
              <a:ext uri="{C183D7F6-B498-43B3-948B-1728B52AA6E4}">
                <adec:decorative xmlns:adec="http://schemas.microsoft.com/office/drawing/2017/decorative" val="0"/>
              </a:ext>
            </a:extLst>
          </p:cNvPr>
          <p:cNvSpPr>
            <a:spLocks noGrp="1"/>
          </p:cNvSpPr>
          <p:nvPr>
            <p:ph idx="1"/>
          </p:nvPr>
        </p:nvSpPr>
        <p:spPr>
          <a:xfrm>
            <a:off x="5204109" y="1359146"/>
            <a:ext cx="5919503" cy="4642160"/>
          </a:xfrm>
        </p:spPr>
        <p:txBody>
          <a:bodyPr>
            <a:normAutofit fontScale="92500" lnSpcReduction="10000"/>
          </a:bodyPr>
          <a:lstStyle/>
          <a:p>
            <a:pPr marL="0">
              <a:lnSpc>
                <a:spcPct val="90000"/>
              </a:lnSpc>
              <a:buClr>
                <a:schemeClr val="bg2">
                  <a:lumMod val="50000"/>
                </a:schemeClr>
              </a:buClr>
            </a:pPr>
            <a:r>
              <a:rPr lang="fr-FR" sz="1800" b="0" i="0" dirty="0">
                <a:effectLst/>
                <a:latin typeface="Whitney"/>
              </a:rPr>
              <a:t>Le site devra permettre au client de passer une commande et d’éventuellement ce faire livrer.</a:t>
            </a:r>
          </a:p>
          <a:p>
            <a:pPr marL="0">
              <a:lnSpc>
                <a:spcPct val="90000"/>
              </a:lnSpc>
              <a:buClr>
                <a:schemeClr val="bg2">
                  <a:lumMod val="50000"/>
                </a:schemeClr>
              </a:buClr>
            </a:pPr>
            <a:r>
              <a:rPr lang="fr-FR" sz="1800" dirty="0">
                <a:latin typeface="Whitney"/>
              </a:rPr>
              <a:t>Les Burgers existent en 2 tailles (L et XL). </a:t>
            </a:r>
          </a:p>
          <a:p>
            <a:pPr marL="0">
              <a:lnSpc>
                <a:spcPct val="90000"/>
              </a:lnSpc>
              <a:buClr>
                <a:schemeClr val="bg2">
                  <a:lumMod val="50000"/>
                </a:schemeClr>
              </a:buClr>
            </a:pPr>
            <a:r>
              <a:rPr lang="fr-FR" sz="1800" b="0" i="0" dirty="0">
                <a:effectLst/>
                <a:latin typeface="Whitney"/>
              </a:rPr>
              <a:t>Le clien</a:t>
            </a:r>
            <a:r>
              <a:rPr lang="fr-FR" sz="1800" dirty="0">
                <a:latin typeface="Whitney"/>
              </a:rPr>
              <a:t>t aura la possibilité de choisir des suppléments dans sa commande</a:t>
            </a:r>
          </a:p>
          <a:p>
            <a:pPr marL="0">
              <a:lnSpc>
                <a:spcPct val="90000"/>
              </a:lnSpc>
              <a:buClr>
                <a:schemeClr val="bg2">
                  <a:lumMod val="50000"/>
                </a:schemeClr>
              </a:buClr>
            </a:pPr>
            <a:r>
              <a:rPr lang="fr-FR" sz="1800" b="0" i="0" dirty="0">
                <a:effectLst/>
                <a:latin typeface="Whitney"/>
              </a:rPr>
              <a:t>Le client </a:t>
            </a:r>
            <a:r>
              <a:rPr lang="fr-FR" sz="1800" dirty="0">
                <a:latin typeface="Whitney"/>
              </a:rPr>
              <a:t>sélectionnera si c’est une commande « à emporter » ou « à livrer » ainsi qu’une heure de livraison ou de mise a disposition.</a:t>
            </a:r>
          </a:p>
          <a:p>
            <a:pPr marL="400050" lvl="1">
              <a:lnSpc>
                <a:spcPct val="90000"/>
              </a:lnSpc>
              <a:buClr>
                <a:schemeClr val="bg2">
                  <a:lumMod val="50000"/>
                </a:schemeClr>
              </a:buClr>
              <a:buFont typeface="Wingdings" panose="05000000000000000000" pitchFamily="2" charset="2"/>
              <a:buChar char="§"/>
            </a:pPr>
            <a:r>
              <a:rPr lang="fr-FR" dirty="0">
                <a:latin typeface="Whitney"/>
              </a:rPr>
              <a:t>Si « A Livraison », il devra saisir ses coordonnées (nom, prénom, adresse, tel, ville, CP) ainsi qu’une heure de livraison, de plus elle à un coût forfaitaire et on ne livre pas à moins de 4 Burgers.</a:t>
            </a:r>
          </a:p>
          <a:p>
            <a:pPr marL="400050" lvl="1">
              <a:lnSpc>
                <a:spcPct val="90000"/>
              </a:lnSpc>
              <a:buClr>
                <a:schemeClr val="bg2">
                  <a:lumMod val="50000"/>
                </a:schemeClr>
              </a:buClr>
              <a:buFont typeface="Wingdings" panose="05000000000000000000" pitchFamily="2" charset="2"/>
              <a:buChar char="§"/>
            </a:pPr>
            <a:r>
              <a:rPr lang="fr-FR" dirty="0">
                <a:latin typeface="Whitney"/>
              </a:rPr>
              <a:t>Si  « A Emporter », il devra saisir nom, téléphone portable ainsi qu’une heure de mise a disposition de la commande.</a:t>
            </a:r>
          </a:p>
          <a:p>
            <a:pPr marL="0">
              <a:lnSpc>
                <a:spcPct val="90000"/>
              </a:lnSpc>
              <a:buClr>
                <a:schemeClr val="bg2">
                  <a:lumMod val="50000"/>
                </a:schemeClr>
              </a:buClr>
            </a:pPr>
            <a:r>
              <a:rPr lang="fr-FR" sz="1800" dirty="0">
                <a:latin typeface="Whitney"/>
              </a:rPr>
              <a:t>Des offres promotionnelles devront être proposées au client si la commande comporte une certaine quantité de burger.</a:t>
            </a:r>
          </a:p>
          <a:p>
            <a:pPr marL="0">
              <a:lnSpc>
                <a:spcPct val="90000"/>
              </a:lnSpc>
              <a:buClr>
                <a:schemeClr val="bg2">
                  <a:lumMod val="50000"/>
                </a:schemeClr>
              </a:buClr>
            </a:pPr>
            <a:r>
              <a:rPr lang="fr-FR" sz="1800" dirty="0">
                <a:latin typeface="Whitney"/>
              </a:rPr>
              <a:t> Après validation, le client reçoit un message de validation</a:t>
            </a:r>
          </a:p>
          <a:p>
            <a:pPr marL="0">
              <a:lnSpc>
                <a:spcPct val="90000"/>
              </a:lnSpc>
            </a:pPr>
            <a:endParaRPr lang="fr-FR" sz="1000" b="0" i="0" dirty="0">
              <a:effectLst/>
              <a:latin typeface="Whitney"/>
            </a:endParaRPr>
          </a:p>
        </p:txBody>
      </p:sp>
    </p:spTree>
    <p:extLst>
      <p:ext uri="{BB962C8B-B14F-4D97-AF65-F5344CB8AC3E}">
        <p14:creationId xmlns:p14="http://schemas.microsoft.com/office/powerpoint/2010/main" val="40238184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C16B3-5A1A-AD45-A94E-48D45D2922A4}"/>
              </a:ext>
            </a:extLst>
          </p:cNvPr>
          <p:cNvSpPr>
            <a:spLocks noGrp="1"/>
          </p:cNvSpPr>
          <p:nvPr>
            <p:ph type="title"/>
          </p:nvPr>
        </p:nvSpPr>
        <p:spPr>
          <a:xfrm>
            <a:off x="646111" y="452718"/>
            <a:ext cx="9404723" cy="1400530"/>
          </a:xfrm>
        </p:spPr>
        <p:txBody>
          <a:bodyPr>
            <a:normAutofit/>
          </a:bodyPr>
          <a:lstStyle/>
          <a:p>
            <a:r>
              <a:rPr lang="fr-FR" dirty="0"/>
              <a:t>Réalisation des tâches</a:t>
            </a:r>
          </a:p>
        </p:txBody>
      </p:sp>
      <p:sp>
        <p:nvSpPr>
          <p:cNvPr id="6" name="Espace réservé du numéro de diapositive 5">
            <a:extLst>
              <a:ext uri="{FF2B5EF4-FFF2-40B4-BE49-F238E27FC236}">
                <a16:creationId xmlns:a16="http://schemas.microsoft.com/office/drawing/2014/main" id="{7F8C85B0-6682-1D79-7A0E-14D74826EFA4}"/>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5</a:t>
            </a:fld>
            <a:endParaRPr lang="fr-FR">
              <a:solidFill>
                <a:srgbClr val="FFFFFF"/>
              </a:solidFill>
            </a:endParaRPr>
          </a:p>
        </p:txBody>
      </p:sp>
      <p:graphicFrame>
        <p:nvGraphicFramePr>
          <p:cNvPr id="20" name="Espace réservé du contenu 2">
            <a:extLst>
              <a:ext uri="{FF2B5EF4-FFF2-40B4-BE49-F238E27FC236}">
                <a16:creationId xmlns:a16="http://schemas.microsoft.com/office/drawing/2014/main" id="{9085F2CB-8854-9B56-2B71-963EEB009E51}"/>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393091"/>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174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4426ECA-C05C-A0A3-5E4D-967991EF19F4}"/>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6</a:t>
            </a:fld>
            <a:endParaRPr lang="fr-FR">
              <a:solidFill>
                <a:srgbClr val="FFFFFF"/>
              </a:solidFill>
            </a:endParaRPr>
          </a:p>
        </p:txBody>
      </p:sp>
      <p:sp>
        <p:nvSpPr>
          <p:cNvPr id="2" name="Titre 1">
            <a:extLst>
              <a:ext uri="{FF2B5EF4-FFF2-40B4-BE49-F238E27FC236}">
                <a16:creationId xmlns:a16="http://schemas.microsoft.com/office/drawing/2014/main" id="{6BDA8FDB-41AF-0423-FB7B-2ED63BC51853}"/>
              </a:ext>
            </a:extLst>
          </p:cNvPr>
          <p:cNvSpPr>
            <a:spLocks noGrp="1"/>
          </p:cNvSpPr>
          <p:nvPr>
            <p:ph type="title"/>
          </p:nvPr>
        </p:nvSpPr>
        <p:spPr>
          <a:xfrm>
            <a:off x="1103312" y="452718"/>
            <a:ext cx="8947522" cy="1400530"/>
          </a:xfrm>
        </p:spPr>
        <p:txBody>
          <a:bodyPr anchor="ctr">
            <a:normAutofit/>
          </a:bodyPr>
          <a:lstStyle/>
          <a:p>
            <a:pPr lvl="0" algn="ctr"/>
            <a:r>
              <a:rPr lang="fr-FR" dirty="0"/>
              <a:t>IHM Commandes</a:t>
            </a:r>
          </a:p>
        </p:txBody>
      </p:sp>
      <p:pic>
        <p:nvPicPr>
          <p:cNvPr id="12" name="Image 11">
            <a:extLst>
              <a:ext uri="{FF2B5EF4-FFF2-40B4-BE49-F238E27FC236}">
                <a16:creationId xmlns:a16="http://schemas.microsoft.com/office/drawing/2014/main" id="{E17EE8BF-6DE7-8355-B50C-9625DA58ECEE}"/>
              </a:ext>
            </a:extLst>
          </p:cNvPr>
          <p:cNvPicPr>
            <a:picLocks noChangeAspect="1"/>
          </p:cNvPicPr>
          <p:nvPr/>
        </p:nvPicPr>
        <p:blipFill>
          <a:blip r:embed="rId3"/>
          <a:stretch>
            <a:fillRect/>
          </a:stretch>
        </p:blipFill>
        <p:spPr>
          <a:xfrm>
            <a:off x="6894403" y="1918245"/>
            <a:ext cx="4640543" cy="3827116"/>
          </a:xfrm>
          <a:prstGeom prst="rect">
            <a:avLst/>
          </a:prstGeom>
        </p:spPr>
      </p:pic>
      <p:pic>
        <p:nvPicPr>
          <p:cNvPr id="18" name="Image 17">
            <a:extLst>
              <a:ext uri="{FF2B5EF4-FFF2-40B4-BE49-F238E27FC236}">
                <a16:creationId xmlns:a16="http://schemas.microsoft.com/office/drawing/2014/main" id="{4A1D378C-137E-77F8-C9EA-E292CCB03A61}"/>
              </a:ext>
            </a:extLst>
          </p:cNvPr>
          <p:cNvPicPr>
            <a:picLocks noChangeAspect="1"/>
          </p:cNvPicPr>
          <p:nvPr/>
        </p:nvPicPr>
        <p:blipFill>
          <a:blip r:embed="rId4"/>
          <a:stretch>
            <a:fillRect/>
          </a:stretch>
        </p:blipFill>
        <p:spPr>
          <a:xfrm>
            <a:off x="959342" y="1937503"/>
            <a:ext cx="2929077" cy="3938386"/>
          </a:xfrm>
          <a:prstGeom prst="rect">
            <a:avLst/>
          </a:prstGeom>
        </p:spPr>
      </p:pic>
      <p:sp>
        <p:nvSpPr>
          <p:cNvPr id="19" name="Flèche : droite 18">
            <a:extLst>
              <a:ext uri="{FF2B5EF4-FFF2-40B4-BE49-F238E27FC236}">
                <a16:creationId xmlns:a16="http://schemas.microsoft.com/office/drawing/2014/main" id="{D561F100-B516-3CEE-FFCA-EEE7AF9A356C}"/>
              </a:ext>
            </a:extLst>
          </p:cNvPr>
          <p:cNvSpPr/>
          <p:nvPr/>
        </p:nvSpPr>
        <p:spPr>
          <a:xfrm>
            <a:off x="4584559" y="3171548"/>
            <a:ext cx="1745673" cy="951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Espace réservé du contenu 2">
            <a:extLst>
              <a:ext uri="{FF2B5EF4-FFF2-40B4-BE49-F238E27FC236}">
                <a16:creationId xmlns:a16="http://schemas.microsoft.com/office/drawing/2014/main" id="{F17D95E6-621D-2CAF-BE07-C004C53D7D4A}"/>
              </a:ext>
            </a:extLst>
          </p:cNvPr>
          <p:cNvSpPr txBox="1">
            <a:spLocks/>
          </p:cNvSpPr>
          <p:nvPr/>
        </p:nvSpPr>
        <p:spPr>
          <a:xfrm>
            <a:off x="959342" y="6070640"/>
            <a:ext cx="2929077" cy="6692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fr-FR" sz="2800" u="sng" dirty="0">
                <a:effectLst/>
                <a:latin typeface="Calibri" panose="020F0502020204030204" pitchFamily="34" charset="0"/>
                <a:ea typeface="Calibri" panose="020F0502020204030204" pitchFamily="34" charset="0"/>
                <a:cs typeface="Times New Roman" panose="02020603050405020304" pitchFamily="18" charset="0"/>
              </a:rPr>
              <a:t>Maquette</a:t>
            </a:r>
            <a:endParaRPr lang="fr-FR" sz="2800" dirty="0"/>
          </a:p>
        </p:txBody>
      </p:sp>
      <p:sp>
        <p:nvSpPr>
          <p:cNvPr id="23" name="Espace réservé du contenu 2">
            <a:extLst>
              <a:ext uri="{FF2B5EF4-FFF2-40B4-BE49-F238E27FC236}">
                <a16:creationId xmlns:a16="http://schemas.microsoft.com/office/drawing/2014/main" id="{E1690520-6764-74CC-4DD7-9E10C8564233}"/>
              </a:ext>
            </a:extLst>
          </p:cNvPr>
          <p:cNvSpPr txBox="1">
            <a:spLocks/>
          </p:cNvSpPr>
          <p:nvPr/>
        </p:nvSpPr>
        <p:spPr>
          <a:xfrm>
            <a:off x="6894403" y="5861904"/>
            <a:ext cx="4640543" cy="1021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fr-FR" sz="2800" u="sng" dirty="0">
                <a:effectLst/>
                <a:latin typeface="Calibri" panose="020F0502020204030204" pitchFamily="34" charset="0"/>
                <a:ea typeface="Calibri" panose="020F0502020204030204" pitchFamily="34" charset="0"/>
                <a:cs typeface="Times New Roman" panose="02020603050405020304" pitchFamily="18" charset="0"/>
              </a:rPr>
              <a:t>Rendu Final</a:t>
            </a:r>
            <a:endParaRPr lang="fr-FR" sz="2800" dirty="0"/>
          </a:p>
        </p:txBody>
      </p:sp>
    </p:spTree>
    <p:extLst>
      <p:ext uri="{BB962C8B-B14F-4D97-AF65-F5344CB8AC3E}">
        <p14:creationId xmlns:p14="http://schemas.microsoft.com/office/powerpoint/2010/main" val="173982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4426ECA-C05C-A0A3-5E4D-967991EF19F4}"/>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7</a:t>
            </a:fld>
            <a:endParaRPr lang="fr-FR">
              <a:solidFill>
                <a:srgbClr val="FFFFFF"/>
              </a:solidFill>
            </a:endParaRPr>
          </a:p>
        </p:txBody>
      </p:sp>
      <p:sp>
        <p:nvSpPr>
          <p:cNvPr id="2" name="Titre 1">
            <a:extLst>
              <a:ext uri="{FF2B5EF4-FFF2-40B4-BE49-F238E27FC236}">
                <a16:creationId xmlns:a16="http://schemas.microsoft.com/office/drawing/2014/main" id="{6BDA8FDB-41AF-0423-FB7B-2ED63BC51853}"/>
              </a:ext>
            </a:extLst>
          </p:cNvPr>
          <p:cNvSpPr>
            <a:spLocks noGrp="1"/>
          </p:cNvSpPr>
          <p:nvPr>
            <p:ph type="title"/>
          </p:nvPr>
        </p:nvSpPr>
        <p:spPr>
          <a:xfrm>
            <a:off x="1103312" y="452718"/>
            <a:ext cx="8947522" cy="1400530"/>
          </a:xfrm>
        </p:spPr>
        <p:txBody>
          <a:bodyPr anchor="ctr">
            <a:normAutofit/>
          </a:bodyPr>
          <a:lstStyle/>
          <a:p>
            <a:pPr algn="ctr"/>
            <a:r>
              <a:rPr lang="fr-FR" dirty="0"/>
              <a:t>IHM Commandes</a:t>
            </a:r>
            <a:br>
              <a:rPr lang="fr-FR" dirty="0"/>
            </a:br>
            <a:r>
              <a:rPr lang="fr-FR" sz="3200" dirty="0"/>
              <a:t>Fonctionnalités principales</a:t>
            </a:r>
            <a:endParaRPr lang="fr-FR" b="1" i="1" dirty="0">
              <a:solidFill>
                <a:srgbClr val="FFFFFF"/>
              </a:solidFill>
              <a:effectLst>
                <a:outerShdw blurRad="38100" dist="38100" dir="2700000" algn="tl">
                  <a:srgbClr val="000000">
                    <a:alpha val="43137"/>
                  </a:srgbClr>
                </a:outerShdw>
              </a:effectLst>
            </a:endParaRPr>
          </a:p>
        </p:txBody>
      </p:sp>
      <p:pic>
        <p:nvPicPr>
          <p:cNvPr id="12" name="Graphique 1" descr="Base de données avec un remplissage uni">
            <a:extLst>
              <a:ext uri="{FF2B5EF4-FFF2-40B4-BE49-F238E27FC236}">
                <a16:creationId xmlns:a16="http://schemas.microsoft.com/office/drawing/2014/main" id="{46732F72-9EB7-167E-C55C-56A88A25A0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1988" y="5450337"/>
            <a:ext cx="914400" cy="914400"/>
          </a:xfrm>
          <a:prstGeom prst="rect">
            <a:avLst/>
          </a:prstGeom>
        </p:spPr>
      </p:pic>
      <p:pic>
        <p:nvPicPr>
          <p:cNvPr id="14" name="Graphique 2" descr="Flèche vers le bas avec un remplissage uni">
            <a:extLst>
              <a:ext uri="{FF2B5EF4-FFF2-40B4-BE49-F238E27FC236}">
                <a16:creationId xmlns:a16="http://schemas.microsoft.com/office/drawing/2014/main" id="{C9A3D043-B53C-AA34-51A4-3DA07544F1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2880773" y="2777500"/>
            <a:ext cx="721995" cy="1375410"/>
          </a:xfrm>
          <a:prstGeom prst="rect">
            <a:avLst/>
          </a:prstGeom>
        </p:spPr>
      </p:pic>
      <p:sp>
        <p:nvSpPr>
          <p:cNvPr id="16" name="Zone de texte 2">
            <a:extLst>
              <a:ext uri="{FF2B5EF4-FFF2-40B4-BE49-F238E27FC236}">
                <a16:creationId xmlns:a16="http://schemas.microsoft.com/office/drawing/2014/main" id="{1651CAAD-7DD3-5834-9497-641013A410F0}"/>
              </a:ext>
            </a:extLst>
          </p:cNvPr>
          <p:cNvSpPr txBox="1">
            <a:spLocks noChangeArrowheads="1"/>
          </p:cNvSpPr>
          <p:nvPr/>
        </p:nvSpPr>
        <p:spPr bwMode="auto">
          <a:xfrm>
            <a:off x="210828" y="4393395"/>
            <a:ext cx="12414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lang="fr-FR" altLang="fr-FR" sz="1100" dirty="0">
                <a:latin typeface="Calibri" panose="020F0502020204030204" pitchFamily="34" charset="0"/>
                <a:ea typeface="Calibri" panose="020F0502020204030204" pitchFamily="34" charset="0"/>
                <a:cs typeface="Times New Roman" panose="02020603050405020304" pitchFamily="18" charset="0"/>
              </a:rPr>
              <a:t>Passage en paramètre d’une Re</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quête </a:t>
            </a:r>
            <a:r>
              <a:rPr lang="fr-FR" altLang="fr-FR" sz="1100" dirty="0">
                <a:latin typeface="Calibri" panose="020F0502020204030204" pitchFamily="34" charset="0"/>
                <a:ea typeface="Calibri" panose="020F0502020204030204" pitchFamily="34" charset="0"/>
                <a:cs typeface="Times New Roman" panose="02020603050405020304" pitchFamily="18" charset="0"/>
              </a:rPr>
              <a:t>SQL  de type </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7" name="Graphique 3" descr="Flèche vers le bas avec un remplissage uni">
            <a:extLst>
              <a:ext uri="{FF2B5EF4-FFF2-40B4-BE49-F238E27FC236}">
                <a16:creationId xmlns:a16="http://schemas.microsoft.com/office/drawing/2014/main" id="{AF86B18E-D99A-858F-9D8F-6B1025F930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9402" y="4087218"/>
            <a:ext cx="914400" cy="1359535"/>
          </a:xfrm>
          <a:prstGeom prst="rect">
            <a:avLst/>
          </a:prstGeom>
        </p:spPr>
      </p:pic>
      <p:sp>
        <p:nvSpPr>
          <p:cNvPr id="18" name="Text Box 17">
            <a:extLst>
              <a:ext uri="{FF2B5EF4-FFF2-40B4-BE49-F238E27FC236}">
                <a16:creationId xmlns:a16="http://schemas.microsoft.com/office/drawing/2014/main" id="{D61316C0-E577-96F9-FE20-AD7E5460C77B}"/>
              </a:ext>
            </a:extLst>
          </p:cNvPr>
          <p:cNvSpPr txBox="1">
            <a:spLocks noChangeArrowheads="1"/>
          </p:cNvSpPr>
          <p:nvPr/>
        </p:nvSpPr>
        <p:spPr bwMode="auto">
          <a:xfrm>
            <a:off x="2180227" y="4406148"/>
            <a:ext cx="162401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latin typeface="Calibri" panose="020F0502020204030204" pitchFamily="34" charset="0"/>
                <a:ea typeface="Calibri" panose="020F0502020204030204" pitchFamily="34" charset="0"/>
                <a:cs typeface="Times New Roman" panose="02020603050405020304" pitchFamily="18" charset="0"/>
              </a:rPr>
              <a:t>4</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valeur récupéré est stocké en local dans un JSON</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9" name="Graphique 5" descr="Document avec un remplissage uni">
            <a:extLst>
              <a:ext uri="{FF2B5EF4-FFF2-40B4-BE49-F238E27FC236}">
                <a16:creationId xmlns:a16="http://schemas.microsoft.com/office/drawing/2014/main" id="{FC253D8B-7653-CDA0-5E6E-246C38AA06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84508" y="5478293"/>
            <a:ext cx="914400" cy="914400"/>
          </a:xfrm>
          <a:prstGeom prst="rect">
            <a:avLst/>
          </a:prstGeom>
        </p:spPr>
      </p:pic>
      <p:pic>
        <p:nvPicPr>
          <p:cNvPr id="20" name="Graphique 6" descr="Document avec un remplissage uni">
            <a:extLst>
              <a:ext uri="{FF2B5EF4-FFF2-40B4-BE49-F238E27FC236}">
                <a16:creationId xmlns:a16="http://schemas.microsoft.com/office/drawing/2014/main" id="{6EC2CA37-01C6-58CE-E11F-1A82C2A392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09280" y="2815785"/>
            <a:ext cx="914400" cy="914400"/>
          </a:xfrm>
          <a:prstGeom prst="rect">
            <a:avLst/>
          </a:prstGeom>
        </p:spPr>
      </p:pic>
      <p:sp>
        <p:nvSpPr>
          <p:cNvPr id="21" name="Text Box 21">
            <a:extLst>
              <a:ext uri="{FF2B5EF4-FFF2-40B4-BE49-F238E27FC236}">
                <a16:creationId xmlns:a16="http://schemas.microsoft.com/office/drawing/2014/main" id="{D46B43F7-6344-BEAC-91E1-C818CE7EC284}"/>
              </a:ext>
            </a:extLst>
          </p:cNvPr>
          <p:cNvSpPr txBox="1">
            <a:spLocks noChangeArrowheads="1"/>
          </p:cNvSpPr>
          <p:nvPr/>
        </p:nvSpPr>
        <p:spPr bwMode="auto">
          <a:xfrm>
            <a:off x="1402917" y="6424233"/>
            <a:ext cx="8334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PHP</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2" name="Text Box 13">
            <a:extLst>
              <a:ext uri="{FF2B5EF4-FFF2-40B4-BE49-F238E27FC236}">
                <a16:creationId xmlns:a16="http://schemas.microsoft.com/office/drawing/2014/main" id="{41B5331E-8FD7-9D20-B0A4-D6FB1A35DD57}"/>
              </a:ext>
            </a:extLst>
          </p:cNvPr>
          <p:cNvSpPr txBox="1">
            <a:spLocks noChangeArrowheads="1"/>
          </p:cNvSpPr>
          <p:nvPr/>
        </p:nvSpPr>
        <p:spPr bwMode="auto">
          <a:xfrm>
            <a:off x="4149761" y="3709895"/>
            <a:ext cx="8334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Page HTML</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3" name="Text Box 3">
            <a:extLst>
              <a:ext uri="{FF2B5EF4-FFF2-40B4-BE49-F238E27FC236}">
                <a16:creationId xmlns:a16="http://schemas.microsoft.com/office/drawing/2014/main" id="{7130ABC2-4C4B-F932-5864-8BBEAC3670D0}"/>
              </a:ext>
            </a:extLst>
          </p:cNvPr>
          <p:cNvSpPr txBox="1">
            <a:spLocks noChangeArrowheads="1"/>
          </p:cNvSpPr>
          <p:nvPr/>
        </p:nvSpPr>
        <p:spPr bwMode="auto">
          <a:xfrm>
            <a:off x="1402917" y="3641840"/>
            <a:ext cx="833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Script</a:t>
            </a:r>
            <a:b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Javascript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4" name="Graphique 10" descr="Document avec un remplissage uni">
            <a:extLst>
              <a:ext uri="{FF2B5EF4-FFF2-40B4-BE49-F238E27FC236}">
                <a16:creationId xmlns:a16="http://schemas.microsoft.com/office/drawing/2014/main" id="{C20A4238-8B17-1CA0-2676-23B18CEBAD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22516" y="2789429"/>
            <a:ext cx="914400" cy="914400"/>
          </a:xfrm>
          <a:prstGeom prst="rect">
            <a:avLst/>
          </a:prstGeom>
        </p:spPr>
      </p:pic>
      <p:sp>
        <p:nvSpPr>
          <p:cNvPr id="25" name="Arc 24">
            <a:extLst>
              <a:ext uri="{FF2B5EF4-FFF2-40B4-BE49-F238E27FC236}">
                <a16:creationId xmlns:a16="http://schemas.microsoft.com/office/drawing/2014/main" id="{274E9178-B0A5-5FBF-7609-AC46C423AEFC}"/>
              </a:ext>
            </a:extLst>
          </p:cNvPr>
          <p:cNvSpPr/>
          <p:nvPr/>
        </p:nvSpPr>
        <p:spPr>
          <a:xfrm>
            <a:off x="2497491" y="5451305"/>
            <a:ext cx="1682115" cy="428625"/>
          </a:xfrm>
          <a:prstGeom prst="arc">
            <a:avLst>
              <a:gd name="adj1" fmla="val 11050810"/>
              <a:gd name="adj2" fmla="val 21285007"/>
            </a:avLst>
          </a:prstGeom>
          <a:ln w="5715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a:p>
        </p:txBody>
      </p:sp>
      <p:cxnSp>
        <p:nvCxnSpPr>
          <p:cNvPr id="26" name="Connecteur droit 25">
            <a:extLst>
              <a:ext uri="{FF2B5EF4-FFF2-40B4-BE49-F238E27FC236}">
                <a16:creationId xmlns:a16="http://schemas.microsoft.com/office/drawing/2014/main" id="{9DAAE296-E969-E89F-2245-EBAA8CB915CB}"/>
              </a:ext>
            </a:extLst>
          </p:cNvPr>
          <p:cNvCxnSpPr/>
          <p:nvPr/>
        </p:nvCxnSpPr>
        <p:spPr>
          <a:xfrm flipH="1" flipV="1">
            <a:off x="3964341" y="5442228"/>
            <a:ext cx="168910" cy="16573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4FDA9A49-909E-CCB0-A1DF-15BEC335F2C4}"/>
              </a:ext>
            </a:extLst>
          </p:cNvPr>
          <p:cNvCxnSpPr/>
          <p:nvPr/>
        </p:nvCxnSpPr>
        <p:spPr>
          <a:xfrm flipV="1">
            <a:off x="3964976" y="5599708"/>
            <a:ext cx="164465" cy="14414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Arc 27">
            <a:extLst>
              <a:ext uri="{FF2B5EF4-FFF2-40B4-BE49-F238E27FC236}">
                <a16:creationId xmlns:a16="http://schemas.microsoft.com/office/drawing/2014/main" id="{B7765B23-8234-9C4E-0AC9-C6DB720456A9}"/>
              </a:ext>
            </a:extLst>
          </p:cNvPr>
          <p:cNvSpPr/>
          <p:nvPr/>
        </p:nvSpPr>
        <p:spPr>
          <a:xfrm flipV="1">
            <a:off x="2489553" y="5944729"/>
            <a:ext cx="1682115" cy="428625"/>
          </a:xfrm>
          <a:prstGeom prst="arc">
            <a:avLst>
              <a:gd name="adj1" fmla="val 11050810"/>
              <a:gd name="adj2" fmla="val 21285007"/>
            </a:avLst>
          </a:prstGeom>
          <a:ln w="5715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a:p>
        </p:txBody>
      </p:sp>
      <p:cxnSp>
        <p:nvCxnSpPr>
          <p:cNvPr id="29" name="Connecteur droit 28">
            <a:extLst>
              <a:ext uri="{FF2B5EF4-FFF2-40B4-BE49-F238E27FC236}">
                <a16:creationId xmlns:a16="http://schemas.microsoft.com/office/drawing/2014/main" id="{C04DADF3-A9BE-45DE-3F56-6256E242D9C9}"/>
              </a:ext>
            </a:extLst>
          </p:cNvPr>
          <p:cNvCxnSpPr/>
          <p:nvPr/>
        </p:nvCxnSpPr>
        <p:spPr>
          <a:xfrm flipH="1">
            <a:off x="2493045" y="6099958"/>
            <a:ext cx="233045" cy="1066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25DCC298-AF1A-3C20-0A32-C00DC523F9D4}"/>
              </a:ext>
            </a:extLst>
          </p:cNvPr>
          <p:cNvCxnSpPr/>
          <p:nvPr/>
        </p:nvCxnSpPr>
        <p:spPr>
          <a:xfrm>
            <a:off x="2467645" y="6203463"/>
            <a:ext cx="156210" cy="18923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 Box 12">
            <a:extLst>
              <a:ext uri="{FF2B5EF4-FFF2-40B4-BE49-F238E27FC236}">
                <a16:creationId xmlns:a16="http://schemas.microsoft.com/office/drawing/2014/main" id="{7586C01C-E975-72C9-688D-67BC22A87DB3}"/>
              </a:ext>
            </a:extLst>
          </p:cNvPr>
          <p:cNvSpPr txBox="1">
            <a:spLocks noChangeArrowheads="1"/>
          </p:cNvSpPr>
          <p:nvPr/>
        </p:nvSpPr>
        <p:spPr bwMode="auto">
          <a:xfrm>
            <a:off x="2532011" y="5829721"/>
            <a:ext cx="20949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latin typeface="Calibri" panose="020F0502020204030204" pitchFamily="34" charset="0"/>
                <a:ea typeface="Calibri" panose="020F0502020204030204" pitchFamily="34" charset="0"/>
                <a:cs typeface="Times New Roman" panose="02020603050405020304" pitchFamily="18" charset="0"/>
              </a:rPr>
              <a:t>3</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Envoie de l’information demandé par la requête </a:t>
            </a:r>
            <a:r>
              <a:rPr kumimoji="0" lang="fr-FR" altLang="fr-FR"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SQl</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2" name="Text Box 20">
            <a:extLst>
              <a:ext uri="{FF2B5EF4-FFF2-40B4-BE49-F238E27FC236}">
                <a16:creationId xmlns:a16="http://schemas.microsoft.com/office/drawing/2014/main" id="{7E7635FD-064E-498A-1470-DF4F987DB619}"/>
              </a:ext>
            </a:extLst>
          </p:cNvPr>
          <p:cNvSpPr txBox="1">
            <a:spLocks noChangeArrowheads="1"/>
          </p:cNvSpPr>
          <p:nvPr/>
        </p:nvSpPr>
        <p:spPr bwMode="auto">
          <a:xfrm>
            <a:off x="4334228" y="6325815"/>
            <a:ext cx="8334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BDD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3" name="Graphique 21" descr="Flèche vers le bas avec un remplissage uni">
            <a:extLst>
              <a:ext uri="{FF2B5EF4-FFF2-40B4-BE49-F238E27FC236}">
                <a16:creationId xmlns:a16="http://schemas.microsoft.com/office/drawing/2014/main" id="{9FBFF78F-2CA6-FBDB-3087-448A134180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1598692" y="4087218"/>
            <a:ext cx="914400" cy="1359535"/>
          </a:xfrm>
          <a:prstGeom prst="rect">
            <a:avLst/>
          </a:prstGeom>
        </p:spPr>
      </p:pic>
      <p:sp>
        <p:nvSpPr>
          <p:cNvPr id="34" name="Text Box 18">
            <a:extLst>
              <a:ext uri="{FF2B5EF4-FFF2-40B4-BE49-F238E27FC236}">
                <a16:creationId xmlns:a16="http://schemas.microsoft.com/office/drawing/2014/main" id="{B1F1676B-DE99-E305-861A-BB99969B77B3}"/>
              </a:ext>
            </a:extLst>
          </p:cNvPr>
          <p:cNvSpPr txBox="1">
            <a:spLocks noChangeArrowheads="1"/>
          </p:cNvSpPr>
          <p:nvPr/>
        </p:nvSpPr>
        <p:spPr bwMode="auto">
          <a:xfrm>
            <a:off x="2357156" y="2725595"/>
            <a:ext cx="18224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latin typeface="Calibri" panose="020F0502020204030204" pitchFamily="34" charset="0"/>
                <a:ea typeface="Calibri" panose="020F0502020204030204" pitchFamily="34" charset="0"/>
                <a:cs typeface="Times New Roman" panose="02020603050405020304" pitchFamily="18" charset="0"/>
              </a:rPr>
              <a:t>5</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fr-FR" sz="11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Utilisation des </a:t>
            </a:r>
            <a:r>
              <a:rPr lang="fr-FR" altLang="fr-FR" sz="1100" dirty="0">
                <a:latin typeface="Calibri" panose="020F0502020204030204" pitchFamily="34" charset="0"/>
                <a:ea typeface="Calibri" panose="020F0502020204030204" pitchFamily="34" charset="0"/>
                <a:cs typeface="Times New Roman" panose="02020603050405020304" pitchFamily="18" charset="0"/>
              </a:rPr>
              <a:t>données du </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JSON pour afficher dans les informations des burgers dans la page HTML</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6" name="Text Box 12">
            <a:extLst>
              <a:ext uri="{FF2B5EF4-FFF2-40B4-BE49-F238E27FC236}">
                <a16:creationId xmlns:a16="http://schemas.microsoft.com/office/drawing/2014/main" id="{955A7CD0-96D9-F710-9657-60B7B1A9E311}"/>
              </a:ext>
            </a:extLst>
          </p:cNvPr>
          <p:cNvSpPr txBox="1">
            <a:spLocks noChangeArrowheads="1"/>
          </p:cNvSpPr>
          <p:nvPr/>
        </p:nvSpPr>
        <p:spPr bwMode="auto">
          <a:xfrm>
            <a:off x="2513092" y="5255300"/>
            <a:ext cx="23236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a:t>
            </a:r>
            <a:r>
              <a:rPr lang="fr-FR" altLang="fr-FR" sz="1100" dirty="0">
                <a:latin typeface="Calibri" panose="020F0502020204030204" pitchFamily="34" charset="0"/>
                <a:cs typeface="Times New Roman" panose="02020603050405020304" pitchFamily="18" charset="0"/>
              </a:rPr>
              <a:t>Connexion + envoie de la requête SQL  dans </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BDD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7" name="Espace réservé du contenu 2">
            <a:extLst>
              <a:ext uri="{FF2B5EF4-FFF2-40B4-BE49-F238E27FC236}">
                <a16:creationId xmlns:a16="http://schemas.microsoft.com/office/drawing/2014/main" id="{AFAB6E52-9029-82BA-B114-6D8D1478B3D4}"/>
              </a:ext>
            </a:extLst>
          </p:cNvPr>
          <p:cNvSpPr txBox="1">
            <a:spLocks/>
          </p:cNvSpPr>
          <p:nvPr/>
        </p:nvSpPr>
        <p:spPr>
          <a:xfrm>
            <a:off x="506580" y="1908588"/>
            <a:ext cx="4661086" cy="6692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fr-FR" sz="2800" u="sng" dirty="0">
                <a:effectLst/>
                <a:latin typeface="Calibri" panose="020F0502020204030204" pitchFamily="34" charset="0"/>
                <a:ea typeface="Calibri" panose="020F0502020204030204" pitchFamily="34" charset="0"/>
                <a:cs typeface="Times New Roman" panose="02020603050405020304" pitchFamily="18" charset="0"/>
              </a:rPr>
              <a:t>Affichage des burgers</a:t>
            </a:r>
            <a:endParaRPr lang="fr-FR" sz="2800" dirty="0"/>
          </a:p>
        </p:txBody>
      </p:sp>
      <p:pic>
        <p:nvPicPr>
          <p:cNvPr id="39" name="Graphique 2" descr="Flèche vers le bas avec un remplissage uni">
            <a:extLst>
              <a:ext uri="{FF2B5EF4-FFF2-40B4-BE49-F238E27FC236}">
                <a16:creationId xmlns:a16="http://schemas.microsoft.com/office/drawing/2014/main" id="{F5D88B22-CAD8-562F-237A-C427F6DC17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8593737" y="2608722"/>
            <a:ext cx="721995" cy="1375410"/>
          </a:xfrm>
          <a:prstGeom prst="rect">
            <a:avLst/>
          </a:prstGeom>
        </p:spPr>
      </p:pic>
      <p:sp>
        <p:nvSpPr>
          <p:cNvPr id="40" name="Zone de texte 2">
            <a:extLst>
              <a:ext uri="{FF2B5EF4-FFF2-40B4-BE49-F238E27FC236}">
                <a16:creationId xmlns:a16="http://schemas.microsoft.com/office/drawing/2014/main" id="{01346679-86A0-3BC8-4D9F-49EE2DF6424B}"/>
              </a:ext>
            </a:extLst>
          </p:cNvPr>
          <p:cNvSpPr txBox="1">
            <a:spLocks noChangeArrowheads="1"/>
          </p:cNvSpPr>
          <p:nvPr/>
        </p:nvSpPr>
        <p:spPr bwMode="auto">
          <a:xfrm>
            <a:off x="5887367" y="4049849"/>
            <a:ext cx="1387864"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fr-FR" altLang="fr-FR" sz="1100" dirty="0">
                <a:latin typeface="Calibri" panose="020F0502020204030204" pitchFamily="34" charset="0"/>
                <a:cs typeface="Times New Roman" panose="02020603050405020304" pitchFamily="18" charset="0"/>
              </a:rPr>
              <a:t>Au clique sur l’article, affichages des suppléments et sélection de la quantités du burgers</a:t>
            </a:r>
          </a:p>
        </p:txBody>
      </p:sp>
      <p:pic>
        <p:nvPicPr>
          <p:cNvPr id="41" name="Graphique 3" descr="Flèche vers le bas avec un remplissage uni">
            <a:extLst>
              <a:ext uri="{FF2B5EF4-FFF2-40B4-BE49-F238E27FC236}">
                <a16:creationId xmlns:a16="http://schemas.microsoft.com/office/drawing/2014/main" id="{3B6C1618-ACDB-44A2-B533-CA50E014FD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2366" y="3918440"/>
            <a:ext cx="914400" cy="1359535"/>
          </a:xfrm>
          <a:prstGeom prst="rect">
            <a:avLst/>
          </a:prstGeom>
        </p:spPr>
      </p:pic>
      <p:sp>
        <p:nvSpPr>
          <p:cNvPr id="42" name="Text Box 17">
            <a:extLst>
              <a:ext uri="{FF2B5EF4-FFF2-40B4-BE49-F238E27FC236}">
                <a16:creationId xmlns:a16="http://schemas.microsoft.com/office/drawing/2014/main" id="{323D51C8-CFE8-0E02-6049-7318834F7CE0}"/>
              </a:ext>
            </a:extLst>
          </p:cNvPr>
          <p:cNvSpPr txBox="1">
            <a:spLocks noChangeArrowheads="1"/>
          </p:cNvSpPr>
          <p:nvPr/>
        </p:nvSpPr>
        <p:spPr bwMode="auto">
          <a:xfrm>
            <a:off x="8031532" y="4382763"/>
            <a:ext cx="16240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latin typeface="Calibri" panose="020F0502020204030204" pitchFamily="34" charset="0"/>
                <a:ea typeface="Calibri" panose="020F0502020204030204" pitchFamily="34" charset="0"/>
                <a:cs typeface="Times New Roman" panose="02020603050405020304" pitchFamily="18" charset="0"/>
              </a:rPr>
              <a:t>2</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altLang="fr-FR" sz="1100" dirty="0">
                <a:latin typeface="Calibri" panose="020F0502020204030204" pitchFamily="34" charset="0"/>
                <a:ea typeface="Calibri" panose="020F0502020204030204" pitchFamily="34" charset="0"/>
                <a:cs typeface="Times New Roman" panose="02020603050405020304" pitchFamily="18" charset="0"/>
              </a:rPr>
              <a:t>Récupération des informations de l’articles et s</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tockage des choix en local dans un JSON</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3" name="Graphique 5" descr="Document avec un remplissage uni">
            <a:extLst>
              <a:ext uri="{FF2B5EF4-FFF2-40B4-BE49-F238E27FC236}">
                <a16:creationId xmlns:a16="http://schemas.microsoft.com/office/drawing/2014/main" id="{9CD45345-4F85-AF10-A07F-6A97A5713F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7472" y="5309515"/>
            <a:ext cx="914400" cy="914400"/>
          </a:xfrm>
          <a:prstGeom prst="rect">
            <a:avLst/>
          </a:prstGeom>
        </p:spPr>
      </p:pic>
      <p:pic>
        <p:nvPicPr>
          <p:cNvPr id="44" name="Graphique 6" descr="Document avec un remplissage uni">
            <a:extLst>
              <a:ext uri="{FF2B5EF4-FFF2-40B4-BE49-F238E27FC236}">
                <a16:creationId xmlns:a16="http://schemas.microsoft.com/office/drawing/2014/main" id="{6E609AD5-4A89-AC2D-207F-BA69993F6C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22244" y="2647007"/>
            <a:ext cx="914400" cy="914400"/>
          </a:xfrm>
          <a:prstGeom prst="rect">
            <a:avLst/>
          </a:prstGeom>
        </p:spPr>
      </p:pic>
      <p:sp>
        <p:nvSpPr>
          <p:cNvPr id="45" name="Text Box 13">
            <a:extLst>
              <a:ext uri="{FF2B5EF4-FFF2-40B4-BE49-F238E27FC236}">
                <a16:creationId xmlns:a16="http://schemas.microsoft.com/office/drawing/2014/main" id="{7D129DD6-4534-C6C3-E0EF-1AB1F6A4DA3E}"/>
              </a:ext>
            </a:extLst>
          </p:cNvPr>
          <p:cNvSpPr txBox="1">
            <a:spLocks noChangeArrowheads="1"/>
          </p:cNvSpPr>
          <p:nvPr/>
        </p:nvSpPr>
        <p:spPr bwMode="auto">
          <a:xfrm>
            <a:off x="9862725" y="3541117"/>
            <a:ext cx="8334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Page HTML</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6" name="Text Box 3">
            <a:extLst>
              <a:ext uri="{FF2B5EF4-FFF2-40B4-BE49-F238E27FC236}">
                <a16:creationId xmlns:a16="http://schemas.microsoft.com/office/drawing/2014/main" id="{589E214F-5FCA-8FD2-E65E-C1CCCAA6A6EB}"/>
              </a:ext>
            </a:extLst>
          </p:cNvPr>
          <p:cNvSpPr txBox="1">
            <a:spLocks noChangeArrowheads="1"/>
          </p:cNvSpPr>
          <p:nvPr/>
        </p:nvSpPr>
        <p:spPr bwMode="auto">
          <a:xfrm>
            <a:off x="7115881" y="3473062"/>
            <a:ext cx="833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Script</a:t>
            </a:r>
            <a:b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Javascript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7" name="Graphique 10" descr="Document avec un remplissage uni">
            <a:extLst>
              <a:ext uri="{FF2B5EF4-FFF2-40B4-BE49-F238E27FC236}">
                <a16:creationId xmlns:a16="http://schemas.microsoft.com/office/drawing/2014/main" id="{E1450530-C471-6377-5548-AE24ABFFC8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35480" y="2620651"/>
            <a:ext cx="914400" cy="914400"/>
          </a:xfrm>
          <a:prstGeom prst="rect">
            <a:avLst/>
          </a:prstGeom>
        </p:spPr>
      </p:pic>
      <p:pic>
        <p:nvPicPr>
          <p:cNvPr id="55" name="Graphique 21" descr="Flèche vers le bas avec un remplissage uni">
            <a:extLst>
              <a:ext uri="{FF2B5EF4-FFF2-40B4-BE49-F238E27FC236}">
                <a16:creationId xmlns:a16="http://schemas.microsoft.com/office/drawing/2014/main" id="{A65D45D4-D15B-A01F-CBF7-E4CC35AD0B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7311656" y="3918440"/>
            <a:ext cx="914400" cy="1359535"/>
          </a:xfrm>
          <a:prstGeom prst="rect">
            <a:avLst/>
          </a:prstGeom>
        </p:spPr>
      </p:pic>
      <p:sp>
        <p:nvSpPr>
          <p:cNvPr id="56" name="Text Box 18">
            <a:extLst>
              <a:ext uri="{FF2B5EF4-FFF2-40B4-BE49-F238E27FC236}">
                <a16:creationId xmlns:a16="http://schemas.microsoft.com/office/drawing/2014/main" id="{9F00F6BF-4B28-1D1B-BF68-E6BF8CFDDE12}"/>
              </a:ext>
            </a:extLst>
          </p:cNvPr>
          <p:cNvSpPr txBox="1">
            <a:spLocks noChangeArrowheads="1"/>
          </p:cNvSpPr>
          <p:nvPr/>
        </p:nvSpPr>
        <p:spPr bwMode="auto">
          <a:xfrm>
            <a:off x="8070120" y="2556817"/>
            <a:ext cx="182245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kumimoji="0" lang="fr-FR" altLang="fr-FR" sz="11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Récupération des </a:t>
            </a:r>
            <a:r>
              <a:rPr lang="fr-FR" altLang="fr-FR" sz="1100" dirty="0">
                <a:latin typeface="Calibri" panose="020F0502020204030204" pitchFamily="34" charset="0"/>
                <a:ea typeface="Calibri" panose="020F0502020204030204" pitchFamily="34" charset="0"/>
                <a:cs typeface="Times New Roman" panose="02020603050405020304" pitchFamily="18" charset="0"/>
              </a:rPr>
              <a:t>données du </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JSON pour l’afficher dans le panier</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8" name="Espace réservé du contenu 2">
            <a:extLst>
              <a:ext uri="{FF2B5EF4-FFF2-40B4-BE49-F238E27FC236}">
                <a16:creationId xmlns:a16="http://schemas.microsoft.com/office/drawing/2014/main" id="{7348F134-9C6E-0230-C787-EDC2EE1D8C59}"/>
              </a:ext>
            </a:extLst>
          </p:cNvPr>
          <p:cNvSpPr txBox="1">
            <a:spLocks/>
          </p:cNvSpPr>
          <p:nvPr/>
        </p:nvSpPr>
        <p:spPr>
          <a:xfrm>
            <a:off x="6961894" y="1927044"/>
            <a:ext cx="4661086" cy="6692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fr-FR" sz="2800" u="sng" dirty="0">
                <a:effectLst/>
                <a:latin typeface="Calibri" panose="020F0502020204030204" pitchFamily="34" charset="0"/>
                <a:ea typeface="Calibri" panose="020F0502020204030204" pitchFamily="34" charset="0"/>
                <a:cs typeface="Times New Roman" panose="02020603050405020304" pitchFamily="18" charset="0"/>
              </a:rPr>
              <a:t>Ajout des burgers au panier</a:t>
            </a:r>
            <a:endParaRPr lang="fr-FR" sz="2800" dirty="0"/>
          </a:p>
        </p:txBody>
      </p:sp>
      <p:sp>
        <p:nvSpPr>
          <p:cNvPr id="59" name="Text Box 21">
            <a:extLst>
              <a:ext uri="{FF2B5EF4-FFF2-40B4-BE49-F238E27FC236}">
                <a16:creationId xmlns:a16="http://schemas.microsoft.com/office/drawing/2014/main" id="{348D9987-A518-2022-F115-DCE735A62493}"/>
              </a:ext>
            </a:extLst>
          </p:cNvPr>
          <p:cNvSpPr txBox="1">
            <a:spLocks noChangeArrowheads="1"/>
          </p:cNvSpPr>
          <p:nvPr/>
        </p:nvSpPr>
        <p:spPr bwMode="auto">
          <a:xfrm>
            <a:off x="7097472" y="6325815"/>
            <a:ext cx="8334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PHP</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59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4426ECA-C05C-A0A3-5E4D-967991EF19F4}"/>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8</a:t>
            </a:fld>
            <a:endParaRPr lang="fr-FR">
              <a:solidFill>
                <a:srgbClr val="FFFFFF"/>
              </a:solidFill>
            </a:endParaRPr>
          </a:p>
        </p:txBody>
      </p:sp>
      <p:sp>
        <p:nvSpPr>
          <p:cNvPr id="2" name="Titre 1">
            <a:extLst>
              <a:ext uri="{FF2B5EF4-FFF2-40B4-BE49-F238E27FC236}">
                <a16:creationId xmlns:a16="http://schemas.microsoft.com/office/drawing/2014/main" id="{6BDA8FDB-41AF-0423-FB7B-2ED63BC51853}"/>
              </a:ext>
            </a:extLst>
          </p:cNvPr>
          <p:cNvSpPr>
            <a:spLocks noGrp="1"/>
          </p:cNvSpPr>
          <p:nvPr>
            <p:ph type="title"/>
          </p:nvPr>
        </p:nvSpPr>
        <p:spPr>
          <a:xfrm>
            <a:off x="1103312" y="452718"/>
            <a:ext cx="8947522" cy="1400530"/>
          </a:xfrm>
        </p:spPr>
        <p:txBody>
          <a:bodyPr anchor="ctr">
            <a:normAutofit/>
          </a:bodyPr>
          <a:lstStyle/>
          <a:p>
            <a:pPr lvl="0"/>
            <a:r>
              <a:rPr lang="fr-FR" dirty="0"/>
              <a:t>IHM Panier </a:t>
            </a:r>
            <a:r>
              <a:rPr lang="fr-FR" sz="3600" dirty="0"/>
              <a:t>(Livraison /A Emporter)</a:t>
            </a:r>
            <a:br>
              <a:rPr lang="fr-FR" sz="3600" dirty="0"/>
            </a:br>
            <a:endParaRPr lang="fr-FR" sz="3600" dirty="0"/>
          </a:p>
        </p:txBody>
      </p:sp>
      <p:sp>
        <p:nvSpPr>
          <p:cNvPr id="19" name="Flèche : droite 18">
            <a:extLst>
              <a:ext uri="{FF2B5EF4-FFF2-40B4-BE49-F238E27FC236}">
                <a16:creationId xmlns:a16="http://schemas.microsoft.com/office/drawing/2014/main" id="{D561F100-B516-3CEE-FFCA-EEE7AF9A356C}"/>
              </a:ext>
            </a:extLst>
          </p:cNvPr>
          <p:cNvSpPr/>
          <p:nvPr/>
        </p:nvSpPr>
        <p:spPr>
          <a:xfrm>
            <a:off x="4728772" y="3013874"/>
            <a:ext cx="622249" cy="636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Espace réservé du contenu 2">
            <a:extLst>
              <a:ext uri="{FF2B5EF4-FFF2-40B4-BE49-F238E27FC236}">
                <a16:creationId xmlns:a16="http://schemas.microsoft.com/office/drawing/2014/main" id="{F17D95E6-621D-2CAF-BE07-C004C53D7D4A}"/>
              </a:ext>
            </a:extLst>
          </p:cNvPr>
          <p:cNvSpPr txBox="1">
            <a:spLocks/>
          </p:cNvSpPr>
          <p:nvPr/>
        </p:nvSpPr>
        <p:spPr>
          <a:xfrm>
            <a:off x="1706291" y="5119729"/>
            <a:ext cx="1311517" cy="4726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fr-FR" sz="1800" u="sng" dirty="0">
                <a:effectLst/>
                <a:latin typeface="Calibri" panose="020F0502020204030204" pitchFamily="34" charset="0"/>
                <a:ea typeface="Calibri" panose="020F0502020204030204" pitchFamily="34" charset="0"/>
                <a:cs typeface="Times New Roman" panose="02020603050405020304" pitchFamily="18" charset="0"/>
              </a:rPr>
              <a:t>Maquette</a:t>
            </a:r>
            <a:endParaRPr lang="fr-FR" sz="1800" dirty="0"/>
          </a:p>
        </p:txBody>
      </p:sp>
      <p:sp>
        <p:nvSpPr>
          <p:cNvPr id="23" name="Espace réservé du contenu 2">
            <a:extLst>
              <a:ext uri="{FF2B5EF4-FFF2-40B4-BE49-F238E27FC236}">
                <a16:creationId xmlns:a16="http://schemas.microsoft.com/office/drawing/2014/main" id="{E1690520-6764-74CC-4DD7-9E10C8564233}"/>
              </a:ext>
            </a:extLst>
          </p:cNvPr>
          <p:cNvSpPr txBox="1">
            <a:spLocks/>
          </p:cNvSpPr>
          <p:nvPr/>
        </p:nvSpPr>
        <p:spPr>
          <a:xfrm>
            <a:off x="7658900" y="5230671"/>
            <a:ext cx="2205236" cy="36170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fr-FR" sz="1800" u="sng" dirty="0">
                <a:effectLst/>
                <a:latin typeface="Calibri" panose="020F0502020204030204" pitchFamily="34" charset="0"/>
                <a:ea typeface="Calibri" panose="020F0502020204030204" pitchFamily="34" charset="0"/>
                <a:cs typeface="Times New Roman" panose="02020603050405020304" pitchFamily="18" charset="0"/>
              </a:rPr>
              <a:t>Rendu Final</a:t>
            </a:r>
            <a:endParaRPr lang="fr-FR" sz="1800" dirty="0"/>
          </a:p>
        </p:txBody>
      </p:sp>
      <p:pic>
        <p:nvPicPr>
          <p:cNvPr id="9" name="Image 8">
            <a:extLst>
              <a:ext uri="{FF2B5EF4-FFF2-40B4-BE49-F238E27FC236}">
                <a16:creationId xmlns:a16="http://schemas.microsoft.com/office/drawing/2014/main" id="{31A0241E-4AB4-A5DA-1391-6D255795FA3B}"/>
              </a:ext>
            </a:extLst>
          </p:cNvPr>
          <p:cNvPicPr>
            <a:picLocks noChangeAspect="1"/>
          </p:cNvPicPr>
          <p:nvPr/>
        </p:nvPicPr>
        <p:blipFill>
          <a:blip r:embed="rId3"/>
          <a:stretch>
            <a:fillRect/>
          </a:stretch>
        </p:blipFill>
        <p:spPr>
          <a:xfrm>
            <a:off x="73252" y="1970851"/>
            <a:ext cx="4577596" cy="2916298"/>
          </a:xfrm>
          <a:prstGeom prst="rect">
            <a:avLst/>
          </a:prstGeom>
        </p:spPr>
      </p:pic>
      <p:pic>
        <p:nvPicPr>
          <p:cNvPr id="11" name="Image 10">
            <a:extLst>
              <a:ext uri="{FF2B5EF4-FFF2-40B4-BE49-F238E27FC236}">
                <a16:creationId xmlns:a16="http://schemas.microsoft.com/office/drawing/2014/main" id="{07CA4C06-9EE9-AD40-6932-8C6D64589933}"/>
              </a:ext>
            </a:extLst>
          </p:cNvPr>
          <p:cNvPicPr>
            <a:picLocks noChangeAspect="1"/>
          </p:cNvPicPr>
          <p:nvPr/>
        </p:nvPicPr>
        <p:blipFill>
          <a:blip r:embed="rId4"/>
          <a:stretch>
            <a:fillRect/>
          </a:stretch>
        </p:blipFill>
        <p:spPr>
          <a:xfrm>
            <a:off x="5404289" y="2086149"/>
            <a:ext cx="6714459" cy="2685784"/>
          </a:xfrm>
          <a:prstGeom prst="rect">
            <a:avLst/>
          </a:prstGeom>
        </p:spPr>
      </p:pic>
    </p:spTree>
    <p:extLst>
      <p:ext uri="{BB962C8B-B14F-4D97-AF65-F5344CB8AC3E}">
        <p14:creationId xmlns:p14="http://schemas.microsoft.com/office/powerpoint/2010/main" val="126936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4426ECA-C05C-A0A3-5E4D-967991EF19F4}"/>
              </a:ext>
            </a:extLst>
          </p:cNvPr>
          <p:cNvSpPr>
            <a:spLocks noGrp="1"/>
          </p:cNvSpPr>
          <p:nvPr>
            <p:ph type="sldNum" sz="quarter" idx="12"/>
          </p:nvPr>
        </p:nvSpPr>
        <p:spPr>
          <a:xfrm>
            <a:off x="10352540" y="295729"/>
            <a:ext cx="838199" cy="767687"/>
          </a:xfrm>
        </p:spPr>
        <p:txBody>
          <a:bodyPr>
            <a:normAutofit/>
          </a:bodyPr>
          <a:lstStyle/>
          <a:p>
            <a:pPr>
              <a:spcAft>
                <a:spcPts val="600"/>
              </a:spcAft>
            </a:pPr>
            <a:fld id="{BF9B91FE-7DEF-4CF0-90D5-33BC8FF7D94C}" type="slidenum">
              <a:rPr lang="fr-FR">
                <a:solidFill>
                  <a:srgbClr val="FFFFFF"/>
                </a:solidFill>
              </a:rPr>
              <a:pPr>
                <a:spcAft>
                  <a:spcPts val="600"/>
                </a:spcAft>
              </a:pPr>
              <a:t>9</a:t>
            </a:fld>
            <a:endParaRPr lang="fr-FR">
              <a:solidFill>
                <a:srgbClr val="FFFFFF"/>
              </a:solidFill>
            </a:endParaRPr>
          </a:p>
        </p:txBody>
      </p:sp>
      <p:sp>
        <p:nvSpPr>
          <p:cNvPr id="2" name="Titre 1">
            <a:extLst>
              <a:ext uri="{FF2B5EF4-FFF2-40B4-BE49-F238E27FC236}">
                <a16:creationId xmlns:a16="http://schemas.microsoft.com/office/drawing/2014/main" id="{6BDA8FDB-41AF-0423-FB7B-2ED63BC51853}"/>
              </a:ext>
            </a:extLst>
          </p:cNvPr>
          <p:cNvSpPr>
            <a:spLocks noGrp="1"/>
          </p:cNvSpPr>
          <p:nvPr>
            <p:ph type="title"/>
          </p:nvPr>
        </p:nvSpPr>
        <p:spPr>
          <a:xfrm>
            <a:off x="1103312" y="452718"/>
            <a:ext cx="8947522" cy="1400530"/>
          </a:xfrm>
        </p:spPr>
        <p:txBody>
          <a:bodyPr anchor="ctr">
            <a:normAutofit/>
          </a:bodyPr>
          <a:lstStyle/>
          <a:p>
            <a:pPr algn="ctr"/>
            <a:r>
              <a:rPr lang="fr-FR" dirty="0"/>
              <a:t>IHM Panier</a:t>
            </a:r>
            <a:br>
              <a:rPr lang="fr-FR" dirty="0"/>
            </a:br>
            <a:r>
              <a:rPr lang="fr-FR" sz="3200" dirty="0"/>
              <a:t>Fonctionnalité principale</a:t>
            </a:r>
            <a:endParaRPr lang="fr-FR" b="1" i="1" dirty="0">
              <a:solidFill>
                <a:srgbClr val="FFFFFF"/>
              </a:solidFill>
              <a:effectLst>
                <a:outerShdw blurRad="38100" dist="38100" dir="2700000" algn="tl">
                  <a:srgbClr val="000000">
                    <a:alpha val="43137"/>
                  </a:srgbClr>
                </a:outerShdw>
              </a:effectLst>
            </a:endParaRPr>
          </a:p>
        </p:txBody>
      </p:sp>
      <p:pic>
        <p:nvPicPr>
          <p:cNvPr id="5" name="Graphique 1" descr="Base de données avec un remplissage uni">
            <a:extLst>
              <a:ext uri="{FF2B5EF4-FFF2-40B4-BE49-F238E27FC236}">
                <a16:creationId xmlns:a16="http://schemas.microsoft.com/office/drawing/2014/main" id="{B0832898-B1D9-4A30-4E8B-D2E3C477B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9890" y="5294119"/>
            <a:ext cx="914400" cy="914400"/>
          </a:xfrm>
          <a:prstGeom prst="rect">
            <a:avLst/>
          </a:prstGeom>
        </p:spPr>
      </p:pic>
      <p:pic>
        <p:nvPicPr>
          <p:cNvPr id="7" name="Graphique 2" descr="Flèche vers le bas avec un remplissage uni">
            <a:extLst>
              <a:ext uri="{FF2B5EF4-FFF2-40B4-BE49-F238E27FC236}">
                <a16:creationId xmlns:a16="http://schemas.microsoft.com/office/drawing/2014/main" id="{3245FCB8-1DE3-392A-1056-8EBFF41933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4561374" y="2590968"/>
            <a:ext cx="788984" cy="1503025"/>
          </a:xfrm>
          <a:prstGeom prst="rect">
            <a:avLst/>
          </a:prstGeom>
        </p:spPr>
      </p:pic>
      <p:sp>
        <p:nvSpPr>
          <p:cNvPr id="8" name="Zone de texte 2">
            <a:extLst>
              <a:ext uri="{FF2B5EF4-FFF2-40B4-BE49-F238E27FC236}">
                <a16:creationId xmlns:a16="http://schemas.microsoft.com/office/drawing/2014/main" id="{4187E967-3ECA-E2BC-15F1-DF6ADACEA9A9}"/>
              </a:ext>
            </a:extLst>
          </p:cNvPr>
          <p:cNvSpPr txBox="1">
            <a:spLocks noChangeArrowheads="1"/>
          </p:cNvSpPr>
          <p:nvPr/>
        </p:nvSpPr>
        <p:spPr bwMode="auto">
          <a:xfrm>
            <a:off x="4022580" y="2515774"/>
            <a:ext cx="240092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Affichage du JSON précédemment remplie avec les informations choisis du client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9" name="Graphique 3" descr="Flèche vers le bas avec un remplissage uni">
            <a:extLst>
              <a:ext uri="{FF2B5EF4-FFF2-40B4-BE49-F238E27FC236}">
                <a16:creationId xmlns:a16="http://schemas.microsoft.com/office/drawing/2014/main" id="{5D2672F2-7899-CCF2-483E-7CC41262CC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4289" y="3931812"/>
            <a:ext cx="914400" cy="1359535"/>
          </a:xfrm>
          <a:prstGeom prst="rect">
            <a:avLst/>
          </a:prstGeom>
        </p:spPr>
      </p:pic>
      <p:pic>
        <p:nvPicPr>
          <p:cNvPr id="11" name="Graphique 5" descr="Document avec un remplissage uni">
            <a:extLst>
              <a:ext uri="{FF2B5EF4-FFF2-40B4-BE49-F238E27FC236}">
                <a16:creationId xmlns:a16="http://schemas.microsoft.com/office/drawing/2014/main" id="{3307886F-E5F8-7C81-F9C2-2BF4961C9B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2410" y="5322075"/>
            <a:ext cx="914400" cy="914400"/>
          </a:xfrm>
          <a:prstGeom prst="rect">
            <a:avLst/>
          </a:prstGeom>
        </p:spPr>
      </p:pic>
      <p:pic>
        <p:nvPicPr>
          <p:cNvPr id="12" name="Graphique 6" descr="Document avec un remplissage uni">
            <a:extLst>
              <a:ext uri="{FF2B5EF4-FFF2-40B4-BE49-F238E27FC236}">
                <a16:creationId xmlns:a16="http://schemas.microsoft.com/office/drawing/2014/main" id="{7BB9C782-64BA-68BF-BADB-637F4F385A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3216" y="2652692"/>
            <a:ext cx="914400" cy="914400"/>
          </a:xfrm>
          <a:prstGeom prst="rect">
            <a:avLst/>
          </a:prstGeom>
        </p:spPr>
      </p:pic>
      <p:sp>
        <p:nvSpPr>
          <p:cNvPr id="13" name="Text Box 21">
            <a:extLst>
              <a:ext uri="{FF2B5EF4-FFF2-40B4-BE49-F238E27FC236}">
                <a16:creationId xmlns:a16="http://schemas.microsoft.com/office/drawing/2014/main" id="{5F500492-B16E-C5BD-AACF-C576D3897E6A}"/>
              </a:ext>
            </a:extLst>
          </p:cNvPr>
          <p:cNvSpPr txBox="1">
            <a:spLocks noChangeArrowheads="1"/>
          </p:cNvSpPr>
          <p:nvPr/>
        </p:nvSpPr>
        <p:spPr bwMode="auto">
          <a:xfrm>
            <a:off x="3240899" y="6275003"/>
            <a:ext cx="8334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PHP</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Text Box 13">
            <a:extLst>
              <a:ext uri="{FF2B5EF4-FFF2-40B4-BE49-F238E27FC236}">
                <a16:creationId xmlns:a16="http://schemas.microsoft.com/office/drawing/2014/main" id="{139CDA36-4D10-07C1-700F-16E10B433671}"/>
              </a:ext>
            </a:extLst>
          </p:cNvPr>
          <p:cNvSpPr txBox="1">
            <a:spLocks noChangeArrowheads="1"/>
          </p:cNvSpPr>
          <p:nvPr/>
        </p:nvSpPr>
        <p:spPr bwMode="auto">
          <a:xfrm>
            <a:off x="6135134" y="3556161"/>
            <a:ext cx="8334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Page HTML</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Text Box 3">
            <a:extLst>
              <a:ext uri="{FF2B5EF4-FFF2-40B4-BE49-F238E27FC236}">
                <a16:creationId xmlns:a16="http://schemas.microsoft.com/office/drawing/2014/main" id="{BDFCB9A6-A405-E870-43E7-31AF65C54C59}"/>
              </a:ext>
            </a:extLst>
          </p:cNvPr>
          <p:cNvSpPr txBox="1">
            <a:spLocks noChangeArrowheads="1"/>
          </p:cNvSpPr>
          <p:nvPr/>
        </p:nvSpPr>
        <p:spPr bwMode="auto">
          <a:xfrm>
            <a:off x="3180819" y="3485622"/>
            <a:ext cx="833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Script</a:t>
            </a:r>
            <a:b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Javascript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6" name="Graphique 10" descr="Document avec un remplissage uni">
            <a:extLst>
              <a:ext uri="{FF2B5EF4-FFF2-40B4-BE49-F238E27FC236}">
                <a16:creationId xmlns:a16="http://schemas.microsoft.com/office/drawing/2014/main" id="{73F6215F-935C-1654-93CC-5A35252FD3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00418" y="2633211"/>
            <a:ext cx="914400" cy="914400"/>
          </a:xfrm>
          <a:prstGeom prst="rect">
            <a:avLst/>
          </a:prstGeom>
        </p:spPr>
      </p:pic>
      <p:sp>
        <p:nvSpPr>
          <p:cNvPr id="23" name="Text Box 12">
            <a:extLst>
              <a:ext uri="{FF2B5EF4-FFF2-40B4-BE49-F238E27FC236}">
                <a16:creationId xmlns:a16="http://schemas.microsoft.com/office/drawing/2014/main" id="{AB37BF74-7D29-F272-78AB-14578FF13937}"/>
              </a:ext>
            </a:extLst>
          </p:cNvPr>
          <p:cNvSpPr txBox="1">
            <a:spLocks noChangeArrowheads="1"/>
          </p:cNvSpPr>
          <p:nvPr/>
        </p:nvSpPr>
        <p:spPr bwMode="auto">
          <a:xfrm>
            <a:off x="7052450" y="3653526"/>
            <a:ext cx="20949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latin typeface="Calibri" panose="020F0502020204030204" pitchFamily="34" charset="0"/>
                <a:ea typeface="Calibri" panose="020F0502020204030204" pitchFamily="34" charset="0"/>
                <a:cs typeface="Times New Roman" panose="02020603050405020304" pitchFamily="18" charset="0"/>
              </a:rPr>
              <a:t>3</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altLang="fr-FR" sz="1100" dirty="0">
                <a:latin typeface="Calibri" panose="020F0502020204030204" pitchFamily="34" charset="0"/>
                <a:ea typeface="Calibri" panose="020F0502020204030204" pitchFamily="34" charset="0"/>
                <a:cs typeface="Times New Roman" panose="02020603050405020304" pitchFamily="18" charset="0"/>
              </a:rPr>
              <a:t>Renvoie du formulaire complété</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4" name="Text Box 20">
            <a:extLst>
              <a:ext uri="{FF2B5EF4-FFF2-40B4-BE49-F238E27FC236}">
                <a16:creationId xmlns:a16="http://schemas.microsoft.com/office/drawing/2014/main" id="{441F5C6B-46CF-B860-D665-762AAEE46FF6}"/>
              </a:ext>
            </a:extLst>
          </p:cNvPr>
          <p:cNvSpPr txBox="1">
            <a:spLocks noChangeArrowheads="1"/>
          </p:cNvSpPr>
          <p:nvPr/>
        </p:nvSpPr>
        <p:spPr bwMode="auto">
          <a:xfrm>
            <a:off x="6112130" y="6169597"/>
            <a:ext cx="8334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BDD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5" name="Graphique 21" descr="Flèche vers le bas avec un remplissage uni">
            <a:extLst>
              <a:ext uri="{FF2B5EF4-FFF2-40B4-BE49-F238E27FC236}">
                <a16:creationId xmlns:a16="http://schemas.microsoft.com/office/drawing/2014/main" id="{A60DCD60-B6CA-4B3C-E50B-62120CB60D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V="1">
            <a:off x="4655019" y="2899812"/>
            <a:ext cx="693593" cy="1393803"/>
          </a:xfrm>
          <a:prstGeom prst="rect">
            <a:avLst/>
          </a:prstGeom>
        </p:spPr>
      </p:pic>
      <p:sp>
        <p:nvSpPr>
          <p:cNvPr id="28" name="Espace réservé du contenu 2">
            <a:extLst>
              <a:ext uri="{FF2B5EF4-FFF2-40B4-BE49-F238E27FC236}">
                <a16:creationId xmlns:a16="http://schemas.microsoft.com/office/drawing/2014/main" id="{583E3F18-39CC-27EF-6CC8-D8BFB62E563B}"/>
              </a:ext>
            </a:extLst>
          </p:cNvPr>
          <p:cNvSpPr txBox="1">
            <a:spLocks/>
          </p:cNvSpPr>
          <p:nvPr/>
        </p:nvSpPr>
        <p:spPr>
          <a:xfrm>
            <a:off x="3203794" y="1791151"/>
            <a:ext cx="4661086" cy="6692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fr-FR" sz="2800" u="sng" dirty="0">
                <a:latin typeface="Calibri" panose="020F0502020204030204" pitchFamily="34" charset="0"/>
                <a:cs typeface="Times New Roman" panose="02020603050405020304" pitchFamily="18" charset="0"/>
              </a:rPr>
              <a:t>Confirmation du Panier</a:t>
            </a:r>
            <a:endParaRPr lang="fr-FR" sz="2800" dirty="0"/>
          </a:p>
        </p:txBody>
      </p:sp>
      <p:sp>
        <p:nvSpPr>
          <p:cNvPr id="42" name="Zone de texte 2">
            <a:extLst>
              <a:ext uri="{FF2B5EF4-FFF2-40B4-BE49-F238E27FC236}">
                <a16:creationId xmlns:a16="http://schemas.microsoft.com/office/drawing/2014/main" id="{A4E520EE-3012-B9BA-9940-139B829CF4A0}"/>
              </a:ext>
            </a:extLst>
          </p:cNvPr>
          <p:cNvSpPr txBox="1">
            <a:spLocks noChangeArrowheads="1"/>
          </p:cNvSpPr>
          <p:nvPr/>
        </p:nvSpPr>
        <p:spPr bwMode="auto">
          <a:xfrm>
            <a:off x="6899449" y="2296360"/>
            <a:ext cx="240092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latin typeface="Calibri" panose="020F0502020204030204" pitchFamily="34" charset="0"/>
                <a:ea typeface="Calibri" panose="020F0502020204030204" pitchFamily="34" charset="0"/>
                <a:cs typeface="Times New Roman" panose="02020603050405020304" pitchFamily="18" charset="0"/>
              </a:rPr>
              <a:t>2</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Envoie d’un formulaire (Type de formulaire en fonction de son choix de récupération de commande) au client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3" name="Image 42">
            <a:extLst>
              <a:ext uri="{FF2B5EF4-FFF2-40B4-BE49-F238E27FC236}">
                <a16:creationId xmlns:a16="http://schemas.microsoft.com/office/drawing/2014/main" id="{9906CC08-B6BE-A2A6-CC0D-F7EC88E984C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7556" y1="22667" x2="47556" y2="22667"/>
                        <a14:foregroundMark x1="51556" y1="31556" x2="51556" y2="31556"/>
                      </a14:backgroundRemoval>
                    </a14:imgEffect>
                  </a14:imgLayer>
                </a14:imgProps>
              </a:ext>
              <a:ext uri="{28A0092B-C50C-407E-A947-70E740481C1C}">
                <a14:useLocalDpi xmlns:a14="http://schemas.microsoft.com/office/drawing/2010/main" val="0"/>
              </a:ext>
            </a:extLst>
          </a:blip>
          <a:srcRect/>
          <a:stretch>
            <a:fillRect/>
          </a:stretch>
        </p:blipFill>
        <p:spPr bwMode="auto">
          <a:xfrm>
            <a:off x="8858956" y="2580893"/>
            <a:ext cx="1156080" cy="1156080"/>
          </a:xfrm>
          <a:prstGeom prst="rect">
            <a:avLst/>
          </a:prstGeom>
          <a:noFill/>
          <a:ln>
            <a:noFill/>
          </a:ln>
        </p:spPr>
      </p:pic>
      <p:pic>
        <p:nvPicPr>
          <p:cNvPr id="44" name="Graphique 21" descr="Flèche vers le bas avec un remplissage uni">
            <a:extLst>
              <a:ext uri="{FF2B5EF4-FFF2-40B4-BE49-F238E27FC236}">
                <a16:creationId xmlns:a16="http://schemas.microsoft.com/office/drawing/2014/main" id="{A25DB7BB-0F00-F69F-5CA6-DD074AB9A6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V="1">
            <a:off x="7599235" y="2782307"/>
            <a:ext cx="668599" cy="1240732"/>
          </a:xfrm>
          <a:prstGeom prst="rect">
            <a:avLst/>
          </a:prstGeom>
        </p:spPr>
      </p:pic>
      <p:pic>
        <p:nvPicPr>
          <p:cNvPr id="45" name="Graphique 21" descr="Flèche vers le bas avec un remplissage uni">
            <a:extLst>
              <a:ext uri="{FF2B5EF4-FFF2-40B4-BE49-F238E27FC236}">
                <a16:creationId xmlns:a16="http://schemas.microsoft.com/office/drawing/2014/main" id="{B8CF2C31-FED6-CAEE-C4D5-9C1EE55CD7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flipV="1">
            <a:off x="7492858" y="2489526"/>
            <a:ext cx="834495" cy="1240732"/>
          </a:xfrm>
          <a:prstGeom prst="rect">
            <a:avLst/>
          </a:prstGeom>
        </p:spPr>
      </p:pic>
      <p:pic>
        <p:nvPicPr>
          <p:cNvPr id="46" name="Graphique 21" descr="Flèche vers le bas avec un remplissage uni">
            <a:extLst>
              <a:ext uri="{FF2B5EF4-FFF2-40B4-BE49-F238E27FC236}">
                <a16:creationId xmlns:a16="http://schemas.microsoft.com/office/drawing/2014/main" id="{4CA8B37F-E0AA-6DBC-D782-9DB521569B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flipV="1">
            <a:off x="4661102" y="5141758"/>
            <a:ext cx="834495" cy="1240732"/>
          </a:xfrm>
          <a:prstGeom prst="rect">
            <a:avLst/>
          </a:prstGeom>
        </p:spPr>
      </p:pic>
      <p:sp>
        <p:nvSpPr>
          <p:cNvPr id="47" name="Text Box 12">
            <a:extLst>
              <a:ext uri="{FF2B5EF4-FFF2-40B4-BE49-F238E27FC236}">
                <a16:creationId xmlns:a16="http://schemas.microsoft.com/office/drawing/2014/main" id="{2BA84561-1247-6B7D-9DA8-7BDD55BF9ED5}"/>
              </a:ext>
            </a:extLst>
          </p:cNvPr>
          <p:cNvSpPr txBox="1">
            <a:spLocks noChangeArrowheads="1"/>
          </p:cNvSpPr>
          <p:nvPr/>
        </p:nvSpPr>
        <p:spPr bwMode="auto">
          <a:xfrm>
            <a:off x="4204353" y="3880807"/>
            <a:ext cx="20949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 </a:t>
            </a:r>
            <a:r>
              <a:rPr lang="fr-FR" altLang="fr-FR" sz="1100" dirty="0">
                <a:latin typeface="Calibri" panose="020F0502020204030204" pitchFamily="34" charset="0"/>
                <a:cs typeface="Times New Roman" panose="02020603050405020304" pitchFamily="18" charset="0"/>
              </a:rPr>
              <a:t>Renvoie des données du formulaire</a:t>
            </a:r>
          </a:p>
        </p:txBody>
      </p:sp>
      <p:sp>
        <p:nvSpPr>
          <p:cNvPr id="48" name="Text Box 12">
            <a:extLst>
              <a:ext uri="{FF2B5EF4-FFF2-40B4-BE49-F238E27FC236}">
                <a16:creationId xmlns:a16="http://schemas.microsoft.com/office/drawing/2014/main" id="{627C9B3E-0A52-250A-C05D-7C9219698A18}"/>
              </a:ext>
            </a:extLst>
          </p:cNvPr>
          <p:cNvSpPr txBox="1">
            <a:spLocks noChangeArrowheads="1"/>
          </p:cNvSpPr>
          <p:nvPr/>
        </p:nvSpPr>
        <p:spPr bwMode="auto">
          <a:xfrm>
            <a:off x="1220951" y="4188078"/>
            <a:ext cx="2094924"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latin typeface="Calibri" panose="020F0502020204030204" pitchFamily="34" charset="0"/>
                <a:ea typeface="Calibri" panose="020F0502020204030204" pitchFamily="34" charset="0"/>
                <a:cs typeface="Times New Roman" panose="02020603050405020304" pitchFamily="18" charset="0"/>
              </a:rPr>
              <a:t>5</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altLang="fr-FR" sz="1100" dirty="0">
                <a:latin typeface="Calibri" panose="020F0502020204030204" pitchFamily="34" charset="0"/>
                <a:ea typeface="Calibri" panose="020F0502020204030204" pitchFamily="34" charset="0"/>
                <a:cs typeface="Times New Roman" panose="02020603050405020304" pitchFamily="18" charset="0"/>
              </a:rPr>
              <a:t>Passage en paramètre d’une requête INSERT SQL contenant les informations du panier et le formulaire du client dans le fichier PHP</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9" name="Text Box 12">
            <a:extLst>
              <a:ext uri="{FF2B5EF4-FFF2-40B4-BE49-F238E27FC236}">
                <a16:creationId xmlns:a16="http://schemas.microsoft.com/office/drawing/2014/main" id="{3A3AF379-5596-B14A-6EE9-0213CD1C6667}"/>
              </a:ext>
            </a:extLst>
          </p:cNvPr>
          <p:cNvSpPr txBox="1">
            <a:spLocks noChangeArrowheads="1"/>
          </p:cNvSpPr>
          <p:nvPr/>
        </p:nvSpPr>
        <p:spPr bwMode="auto">
          <a:xfrm>
            <a:off x="4409863" y="5020154"/>
            <a:ext cx="20949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latin typeface="Calibri" panose="020F0502020204030204" pitchFamily="34" charset="0"/>
                <a:ea typeface="Calibri" panose="020F0502020204030204" pitchFamily="34" charset="0"/>
                <a:cs typeface="Times New Roman" panose="02020603050405020304" pitchFamily="18" charset="0"/>
              </a:rPr>
              <a:t>6</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altLang="fr-FR" sz="1100" dirty="0">
                <a:latin typeface="Calibri" panose="020F0502020204030204" pitchFamily="34" charset="0"/>
                <a:ea typeface="Calibri" panose="020F0502020204030204" pitchFamily="34" charset="0"/>
                <a:cs typeface="Times New Roman" panose="02020603050405020304" pitchFamily="18" charset="0"/>
              </a:rPr>
              <a:t>Connexion + i</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nsertion </a:t>
            </a:r>
            <a:r>
              <a:rPr lang="fr-FR" altLang="fr-FR" sz="1100" dirty="0">
                <a:latin typeface="Calibri" panose="020F0502020204030204" pitchFamily="34" charset="0"/>
                <a:ea typeface="Calibri" panose="020F0502020204030204" pitchFamily="34" charset="0"/>
                <a:cs typeface="Times New Roman" panose="02020603050405020304" pitchFamily="18" charset="0"/>
              </a:rPr>
              <a:t>des données de </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requête </a:t>
            </a:r>
            <a:r>
              <a:rPr kumimoji="0" lang="fr-FR" altLang="fr-FR"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SQl</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dans la BDD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0" name="Text Box 13">
            <a:extLst>
              <a:ext uri="{FF2B5EF4-FFF2-40B4-BE49-F238E27FC236}">
                <a16:creationId xmlns:a16="http://schemas.microsoft.com/office/drawing/2014/main" id="{683B4798-B1E3-4054-9BB0-A97CAB5998FE}"/>
              </a:ext>
            </a:extLst>
          </p:cNvPr>
          <p:cNvSpPr txBox="1">
            <a:spLocks noChangeArrowheads="1"/>
          </p:cNvSpPr>
          <p:nvPr/>
        </p:nvSpPr>
        <p:spPr bwMode="auto">
          <a:xfrm>
            <a:off x="9020277" y="3645329"/>
            <a:ext cx="8334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Client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96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702</TotalTime>
  <Words>1340</Words>
  <Application>Microsoft Office PowerPoint</Application>
  <PresentationFormat>Grand écran</PresentationFormat>
  <Paragraphs>131</Paragraphs>
  <Slides>15</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Century Gothic</vt:lpstr>
      <vt:lpstr>Whitney</vt:lpstr>
      <vt:lpstr>Wingdings</vt:lpstr>
      <vt:lpstr>Wingdings 3</vt:lpstr>
      <vt:lpstr>Ion</vt:lpstr>
      <vt:lpstr>Revue de projet</vt:lpstr>
      <vt:lpstr>Présentation du Projet HOM’BURGER</vt:lpstr>
      <vt:lpstr>Répartition des tâches</vt:lpstr>
      <vt:lpstr>Cahier des charges (Client)</vt:lpstr>
      <vt:lpstr>Réalisation des tâches</vt:lpstr>
      <vt:lpstr>IHM Commandes</vt:lpstr>
      <vt:lpstr>IHM Commandes Fonctionnalités principales</vt:lpstr>
      <vt:lpstr>IHM Panier (Livraison /A Emporter) </vt:lpstr>
      <vt:lpstr>IHM Panier Fonctionnalité principale</vt:lpstr>
      <vt:lpstr>Choix technologiques</vt:lpstr>
      <vt:lpstr>Outils et logiciel</vt:lpstr>
      <vt:lpstr>Problèmes rencontrés et solutions</vt:lpstr>
      <vt:lpstr>Reste à faire</vt:lpstr>
      <vt:lpstr>Conclusion</vt:lpstr>
      <vt:lpstr>Démonstration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Revue de projet</dc:title>
  <dc:creator>PAGE Lilian</dc:creator>
  <cp:lastModifiedBy>GUENARD Eddy</cp:lastModifiedBy>
  <cp:revision>45</cp:revision>
  <dcterms:created xsi:type="dcterms:W3CDTF">2022-06-03T12:40:21Z</dcterms:created>
  <dcterms:modified xsi:type="dcterms:W3CDTF">2022-06-20T12:12:57Z</dcterms:modified>
</cp:coreProperties>
</file>