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1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09BFD-B96D-412E-820D-DE171C89E32E}" type="datetimeFigureOut">
              <a:rPr lang="en-US" smtClean="0"/>
              <a:t>2/12/2014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CAAF1-DFF7-41A8-A6A2-28F1CEB20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0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89C0-FC3B-46BB-B604-C334C6A9555A}" type="datetime1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8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D44A7-1144-4D79-B28B-92E9A9B9176C}" type="datetime1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5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AE845-155D-403B-9C97-86111DA7DDA8}" type="datetime1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9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51E7D-AE55-4B8E-92F2-BC8BD0C5A12A}" type="datetime1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1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E43A6-AAFE-4EB5-B3D9-2E62EA90D406}" type="datetime1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3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97D19-0FF4-42AB-8995-69D595A61458}" type="datetime1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8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8DB76-9370-43D6-8241-EB756E4BF515}" type="datetime1">
              <a:rPr lang="en-US" smtClean="0"/>
              <a:t>2/13/2014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6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E7810-30C5-4030-ABF1-04B3B4F5B151}" type="datetime1">
              <a:rPr lang="en-US" smtClean="0"/>
              <a:t>2/13/2014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3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5E35-B169-421A-B941-4BA8FB8513D7}" type="datetime1">
              <a:rPr lang="en-US" smtClean="0"/>
              <a:t>2/13/2014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0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4ABA-374A-42F9-9575-1A15A625CBA2}" type="datetime1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0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86D0-FD95-4D76-94B1-4F5BE1523E5C}" type="datetime1">
              <a:rPr lang="en-US" smtClean="0"/>
              <a:t>2/13/2014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3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4234-0555-4BA8-9744-76719E15C641}" type="datetime1">
              <a:rPr lang="en-US" smtClean="0"/>
              <a:t>2/13/2014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DangLC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18B1-6279-408D-B558-8AE2C4CB2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2.gstatic.com/images?q=tbn:ANd9GcQPtEpzgOb0-wDfomyFZkK63cvzwZhkIO7sFWYapaqZjUKKVXsEw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4999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07616" y="2456571"/>
            <a:ext cx="6128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CC"/>
                </a:solidFill>
                <a:latin typeface="Arno Pro Caption" pitchFamily="18" charset="0"/>
              </a:rPr>
              <a:t>CĂN BẢN VỀ LẬP TRÌNH ANDROID</a:t>
            </a:r>
            <a:endParaRPr lang="en-US" sz="2800" b="1" dirty="0">
              <a:solidFill>
                <a:srgbClr val="0000CC"/>
              </a:solidFill>
              <a:latin typeface="Arno Pro Captio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DangLC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474345"/>
            <a:ext cx="8915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Tạo 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giao diện</a:t>
            </a:r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– Đối tượng View còn được gọi là UI widgets, ví dụ: buttons,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fields, …</a:t>
            </a:r>
          </a:p>
          <a:p>
            <a:pPr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– Đối tượng Group View là các containers, thường không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nhìn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thấy. </a:t>
            </a:r>
          </a:p>
          <a:p>
            <a:pPr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– Android cung cấp các thẻ XML tương ứng với các View và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View để có thể định nghĩa 1 UI trên 1 file XML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&lt;?xml version="1.0" encoding="utf-8"?&gt;</a:t>
            </a:r>
          </a:p>
          <a:p>
            <a:pPr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&lt;LinearLayout</a:t>
            </a:r>
          </a:p>
          <a:p>
            <a:pPr lvl="1"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xmlns:android="http://schemas.android.com/apk/res/android"</a:t>
            </a:r>
          </a:p>
          <a:p>
            <a:pPr lvl="1" algn="just"/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xmlns:tools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="http://schemas.android.com/tools"</a:t>
            </a:r>
          </a:p>
          <a:p>
            <a:pPr lvl="1"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android:layout_width="match_parent"</a:t>
            </a:r>
          </a:p>
          <a:p>
            <a:pPr lvl="1"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android:layout_height="match_parent"</a:t>
            </a:r>
          </a:p>
          <a:p>
            <a:pPr lvl="1"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android:orientation="horizontal" &gt;</a:t>
            </a:r>
          </a:p>
          <a:p>
            <a:pPr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&lt;/LinearLayout&gt;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5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6497"/>
            <a:ext cx="906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Activity: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1 màn hình, hay có thể gọi là 1 form.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Khi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tao project chúng ta có 1 activity mặc định.</a:t>
            </a: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1 đối tượng cung cấp sự liên kết giữa 2 phần phần trên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Android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. (ví dụ: 2 Activity)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Intent to do something”.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Có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thể sử dụng Intent để chuyển đổi dữ liệu giữa 2 Activity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với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nhau, gọi 1 Activity từ 1 Activity khác.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495" y="4171481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: Intent 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24399"/>
            <a:ext cx="9067800" cy="2133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5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10" y="125691"/>
            <a:ext cx="325646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Quản </a:t>
            </a:r>
            <a:r>
              <a:rPr lang="vi-V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lý hoạt động Activity</a:t>
            </a:r>
            <a:endParaRPr lang="en-US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74" y="1066800"/>
            <a:ext cx="9083156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1828800"/>
            <a:ext cx="66960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38600"/>
            <a:ext cx="7905750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76200"/>
            <a:ext cx="26629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endParaRPr lang="en-US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" y="720804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Thiết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bị của Android có nhiều kích thước và cấu hình khác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nhau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Hỗ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trợ đan ngôn ngữ:</a:t>
            </a:r>
          </a:p>
          <a:p>
            <a:pPr marL="800100" lvl="1" indent="-342900" algn="just">
              <a:buFont typeface="Wingdings" pitchFamily="2" charset="2"/>
              <a:buChar char="Ø"/>
            </a:pP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200" i="1" dirty="0" smtClean="0">
                <a:latin typeface="Times New Roman" pitchFamily="18" charset="0"/>
                <a:cs typeface="Times New Roman" pitchFamily="18" charset="0"/>
              </a:rPr>
              <a:t>Sử </a:t>
            </a:r>
            <a:r>
              <a:rPr lang="vi-VN" sz="2200" i="1" dirty="0">
                <a:latin typeface="Times New Roman" pitchFamily="18" charset="0"/>
                <a:cs typeface="Times New Roman" pitchFamily="18" charset="0"/>
              </a:rPr>
              <a:t>dụng nguồn tài nguyên: res/values/strings.xml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401390"/>
            <a:ext cx="248497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Gán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cho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view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4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26629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nhiều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thiết</a:t>
            </a:r>
            <a:r>
              <a:rPr lang="en-US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bị</a:t>
            </a:r>
            <a:endParaRPr lang="en-US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3108" y="685800"/>
            <a:ext cx="861469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Hỗ </a:t>
            </a:r>
            <a:r>
              <a:rPr lang="vi-VN" sz="2200" dirty="0">
                <a:latin typeface="+mj-lt"/>
              </a:rPr>
              <a:t>trợ nhiều kích thước màn hình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vi-VN" sz="2200" dirty="0" smtClean="0">
                <a:latin typeface="+mj-lt"/>
              </a:rPr>
              <a:t>Có </a:t>
            </a:r>
            <a:r>
              <a:rPr lang="vi-VN" sz="2200" dirty="0">
                <a:latin typeface="+mj-lt"/>
              </a:rPr>
              <a:t>4 dạng kịch thước: small, normal, large, xlarge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vi-VN" sz="2200" dirty="0" smtClean="0">
                <a:latin typeface="+mj-lt"/>
              </a:rPr>
              <a:t>Có </a:t>
            </a:r>
            <a:r>
              <a:rPr lang="vi-VN" sz="2200" dirty="0">
                <a:latin typeface="+mj-lt"/>
              </a:rPr>
              <a:t>4 cấp độ phân giải:  low (ldpi), medium (mdpi), high </a:t>
            </a:r>
            <a:r>
              <a:rPr lang="vi-VN" sz="2200" dirty="0" smtClean="0">
                <a:latin typeface="+mj-lt"/>
              </a:rPr>
              <a:t>(</a:t>
            </a:r>
            <a:r>
              <a:rPr lang="vi-VN" sz="2200" dirty="0">
                <a:latin typeface="+mj-lt"/>
              </a:rPr>
              <a:t>hdpi), extra high (xhdpi).</a:t>
            </a:r>
            <a:endParaRPr lang="en-US" sz="2200" dirty="0">
              <a:latin typeface="+mj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05050"/>
            <a:ext cx="48958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3705520"/>
            <a:ext cx="6315075" cy="261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54" y="18930"/>
            <a:ext cx="912514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Hỗ 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trợ nhiều phiên </a:t>
            </a:r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bản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Trên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Android có sự kế thừa nhau qua các phiên bản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Nên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khi xây dựn ứng dụng chúng ta phải định nghĩa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thuộc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tinh  </a:t>
            </a:r>
            <a:r>
              <a:rPr lang="vi-VN" sz="2200" i="1" dirty="0">
                <a:latin typeface="Times New Roman" pitchFamily="18" charset="0"/>
                <a:cs typeface="Times New Roman" pitchFamily="18" charset="0"/>
              </a:rPr>
              <a:t>minSdkVersion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 và </a:t>
            </a:r>
            <a:r>
              <a:rPr lang="vi-VN" sz="2200" i="1" dirty="0">
                <a:latin typeface="Times New Roman" pitchFamily="18" charset="0"/>
                <a:cs typeface="Times New Roman" pitchFamily="18" charset="0"/>
              </a:rPr>
              <a:t>targetSdkVersion</a:t>
            </a: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76500"/>
            <a:ext cx="9144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0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69" y="76200"/>
            <a:ext cx="24817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Tạo giao diên động</a:t>
            </a:r>
            <a:endParaRPr lang="en-US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0174" y="563251"/>
            <a:ext cx="27494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Fragments.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1"/>
            <a:ext cx="9144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426698"/>
            <a:ext cx="5835228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4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714" y="0"/>
            <a:ext cx="914871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200" b="1" dirty="0" smtClean="0">
                <a:solidFill>
                  <a:srgbClr val="FF0000"/>
                </a:solidFill>
                <a:latin typeface="+mj-lt"/>
              </a:rPr>
              <a:t>Lưu </a:t>
            </a:r>
            <a:r>
              <a:rPr lang="vi-VN" sz="2200" b="1" dirty="0">
                <a:solidFill>
                  <a:srgbClr val="FF0000"/>
                </a:solidFill>
                <a:latin typeface="+mj-lt"/>
              </a:rPr>
              <a:t>dữ liệu</a:t>
            </a:r>
            <a:r>
              <a:rPr lang="vi-VN" sz="2200" b="1" dirty="0" smtClean="0">
                <a:solidFill>
                  <a:srgbClr val="FF0000"/>
                </a:solidFill>
                <a:latin typeface="+mj-lt"/>
              </a:rPr>
              <a:t>:</a:t>
            </a:r>
            <a:endParaRPr lang="en-US" sz="2200" b="1" dirty="0" smtClean="0">
              <a:solidFill>
                <a:srgbClr val="FF0000"/>
              </a:solidFill>
              <a:latin typeface="+mj-lt"/>
            </a:endParaRPr>
          </a:p>
          <a:p>
            <a:pPr algn="just"/>
            <a:endParaRPr lang="vi-VN" sz="2200" dirty="0">
              <a:latin typeface="+mj-lt"/>
            </a:endParaRPr>
          </a:p>
          <a:p>
            <a:pPr algn="just"/>
            <a:r>
              <a:rPr lang="vi-VN" sz="2200" b="1" dirty="0">
                <a:latin typeface="+mj-lt"/>
              </a:rPr>
              <a:t>– SharedPreferences</a:t>
            </a:r>
            <a:r>
              <a:rPr lang="vi-VN" sz="2200" b="1" dirty="0" smtClean="0">
                <a:latin typeface="+mj-lt"/>
              </a:rPr>
              <a:t>:</a:t>
            </a:r>
            <a:endParaRPr lang="en-US" sz="2200" b="1" dirty="0" smtClean="0">
              <a:latin typeface="+mj-lt"/>
            </a:endParaRPr>
          </a:p>
          <a:p>
            <a:pPr algn="just"/>
            <a:endParaRPr lang="vi-VN" sz="2200" dirty="0">
              <a:latin typeface="+mj-lt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Sử </a:t>
            </a:r>
            <a:r>
              <a:rPr lang="vi-VN" sz="2200" dirty="0">
                <a:latin typeface="+mj-lt"/>
              </a:rPr>
              <a:t>dụng để lưu các thông tin đơn giản: cấu hình, thông tin </a:t>
            </a:r>
            <a:r>
              <a:rPr lang="vi-VN" sz="2200" dirty="0" smtClean="0">
                <a:latin typeface="+mj-lt"/>
              </a:rPr>
              <a:t>người </a:t>
            </a:r>
            <a:r>
              <a:rPr lang="vi-VN" sz="2200" dirty="0">
                <a:latin typeface="+mj-lt"/>
              </a:rPr>
              <a:t>dùng, …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Thường </a:t>
            </a:r>
            <a:r>
              <a:rPr lang="vi-VN" sz="2200" dirty="0">
                <a:latin typeface="+mj-lt"/>
              </a:rPr>
              <a:t>được lưu dưới dạng key – value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Hỗ </a:t>
            </a:r>
            <a:r>
              <a:rPr lang="vi-VN" sz="2200" dirty="0">
                <a:latin typeface="+mj-lt"/>
              </a:rPr>
              <a:t>trợ các dạng dữ liệu cơ bản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Có </a:t>
            </a:r>
            <a:r>
              <a:rPr lang="vi-VN" sz="2200" dirty="0">
                <a:latin typeface="+mj-lt"/>
              </a:rPr>
              <a:t>thể chia sẽ nhau giữa các activity trong cùng 1 packge</a:t>
            </a:r>
            <a:endParaRPr lang="en-US" sz="22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4714" y="2895600"/>
            <a:ext cx="913928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 smtClean="0">
                <a:latin typeface="+mj-lt"/>
              </a:rPr>
              <a:t>– </a:t>
            </a:r>
            <a:r>
              <a:rPr lang="vi-VN" sz="2200" b="1" dirty="0">
                <a:latin typeface="+mj-lt"/>
              </a:rPr>
              <a:t>Lưu file</a:t>
            </a:r>
            <a:r>
              <a:rPr lang="vi-VN" sz="2200" b="1" dirty="0" smtClean="0">
                <a:latin typeface="+mj-lt"/>
              </a:rPr>
              <a:t>:</a:t>
            </a:r>
            <a:endParaRPr lang="en-US" sz="2200" b="1" dirty="0" smtClean="0">
              <a:latin typeface="+mj-lt"/>
            </a:endParaRPr>
          </a:p>
          <a:p>
            <a:endParaRPr lang="vi-VN" sz="2200" dirty="0">
              <a:latin typeface="+mj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Lưu</a:t>
            </a:r>
            <a:r>
              <a:rPr lang="vi-VN" sz="2200" dirty="0">
                <a:latin typeface="+mj-lt"/>
              </a:rPr>
              <a:t>, hoạc đọc file vào bộ nhớ trong hoặc SD card của thiết </a:t>
            </a:r>
            <a:r>
              <a:rPr lang="vi-VN" sz="2200" dirty="0" smtClean="0">
                <a:latin typeface="+mj-lt"/>
              </a:rPr>
              <a:t>bị</a:t>
            </a:r>
            <a:r>
              <a:rPr lang="vi-VN" sz="2200" dirty="0">
                <a:latin typeface="+mj-lt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Sử </a:t>
            </a:r>
            <a:r>
              <a:rPr lang="vi-VN" sz="2200" dirty="0">
                <a:latin typeface="+mj-lt"/>
              </a:rPr>
              <a:t>dụng sức mạnh của API file trong thư viện java.io</a:t>
            </a:r>
            <a:endParaRPr lang="en-US" sz="2200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315441"/>
            <a:ext cx="83343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7070" y="76200"/>
            <a:ext cx="915107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>
                <a:latin typeface="+mj-lt"/>
              </a:rPr>
              <a:t>– SQL Databases</a:t>
            </a:r>
            <a:r>
              <a:rPr lang="vi-VN" sz="2200" b="1" dirty="0" smtClean="0">
                <a:latin typeface="+mj-lt"/>
              </a:rPr>
              <a:t>:</a:t>
            </a:r>
            <a:endParaRPr lang="en-US" sz="2200" b="1" dirty="0" smtClean="0">
              <a:latin typeface="+mj-lt"/>
            </a:endParaRPr>
          </a:p>
          <a:p>
            <a:endParaRPr lang="vi-VN" sz="2200" dirty="0">
              <a:latin typeface="+mj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Sử </a:t>
            </a:r>
            <a:r>
              <a:rPr lang="vi-VN" sz="2200" dirty="0">
                <a:latin typeface="+mj-lt"/>
              </a:rPr>
              <a:t>dụng SQLite để lưu trữ dữ liệu có cấu trúc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Sử </a:t>
            </a:r>
            <a:r>
              <a:rPr lang="vi-VN" sz="2200" dirty="0">
                <a:latin typeface="+mj-lt"/>
              </a:rPr>
              <a:t>dụng  lớp SQLiteOpenHelper để thực hiện việc kết nối </a:t>
            </a:r>
            <a:r>
              <a:rPr lang="vi-VN" sz="2200" dirty="0" smtClean="0">
                <a:latin typeface="+mj-lt"/>
              </a:rPr>
              <a:t>truy </a:t>
            </a:r>
            <a:r>
              <a:rPr lang="vi-VN" sz="2200" dirty="0">
                <a:latin typeface="+mj-lt"/>
              </a:rPr>
              <a:t>vấn dữ liệu.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Có </a:t>
            </a:r>
            <a:r>
              <a:rPr lang="vi-VN" sz="2200" dirty="0">
                <a:latin typeface="+mj-lt"/>
              </a:rPr>
              <a:t>thể thao tác giống như 1 CSDL quan hệ trên windows</a:t>
            </a:r>
            <a:endParaRPr lang="en-US" sz="2200" dirty="0">
              <a:latin typeface="+mj-lt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05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88313"/>
            <a:ext cx="69445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rõ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hơn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trữ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android</a:t>
            </a:r>
            <a:endParaRPr lang="en-US" sz="2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7475" y="1905000"/>
            <a:ext cx="4572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Shared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Preferences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File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XML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File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SQLite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Services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82" y="355234"/>
            <a:ext cx="4237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PHẦN A: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HelloWord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liên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quan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1547244"/>
            <a:ext cx="1189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dung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2198074"/>
            <a:ext cx="35688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Căn bản về ứng dụng Android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2911195"/>
            <a:ext cx="3435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Ứng dụng Android đơn giản.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67" y="228600"/>
            <a:ext cx="25114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Shared Preferences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-13355" y="762000"/>
            <a:ext cx="889183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Dùng </a:t>
            </a:r>
            <a:r>
              <a:rPr lang="vi-VN" sz="2200" dirty="0">
                <a:latin typeface="+mj-lt"/>
              </a:rPr>
              <a:t>để lưu trữ các dữ liệu nguyên thuỷ ở </a:t>
            </a:r>
            <a:r>
              <a:rPr lang="vi-VN" sz="2200" dirty="0" smtClean="0">
                <a:latin typeface="+mj-lt"/>
              </a:rPr>
              <a:t>dạng </a:t>
            </a:r>
            <a:r>
              <a:rPr lang="vi-VN" sz="2200" dirty="0">
                <a:latin typeface="+mj-lt"/>
              </a:rPr>
              <a:t>cặp key-value.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Cách </a:t>
            </a:r>
            <a:r>
              <a:rPr lang="vi-VN" sz="2200" dirty="0">
                <a:latin typeface="+mj-lt"/>
              </a:rPr>
              <a:t>sử dụng: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vi-VN" sz="2200" dirty="0" smtClean="0">
                <a:latin typeface="+mj-lt"/>
              </a:rPr>
              <a:t>Import </a:t>
            </a:r>
            <a:r>
              <a:rPr lang="vi-VN" sz="2200" dirty="0">
                <a:latin typeface="+mj-lt"/>
              </a:rPr>
              <a:t>các lớp cần thiết trong gói </a:t>
            </a:r>
            <a:r>
              <a:rPr lang="vi-VN" sz="2200" dirty="0" smtClean="0">
                <a:latin typeface="+mj-lt"/>
              </a:rPr>
              <a:t>android.preference </a:t>
            </a:r>
            <a:endParaRPr lang="vi-VN" sz="22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vi-VN" sz="2200" dirty="0" smtClean="0">
                <a:latin typeface="+mj-lt"/>
              </a:rPr>
              <a:t>Khởi </a:t>
            </a:r>
            <a:r>
              <a:rPr lang="vi-VN" sz="2200" dirty="0">
                <a:latin typeface="+mj-lt"/>
              </a:rPr>
              <a:t>tạo đối tượng SharedPreferences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vi-VN" sz="2200" dirty="0" smtClean="0">
                <a:latin typeface="+mj-lt"/>
              </a:rPr>
              <a:t>Ghi </a:t>
            </a:r>
            <a:r>
              <a:rPr lang="vi-VN" sz="2200" dirty="0">
                <a:latin typeface="+mj-lt"/>
              </a:rPr>
              <a:t>dữ liệu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vi-VN" sz="2200" dirty="0" smtClean="0">
                <a:latin typeface="+mj-lt"/>
              </a:rPr>
              <a:t>Đọc </a:t>
            </a:r>
            <a:r>
              <a:rPr lang="vi-VN" sz="2200" dirty="0">
                <a:latin typeface="+mj-lt"/>
              </a:rPr>
              <a:t>dữ liệu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Ref</a:t>
            </a:r>
            <a:r>
              <a:rPr lang="vi-VN" sz="2200" dirty="0">
                <a:latin typeface="+mj-lt"/>
              </a:rPr>
              <a:t>: </a:t>
            </a:r>
            <a:r>
              <a:rPr lang="vi-VN" sz="2200" b="1" dirty="0">
                <a:solidFill>
                  <a:srgbClr val="FF0000"/>
                </a:solidFill>
                <a:latin typeface="+mj-lt"/>
              </a:rPr>
              <a:t>http://tutorial.vn/su-dung-sharedpreferences-android </a:t>
            </a:r>
            <a:endParaRPr lang="en-US" sz="22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734" y="3459777"/>
            <a:ext cx="12327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Text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10" y="4038600"/>
            <a:ext cx="903699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Dùng </a:t>
            </a:r>
            <a:r>
              <a:rPr lang="vi-VN" sz="2200" dirty="0">
                <a:latin typeface="+mj-lt"/>
              </a:rPr>
              <a:t>để lưu trữ các dữ liệu không cấu trúc </a:t>
            </a:r>
            <a:r>
              <a:rPr lang="vi-VN" sz="2200" dirty="0" smtClean="0">
                <a:latin typeface="+mj-lt"/>
              </a:rPr>
              <a:t>trong </a:t>
            </a:r>
            <a:r>
              <a:rPr lang="vi-VN" sz="2200" dirty="0">
                <a:latin typeface="+mj-lt"/>
              </a:rPr>
              <a:t>text file.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Cách </a:t>
            </a:r>
            <a:r>
              <a:rPr lang="vi-VN" sz="2200" dirty="0">
                <a:latin typeface="+mj-lt"/>
              </a:rPr>
              <a:t>sử dụng: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vi-VN" sz="2200" dirty="0" smtClean="0">
                <a:latin typeface="+mj-lt"/>
              </a:rPr>
              <a:t>Import </a:t>
            </a:r>
            <a:r>
              <a:rPr lang="vi-VN" sz="2200" dirty="0">
                <a:latin typeface="+mj-lt"/>
              </a:rPr>
              <a:t>các lớp cần thiết trong lớp gói java.io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vi-VN" sz="2200" dirty="0" smtClean="0">
                <a:latin typeface="+mj-lt"/>
              </a:rPr>
              <a:t>Ghi </a:t>
            </a:r>
            <a:r>
              <a:rPr lang="vi-VN" sz="2200" dirty="0">
                <a:latin typeface="+mj-lt"/>
              </a:rPr>
              <a:t>dữ liệu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vi-VN" sz="2200" dirty="0" smtClean="0">
                <a:latin typeface="+mj-lt"/>
              </a:rPr>
              <a:t>Đọc </a:t>
            </a:r>
            <a:r>
              <a:rPr lang="vi-VN" sz="2200" dirty="0">
                <a:latin typeface="+mj-lt"/>
              </a:rPr>
              <a:t>dữ liệu </a:t>
            </a:r>
            <a:endParaRPr lang="en-US" sz="2200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18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52400"/>
            <a:ext cx="135210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XML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54" y="685800"/>
            <a:ext cx="911179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Dùng </a:t>
            </a:r>
            <a:r>
              <a:rPr lang="vi-VN" sz="2200" dirty="0">
                <a:latin typeface="+mj-lt"/>
              </a:rPr>
              <a:t>để lưu trữ các dữ liệu có cấu trúc </a:t>
            </a:r>
            <a:r>
              <a:rPr lang="vi-VN" sz="2200" dirty="0" smtClean="0">
                <a:latin typeface="+mj-lt"/>
              </a:rPr>
              <a:t>trong</a:t>
            </a:r>
            <a:r>
              <a:rPr lang="en-US" sz="2200" dirty="0" smtClean="0">
                <a:latin typeface="+mj-lt"/>
              </a:rPr>
              <a:t> </a:t>
            </a:r>
            <a:r>
              <a:rPr lang="vi-VN" sz="2200" dirty="0" smtClean="0">
                <a:latin typeface="+mj-lt"/>
              </a:rPr>
              <a:t>XML </a:t>
            </a:r>
            <a:r>
              <a:rPr lang="vi-VN" sz="2200" dirty="0">
                <a:latin typeface="+mj-lt"/>
              </a:rPr>
              <a:t>file.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Cách </a:t>
            </a:r>
            <a:r>
              <a:rPr lang="vi-VN" sz="2200" dirty="0">
                <a:latin typeface="+mj-lt"/>
              </a:rPr>
              <a:t>sử dụng: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vi-VN" sz="2200" dirty="0" smtClean="0">
                <a:latin typeface="+mj-lt"/>
              </a:rPr>
              <a:t>Import </a:t>
            </a:r>
            <a:r>
              <a:rPr lang="vi-VN" sz="2200" dirty="0">
                <a:latin typeface="+mj-lt"/>
              </a:rPr>
              <a:t>các lớp cần thiết trong gói java.xml và </a:t>
            </a:r>
            <a:r>
              <a:rPr lang="vi-VN" sz="2200" dirty="0" smtClean="0">
                <a:latin typeface="+mj-lt"/>
              </a:rPr>
              <a:t>org.w3c.dom </a:t>
            </a:r>
            <a:endParaRPr lang="vi-VN" sz="2200" dirty="0">
              <a:latin typeface="+mj-lt"/>
            </a:endParaRPr>
          </a:p>
          <a:p>
            <a:pPr marL="800100" lvl="1" indent="-342900">
              <a:buFont typeface="Wingdings" pitchFamily="2" charset="2"/>
              <a:buChar char="Ø"/>
            </a:pPr>
            <a:r>
              <a:rPr lang="vi-VN" sz="2200" dirty="0" smtClean="0">
                <a:latin typeface="+mj-lt"/>
              </a:rPr>
              <a:t>Ghi </a:t>
            </a:r>
            <a:r>
              <a:rPr lang="vi-VN" sz="2200" dirty="0">
                <a:latin typeface="+mj-lt"/>
              </a:rPr>
              <a:t>dữ liệu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vi-VN" sz="2200" dirty="0" smtClean="0">
                <a:latin typeface="+mj-lt"/>
              </a:rPr>
              <a:t>Đọc </a:t>
            </a:r>
            <a:r>
              <a:rPr lang="vi-VN" sz="2200" dirty="0">
                <a:latin typeface="+mj-lt"/>
              </a:rPr>
              <a:t>dữ liệu </a:t>
            </a:r>
            <a:endParaRPr lang="en-US" sz="2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76" y="2590800"/>
            <a:ext cx="10470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SQLite</a:t>
            </a:r>
          </a:p>
        </p:txBody>
      </p:sp>
      <p:sp>
        <p:nvSpPr>
          <p:cNvPr id="5" name="Rectangle 4"/>
          <p:cNvSpPr/>
          <p:nvPr/>
        </p:nvSpPr>
        <p:spPr>
          <a:xfrm>
            <a:off x="-35744" y="3124200"/>
            <a:ext cx="916089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Dùng </a:t>
            </a:r>
            <a:r>
              <a:rPr lang="vi-VN" sz="2200" dirty="0">
                <a:latin typeface="+mj-lt"/>
              </a:rPr>
              <a:t>để lưu trữ các dữ liệu có cấu trúc và </a:t>
            </a:r>
            <a:r>
              <a:rPr lang="vi-VN" sz="2200" dirty="0" smtClean="0">
                <a:latin typeface="+mj-lt"/>
              </a:rPr>
              <a:t>có</a:t>
            </a:r>
            <a:r>
              <a:rPr lang="en-US" sz="2200" dirty="0" smtClean="0">
                <a:latin typeface="+mj-lt"/>
              </a:rPr>
              <a:t> </a:t>
            </a:r>
            <a:r>
              <a:rPr lang="vi-VN" sz="2200" dirty="0" smtClean="0">
                <a:latin typeface="+mj-lt"/>
              </a:rPr>
              <a:t>quan </a:t>
            </a:r>
            <a:r>
              <a:rPr lang="vi-VN" sz="2200" dirty="0">
                <a:latin typeface="+mj-lt"/>
              </a:rPr>
              <a:t>hệ trong cơ sở dữ liệu thu nhỏ. 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Cách </a:t>
            </a:r>
            <a:r>
              <a:rPr lang="vi-VN" sz="2200" dirty="0">
                <a:latin typeface="+mj-lt"/>
              </a:rPr>
              <a:t>sử dụng: </a:t>
            </a: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vi-VN" sz="2200" dirty="0" smtClean="0">
                <a:latin typeface="+mj-lt"/>
              </a:rPr>
              <a:t>Tạo </a:t>
            </a:r>
            <a:r>
              <a:rPr lang="vi-VN" sz="2200" dirty="0">
                <a:latin typeface="+mj-lt"/>
              </a:rPr>
              <a:t>lớp SQLiteUtil kế thừa từ lớp </a:t>
            </a:r>
            <a:r>
              <a:rPr lang="vi-VN" sz="2200" dirty="0" smtClean="0">
                <a:latin typeface="+mj-lt"/>
              </a:rPr>
              <a:t>SQLiteOpenHelper </a:t>
            </a:r>
            <a:r>
              <a:rPr lang="vi-VN" sz="2200" dirty="0">
                <a:latin typeface="+mj-lt"/>
              </a:rPr>
              <a:t>để quản lý database và quản </a:t>
            </a: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vi-VN" sz="2200" dirty="0">
                <a:latin typeface="+mj-lt"/>
              </a:rPr>
              <a:t>lý các table </a:t>
            </a: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vi-VN" sz="2200" dirty="0" smtClean="0">
                <a:latin typeface="+mj-lt"/>
              </a:rPr>
              <a:t>Ghi </a:t>
            </a:r>
            <a:r>
              <a:rPr lang="vi-VN" sz="2200" dirty="0">
                <a:latin typeface="+mj-lt"/>
              </a:rPr>
              <a:t>dữ liệu </a:t>
            </a:r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vi-VN" sz="2200" dirty="0" smtClean="0">
                <a:latin typeface="+mj-lt"/>
              </a:rPr>
              <a:t>Đọc </a:t>
            </a:r>
            <a:r>
              <a:rPr lang="vi-VN" sz="2200" dirty="0">
                <a:latin typeface="+mj-lt"/>
              </a:rPr>
              <a:t>dữ liệu </a:t>
            </a:r>
            <a:endParaRPr lang="en-US" sz="2200" dirty="0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13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497" y="152400"/>
            <a:ext cx="17897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Web Services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762000"/>
            <a:ext cx="91440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Dùng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để lưu trữ các dữ liệu từ xa thông qua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Server.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Cách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sử dụng: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Sử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dụng thư viện ksoap2.jar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Tham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chiếu đến webservices 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Triệu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gọi đến các phương thức của webservices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79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2514600"/>
            <a:ext cx="4048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GUI TRONG ANDROID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122234"/>
            <a:ext cx="84289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này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mạnh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em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lấy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đại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Cleveland State 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4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4" y="8106"/>
            <a:ext cx="9219211" cy="514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206"/>
            <a:ext cx="9067801" cy="551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4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392" y="609600"/>
            <a:ext cx="9192392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3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426"/>
            <a:ext cx="9169928" cy="507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59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28"/>
            <a:ext cx="91440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98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206913" cy="497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5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52400"/>
            <a:ext cx="4186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vi-V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Căn bản về ứng dụng Android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443841"/>
            <a:ext cx="8686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Giới 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thiệu</a:t>
            </a:r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– Ứng dụng android được viết bằng ngôn ngữ java</a:t>
            </a:r>
          </a:p>
          <a:p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– Android SDK là công cụ để biên dịch</a:t>
            </a:r>
          </a:p>
          <a:p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– Ứng dụng được biên dịch thành 1 file *.apk</a:t>
            </a:r>
          </a:p>
          <a:p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– Mỗi ứng dụng sử dụng cơ chế bảo mật sandbox của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chính</a:t>
            </a:r>
          </a:p>
          <a:p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nó: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Android là hệ thống đa user, mỗi ứng dụng là 1 user.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Mỗi ứng dụng có 1 user ID, Android cấp quyền cho từng user ID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0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17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76"/>
            <a:ext cx="9144000" cy="569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6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61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55"/>
            <a:ext cx="9067800" cy="577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21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2" y="32426"/>
            <a:ext cx="9127787" cy="5225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09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" y="0"/>
            <a:ext cx="9136144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87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" y="3243"/>
            <a:ext cx="9141025" cy="5483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40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70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02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7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57"/>
            <a:ext cx="8305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dirty="0" smtClean="0">
                <a:solidFill>
                  <a:srgbClr val="FF0000"/>
                </a:solidFill>
                <a:latin typeface="+mj-lt"/>
              </a:rPr>
              <a:t>Các </a:t>
            </a:r>
            <a:r>
              <a:rPr lang="vi-VN" sz="2200" dirty="0">
                <a:solidFill>
                  <a:srgbClr val="FF0000"/>
                </a:solidFill>
                <a:latin typeface="+mj-lt"/>
              </a:rPr>
              <a:t>thành phần của ứng dụng</a:t>
            </a:r>
            <a:r>
              <a:rPr lang="vi-VN" sz="2200" dirty="0" smtClean="0">
                <a:solidFill>
                  <a:srgbClr val="FF0000"/>
                </a:solidFill>
                <a:latin typeface="+mj-lt"/>
              </a:rPr>
              <a:t>:</a:t>
            </a:r>
            <a:endParaRPr lang="en-US" sz="2200" dirty="0">
              <a:solidFill>
                <a:srgbClr val="FF0000"/>
              </a:solidFill>
              <a:latin typeface="+mj-lt"/>
            </a:endParaRPr>
          </a:p>
          <a:p>
            <a:endParaRPr lang="vi-VN" sz="2200" dirty="0">
              <a:latin typeface="+mj-lt"/>
            </a:endParaRPr>
          </a:p>
          <a:p>
            <a:r>
              <a:rPr lang="vi-VN" sz="2200" b="1" dirty="0" smtClean="0">
                <a:latin typeface="+mj-lt"/>
              </a:rPr>
              <a:t>Activities</a:t>
            </a:r>
            <a:r>
              <a:rPr lang="vi-VN" sz="2200" b="1" dirty="0">
                <a:latin typeface="+mj-lt"/>
              </a:rPr>
              <a:t>: </a:t>
            </a:r>
          </a:p>
          <a:p>
            <a:endParaRPr lang="en-US" sz="2200" dirty="0" smtClean="0">
              <a:latin typeface="+mj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Là </a:t>
            </a:r>
            <a:r>
              <a:rPr lang="vi-VN" sz="2200" dirty="0">
                <a:latin typeface="+mj-lt"/>
              </a:rPr>
              <a:t>đại diện 1 màn hình, 1 giao diện người dùng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Tất </a:t>
            </a:r>
            <a:r>
              <a:rPr lang="vi-VN" sz="2200" dirty="0">
                <a:latin typeface="+mj-lt"/>
              </a:rPr>
              <a:t>cả các Activities đều được implemented từ class </a:t>
            </a:r>
            <a:r>
              <a:rPr lang="vi-VN" sz="2200" dirty="0" smtClean="0">
                <a:latin typeface="+mj-lt"/>
              </a:rPr>
              <a:t>Activity</a:t>
            </a:r>
            <a:endParaRPr lang="en-US" sz="2200" dirty="0" smtClean="0">
              <a:latin typeface="+mj-lt"/>
            </a:endParaRPr>
          </a:p>
          <a:p>
            <a:endParaRPr lang="en-US" sz="2200" b="1" dirty="0" smtClean="0">
              <a:latin typeface="+mj-lt"/>
            </a:endParaRPr>
          </a:p>
          <a:p>
            <a:r>
              <a:rPr lang="vi-VN" sz="2200" b="1" dirty="0" smtClean="0">
                <a:latin typeface="+mj-lt"/>
              </a:rPr>
              <a:t>Services:</a:t>
            </a:r>
            <a:endParaRPr lang="en-US" sz="2200" b="1" dirty="0" smtClean="0">
              <a:latin typeface="+mj-lt"/>
            </a:endParaRPr>
          </a:p>
          <a:p>
            <a:endParaRPr lang="vi-VN" sz="2200" dirty="0">
              <a:latin typeface="+mj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Là </a:t>
            </a:r>
            <a:r>
              <a:rPr lang="vi-VN" sz="2200" dirty="0">
                <a:latin typeface="+mj-lt"/>
              </a:rPr>
              <a:t>1 thành phần chạy nền cho các hoạt động.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Không </a:t>
            </a:r>
            <a:r>
              <a:rPr lang="vi-VN" sz="2200" dirty="0">
                <a:latin typeface="+mj-lt"/>
              </a:rPr>
              <a:t>cung cấp giao diện cho người dùng.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Tất </a:t>
            </a:r>
            <a:r>
              <a:rPr lang="vi-VN" sz="2200" dirty="0">
                <a:latin typeface="+mj-lt"/>
              </a:rPr>
              <a:t>cả các Services đều được implemented từ class Service</a:t>
            </a:r>
            <a:endParaRPr lang="en-US" sz="22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066" y="4343400"/>
            <a:ext cx="912750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 smtClean="0">
                <a:latin typeface="+mj-lt"/>
              </a:rPr>
              <a:t>Content </a:t>
            </a:r>
            <a:r>
              <a:rPr lang="vi-VN" sz="2200" b="1" dirty="0">
                <a:latin typeface="+mj-lt"/>
              </a:rPr>
              <a:t>providers: </a:t>
            </a:r>
          </a:p>
          <a:p>
            <a:endParaRPr lang="en-US" sz="2200" dirty="0" smtClean="0">
              <a:latin typeface="+mj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Quản </a:t>
            </a:r>
            <a:r>
              <a:rPr lang="vi-VN" sz="2200" dirty="0">
                <a:latin typeface="+mj-lt"/>
              </a:rPr>
              <a:t>lý việc chia sẽ dữ liệu của ứng dụng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Ghi </a:t>
            </a:r>
            <a:r>
              <a:rPr lang="vi-VN" sz="2200" dirty="0">
                <a:latin typeface="+mj-lt"/>
              </a:rPr>
              <a:t>file, lưu dữ liệu vào SQLite, …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Thông </a:t>
            </a:r>
            <a:r>
              <a:rPr lang="vi-VN" sz="2200" dirty="0">
                <a:latin typeface="+mj-lt"/>
              </a:rPr>
              <a:t>qua Content providers ứng dụng có thể truy vấn, </a:t>
            </a:r>
            <a:r>
              <a:rPr lang="vi-VN" sz="2200" dirty="0" smtClean="0">
                <a:latin typeface="+mj-lt"/>
              </a:rPr>
              <a:t>chỉnh </a:t>
            </a:r>
            <a:r>
              <a:rPr lang="vi-VN" sz="2200" dirty="0">
                <a:latin typeface="+mj-lt"/>
              </a:rPr>
              <a:t>sửa dữ liệu.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+mj-lt"/>
              </a:rPr>
              <a:t>Tất </a:t>
            </a:r>
            <a:r>
              <a:rPr lang="vi-VN" sz="2200" dirty="0">
                <a:latin typeface="+mj-lt"/>
              </a:rPr>
              <a:t>cả Content providers  đều được implemented từ class </a:t>
            </a:r>
            <a:r>
              <a:rPr lang="vi-VN" sz="2200" dirty="0" smtClean="0">
                <a:latin typeface="+mj-lt"/>
              </a:rPr>
              <a:t>ContentProvider</a:t>
            </a:r>
            <a:endParaRPr lang="en-US" sz="2200" dirty="0">
              <a:latin typeface="+mj-lt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2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867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8" y="228600"/>
            <a:ext cx="9091102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1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2400"/>
            <a:ext cx="9144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Broadcast 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receivers</a:t>
            </a:r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1 thành phần cho phép ứng dụng khai thác các tài nguyên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trên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hệ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thống.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Tất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cả Broadcast receivers  đều được implemented từ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BroadcastReceiver</a:t>
            </a:r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Mỗi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Broadcast được xem như là 1 đối tượng Intent.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743200"/>
            <a:ext cx="8991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thành phần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: activities, services, và broadcast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receivers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đều có thể được đại diện bằng 1 đối tượng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Intent.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Có 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những phương thức riêng để kích hoạt mỗi loại</a:t>
            </a:r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vi-VN" sz="22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– startActivity() hoặc startActivityForResult() để khởi động 1 </a:t>
            </a:r>
          </a:p>
          <a:p>
            <a:pPr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activities.</a:t>
            </a:r>
          </a:p>
          <a:p>
            <a:pPr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– startService() hoặc  bindService() để khởi động 1 services.</a:t>
            </a:r>
          </a:p>
          <a:p>
            <a:pPr algn="just"/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– sendBroadcast(), sendOrderedBroadcast(),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sendStickyBroadcast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() để khởi tạo 1 broadcast.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1000"/>
            <a:ext cx="9144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Manifest File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Trước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khi ứng dụng được khởi động thì hệ thống sẽ đọc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file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Manifest của ứng dụng.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Cung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cấp các thành phần có trong ứng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dụng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Cấp cấp các quyền của ứng dụng sử dụng tài nguyên hệ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thống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Khả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năng tương thích của ứng dụng đối với hệ thống.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710" y="4189957"/>
            <a:ext cx="912828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Tài 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nguyên ứng dụng</a:t>
            </a:r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Là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tất cả những gì có trong project: code, image, audio,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video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, …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Mỗi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tài nguyên đều được định danh bằng 1 ID duy nhất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trong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ứng dụng.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Đặc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biệt là có thể thay thế tài nguyên theo từng cấu hình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máy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Thay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thế tài nguyên theo trạng thái của thiết bị.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76200"/>
            <a:ext cx="4343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Ứng dụng Android </a:t>
            </a:r>
            <a:r>
              <a:rPr lang="vi-VN" sz="2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đơn </a:t>
            </a:r>
            <a:r>
              <a:rPr lang="vi-V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giản</a:t>
            </a:r>
            <a:endParaRPr lang="en-US" sz="2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71800"/>
            <a:ext cx="4572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8704" y="1151935"/>
            <a:ext cx="909529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Môi 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trường làm việc</a:t>
            </a:r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Download 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Android SDK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Cài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đặt ADT plugin cho Eclipse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Download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SDK tools and platforms sử dụng SDK Manage</a:t>
            </a:r>
          </a:p>
          <a:p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Tạo 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Click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New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Android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Application Project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812303" y="4114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9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90800"/>
            <a:ext cx="501967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381000"/>
            <a:ext cx="9144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Chạy </a:t>
            </a:r>
            <a:r>
              <a:rPr lang="vi-VN" sz="2200" b="1" dirty="0">
                <a:latin typeface="Times New Roman" pitchFamily="18" charset="0"/>
                <a:cs typeface="Times New Roman" pitchFamily="18" charset="0"/>
              </a:rPr>
              <a:t>ứng dụng</a:t>
            </a:r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vi-VN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Chạy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trên thiết bị thực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Bật </a:t>
            </a: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chức năng USB debugging (Settings &gt; Applications &gt; </a:t>
            </a:r>
            <a:r>
              <a:rPr lang="vi-VN" sz="2100" dirty="0" smtClean="0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lang="vi-VN" sz="21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Chạy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trên máy ảo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Tạo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máy ảo trên  Android Virtual Device Manager.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Khởi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động máy ảo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839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200" b="1" dirty="0" smtClean="0">
                <a:latin typeface="Times New Roman" pitchFamily="18" charset="0"/>
                <a:cs typeface="Times New Roman" pitchFamily="18" charset="0"/>
              </a:rPr>
              <a:t>Tạo giao diện:</a:t>
            </a: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vi-V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GUI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trên Android được tổ chức theo dạng phân cấp của các </a:t>
            </a:r>
            <a:r>
              <a:rPr lang="vi-VN" sz="2200" dirty="0" smtClean="0">
                <a:latin typeface="Times New Roman" pitchFamily="18" charset="0"/>
                <a:cs typeface="Times New Roman" pitchFamily="18" charset="0"/>
              </a:rPr>
              <a:t>đối </a:t>
            </a:r>
            <a:r>
              <a:rPr lang="vi-VN" sz="2200" dirty="0">
                <a:latin typeface="Times New Roman" pitchFamily="18" charset="0"/>
                <a:cs typeface="Times New Roman" pitchFamily="18" charset="0"/>
              </a:rPr>
              <a:t>tược View và GroupView.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60095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DangLC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5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1252</Words>
  <Application>Microsoft Office PowerPoint</Application>
  <PresentationFormat>On-screen Show (4:3)</PresentationFormat>
  <Paragraphs>220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LeDang</dc:creator>
  <cp:lastModifiedBy>LeDang</cp:lastModifiedBy>
  <cp:revision>91</cp:revision>
  <dcterms:created xsi:type="dcterms:W3CDTF">2014-02-11T15:34:18Z</dcterms:created>
  <dcterms:modified xsi:type="dcterms:W3CDTF">2014-02-12T17:13:19Z</dcterms:modified>
</cp:coreProperties>
</file>