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9" r:id="rId4"/>
    <p:sldId id="258"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DA"/>
    <a:srgbClr val="3399FF"/>
    <a:srgbClr val="43AEFF"/>
    <a:srgbClr val="F0E8EB"/>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p:scale>
          <a:sx n="100" d="100"/>
          <a:sy n="100" d="100"/>
        </p:scale>
        <p:origin x="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74AD1-4680-4583-B3A2-205077CA7C7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8336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74AD1-4680-4583-B3A2-205077CA7C7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32514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74AD1-4680-4583-B3A2-205077CA7C7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10000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74AD1-4680-4583-B3A2-205077CA7C7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355598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74AD1-4680-4583-B3A2-205077CA7C7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184041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74AD1-4680-4583-B3A2-205077CA7C7B}"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412570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74AD1-4680-4583-B3A2-205077CA7C7B}"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141631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74AD1-4680-4583-B3A2-205077CA7C7B}"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294760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74AD1-4680-4583-B3A2-205077CA7C7B}"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349407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974AD1-4680-4583-B3A2-205077CA7C7B}"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418519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974AD1-4680-4583-B3A2-205077CA7C7B}"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2145-B370-44A1-BC58-362D4232E43D}" type="slidenum">
              <a:rPr lang="en-US" smtClean="0"/>
              <a:t>‹#›</a:t>
            </a:fld>
            <a:endParaRPr lang="en-US"/>
          </a:p>
        </p:txBody>
      </p:sp>
    </p:spTree>
    <p:extLst>
      <p:ext uri="{BB962C8B-B14F-4D97-AF65-F5344CB8AC3E}">
        <p14:creationId xmlns:p14="http://schemas.microsoft.com/office/powerpoint/2010/main" val="154966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6C974AD1-4680-4583-B3A2-205077CA7C7B}" type="datetimeFigureOut">
              <a:rPr lang="en-US" smtClean="0"/>
              <a:t>5/29/2024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B7F2145-B370-44A1-BC58-362D4232E43D}" type="slidenum">
              <a:rPr lang="en-US" smtClean="0"/>
              <a:t>‹#›</a:t>
            </a:fld>
            <a:endParaRPr lang="en-US"/>
          </a:p>
        </p:txBody>
      </p:sp>
    </p:spTree>
    <p:extLst>
      <p:ext uri="{BB962C8B-B14F-4D97-AF65-F5344CB8AC3E}">
        <p14:creationId xmlns:p14="http://schemas.microsoft.com/office/powerpoint/2010/main" val="290319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hyperlink" Target="https://www.linkedin.com/in/ledatem" TargetMode="External"/><Relationship Id="rId7" Type="http://schemas.openxmlformats.org/officeDocument/2006/relationships/image" Target="../media/image3.jpg"/><Relationship Id="rId12" Type="http://schemas.openxmlformats.org/officeDocument/2006/relationships/image" Target="../media/image8.png"/><Relationship Id="rId17" Type="http://schemas.openxmlformats.org/officeDocument/2006/relationships/image" Target="../media/image13.svg"/><Relationship Id="rId2" Type="http://schemas.openxmlformats.org/officeDocument/2006/relationships/hyperlink" Target="mailto:emdatle@gmail.com" TargetMode="Externa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svg"/><Relationship Id="rId5" Type="http://schemas.openxmlformats.org/officeDocument/2006/relationships/image" Target="../media/image1.png"/><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hyperlink" Target="https://drive.google.com/drive/folders/1Du9lB01zBXthcrvtXU_d1gTGJsK8dYYT?usp=sharing" TargetMode="External"/><Relationship Id="rId9" Type="http://schemas.openxmlformats.org/officeDocument/2006/relationships/image" Target="../media/image5.sv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hyperlink" Target="https://www.linkedin.com/in/ledatem" TargetMode="External"/><Relationship Id="rId7" Type="http://schemas.openxmlformats.org/officeDocument/2006/relationships/image" Target="../media/image3.jpg"/><Relationship Id="rId12" Type="http://schemas.openxmlformats.org/officeDocument/2006/relationships/image" Target="../media/image8.png"/><Relationship Id="rId17" Type="http://schemas.openxmlformats.org/officeDocument/2006/relationships/image" Target="../media/image13.svg"/><Relationship Id="rId2" Type="http://schemas.openxmlformats.org/officeDocument/2006/relationships/hyperlink" Target="mailto:emdatle@gmail.com" TargetMode="Externa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svg"/><Relationship Id="rId5" Type="http://schemas.openxmlformats.org/officeDocument/2006/relationships/image" Target="../media/image1.png"/><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hyperlink" Target="https://drive.google.com/drive/folders/1Du9lB01zBXthcrvtXU_d1gTGJsK8dYYT?usp=sharing" TargetMode="External"/><Relationship Id="rId9" Type="http://schemas.openxmlformats.org/officeDocument/2006/relationships/image" Target="../media/image5.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13.sv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8.png"/><Relationship Id="rId5" Type="http://schemas.openxmlformats.org/officeDocument/2006/relationships/image" Target="../media/image14.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3.jp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9FA65-1F31-EE10-74B4-56DFE1993D61}"/>
              </a:ext>
            </a:extLst>
          </p:cNvPr>
          <p:cNvSpPr>
            <a:spLocks noGrp="1" noRot="1" noMove="1" noResize="1" noEditPoints="1" noAdjustHandles="1" noChangeArrowheads="1" noChangeShapeType="1"/>
          </p:cNvSpPr>
          <p:nvPr/>
        </p:nvSpPr>
        <p:spPr>
          <a:xfrm>
            <a:off x="365760" y="0"/>
            <a:ext cx="6126480" cy="274320"/>
          </a:xfrm>
          <a:prstGeom prst="rect">
            <a:avLst/>
          </a:prstGeom>
          <a:solidFill>
            <a:srgbClr val="007D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ABD703B-0329-26A1-1063-59BD95B83F06}"/>
              </a:ext>
            </a:extLst>
          </p:cNvPr>
          <p:cNvSpPr>
            <a:spLocks noGrp="1" noRot="1" noMove="1" noResize="1" noEditPoints="1" noAdjustHandles="1" noChangeArrowheads="1" noChangeShapeType="1"/>
          </p:cNvSpPr>
          <p:nvPr/>
        </p:nvSpPr>
        <p:spPr>
          <a:xfrm>
            <a:off x="365760" y="463281"/>
            <a:ext cx="2495016" cy="651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latin typeface="Oswald" panose="00000500000000000000" pitchFamily="2" charset="0"/>
                <a:cs typeface="Posterama" panose="020B0504020200020000" pitchFamily="34" charset="0"/>
              </a:rPr>
              <a:t>LE DAT EM</a:t>
            </a:r>
          </a:p>
          <a:p>
            <a:pPr>
              <a:lnSpc>
                <a:spcPct val="150000"/>
              </a:lnSpc>
            </a:pPr>
            <a:r>
              <a:rPr lang="vi-VN" sz="800" b="1" dirty="0">
                <a:solidFill>
                  <a:schemeClr val="tx1">
                    <a:lumMod val="50000"/>
                    <a:lumOff val="50000"/>
                  </a:schemeClr>
                </a:solidFill>
                <a:ea typeface="roboto" panose="02000000000000000000" pitchFamily="2" charset="0"/>
                <a:cs typeface="roboto" panose="02000000000000000000" pitchFamily="2" charset="0"/>
              </a:rPr>
              <a:t>[……]</a:t>
            </a:r>
            <a:endParaRPr lang="en-US" sz="800" b="1" dirty="0">
              <a:solidFill>
                <a:schemeClr val="tx1">
                  <a:lumMod val="50000"/>
                  <a:lumOff val="50000"/>
                </a:schemeClr>
              </a:solidFill>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66436B68-F275-1043-2244-9D1841112AEB}"/>
              </a:ext>
            </a:extLst>
          </p:cNvPr>
          <p:cNvSpPr>
            <a:spLocks noGrp="1" noRot="1" noMove="1" noResize="1" noEditPoints="1" noAdjustHandles="1" noChangeArrowheads="1" noChangeShapeType="1"/>
          </p:cNvSpPr>
          <p:nvPr/>
        </p:nvSpPr>
        <p:spPr>
          <a:xfrm>
            <a:off x="3641624" y="461119"/>
            <a:ext cx="2850616" cy="8229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emdatle@gmail.com</a:t>
            </a:r>
            <a:endPar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a:p>
            <a:pPr algn="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Cao Lanh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City</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 Dong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Thap</a:t>
            </a:r>
            <a:r>
              <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 </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Vietnam</a:t>
            </a:r>
            <a:endPar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a:p>
            <a:pPr algn="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(+84) 393535006</a:t>
            </a:r>
          </a:p>
          <a:p>
            <a:pPr algn="r"/>
            <a:r>
              <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Arp 8, 2002</a:t>
            </a:r>
          </a:p>
          <a:p>
            <a:pPr algn="r"/>
            <a:r>
              <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https://www.linkedin.com/in/ledatem</a:t>
            </a:r>
            <a:endPar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a:p>
            <a:pPr algn="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and</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ore</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a:t>
            </a:r>
            <a:endPar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p:txBody>
      </p:sp>
      <p:grpSp>
        <p:nvGrpSpPr>
          <p:cNvPr id="65" name="Group 64">
            <a:extLst>
              <a:ext uri="{FF2B5EF4-FFF2-40B4-BE49-F238E27FC236}">
                <a16:creationId xmlns:a16="http://schemas.microsoft.com/office/drawing/2014/main" id="{EBBBB0B1-E0F8-5217-A32B-128BB0D1C923}"/>
              </a:ext>
            </a:extLst>
          </p:cNvPr>
          <p:cNvGrpSpPr>
            <a:grpSpLocks noGrp="1" noUngrp="1" noRot="1" noMove="1" noResize="1"/>
          </p:cNvGrpSpPr>
          <p:nvPr/>
        </p:nvGrpSpPr>
        <p:grpSpPr>
          <a:xfrm>
            <a:off x="2274258" y="2820030"/>
            <a:ext cx="4128842" cy="228600"/>
            <a:chOff x="2274258" y="1605910"/>
            <a:chExt cx="4128842" cy="228600"/>
          </a:xfrm>
        </p:grpSpPr>
        <p:grpSp>
          <p:nvGrpSpPr>
            <p:cNvPr id="63" name="Group 62">
              <a:extLst>
                <a:ext uri="{FF2B5EF4-FFF2-40B4-BE49-F238E27FC236}">
                  <a16:creationId xmlns:a16="http://schemas.microsoft.com/office/drawing/2014/main" id="{60405A4D-6F99-ECDC-5220-740226D30B93}"/>
                </a:ext>
              </a:extLst>
            </p:cNvPr>
            <p:cNvGrpSpPr>
              <a:grpSpLocks noGrp="1" noUngrp="1" noRot="1" noMove="1" noResize="1"/>
            </p:cNvGrpSpPr>
            <p:nvPr/>
          </p:nvGrpSpPr>
          <p:grpSpPr>
            <a:xfrm>
              <a:off x="2288300" y="1605910"/>
              <a:ext cx="4114800" cy="228600"/>
              <a:chOff x="2288300" y="1605910"/>
              <a:chExt cx="4114800" cy="228600"/>
            </a:xfrm>
          </p:grpSpPr>
          <p:cxnSp>
            <p:nvCxnSpPr>
              <p:cNvPr id="11" name="Straight Connector 10">
                <a:extLst>
                  <a:ext uri="{FF2B5EF4-FFF2-40B4-BE49-F238E27FC236}">
                    <a16:creationId xmlns:a16="http://schemas.microsoft.com/office/drawing/2014/main" id="{30772C83-3539-6251-D3F1-BED8BC749E0B}"/>
                  </a:ext>
                </a:extLst>
              </p:cNvPr>
              <p:cNvCxnSpPr>
                <a:cxnSpLocks noGrp="1" noRot="1" noMove="1" noResize="1" noEditPoints="1" noAdjustHandles="1" noChangeArrowheads="1" noChangeShapeType="1"/>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FEA117E-45E8-6FC7-77D7-6CA266048DDD}"/>
                  </a:ext>
                </a:extLst>
              </p:cNvPr>
              <p:cNvCxnSpPr>
                <a:cxnSpLocks noGrp="1" noRot="1" noMove="1" noResize="1" noEditPoints="1" noAdjustHandles="1" noChangeArrowheads="1" noChangeShapeType="1"/>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7C03B6B1-AC5B-751D-9DCD-27ACF834A138}"/>
                </a:ext>
              </a:extLst>
            </p:cNvPr>
            <p:cNvSpPr txBox="1">
              <a:spLocks noGrp="1" noRot="1" noMove="1" noResize="1" noEditPoints="1" noAdjustHandles="1" noChangeArrowheads="1" noChangeShapeType="1"/>
            </p:cNvSpPr>
            <p:nvPr/>
          </p:nvSpPr>
          <p:spPr>
            <a:xfrm>
              <a:off x="2274258" y="1612488"/>
              <a:ext cx="1554480" cy="215444"/>
            </a:xfrm>
            <a:prstGeom prst="rect">
              <a:avLst/>
            </a:prstGeom>
            <a:noFill/>
            <a:ln w="3175">
              <a:noFill/>
            </a:ln>
          </p:spPr>
          <p:txBody>
            <a:bodyPr wrap="square" anchor="ctr">
              <a:spAutoFit/>
            </a:bodyPr>
            <a:lstStyle/>
            <a:p>
              <a:pPr indent="114300"/>
              <a:r>
                <a:rPr lang="en-US" sz="800" i="0" cap="all" spc="100" dirty="0">
                  <a:solidFill>
                    <a:schemeClr val="tx1">
                      <a:lumMod val="85000"/>
                      <a:lumOff val="15000"/>
                    </a:schemeClr>
                  </a:solidFill>
                  <a:effectLst/>
                  <a:latin typeface="Oswald" panose="020F0502020204030204" pitchFamily="2" charset="0"/>
                </a:rPr>
                <a:t>EXPERIENCE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9" name="Graphic 18" descr="Ribbon outline">
              <a:extLst>
                <a:ext uri="{FF2B5EF4-FFF2-40B4-BE49-F238E27FC236}">
                  <a16:creationId xmlns:a16="http://schemas.microsoft.com/office/drawing/2014/main" id="{C3536658-002C-5503-FCAB-F0CFC08DD917}"/>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74258" y="1665346"/>
              <a:ext cx="109728" cy="109728"/>
            </a:xfrm>
            <a:prstGeom prst="rect">
              <a:avLst/>
            </a:prstGeom>
          </p:spPr>
        </p:pic>
      </p:grpSp>
      <p:pic>
        <p:nvPicPr>
          <p:cNvPr id="49" name="Picture 48" descr="A person smiling at the camera&#10;&#10;Description automatically generated">
            <a:extLst>
              <a:ext uri="{FF2B5EF4-FFF2-40B4-BE49-F238E27FC236}">
                <a16:creationId xmlns:a16="http://schemas.microsoft.com/office/drawing/2014/main" id="{953A4953-7078-A2AE-4406-8365BFE44BB9}"/>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tretch>
            <a:fillRect/>
          </a:stretch>
        </p:blipFill>
        <p:spPr>
          <a:xfrm>
            <a:off x="466044" y="1660463"/>
            <a:ext cx="1554480" cy="2072922"/>
          </a:xfrm>
          <a:prstGeom prst="rect">
            <a:avLst/>
          </a:prstGeom>
        </p:spPr>
      </p:pic>
      <p:cxnSp>
        <p:nvCxnSpPr>
          <p:cNvPr id="52" name="Straight Connector 51">
            <a:extLst>
              <a:ext uri="{FF2B5EF4-FFF2-40B4-BE49-F238E27FC236}">
                <a16:creationId xmlns:a16="http://schemas.microsoft.com/office/drawing/2014/main" id="{8B950519-8C5A-DA81-32CB-719EC9795805}"/>
              </a:ext>
            </a:extLst>
          </p:cNvPr>
          <p:cNvCxnSpPr>
            <a:cxnSpLocks noGrp="1" noRot="1" noMove="1" noResize="1" noEditPoints="1" noAdjustHandles="1" noChangeArrowheads="1" noChangeShapeType="1"/>
          </p:cNvCxnSpPr>
          <p:nvPr/>
        </p:nvCxnSpPr>
        <p:spPr>
          <a:xfrm flipH="1" flipV="1">
            <a:off x="6407785" y="-40338"/>
            <a:ext cx="0" cy="10149840"/>
          </a:xfrm>
          <a:prstGeom prst="line">
            <a:avLst/>
          </a:prstGeom>
          <a:ln w="9525">
            <a:no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7DFF191-3FE8-A3E9-972C-68B58EACCBA3}"/>
              </a:ext>
            </a:extLst>
          </p:cNvPr>
          <p:cNvCxnSpPr>
            <a:cxnSpLocks noGrp="1" noRot="1" noMove="1" noResize="1" noEditPoints="1" noAdjustHandles="1" noChangeArrowheads="1" noChangeShapeType="1"/>
          </p:cNvCxnSpPr>
          <p:nvPr/>
        </p:nvCxnSpPr>
        <p:spPr>
          <a:xfrm flipH="1" flipV="1">
            <a:off x="453810" y="-121920"/>
            <a:ext cx="0" cy="10149840"/>
          </a:xfrm>
          <a:prstGeom prst="line">
            <a:avLst/>
          </a:prstGeom>
          <a:ln w="9525">
            <a:no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4F254F8-553B-810E-D7C2-CFAA1F0228DD}"/>
              </a:ext>
            </a:extLst>
          </p:cNvPr>
          <p:cNvCxnSpPr>
            <a:cxnSpLocks noGrp="1" noRot="1" noMove="1" noResize="1" noEditPoints="1" noAdjustHandles="1" noChangeArrowheads="1" noChangeShapeType="1"/>
          </p:cNvCxnSpPr>
          <p:nvPr/>
        </p:nvCxnSpPr>
        <p:spPr>
          <a:xfrm flipH="1" flipV="1">
            <a:off x="2282718" y="-198452"/>
            <a:ext cx="0" cy="10149840"/>
          </a:xfrm>
          <a:prstGeom prst="line">
            <a:avLst/>
          </a:prstGeom>
          <a:ln w="9525">
            <a:noFill/>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C7C67353-41B3-A541-C168-4784677229EF}"/>
              </a:ext>
            </a:extLst>
          </p:cNvPr>
          <p:cNvGrpSpPr/>
          <p:nvPr/>
        </p:nvGrpSpPr>
        <p:grpSpPr>
          <a:xfrm>
            <a:off x="452118" y="6163433"/>
            <a:ext cx="1560969" cy="228600"/>
            <a:chOff x="452118" y="6163433"/>
            <a:chExt cx="1560969" cy="228600"/>
          </a:xfrm>
        </p:grpSpPr>
        <p:grpSp>
          <p:nvGrpSpPr>
            <p:cNvPr id="39" name="Group 38">
              <a:extLst>
                <a:ext uri="{FF2B5EF4-FFF2-40B4-BE49-F238E27FC236}">
                  <a16:creationId xmlns:a16="http://schemas.microsoft.com/office/drawing/2014/main" id="{3EC2B1E1-7C78-DF56-006C-2BDED6D55571}"/>
                </a:ext>
              </a:extLst>
            </p:cNvPr>
            <p:cNvGrpSpPr/>
            <p:nvPr/>
          </p:nvGrpSpPr>
          <p:grpSpPr>
            <a:xfrm>
              <a:off x="458607" y="6163433"/>
              <a:ext cx="1554480" cy="228600"/>
              <a:chOff x="474487" y="6039791"/>
              <a:chExt cx="1554480" cy="228600"/>
            </a:xfrm>
          </p:grpSpPr>
          <p:cxnSp>
            <p:nvCxnSpPr>
              <p:cNvPr id="88" name="Straight Connector 87">
                <a:extLst>
                  <a:ext uri="{FF2B5EF4-FFF2-40B4-BE49-F238E27FC236}">
                    <a16:creationId xmlns:a16="http://schemas.microsoft.com/office/drawing/2014/main" id="{63A3E7EA-CCFD-F7E5-D2F9-BAEA3565FED3}"/>
                  </a:ext>
                </a:extLst>
              </p:cNvPr>
              <p:cNvCxnSpPr>
                <a:cxnSpLocks/>
              </p:cNvCxnSpPr>
              <p:nvPr/>
            </p:nvCxnSpPr>
            <p:spPr>
              <a:xfrm>
                <a:off x="474487" y="60397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6DC1356-5CE7-D626-1185-BD159E514DC9}"/>
                  </a:ext>
                </a:extLst>
              </p:cNvPr>
              <p:cNvCxnSpPr>
                <a:cxnSpLocks/>
              </p:cNvCxnSpPr>
              <p:nvPr/>
            </p:nvCxnSpPr>
            <p:spPr>
              <a:xfrm>
                <a:off x="474487" y="62683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9DC40F27-9782-73CA-9F0F-A10328AD5493}"/>
                </a:ext>
              </a:extLst>
            </p:cNvPr>
            <p:cNvGrpSpPr/>
            <p:nvPr/>
          </p:nvGrpSpPr>
          <p:grpSpPr>
            <a:xfrm>
              <a:off x="452118" y="6186293"/>
              <a:ext cx="1554480" cy="182880"/>
              <a:chOff x="611041" y="6083259"/>
              <a:chExt cx="1554480" cy="182880"/>
            </a:xfrm>
          </p:grpSpPr>
          <p:pic>
            <p:nvPicPr>
              <p:cNvPr id="72" name="Graphic 71" descr="Blockchain with solid fill">
                <a:extLst>
                  <a:ext uri="{FF2B5EF4-FFF2-40B4-BE49-F238E27FC236}">
                    <a16:creationId xmlns:a16="http://schemas.microsoft.com/office/drawing/2014/main" id="{996D3D4E-2358-B2BA-B93A-ECC52FF92F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1041" y="6119835"/>
                <a:ext cx="109728" cy="109728"/>
              </a:xfrm>
              <a:prstGeom prst="rect">
                <a:avLst/>
              </a:prstGeom>
            </p:spPr>
          </p:pic>
          <p:sp>
            <p:nvSpPr>
              <p:cNvPr id="91" name="TextBox 90">
                <a:extLst>
                  <a:ext uri="{FF2B5EF4-FFF2-40B4-BE49-F238E27FC236}">
                    <a16:creationId xmlns:a16="http://schemas.microsoft.com/office/drawing/2014/main" id="{B5E2611B-A174-6E73-8109-5968DF52FDA1}"/>
                  </a:ext>
                </a:extLst>
              </p:cNvPr>
              <p:cNvSpPr txBox="1"/>
              <p:nvPr/>
            </p:nvSpPr>
            <p:spPr>
              <a:xfrm>
                <a:off x="611041" y="6083259"/>
                <a:ext cx="1554480" cy="182880"/>
              </a:xfrm>
              <a:prstGeom prst="rect">
                <a:avLst/>
              </a:prstGeom>
              <a:noFill/>
              <a:ln>
                <a:noFill/>
              </a:ln>
            </p:spPr>
            <p:txBody>
              <a:bodyPr wrap="square" anchor="ctr">
                <a:spAutoFit/>
              </a:bodyPr>
              <a:lstStyle/>
              <a:p>
                <a:pPr indent="117475"/>
                <a:r>
                  <a:rPr lang="en-US" sz="800" i="0" cap="all" spc="100" dirty="0" err="1">
                    <a:solidFill>
                      <a:schemeClr val="tx1">
                        <a:lumMod val="85000"/>
                        <a:lumOff val="15000"/>
                      </a:schemeClr>
                    </a:solidFill>
                    <a:effectLst/>
                    <a:latin typeface="Oswald" panose="020F0502020204030204" pitchFamily="2" charset="0"/>
                  </a:rPr>
                  <a:t>sKILLS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sp>
        <p:nvSpPr>
          <p:cNvPr id="135" name="TextBox 134">
            <a:extLst>
              <a:ext uri="{FF2B5EF4-FFF2-40B4-BE49-F238E27FC236}">
                <a16:creationId xmlns:a16="http://schemas.microsoft.com/office/drawing/2014/main" id="{B3AA9F02-BEE9-EFD7-2CB0-59036921A801}"/>
              </a:ext>
            </a:extLst>
          </p:cNvPr>
          <p:cNvSpPr txBox="1">
            <a:spLocks noGrp="1" noRot="1" noMove="1" noResize="1" noEditPoints="1" noAdjustHandles="1" noChangeArrowheads="1" noChangeShapeType="1"/>
          </p:cNvSpPr>
          <p:nvPr/>
        </p:nvSpPr>
        <p:spPr>
          <a:xfrm>
            <a:off x="368715" y="4334525"/>
            <a:ext cx="1755360" cy="954107"/>
          </a:xfrm>
          <a:prstGeom prst="rect">
            <a:avLst/>
          </a:prstGeom>
          <a:noFill/>
        </p:spPr>
        <p:txBody>
          <a:bodyPr wrap="square">
            <a:spAutoFit/>
          </a:bodyPr>
          <a:lstStyle/>
          <a:p>
            <a:pPr algn="just"/>
            <a:r>
              <a:rPr lang="en-US" sz="800" b="0" i="0" dirty="0">
                <a:solidFill>
                  <a:schemeClr val="tx1">
                    <a:lumMod val="65000"/>
                    <a:lumOff val="35000"/>
                  </a:schemeClr>
                </a:solidFill>
                <a:effectLst/>
                <a:latin typeface="Aptos" panose="020B0004020202020204" pitchFamily="34" charset="0"/>
              </a:rPr>
              <a:t>Proactive, customer-orientated retail professional with over 4 years of experience in reputable shops. Received 3 ‘Passion Awards’ for delivering outstanding service and have consistently surpassed my target KPIs for mystery shoppers.</a:t>
            </a:r>
            <a:endParaRPr lang="en-US" sz="800" dirty="0">
              <a:solidFill>
                <a:schemeClr val="tx1">
                  <a:lumMod val="65000"/>
                  <a:lumOff val="35000"/>
                </a:schemeClr>
              </a:solidFill>
              <a:latin typeface="Aptos" panose="020B0004020202020204" pitchFamily="34" charset="0"/>
            </a:endParaRPr>
          </a:p>
        </p:txBody>
      </p:sp>
      <p:sp>
        <p:nvSpPr>
          <p:cNvPr id="139" name="TextBox 138">
            <a:extLst>
              <a:ext uri="{FF2B5EF4-FFF2-40B4-BE49-F238E27FC236}">
                <a16:creationId xmlns:a16="http://schemas.microsoft.com/office/drawing/2014/main" id="{54B3C0EB-5E7E-6B43-4F37-6B1405944E43}"/>
              </a:ext>
            </a:extLst>
          </p:cNvPr>
          <p:cNvSpPr txBox="1"/>
          <p:nvPr/>
        </p:nvSpPr>
        <p:spPr>
          <a:xfrm>
            <a:off x="384588" y="8952570"/>
            <a:ext cx="3429000" cy="338554"/>
          </a:xfrm>
          <a:prstGeom prst="rect">
            <a:avLst/>
          </a:prstGeom>
          <a:noFill/>
        </p:spPr>
        <p:txBody>
          <a:bodyPr wrap="square">
            <a:spAutoFit/>
          </a:bodyPr>
          <a:lstStyle/>
          <a:p>
            <a:pPr algn="l"/>
            <a:r>
              <a:rPr lang="en-US" sz="800" b="0" i="0" dirty="0">
                <a:solidFill>
                  <a:schemeClr val="bg2">
                    <a:lumMod val="10000"/>
                  </a:schemeClr>
                </a:solidFill>
                <a:effectLst/>
                <a:highlight>
                  <a:srgbClr val="FFFFFF"/>
                </a:highlight>
                <a:latin typeface="Roboto" panose="02000000000000000000" pitchFamily="2" charset="0"/>
              </a:rPr>
              <a:t>English</a:t>
            </a:r>
            <a:r>
              <a:rPr lang="vi-VN" sz="800" b="0" i="0" dirty="0">
                <a:solidFill>
                  <a:schemeClr val="bg2">
                    <a:lumMod val="10000"/>
                  </a:schemeClr>
                </a:solidFill>
                <a:effectLst/>
                <a:highlight>
                  <a:srgbClr val="FFFFFF"/>
                </a:highlight>
                <a:latin typeface="Roboto" panose="02000000000000000000" pitchFamily="2" charset="0"/>
              </a:rPr>
              <a:t> | </a:t>
            </a:r>
            <a:r>
              <a:rPr lang="en-US" sz="800" b="0" i="0" dirty="0">
                <a:solidFill>
                  <a:schemeClr val="bg2">
                    <a:lumMod val="10000"/>
                  </a:schemeClr>
                </a:solidFill>
                <a:effectLst/>
                <a:highlight>
                  <a:srgbClr val="FFFFFF"/>
                </a:highlight>
                <a:latin typeface="Roboto" panose="02000000000000000000" pitchFamily="2" charset="0"/>
              </a:rPr>
              <a:t>Intermediate.</a:t>
            </a:r>
            <a:br>
              <a:rPr lang="en-US" sz="800" dirty="0"/>
            </a:br>
            <a:r>
              <a:rPr lang="en-US" sz="800" b="0" i="0" dirty="0">
                <a:solidFill>
                  <a:schemeClr val="tx1">
                    <a:lumMod val="50000"/>
                    <a:lumOff val="50000"/>
                  </a:schemeClr>
                </a:solidFill>
                <a:effectLst/>
                <a:highlight>
                  <a:srgbClr val="FFFFFF"/>
                </a:highlight>
                <a:latin typeface="Roboto" panose="02000000000000000000" pitchFamily="2" charset="0"/>
              </a:rPr>
              <a:t>B1 English Proficiency Certificate</a:t>
            </a:r>
            <a:endParaRPr lang="en-US" sz="800" dirty="0">
              <a:solidFill>
                <a:schemeClr val="tx1">
                  <a:lumMod val="50000"/>
                  <a:lumOff val="50000"/>
                </a:schemeClr>
              </a:solidFill>
            </a:endParaRPr>
          </a:p>
        </p:txBody>
      </p:sp>
      <p:grpSp>
        <p:nvGrpSpPr>
          <p:cNvPr id="43" name="Group 42">
            <a:extLst>
              <a:ext uri="{FF2B5EF4-FFF2-40B4-BE49-F238E27FC236}">
                <a16:creationId xmlns:a16="http://schemas.microsoft.com/office/drawing/2014/main" id="{6D7BAA1F-5CBC-5174-3558-A7B6C885DFDD}"/>
              </a:ext>
            </a:extLst>
          </p:cNvPr>
          <p:cNvGrpSpPr/>
          <p:nvPr/>
        </p:nvGrpSpPr>
        <p:grpSpPr>
          <a:xfrm>
            <a:off x="448155" y="8588340"/>
            <a:ext cx="1564933" cy="228600"/>
            <a:chOff x="448155" y="7153244"/>
            <a:chExt cx="1564933" cy="228600"/>
          </a:xfrm>
        </p:grpSpPr>
        <p:grpSp>
          <p:nvGrpSpPr>
            <p:cNvPr id="37" name="Group 36">
              <a:extLst>
                <a:ext uri="{FF2B5EF4-FFF2-40B4-BE49-F238E27FC236}">
                  <a16:creationId xmlns:a16="http://schemas.microsoft.com/office/drawing/2014/main" id="{6A7D9F8F-8E9E-0A7F-2B61-D11455F1BFF7}"/>
                </a:ext>
              </a:extLst>
            </p:cNvPr>
            <p:cNvGrpSpPr/>
            <p:nvPr/>
          </p:nvGrpSpPr>
          <p:grpSpPr>
            <a:xfrm>
              <a:off x="448155" y="7159822"/>
              <a:ext cx="1554480" cy="215444"/>
              <a:chOff x="602157" y="6981433"/>
              <a:chExt cx="1554480" cy="215444"/>
            </a:xfrm>
          </p:grpSpPr>
          <p:pic>
            <p:nvPicPr>
              <p:cNvPr id="60" name="Graphic 59" descr="Earth globe: Americas with solid fill">
                <a:extLst>
                  <a:ext uri="{FF2B5EF4-FFF2-40B4-BE49-F238E27FC236}">
                    <a16:creationId xmlns:a16="http://schemas.microsoft.com/office/drawing/2014/main" id="{233A639E-3AC1-5A61-B587-F8C387508D9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2157" y="7034291"/>
                <a:ext cx="109728" cy="109728"/>
              </a:xfrm>
              <a:prstGeom prst="rect">
                <a:avLst/>
              </a:prstGeom>
            </p:spPr>
          </p:pic>
          <p:sp>
            <p:nvSpPr>
              <p:cNvPr id="86" name="TextBox 85">
                <a:extLst>
                  <a:ext uri="{FF2B5EF4-FFF2-40B4-BE49-F238E27FC236}">
                    <a16:creationId xmlns:a16="http://schemas.microsoft.com/office/drawing/2014/main" id="{07CE80F9-E114-4320-81C6-103727C60D26}"/>
                  </a:ext>
                </a:extLst>
              </p:cNvPr>
              <p:cNvSpPr txBox="1"/>
              <p:nvPr/>
            </p:nvSpPr>
            <p:spPr>
              <a:xfrm>
                <a:off x="602157" y="6981433"/>
                <a:ext cx="1554480" cy="215444"/>
              </a:xfrm>
              <a:prstGeom prst="rect">
                <a:avLst/>
              </a:prstGeom>
              <a:noFill/>
            </p:spPr>
            <p:txBody>
              <a:bodyPr wrap="square" anchor="ctr">
                <a:spAutoFit/>
              </a:bodyPr>
              <a:lstStyle/>
              <a:p>
                <a:pPr indent="114300"/>
                <a:r>
                  <a:rPr lang="en-US" sz="800" i="0" cap="all" spc="100" dirty="0">
                    <a:solidFill>
                      <a:schemeClr val="tx1">
                        <a:lumMod val="85000"/>
                        <a:lumOff val="15000"/>
                      </a:schemeClr>
                    </a:solidFill>
                    <a:effectLst/>
                    <a:latin typeface="Oswald" panose="020F0502020204030204" pitchFamily="2" charset="0"/>
                  </a:rPr>
                  <a:t>LANGUAGES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nvGrpSpPr>
            <p:cNvPr id="38" name="Group 37">
              <a:extLst>
                <a:ext uri="{FF2B5EF4-FFF2-40B4-BE49-F238E27FC236}">
                  <a16:creationId xmlns:a16="http://schemas.microsoft.com/office/drawing/2014/main" id="{46A2296B-C793-6C19-8260-EECB47DD4C43}"/>
                </a:ext>
              </a:extLst>
            </p:cNvPr>
            <p:cNvGrpSpPr/>
            <p:nvPr/>
          </p:nvGrpSpPr>
          <p:grpSpPr>
            <a:xfrm>
              <a:off x="458608" y="7153244"/>
              <a:ext cx="1554480" cy="228600"/>
              <a:chOff x="471312" y="7308773"/>
              <a:chExt cx="1554480" cy="228600"/>
            </a:xfrm>
          </p:grpSpPr>
          <p:cxnSp>
            <p:nvCxnSpPr>
              <p:cNvPr id="20" name="Straight Connector 19">
                <a:extLst>
                  <a:ext uri="{FF2B5EF4-FFF2-40B4-BE49-F238E27FC236}">
                    <a16:creationId xmlns:a16="http://schemas.microsoft.com/office/drawing/2014/main" id="{24F1A0D0-D344-4418-D1E6-0F3994049321}"/>
                  </a:ext>
                </a:extLst>
              </p:cNvPr>
              <p:cNvCxnSpPr>
                <a:cxnSpLocks/>
              </p:cNvCxnSpPr>
              <p:nvPr/>
            </p:nvCxnSpPr>
            <p:spPr>
              <a:xfrm>
                <a:off x="471312" y="73087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AEF9463-BC22-1962-2B40-9A4F5E9C293F}"/>
                  </a:ext>
                </a:extLst>
              </p:cNvPr>
              <p:cNvCxnSpPr>
                <a:cxnSpLocks/>
              </p:cNvCxnSpPr>
              <p:nvPr/>
            </p:nvCxnSpPr>
            <p:spPr>
              <a:xfrm>
                <a:off x="471312" y="75373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41" name="Group 40">
            <a:extLst>
              <a:ext uri="{FF2B5EF4-FFF2-40B4-BE49-F238E27FC236}">
                <a16:creationId xmlns:a16="http://schemas.microsoft.com/office/drawing/2014/main" id="{FCA85F0D-F887-F8C5-2F45-75E9C09A6E47}"/>
              </a:ext>
            </a:extLst>
          </p:cNvPr>
          <p:cNvGrpSpPr>
            <a:grpSpLocks noGrp="1" noUngrp="1" noRot="1" noMove="1" noResize="1"/>
          </p:cNvGrpSpPr>
          <p:nvPr/>
        </p:nvGrpSpPr>
        <p:grpSpPr>
          <a:xfrm>
            <a:off x="450672" y="4076541"/>
            <a:ext cx="1562417" cy="228600"/>
            <a:chOff x="450672" y="4292441"/>
            <a:chExt cx="1562417" cy="228600"/>
          </a:xfrm>
        </p:grpSpPr>
        <p:grpSp>
          <p:nvGrpSpPr>
            <p:cNvPr id="35" name="Group 34">
              <a:extLst>
                <a:ext uri="{FF2B5EF4-FFF2-40B4-BE49-F238E27FC236}">
                  <a16:creationId xmlns:a16="http://schemas.microsoft.com/office/drawing/2014/main" id="{586BA1FC-74F1-0AC2-833E-EE632564ECE3}"/>
                </a:ext>
              </a:extLst>
            </p:cNvPr>
            <p:cNvGrpSpPr>
              <a:grpSpLocks noGrp="1" noUngrp="1" noRot="1" noMove="1" noResize="1"/>
            </p:cNvGrpSpPr>
            <p:nvPr/>
          </p:nvGrpSpPr>
          <p:grpSpPr>
            <a:xfrm>
              <a:off x="450672" y="4299019"/>
              <a:ext cx="1554480" cy="215444"/>
              <a:chOff x="458612" y="4299019"/>
              <a:chExt cx="1554480" cy="215444"/>
            </a:xfrm>
          </p:grpSpPr>
          <p:sp>
            <p:nvSpPr>
              <p:cNvPr id="36" name="TextBox 35">
                <a:extLst>
                  <a:ext uri="{FF2B5EF4-FFF2-40B4-BE49-F238E27FC236}">
                    <a16:creationId xmlns:a16="http://schemas.microsoft.com/office/drawing/2014/main" id="{D4EA2337-BB61-2176-787C-BB29312E4E69}"/>
                  </a:ext>
                </a:extLst>
              </p:cNvPr>
              <p:cNvSpPr txBox="1">
                <a:spLocks noGrp="1" noRot="1" noMove="1" noResize="1" noEditPoints="1" noAdjustHandles="1" noChangeArrowheads="1" noChangeShapeType="1"/>
              </p:cNvSpPr>
              <p:nvPr/>
            </p:nvSpPr>
            <p:spPr>
              <a:xfrm>
                <a:off x="458612" y="4299019"/>
                <a:ext cx="1554480" cy="215444"/>
              </a:xfrm>
              <a:prstGeom prst="rect">
                <a:avLst/>
              </a:prstGeom>
              <a:noFill/>
            </p:spPr>
            <p:txBody>
              <a:bodyPr wrap="square" anchor="ctr">
                <a:spAutoFit/>
              </a:bodyPr>
              <a:lstStyle/>
              <a:p>
                <a:pPr indent="114300"/>
                <a:r>
                  <a:rPr lang="en-US" sz="800" cap="all" spc="100" dirty="0">
                    <a:solidFill>
                      <a:schemeClr val="tx1">
                        <a:lumMod val="85000"/>
                        <a:lumOff val="15000"/>
                      </a:schemeClr>
                    </a:solidFill>
                    <a:effectLst/>
                    <a:latin typeface="Oswald" panose="020F0502020204030204" pitchFamily="2" charset="0"/>
                  </a:rPr>
                  <a:t>O</a:t>
                </a:r>
                <a:r>
                  <a:rPr lang="en-US" sz="800" i="0" cap="all" spc="100" dirty="0">
                    <a:solidFill>
                      <a:schemeClr val="tx1">
                        <a:lumMod val="85000"/>
                        <a:lumOff val="15000"/>
                      </a:schemeClr>
                    </a:solidFill>
                    <a:effectLst/>
                    <a:latin typeface="Oswald" panose="020F0502020204030204" pitchFamily="2" charset="0"/>
                  </a:rPr>
                  <a:t>BJECTIVE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9" name="グラフィックス 12" descr="Bullseye">
                <a:extLst>
                  <a:ext uri="{FF2B5EF4-FFF2-40B4-BE49-F238E27FC236}">
                    <a16:creationId xmlns:a16="http://schemas.microsoft.com/office/drawing/2014/main" id="{56B4A637-BF68-52B4-6056-C0E828BA6EAF}"/>
                  </a:ext>
                </a:extLst>
              </p:cNvPr>
              <p:cNvPicPr>
                <a:picLocks noGrp="1" noRot="1" noChangeAspect="1" noMove="1" noResize="1" noEditPoints="1" noAdjustHandles="1" noChangeArrowheads="1" noChangeShapeType="1" noCrop="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8612" y="4351877"/>
                <a:ext cx="109728" cy="109728"/>
              </a:xfrm>
              <a:prstGeom prst="rect">
                <a:avLst/>
              </a:prstGeom>
            </p:spPr>
          </p:pic>
        </p:grpSp>
        <p:grpSp>
          <p:nvGrpSpPr>
            <p:cNvPr id="40" name="Group 39">
              <a:extLst>
                <a:ext uri="{FF2B5EF4-FFF2-40B4-BE49-F238E27FC236}">
                  <a16:creationId xmlns:a16="http://schemas.microsoft.com/office/drawing/2014/main" id="{34E47740-8762-B0AE-62EF-970A04471999}"/>
                </a:ext>
              </a:extLst>
            </p:cNvPr>
            <p:cNvGrpSpPr>
              <a:grpSpLocks noGrp="1" noUngrp="1" noRot="1" noMove="1" noResize="1"/>
            </p:cNvGrpSpPr>
            <p:nvPr/>
          </p:nvGrpSpPr>
          <p:grpSpPr>
            <a:xfrm>
              <a:off x="458609" y="4292441"/>
              <a:ext cx="1554480" cy="228600"/>
              <a:chOff x="474487" y="4292441"/>
              <a:chExt cx="1554480" cy="228600"/>
            </a:xfrm>
          </p:grpSpPr>
          <p:cxnSp>
            <p:nvCxnSpPr>
              <p:cNvPr id="23" name="Straight Connector 22">
                <a:extLst>
                  <a:ext uri="{FF2B5EF4-FFF2-40B4-BE49-F238E27FC236}">
                    <a16:creationId xmlns:a16="http://schemas.microsoft.com/office/drawing/2014/main" id="{FA49CB25-DE40-0464-98F9-4F9F9A058D4A}"/>
                  </a:ext>
                </a:extLst>
              </p:cNvPr>
              <p:cNvCxnSpPr>
                <a:cxnSpLocks noGrp="1" noRot="1" noMove="1" noResize="1" noEditPoints="1" noAdjustHandles="1" noChangeArrowheads="1" noChangeShapeType="1"/>
              </p:cNvCxnSpPr>
              <p:nvPr/>
            </p:nvCxnSpPr>
            <p:spPr>
              <a:xfrm>
                <a:off x="474487" y="42924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BF48BCD-0C5C-FA87-EF42-D01CEEC1C194}"/>
                  </a:ext>
                </a:extLst>
              </p:cNvPr>
              <p:cNvCxnSpPr>
                <a:cxnSpLocks noGrp="1" noRot="1" noMove="1" noResize="1" noEditPoints="1" noAdjustHandles="1" noChangeArrowheads="1" noChangeShapeType="1"/>
              </p:cNvCxnSpPr>
              <p:nvPr/>
            </p:nvCxnSpPr>
            <p:spPr>
              <a:xfrm>
                <a:off x="474487" y="45210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67" name="Group 66">
            <a:extLst>
              <a:ext uri="{FF2B5EF4-FFF2-40B4-BE49-F238E27FC236}">
                <a16:creationId xmlns:a16="http://schemas.microsoft.com/office/drawing/2014/main" id="{A6B03F48-988E-EFB1-3352-D07A5D524C89}"/>
              </a:ext>
            </a:extLst>
          </p:cNvPr>
          <p:cNvGrpSpPr/>
          <p:nvPr/>
        </p:nvGrpSpPr>
        <p:grpSpPr>
          <a:xfrm>
            <a:off x="2288530" y="1407812"/>
            <a:ext cx="4114800" cy="228600"/>
            <a:chOff x="2288530" y="3643012"/>
            <a:chExt cx="4114800" cy="228600"/>
          </a:xfrm>
        </p:grpSpPr>
        <p:grpSp>
          <p:nvGrpSpPr>
            <p:cNvPr id="59" name="Group 58">
              <a:extLst>
                <a:ext uri="{FF2B5EF4-FFF2-40B4-BE49-F238E27FC236}">
                  <a16:creationId xmlns:a16="http://schemas.microsoft.com/office/drawing/2014/main" id="{631F6A6D-4C82-369A-C0B0-FE90E03C706E}"/>
                </a:ext>
              </a:extLst>
            </p:cNvPr>
            <p:cNvGrpSpPr/>
            <p:nvPr/>
          </p:nvGrpSpPr>
          <p:grpSpPr>
            <a:xfrm>
              <a:off x="2291272" y="3665872"/>
              <a:ext cx="1554480" cy="182880"/>
              <a:chOff x="2335730" y="3884506"/>
              <a:chExt cx="1554480" cy="182880"/>
            </a:xfrm>
          </p:grpSpPr>
          <p:sp>
            <p:nvSpPr>
              <p:cNvPr id="130" name="TextBox 129">
                <a:extLst>
                  <a:ext uri="{FF2B5EF4-FFF2-40B4-BE49-F238E27FC236}">
                    <a16:creationId xmlns:a16="http://schemas.microsoft.com/office/drawing/2014/main" id="{63DB89A7-FE66-DD4D-BE4B-83F2FC91D9EF}"/>
                  </a:ext>
                </a:extLst>
              </p:cNvPr>
              <p:cNvSpPr txBox="1"/>
              <p:nvPr/>
            </p:nvSpPr>
            <p:spPr>
              <a:xfrm>
                <a:off x="2335730" y="3884506"/>
                <a:ext cx="1554480" cy="182880"/>
              </a:xfrm>
              <a:prstGeom prst="rect">
                <a:avLst/>
              </a:prstGeom>
              <a:noFill/>
            </p:spPr>
            <p:txBody>
              <a:bodyPr wrap="square" anchor="ctr">
                <a:spAutoFit/>
              </a:bodyPr>
              <a:lstStyle/>
              <a:p>
                <a:pPr indent="114300"/>
                <a:r>
                  <a:rPr lang="vi-VN" sz="800" i="0" cap="all" spc="100" dirty="0" err="1">
                    <a:solidFill>
                      <a:schemeClr val="tx1">
                        <a:lumMod val="85000"/>
                        <a:lumOff val="15000"/>
                      </a:schemeClr>
                    </a:solidFill>
                    <a:effectLst/>
                    <a:latin typeface="Oswald" panose="020F0502020204030204" pitchFamily="2" charset="0"/>
                  </a:rPr>
                  <a:t>eDUCATION</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31" name="グラフィックス 12" descr="Graduation cap outline">
                <a:extLst>
                  <a:ext uri="{FF2B5EF4-FFF2-40B4-BE49-F238E27FC236}">
                    <a16:creationId xmlns:a16="http://schemas.microsoft.com/office/drawing/2014/main" id="{0C1CC65E-7808-1447-E9C8-C922032AD1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2335730" y="3898222"/>
                <a:ext cx="155448" cy="155448"/>
              </a:xfrm>
              <a:prstGeom prst="rect">
                <a:avLst/>
              </a:prstGeom>
            </p:spPr>
          </p:pic>
        </p:grpSp>
        <p:grpSp>
          <p:nvGrpSpPr>
            <p:cNvPr id="61" name="Group 60">
              <a:extLst>
                <a:ext uri="{FF2B5EF4-FFF2-40B4-BE49-F238E27FC236}">
                  <a16:creationId xmlns:a16="http://schemas.microsoft.com/office/drawing/2014/main" id="{DE355A2C-C90D-E8F1-C3B6-8BE80C46A2B1}"/>
                </a:ext>
              </a:extLst>
            </p:cNvPr>
            <p:cNvGrpSpPr/>
            <p:nvPr/>
          </p:nvGrpSpPr>
          <p:grpSpPr>
            <a:xfrm>
              <a:off x="2288530" y="3643012"/>
              <a:ext cx="4114800" cy="228600"/>
              <a:chOff x="2377440" y="3447239"/>
              <a:chExt cx="4114800" cy="228600"/>
            </a:xfrm>
          </p:grpSpPr>
          <p:cxnSp>
            <p:nvCxnSpPr>
              <p:cNvPr id="50" name="Straight Connector 49">
                <a:extLst>
                  <a:ext uri="{FF2B5EF4-FFF2-40B4-BE49-F238E27FC236}">
                    <a16:creationId xmlns:a16="http://schemas.microsoft.com/office/drawing/2014/main" id="{49AC93FE-4CA0-3719-9DF9-5B744B5C0B5C}"/>
                  </a:ext>
                </a:extLst>
              </p:cNvPr>
              <p:cNvCxnSpPr>
                <a:cxnSpLocks/>
              </p:cNvCxnSpPr>
              <p:nvPr/>
            </p:nvCxnSpPr>
            <p:spPr>
              <a:xfrm>
                <a:off x="2377440" y="34472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8443F7B-ABD9-1AEB-CEB6-6F24106CFA6A}"/>
                  </a:ext>
                </a:extLst>
              </p:cNvPr>
              <p:cNvCxnSpPr>
                <a:cxnSpLocks/>
              </p:cNvCxnSpPr>
              <p:nvPr/>
            </p:nvCxnSpPr>
            <p:spPr>
              <a:xfrm>
                <a:off x="2377440" y="36758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sp>
        <p:nvSpPr>
          <p:cNvPr id="62" name="TextBox 61">
            <a:extLst>
              <a:ext uri="{FF2B5EF4-FFF2-40B4-BE49-F238E27FC236}">
                <a16:creationId xmlns:a16="http://schemas.microsoft.com/office/drawing/2014/main" id="{452877FB-A4BF-05F9-2E1F-C9CA187FF139}"/>
              </a:ext>
            </a:extLst>
          </p:cNvPr>
          <p:cNvSpPr txBox="1">
            <a:spLocks noGrp="1" noRot="1" noMove="1" noResize="1" noEditPoints="1" noAdjustHandles="1" noChangeArrowheads="1" noChangeShapeType="1"/>
          </p:cNvSpPr>
          <p:nvPr/>
        </p:nvSpPr>
        <p:spPr>
          <a:xfrm>
            <a:off x="2194386" y="1641623"/>
            <a:ext cx="4298492" cy="364202"/>
          </a:xfrm>
          <a:prstGeom prst="rect">
            <a:avLst/>
          </a:prstGeom>
          <a:noFill/>
        </p:spPr>
        <p:txBody>
          <a:bodyPr wrap="square">
            <a:spAutoFit/>
          </a:bodyPr>
          <a:lstStyle/>
          <a:p>
            <a:pPr>
              <a:spcAft>
                <a:spcPts val="200"/>
              </a:spcAft>
              <a:tabLst>
                <a:tab pos="4114800" algn="r"/>
              </a:tabLst>
            </a:pPr>
            <a:r>
              <a:rPr lang="vi-VN" sz="800" b="1" i="0" dirty="0" err="1">
                <a:solidFill>
                  <a:schemeClr val="tx1">
                    <a:lumMod val="85000"/>
                    <a:lumOff val="15000"/>
                  </a:schemeClr>
                </a:solidFill>
                <a:effectLst/>
                <a:latin typeface="Aptos" panose="020B0004020202020204" pitchFamily="34" charset="0"/>
              </a:rPr>
              <a:t>Mechatronics</a:t>
            </a:r>
            <a:r>
              <a:rPr lang="vi-VN" sz="800" b="1" i="0" dirty="0">
                <a:solidFill>
                  <a:schemeClr val="tx1">
                    <a:lumMod val="85000"/>
                    <a:lumOff val="15000"/>
                  </a:schemeClr>
                </a:solidFill>
                <a:effectLst/>
                <a:latin typeface="Aptos" panose="020B0004020202020204" pitchFamily="34" charset="0"/>
              </a:rPr>
              <a:t> </a:t>
            </a:r>
            <a:r>
              <a:rPr lang="vi-VN" sz="800" b="1" i="0" dirty="0" err="1">
                <a:solidFill>
                  <a:schemeClr val="tx1">
                    <a:lumMod val="85000"/>
                    <a:lumOff val="15000"/>
                  </a:schemeClr>
                </a:solidFill>
                <a:effectLst/>
                <a:latin typeface="Aptos" panose="020B0004020202020204" pitchFamily="34" charset="0"/>
              </a:rPr>
              <a:t>Engineering</a:t>
            </a:r>
            <a:r>
              <a:rPr lang="vi-VN" sz="800" b="1" i="0" dirty="0">
                <a:solidFill>
                  <a:schemeClr val="tx1">
                    <a:lumMod val="85000"/>
                    <a:lumOff val="15000"/>
                  </a:schemeClr>
                </a:solidFill>
                <a:effectLst/>
                <a:latin typeface="Aptos" panose="020B0004020202020204" pitchFamily="34" charset="0"/>
              </a:rPr>
              <a:t> </a:t>
            </a:r>
            <a:r>
              <a:rPr lang="vi-VN" sz="800" b="1" i="0" dirty="0" err="1">
                <a:solidFill>
                  <a:schemeClr val="tx1">
                    <a:lumMod val="85000"/>
                    <a:lumOff val="15000"/>
                  </a:schemeClr>
                </a:solidFill>
                <a:effectLst/>
                <a:latin typeface="Aptos" panose="020B0004020202020204" pitchFamily="34" charset="0"/>
              </a:rPr>
              <a:t>Engineer</a:t>
            </a:r>
            <a:r>
              <a:rPr lang="vi-VN" sz="800" b="1" i="0" dirty="0">
                <a:solidFill>
                  <a:schemeClr val="tx1">
                    <a:lumMod val="65000"/>
                    <a:lumOff val="35000"/>
                  </a:schemeClr>
                </a:solidFill>
                <a:effectLst/>
                <a:latin typeface="Aptos" panose="020B0004020202020204" pitchFamily="34" charset="0"/>
              </a:rPr>
              <a:t>	</a:t>
            </a:r>
            <a:r>
              <a:rPr lang="vi-VN" sz="800" i="0" dirty="0" err="1">
                <a:solidFill>
                  <a:schemeClr val="bg2">
                    <a:lumMod val="10000"/>
                  </a:schemeClr>
                </a:solidFill>
                <a:effectLst/>
                <a:latin typeface="Aptos" panose="020B0004020202020204" pitchFamily="34" charset="0"/>
              </a:rPr>
              <a:t>Oct</a:t>
            </a:r>
            <a:r>
              <a:rPr lang="vi-VN" sz="800" i="0" dirty="0">
                <a:solidFill>
                  <a:schemeClr val="bg2">
                    <a:lumMod val="10000"/>
                  </a:schemeClr>
                </a:solidFill>
                <a:effectLst/>
                <a:latin typeface="Aptos" panose="020B0004020202020204" pitchFamily="34" charset="0"/>
              </a:rPr>
              <a:t> 2020 – </a:t>
            </a:r>
            <a:r>
              <a:rPr lang="vi-VN" sz="800" i="0" dirty="0" err="1">
                <a:solidFill>
                  <a:schemeClr val="bg2">
                    <a:lumMod val="10000"/>
                  </a:schemeClr>
                </a:solidFill>
                <a:effectLst/>
                <a:latin typeface="Aptos" panose="020B0004020202020204" pitchFamily="34" charset="0"/>
              </a:rPr>
              <a:t>Dec</a:t>
            </a:r>
            <a:r>
              <a:rPr lang="vi-VN" sz="800" i="0" dirty="0">
                <a:solidFill>
                  <a:schemeClr val="bg2">
                    <a:lumMod val="10000"/>
                  </a:schemeClr>
                </a:solidFill>
                <a:effectLst/>
                <a:latin typeface="Aptos" panose="020B0004020202020204" pitchFamily="34" charset="0"/>
              </a:rPr>
              <a:t> 2024</a:t>
            </a:r>
          </a:p>
          <a:p>
            <a:pPr>
              <a:spcAft>
                <a:spcPts val="400"/>
              </a:spcAft>
            </a:pPr>
            <a:r>
              <a:rPr lang="vi-VN" sz="800" b="0" i="0" dirty="0">
                <a:solidFill>
                  <a:schemeClr val="bg2">
                    <a:lumMod val="10000"/>
                  </a:schemeClr>
                </a:solidFill>
                <a:effectLst/>
                <a:latin typeface="Aptos" panose="020B0004020202020204" pitchFamily="34" charset="0"/>
              </a:rPr>
              <a:t>COLLEGE OF ENGINEERING, </a:t>
            </a:r>
            <a:r>
              <a:rPr lang="en-US" sz="800" b="0" i="0" dirty="0">
                <a:solidFill>
                  <a:schemeClr val="bg2">
                    <a:lumMod val="10000"/>
                  </a:schemeClr>
                </a:solidFill>
                <a:effectLst/>
                <a:latin typeface="Aptos" panose="020B0004020202020204" pitchFamily="34" charset="0"/>
              </a:rPr>
              <a:t>CAN THO </a:t>
            </a:r>
            <a:r>
              <a:rPr lang="vi-VN" sz="800" b="0" i="0" dirty="0">
                <a:solidFill>
                  <a:schemeClr val="bg2">
                    <a:lumMod val="10000"/>
                  </a:schemeClr>
                </a:solidFill>
                <a:effectLst/>
                <a:latin typeface="Aptos" panose="020B0004020202020204" pitchFamily="34" charset="0"/>
              </a:rPr>
              <a:t>UNIVERSITY</a:t>
            </a:r>
            <a:r>
              <a:rPr lang="vi-VN" sz="800" dirty="0">
                <a:solidFill>
                  <a:schemeClr val="bg2">
                    <a:lumMod val="10000"/>
                  </a:schemeClr>
                </a:solidFill>
                <a:latin typeface="Aptos" panose="020B0004020202020204" pitchFamily="34" charset="0"/>
              </a:rPr>
              <a:t> </a:t>
            </a:r>
            <a:endParaRPr lang="vi-VN" sz="800" b="0" i="0" dirty="0">
              <a:solidFill>
                <a:schemeClr val="bg2">
                  <a:lumMod val="10000"/>
                </a:schemeClr>
              </a:solidFill>
              <a:effectLst/>
              <a:latin typeface="Aptos" panose="020B0004020202020204" pitchFamily="34" charset="0"/>
            </a:endParaRPr>
          </a:p>
        </p:txBody>
      </p:sp>
      <p:grpSp>
        <p:nvGrpSpPr>
          <p:cNvPr id="75" name="Group 74">
            <a:extLst>
              <a:ext uri="{FF2B5EF4-FFF2-40B4-BE49-F238E27FC236}">
                <a16:creationId xmlns:a16="http://schemas.microsoft.com/office/drawing/2014/main" id="{B4CB176C-593E-FD0C-159B-927C811DB22B}"/>
              </a:ext>
            </a:extLst>
          </p:cNvPr>
          <p:cNvGrpSpPr/>
          <p:nvPr/>
        </p:nvGrpSpPr>
        <p:grpSpPr>
          <a:xfrm>
            <a:off x="2277468" y="5932531"/>
            <a:ext cx="4128842" cy="228600"/>
            <a:chOff x="2274258" y="1605910"/>
            <a:chExt cx="4128842" cy="228600"/>
          </a:xfrm>
        </p:grpSpPr>
        <p:grpSp>
          <p:nvGrpSpPr>
            <p:cNvPr id="76" name="Group 75">
              <a:extLst>
                <a:ext uri="{FF2B5EF4-FFF2-40B4-BE49-F238E27FC236}">
                  <a16:creationId xmlns:a16="http://schemas.microsoft.com/office/drawing/2014/main" id="{5D9270FB-E00C-4600-5806-6EFDB264B75F}"/>
                </a:ext>
              </a:extLst>
            </p:cNvPr>
            <p:cNvGrpSpPr/>
            <p:nvPr/>
          </p:nvGrpSpPr>
          <p:grpSpPr>
            <a:xfrm>
              <a:off x="2288300" y="1605910"/>
              <a:ext cx="4114800" cy="228600"/>
              <a:chOff x="2288300" y="1605910"/>
              <a:chExt cx="4114800" cy="228600"/>
            </a:xfrm>
          </p:grpSpPr>
          <p:cxnSp>
            <p:nvCxnSpPr>
              <p:cNvPr id="81" name="Straight Connector 80">
                <a:extLst>
                  <a:ext uri="{FF2B5EF4-FFF2-40B4-BE49-F238E27FC236}">
                    <a16:creationId xmlns:a16="http://schemas.microsoft.com/office/drawing/2014/main" id="{1F45460C-80E9-2453-A622-9C116DFA184A}"/>
                  </a:ext>
                </a:extLst>
              </p:cNvPr>
              <p:cNvCxnSpPr>
                <a:cxnSpLocks/>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5CFDF7E-34A9-7C4A-7837-A72A0ECF484B}"/>
                  </a:ext>
                </a:extLst>
              </p:cNvPr>
              <p:cNvCxnSpPr>
                <a:cxnSpLocks/>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12DC72D5-75FB-AABA-3AD1-901F46F98E90}"/>
                </a:ext>
              </a:extLst>
            </p:cNvPr>
            <p:cNvSpPr txBox="1"/>
            <p:nvPr/>
          </p:nvSpPr>
          <p:spPr>
            <a:xfrm>
              <a:off x="2274258" y="1612488"/>
              <a:ext cx="1554480" cy="215444"/>
            </a:xfrm>
            <a:prstGeom prst="rect">
              <a:avLst/>
            </a:prstGeom>
            <a:noFill/>
            <a:ln w="3175">
              <a:noFill/>
            </a:ln>
          </p:spPr>
          <p:txBody>
            <a:bodyPr wrap="square" anchor="ctr">
              <a:spAutoFit/>
            </a:bodyPr>
            <a:lstStyle/>
            <a:p>
              <a:pPr indent="114300"/>
              <a:r>
                <a:rPr lang="vi-VN" sz="800" i="0" cap="all" spc="100" dirty="0">
                  <a:solidFill>
                    <a:schemeClr val="tx1">
                      <a:lumMod val="85000"/>
                      <a:lumOff val="15000"/>
                    </a:schemeClr>
                  </a:solidFill>
                  <a:effectLst/>
                  <a:latin typeface="Oswald" panose="020F0502020204030204" pitchFamily="2" charset="0"/>
                </a:rPr>
                <a:t>Project</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8" name="Graphic 77" descr="Processor with solid fill">
              <a:extLst>
                <a:ext uri="{FF2B5EF4-FFF2-40B4-BE49-F238E27FC236}">
                  <a16:creationId xmlns:a16="http://schemas.microsoft.com/office/drawing/2014/main" id="{D91509CB-72AB-F527-A9A0-04DC619BF3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2274258" y="1665346"/>
              <a:ext cx="109728" cy="109728"/>
            </a:xfrm>
            <a:prstGeom prst="rect">
              <a:avLst/>
            </a:prstGeom>
          </p:spPr>
        </p:pic>
      </p:grpSp>
      <p:sp>
        <p:nvSpPr>
          <p:cNvPr id="2" name="TextBox 1">
            <a:extLst>
              <a:ext uri="{FF2B5EF4-FFF2-40B4-BE49-F238E27FC236}">
                <a16:creationId xmlns:a16="http://schemas.microsoft.com/office/drawing/2014/main" id="{2A149508-9FB7-7B08-78DA-7F27450033BE}"/>
              </a:ext>
            </a:extLst>
          </p:cNvPr>
          <p:cNvSpPr txBox="1">
            <a:spLocks noGrp="1" noRot="1" noMove="1" noResize="1" noEditPoints="1" noAdjustHandles="1" noChangeArrowheads="1" noChangeShapeType="1"/>
          </p:cNvSpPr>
          <p:nvPr/>
        </p:nvSpPr>
        <p:spPr>
          <a:xfrm>
            <a:off x="2194386" y="3050525"/>
            <a:ext cx="4298492" cy="1949252"/>
          </a:xfrm>
          <a:prstGeom prst="rect">
            <a:avLst/>
          </a:prstGeom>
          <a:noFill/>
        </p:spPr>
        <p:txBody>
          <a:bodyPr wrap="square">
            <a:spAutoFit/>
          </a:bodyPr>
          <a:lstStyle/>
          <a:p>
            <a:pPr>
              <a:spcAft>
                <a:spcPts val="200"/>
              </a:spcAft>
              <a:tabLst>
                <a:tab pos="4114800" algn="r"/>
              </a:tabLst>
            </a:pPr>
            <a:r>
              <a:rPr lang="vi-VN" sz="800" b="1" dirty="0">
                <a:solidFill>
                  <a:schemeClr val="tx1">
                    <a:lumMod val="85000"/>
                    <a:lumOff val="15000"/>
                  </a:schemeClr>
                </a:solidFill>
                <a:latin typeface="Aptos" panose="020B0004020202020204" pitchFamily="34" charset="0"/>
              </a:rPr>
              <a:t>Embedded </a:t>
            </a:r>
            <a:r>
              <a:rPr lang="vi-VN" sz="800" b="1" dirty="0" err="1">
                <a:solidFill>
                  <a:schemeClr val="tx1">
                    <a:lumMod val="85000"/>
                    <a:lumOff val="15000"/>
                  </a:schemeClr>
                </a:solidFill>
                <a:latin typeface="Aptos" panose="020B0004020202020204" pitchFamily="34" charset="0"/>
              </a:rPr>
              <a:t>Systems</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Engineer</a:t>
            </a:r>
            <a:r>
              <a:rPr lang="vi-VN" sz="800" b="1" dirty="0">
                <a:solidFill>
                  <a:schemeClr val="tx1">
                    <a:lumMod val="85000"/>
                    <a:lumOff val="15000"/>
                  </a:schemeClr>
                </a:solidFill>
                <a:latin typeface="Aptos" panose="020B0004020202020204" pitchFamily="34" charset="0"/>
              </a:rPr>
              <a:t> </a:t>
            </a:r>
            <a:r>
              <a:rPr lang="vi-VN" sz="800" b="1" i="0" dirty="0">
                <a:solidFill>
                  <a:schemeClr val="tx1">
                    <a:lumMod val="65000"/>
                    <a:lumOff val="35000"/>
                  </a:schemeClr>
                </a:solidFill>
                <a:effectLst/>
                <a:latin typeface="Aptos" panose="020B0004020202020204" pitchFamily="34" charset="0"/>
              </a:rPr>
              <a:t>	</a:t>
            </a:r>
            <a:r>
              <a:rPr lang="vi-VN" sz="800" i="0" dirty="0" err="1">
                <a:solidFill>
                  <a:schemeClr val="bg2">
                    <a:lumMod val="10000"/>
                  </a:schemeClr>
                </a:solidFill>
                <a:effectLst/>
                <a:latin typeface="Aptos" panose="020B0004020202020204" pitchFamily="34" charset="0"/>
              </a:rPr>
              <a:t>March</a:t>
            </a:r>
            <a:r>
              <a:rPr lang="vi-VN" sz="800" i="0" dirty="0">
                <a:solidFill>
                  <a:schemeClr val="bg2">
                    <a:lumMod val="10000"/>
                  </a:schemeClr>
                </a:solidFill>
                <a:effectLst/>
                <a:latin typeface="Aptos" panose="020B0004020202020204" pitchFamily="34" charset="0"/>
              </a:rPr>
              <a:t> 2021 – </a:t>
            </a:r>
            <a:r>
              <a:rPr lang="vi-VN" sz="800" i="0" dirty="0" err="1">
                <a:solidFill>
                  <a:schemeClr val="bg2">
                    <a:lumMod val="10000"/>
                  </a:schemeClr>
                </a:solidFill>
                <a:effectLst/>
                <a:latin typeface="Aptos" panose="020B0004020202020204" pitchFamily="34" charset="0"/>
              </a:rPr>
              <a:t>Dec</a:t>
            </a:r>
            <a:r>
              <a:rPr lang="vi-VN" sz="800" i="0" dirty="0">
                <a:solidFill>
                  <a:schemeClr val="bg2">
                    <a:lumMod val="10000"/>
                  </a:schemeClr>
                </a:solidFill>
                <a:effectLst/>
                <a:latin typeface="Aptos" panose="020B0004020202020204" pitchFamily="34" charset="0"/>
              </a:rPr>
              <a:t> 2024</a:t>
            </a:r>
          </a:p>
          <a:p>
            <a:pPr>
              <a:spcAft>
                <a:spcPts val="400"/>
              </a:spcAft>
            </a:pPr>
            <a:r>
              <a:rPr lang="vi-VN" sz="800" dirty="0">
                <a:solidFill>
                  <a:schemeClr val="tx1">
                    <a:lumMod val="85000"/>
                    <a:lumOff val="15000"/>
                  </a:schemeClr>
                </a:solidFill>
                <a:latin typeface="Aptos" panose="020B0004020202020204" pitchFamily="34" charset="0"/>
              </a:rPr>
              <a:t>SONG PHU ELECTRICS AND LASER </a:t>
            </a:r>
            <a:endParaRPr lang="vi-VN" sz="800" b="0" i="0" dirty="0">
              <a:solidFill>
                <a:schemeClr val="tx1">
                  <a:lumMod val="85000"/>
                  <a:lumOff val="15000"/>
                </a:schemeClr>
              </a:solidFill>
              <a:effectLst/>
              <a:latin typeface="Aptos" panose="020B0004020202020204" pitchFamily="34" charset="0"/>
            </a:endParaRPr>
          </a:p>
          <a:p>
            <a:pPr algn="just">
              <a:spcAft>
                <a:spcPts val="400"/>
              </a:spcAft>
            </a:pPr>
            <a:r>
              <a:rPr lang="vi-VN" sz="800" b="0" i="1" spc="20" dirty="0">
                <a:solidFill>
                  <a:schemeClr val="tx1">
                    <a:lumMod val="65000"/>
                    <a:lumOff val="35000"/>
                  </a:schemeClr>
                </a:solidFill>
                <a:effectLst/>
                <a:latin typeface="Aptos" panose="020B0004020202020204" pitchFamily="34" charset="0"/>
              </a:rPr>
              <a:t>“</a:t>
            </a:r>
            <a:r>
              <a:rPr lang="en-US" sz="800" b="0" i="1" spc="20" dirty="0">
                <a:solidFill>
                  <a:schemeClr val="tx1">
                    <a:lumMod val="65000"/>
                    <a:lumOff val="35000"/>
                  </a:schemeClr>
                </a:solidFill>
                <a:effectLst/>
                <a:latin typeface="Aptos" panose="020B0004020202020204" pitchFamily="34" charset="0"/>
              </a:rPr>
              <a:t>Experience in consulting and supplying electronic devices. Production of 3D models, sculpting mica models. Accumulated practical experience in designing electrical circuits, digital circuits, microcontroller programming, and sensor integration. Designing and developing electrical cabinet systems. Providing IoT solutions and implementing automation equipment.</a:t>
            </a:r>
            <a:r>
              <a:rPr lang="vi-VN" sz="800" b="0" i="1" spc="20" dirty="0">
                <a:solidFill>
                  <a:schemeClr val="tx1">
                    <a:lumMod val="65000"/>
                    <a:lumOff val="35000"/>
                  </a:schemeClr>
                </a:solidFill>
                <a:effectLst/>
                <a:latin typeface="Aptos" panose="020B0004020202020204" pitchFamily="34" charset="0"/>
              </a:rPr>
              <a:t>”</a:t>
            </a:r>
          </a:p>
          <a:p>
            <a:pPr>
              <a:spcAft>
                <a:spcPts val="200"/>
              </a:spcAft>
              <a:tabLst>
                <a:tab pos="4114800" algn="r"/>
              </a:tabLst>
            </a:pPr>
            <a:r>
              <a:rPr lang="vi-VN" sz="800" b="1" dirty="0" err="1">
                <a:solidFill>
                  <a:schemeClr val="tx1">
                    <a:lumMod val="85000"/>
                    <a:lumOff val="15000"/>
                  </a:schemeClr>
                </a:solidFill>
                <a:latin typeface="Aptos" panose="020B0004020202020204" pitchFamily="34" charset="0"/>
              </a:rPr>
              <a:t>Water</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Loss</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Management</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Department</a:t>
            </a:r>
            <a:r>
              <a:rPr lang="vi-VN" sz="800" b="1" i="0" dirty="0">
                <a:solidFill>
                  <a:schemeClr val="tx1">
                    <a:lumMod val="65000"/>
                    <a:lumOff val="35000"/>
                  </a:schemeClr>
                </a:solidFill>
                <a:effectLst/>
                <a:latin typeface="Aptos" panose="020B0004020202020204" pitchFamily="34" charset="0"/>
              </a:rPr>
              <a:t>	</a:t>
            </a:r>
            <a:r>
              <a:rPr lang="vi-VN" sz="800" i="0" dirty="0">
                <a:solidFill>
                  <a:schemeClr val="bg2">
                    <a:lumMod val="10000"/>
                  </a:schemeClr>
                </a:solidFill>
                <a:effectLst/>
                <a:latin typeface="Aptos" panose="020B0004020202020204" pitchFamily="34" charset="0"/>
              </a:rPr>
              <a:t>May 2024 – </a:t>
            </a:r>
            <a:r>
              <a:rPr lang="vi-VN" sz="800" dirty="0" err="1">
                <a:solidFill>
                  <a:schemeClr val="bg2">
                    <a:lumMod val="10000"/>
                  </a:schemeClr>
                </a:solidFill>
                <a:latin typeface="Aptos" panose="020B0004020202020204" pitchFamily="34" charset="0"/>
              </a:rPr>
              <a:t>July</a:t>
            </a:r>
            <a:r>
              <a:rPr lang="vi-VN" sz="800" i="0" dirty="0">
                <a:solidFill>
                  <a:schemeClr val="bg2">
                    <a:lumMod val="10000"/>
                  </a:schemeClr>
                </a:solidFill>
                <a:effectLst/>
                <a:latin typeface="Aptos" panose="020B0004020202020204" pitchFamily="34" charset="0"/>
              </a:rPr>
              <a:t> 2024</a:t>
            </a:r>
          </a:p>
          <a:p>
            <a:pPr>
              <a:spcAft>
                <a:spcPts val="400"/>
              </a:spcAft>
            </a:pPr>
            <a:r>
              <a:rPr lang="vi-VN" sz="800" dirty="0">
                <a:solidFill>
                  <a:schemeClr val="tx1">
                    <a:lumMod val="85000"/>
                    <a:lumOff val="15000"/>
                  </a:schemeClr>
                </a:solidFill>
                <a:latin typeface="Aptos" panose="020B0004020202020204" pitchFamily="34" charset="0"/>
              </a:rPr>
              <a:t>CANTHO 2 </a:t>
            </a:r>
            <a:r>
              <a:rPr lang="en-US" sz="800" dirty="0">
                <a:solidFill>
                  <a:schemeClr val="tx1">
                    <a:lumMod val="85000"/>
                    <a:lumOff val="15000"/>
                  </a:schemeClr>
                </a:solidFill>
                <a:latin typeface="Aptos" panose="020B0004020202020204" pitchFamily="34" charset="0"/>
              </a:rPr>
              <a:t>WATER SUPPLY </a:t>
            </a:r>
            <a:r>
              <a:rPr lang="vi-VN" sz="800" dirty="0">
                <a:solidFill>
                  <a:schemeClr val="tx1">
                    <a:lumMod val="85000"/>
                    <a:lumOff val="15000"/>
                  </a:schemeClr>
                </a:solidFill>
                <a:latin typeface="Aptos" panose="020B0004020202020204" pitchFamily="34" charset="0"/>
              </a:rPr>
              <a:t>JOINT-STOCK</a:t>
            </a:r>
            <a:r>
              <a:rPr lang="en-US" sz="800" dirty="0">
                <a:solidFill>
                  <a:schemeClr val="tx1">
                    <a:lumMod val="85000"/>
                    <a:lumOff val="15000"/>
                  </a:schemeClr>
                </a:solidFill>
                <a:latin typeface="Aptos" panose="020B0004020202020204" pitchFamily="34" charset="0"/>
              </a:rPr>
              <a:t> COMPANY</a:t>
            </a:r>
            <a:br>
              <a:rPr lang="vi-VN" sz="800" dirty="0">
                <a:solidFill>
                  <a:schemeClr val="tx1">
                    <a:lumMod val="85000"/>
                    <a:lumOff val="15000"/>
                  </a:schemeClr>
                </a:solidFill>
                <a:latin typeface="Aptos" panose="020B0004020202020204" pitchFamily="34" charset="0"/>
              </a:rPr>
            </a:br>
            <a:r>
              <a:rPr lang="vi-VN" sz="800" dirty="0">
                <a:solidFill>
                  <a:schemeClr val="tx1">
                    <a:lumMod val="85000"/>
                    <a:lumOff val="15000"/>
                  </a:schemeClr>
                </a:solidFill>
                <a:latin typeface="Aptos" panose="020B0004020202020204" pitchFamily="34" charset="0"/>
              </a:rPr>
              <a:t> </a:t>
            </a:r>
            <a:r>
              <a:rPr lang="vi-VN" sz="800" i="0" dirty="0">
                <a:solidFill>
                  <a:schemeClr val="tx1">
                    <a:lumMod val="85000"/>
                    <a:lumOff val="15000"/>
                  </a:schemeClr>
                </a:solidFill>
                <a:effectLst/>
                <a:latin typeface="Aptos" panose="020B0004020202020204" pitchFamily="34" charset="0"/>
              </a:rPr>
              <a:t>–</a:t>
            </a:r>
            <a:r>
              <a:rPr lang="vi-VN" sz="800" dirty="0">
                <a:solidFill>
                  <a:schemeClr val="tx1">
                    <a:lumMod val="85000"/>
                    <a:lumOff val="15000"/>
                  </a:schemeClr>
                </a:solidFill>
                <a:latin typeface="Aptos" panose="020B0004020202020204" pitchFamily="34" charset="0"/>
              </a:rPr>
              <a:t> </a:t>
            </a:r>
            <a:r>
              <a:rPr lang="en-US" sz="800" dirty="0">
                <a:solidFill>
                  <a:schemeClr val="tx1">
                    <a:lumMod val="85000"/>
                    <a:lumOff val="15000"/>
                  </a:schemeClr>
                </a:solidFill>
                <a:latin typeface="Aptos" panose="020B0004020202020204" pitchFamily="34" charset="0"/>
              </a:rPr>
              <a:t>366C </a:t>
            </a:r>
            <a:r>
              <a:rPr lang="en-US" sz="800" dirty="0" err="1">
                <a:solidFill>
                  <a:schemeClr val="tx1">
                    <a:lumMod val="85000"/>
                    <a:lumOff val="15000"/>
                  </a:schemeClr>
                </a:solidFill>
                <a:latin typeface="Aptos" panose="020B0004020202020204" pitchFamily="34" charset="0"/>
              </a:rPr>
              <a:t>Cach</a:t>
            </a:r>
            <a:r>
              <a:rPr lang="en-US" sz="800" dirty="0">
                <a:solidFill>
                  <a:schemeClr val="tx1">
                    <a:lumMod val="85000"/>
                    <a:lumOff val="15000"/>
                  </a:schemeClr>
                </a:solidFill>
                <a:latin typeface="Aptos" panose="020B0004020202020204" pitchFamily="34" charset="0"/>
              </a:rPr>
              <a:t> </a:t>
            </a:r>
            <a:r>
              <a:rPr lang="en-US" sz="800" dirty="0" err="1">
                <a:solidFill>
                  <a:schemeClr val="tx1">
                    <a:lumMod val="85000"/>
                    <a:lumOff val="15000"/>
                  </a:schemeClr>
                </a:solidFill>
                <a:latin typeface="Aptos" panose="020B0004020202020204" pitchFamily="34" charset="0"/>
              </a:rPr>
              <a:t>Mang</a:t>
            </a:r>
            <a:r>
              <a:rPr lang="en-US" sz="800" dirty="0">
                <a:solidFill>
                  <a:schemeClr val="tx1">
                    <a:lumMod val="85000"/>
                    <a:lumOff val="15000"/>
                  </a:schemeClr>
                </a:solidFill>
                <a:latin typeface="Aptos" panose="020B0004020202020204" pitchFamily="34" charset="0"/>
              </a:rPr>
              <a:t> Thang Tam Street, Ward Bui Huu Nghia, Binh Thuy District, Can Tho City.</a:t>
            </a:r>
            <a:endParaRPr lang="vi-VN" sz="800" b="0" i="0" dirty="0">
              <a:solidFill>
                <a:schemeClr val="tx1">
                  <a:lumMod val="85000"/>
                  <a:lumOff val="15000"/>
                </a:schemeClr>
              </a:solidFill>
              <a:effectLst/>
              <a:latin typeface="Aptos" panose="020B0004020202020204" pitchFamily="34" charset="0"/>
            </a:endParaRPr>
          </a:p>
          <a:p>
            <a:pPr algn="just">
              <a:spcAft>
                <a:spcPts val="400"/>
              </a:spcAft>
            </a:pPr>
            <a:r>
              <a:rPr lang="en-US" sz="800" b="0" i="1" spc="20" dirty="0">
                <a:solidFill>
                  <a:schemeClr val="tx1">
                    <a:lumMod val="65000"/>
                    <a:lumOff val="35000"/>
                  </a:schemeClr>
                </a:solidFill>
                <a:effectLst/>
                <a:latin typeface="Aptos" panose="020B0004020202020204" pitchFamily="34" charset="0"/>
              </a:rPr>
              <a:t>Install and maintain data loggers to monitor water loss.</a:t>
            </a:r>
            <a:r>
              <a:rPr lang="vi-VN" sz="800" b="0" i="1" spc="20" dirty="0">
                <a:solidFill>
                  <a:schemeClr val="tx1">
                    <a:lumMod val="65000"/>
                    <a:lumOff val="35000"/>
                  </a:schemeClr>
                </a:solidFill>
                <a:effectLst/>
                <a:latin typeface="Aptos" panose="020B0004020202020204" pitchFamily="34" charset="0"/>
              </a:rPr>
              <a:t> </a:t>
            </a:r>
            <a:r>
              <a:rPr lang="en-US" sz="800" b="0" i="1" spc="20" dirty="0">
                <a:solidFill>
                  <a:schemeClr val="tx1">
                    <a:lumMod val="65000"/>
                    <a:lumOff val="35000"/>
                  </a:schemeClr>
                </a:solidFill>
                <a:effectLst/>
                <a:latin typeface="Aptos" panose="020B0004020202020204" pitchFamily="34" charset="0"/>
              </a:rPr>
              <a:t>Analyze data to detect and address leaks in the water distribution system.</a:t>
            </a:r>
          </a:p>
          <a:p>
            <a:pPr>
              <a:spcAft>
                <a:spcPts val="400"/>
              </a:spcAft>
            </a:pPr>
            <a:endParaRPr lang="en-US" sz="800" b="0" i="0" spc="20" dirty="0">
              <a:solidFill>
                <a:schemeClr val="tx1">
                  <a:lumMod val="65000"/>
                  <a:lumOff val="35000"/>
                </a:schemeClr>
              </a:solidFill>
              <a:effectLst/>
              <a:latin typeface="Aptos" panose="020B0004020202020204" pitchFamily="34" charset="0"/>
            </a:endParaRPr>
          </a:p>
        </p:txBody>
      </p:sp>
      <p:sp>
        <p:nvSpPr>
          <p:cNvPr id="7" name="TextBox 6">
            <a:extLst>
              <a:ext uri="{FF2B5EF4-FFF2-40B4-BE49-F238E27FC236}">
                <a16:creationId xmlns:a16="http://schemas.microsoft.com/office/drawing/2014/main" id="{09FB36EB-E9D8-C503-5FCC-0840287D9D9A}"/>
              </a:ext>
            </a:extLst>
          </p:cNvPr>
          <p:cNvSpPr txBox="1"/>
          <p:nvPr/>
        </p:nvSpPr>
        <p:spPr>
          <a:xfrm>
            <a:off x="366902" y="6444729"/>
            <a:ext cx="1735904" cy="2657138"/>
          </a:xfrm>
          <a:prstGeom prst="rect">
            <a:avLst/>
          </a:prstGeom>
          <a:noFill/>
        </p:spPr>
        <p:txBody>
          <a:bodyPr wrap="square">
            <a:spAutoFit/>
          </a:bodyPr>
          <a:lstStyle/>
          <a:p>
            <a:pPr fontAlgn="ctr">
              <a:spcAft>
                <a:spcPts val="200"/>
              </a:spcAft>
            </a:pPr>
            <a:r>
              <a:rPr lang="en-US" sz="800" b="0" i="0" dirty="0">
                <a:solidFill>
                  <a:schemeClr val="bg2">
                    <a:lumMod val="10000"/>
                  </a:schemeClr>
                </a:solidFill>
                <a:effectLst/>
                <a:latin typeface="Aptos" panose="020B0004020202020204" pitchFamily="34" charset="0"/>
              </a:rPr>
              <a:t>Soft Skills</a:t>
            </a:r>
            <a:r>
              <a:rPr lang="vi-VN" sz="800" b="0" i="0" dirty="0">
                <a:solidFill>
                  <a:schemeClr val="bg2">
                    <a:lumMod val="10000"/>
                  </a:schemeClr>
                </a:solidFill>
                <a:effectLst/>
                <a:latin typeface="Aptos" panose="020B0004020202020204" pitchFamily="34" charset="0"/>
              </a:rPr>
              <a:t> | </a:t>
            </a:r>
            <a:r>
              <a:rPr lang="en-US" sz="800" b="0" i="0" dirty="0">
                <a:solidFill>
                  <a:schemeClr val="bg2">
                    <a:lumMod val="10000"/>
                  </a:schemeClr>
                </a:solidFill>
                <a:effectLst/>
                <a:latin typeface="Aptos" panose="020B0004020202020204" pitchFamily="34" charset="0"/>
              </a:rPr>
              <a:t>Proficient.</a:t>
            </a:r>
          </a:p>
          <a:p>
            <a:pPr fontAlgn="ctr"/>
            <a:r>
              <a:rPr lang="en-US" sz="700" b="0" i="1" dirty="0">
                <a:solidFill>
                  <a:schemeClr val="tx1">
                    <a:lumMod val="50000"/>
                    <a:lumOff val="50000"/>
                  </a:schemeClr>
                </a:solidFill>
                <a:effectLst/>
                <a:latin typeface="Aptos" panose="020B0004020202020204" pitchFamily="34" charset="0"/>
              </a:rPr>
              <a:t>Teamwork, Time management</a:t>
            </a:r>
            <a:r>
              <a:rPr lang="en-US" sz="700" b="0" i="1" dirty="0">
                <a:solidFill>
                  <a:schemeClr val="bg2">
                    <a:lumMod val="50000"/>
                  </a:schemeClr>
                </a:solidFill>
                <a:effectLst/>
                <a:latin typeface="Aptos" panose="020B0004020202020204" pitchFamily="34" charset="0"/>
              </a:rPr>
              <a:t>,</a:t>
            </a:r>
            <a:r>
              <a:rPr lang="en-US" sz="700" b="0" i="1" u="none" strike="noStrike" dirty="0">
                <a:solidFill>
                  <a:schemeClr val="bg2">
                    <a:lumMod val="50000"/>
                  </a:schemeClr>
                </a:solidFill>
                <a:effectLst/>
                <a:latin typeface="Aptos" panose="020B0004020202020204" pitchFamily="34" charset="0"/>
              </a:rPr>
              <a:t> Com</a:t>
            </a:r>
            <a:r>
              <a:rPr lang="vi-VN" sz="700" b="0" i="1" u="none" strike="noStrike" dirty="0" err="1">
                <a:solidFill>
                  <a:schemeClr val="bg2">
                    <a:lumMod val="50000"/>
                  </a:schemeClr>
                </a:solidFill>
                <a:effectLst/>
                <a:latin typeface="Aptos" panose="020B0004020202020204" pitchFamily="34" charset="0"/>
              </a:rPr>
              <a:t>munication</a:t>
            </a:r>
            <a:r>
              <a:rPr lang="vi-VN" sz="700" b="0" i="1" u="none" strike="noStrike" dirty="0">
                <a:solidFill>
                  <a:schemeClr val="bg2">
                    <a:lumMod val="50000"/>
                  </a:schemeClr>
                </a:solidFill>
                <a:effectLst/>
                <a:latin typeface="Aptos" panose="020B0004020202020204" pitchFamily="34" charset="0"/>
              </a:rPr>
              <a:t>.</a:t>
            </a:r>
            <a:endParaRPr lang="en-US" sz="700" i="1" dirty="0">
              <a:solidFill>
                <a:schemeClr val="bg2">
                  <a:lumMod val="50000"/>
                </a:schemeClr>
              </a:solidFill>
              <a:latin typeface="Aptos" panose="020B0004020202020204" pitchFamily="34" charset="0"/>
            </a:endParaRPr>
          </a:p>
          <a:p>
            <a:pPr fontAlgn="ctr">
              <a:spcBef>
                <a:spcPts val="400"/>
              </a:spcBef>
              <a:spcAft>
                <a:spcPts val="200"/>
              </a:spcAft>
            </a:pPr>
            <a:r>
              <a:rPr lang="en-US" sz="800" b="0" i="0" dirty="0">
                <a:solidFill>
                  <a:schemeClr val="bg2">
                    <a:lumMod val="10000"/>
                  </a:schemeClr>
                </a:solidFill>
                <a:effectLst/>
                <a:latin typeface="Aptos" panose="020B0004020202020204" pitchFamily="34" charset="0"/>
              </a:rPr>
              <a:t>Office Computer </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a:t>
            </a:r>
            <a:br>
              <a:rPr lang="en-US" sz="800" dirty="0">
                <a:latin typeface="Aptos" panose="020B0004020202020204" pitchFamily="34" charset="0"/>
              </a:rPr>
            </a:br>
            <a:r>
              <a:rPr lang="vi-VN" sz="700" i="1" dirty="0">
                <a:solidFill>
                  <a:schemeClr val="bg2">
                    <a:lumMod val="50000"/>
                  </a:schemeClr>
                </a:solidFill>
                <a:latin typeface="Aptos" panose="020B0004020202020204" pitchFamily="34" charset="0"/>
              </a:rPr>
              <a:t>Word, </a:t>
            </a:r>
            <a:r>
              <a:rPr lang="en-US" sz="700" i="1" dirty="0">
                <a:solidFill>
                  <a:schemeClr val="bg2">
                    <a:lumMod val="50000"/>
                  </a:schemeClr>
                </a:solidFill>
                <a:latin typeface="Aptos" panose="020B0004020202020204" pitchFamily="34" charset="0"/>
              </a:rPr>
              <a:t>Excel, PowerPoint,..</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Circuit Design</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a:t>
            </a:r>
            <a:br>
              <a:rPr lang="en-US" sz="800" dirty="0">
                <a:latin typeface="Aptos" panose="020B0004020202020204" pitchFamily="34" charset="0"/>
              </a:rPr>
            </a:br>
            <a:r>
              <a:rPr lang="vi-VN" sz="700" i="1" dirty="0">
                <a:solidFill>
                  <a:schemeClr val="bg2">
                    <a:lumMod val="50000"/>
                  </a:schemeClr>
                </a:solidFill>
                <a:latin typeface="Aptos" panose="020B0004020202020204" pitchFamily="34" charset="0"/>
              </a:rPr>
              <a:t>Altium, Proteus,..</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2D </a:t>
            </a:r>
            <a:r>
              <a:rPr lang="vi-VN" sz="800" b="0" dirty="0">
                <a:solidFill>
                  <a:srgbClr val="0D0D0D"/>
                </a:solidFill>
                <a:effectLst/>
                <a:highlight>
                  <a:srgbClr val="FFFFFF"/>
                </a:highlight>
                <a:latin typeface="Aptos" panose="020B0004020202020204" pitchFamily="34" charset="0"/>
              </a:rPr>
              <a:t>&amp;</a:t>
            </a:r>
            <a:r>
              <a:rPr lang="vi-VN" sz="800" b="0" i="0" dirty="0">
                <a:solidFill>
                  <a:srgbClr val="0D0D0D"/>
                </a:solidFill>
                <a:effectLst/>
                <a:highlight>
                  <a:srgbClr val="FFFFFF"/>
                </a:highlight>
                <a:latin typeface="Aptos" panose="020B0004020202020204" pitchFamily="34" charset="0"/>
              </a:rPr>
              <a:t> </a:t>
            </a:r>
            <a:r>
              <a:rPr lang="en-US" sz="800" b="0" i="0" dirty="0">
                <a:solidFill>
                  <a:srgbClr val="0D0D0D"/>
                </a:solidFill>
                <a:effectLst/>
                <a:highlight>
                  <a:srgbClr val="FFFFFF"/>
                </a:highlight>
                <a:latin typeface="Aptos" panose="020B0004020202020204" pitchFamily="34" charset="0"/>
              </a:rPr>
              <a:t>3D modeling </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 .</a:t>
            </a:r>
            <a:br>
              <a:rPr lang="en-US" sz="800" dirty="0">
                <a:latin typeface="Aptos" panose="020B0004020202020204" pitchFamily="34" charset="0"/>
              </a:rPr>
            </a:br>
            <a:r>
              <a:rPr lang="vi-VN" sz="700" i="1" dirty="0" err="1">
                <a:solidFill>
                  <a:schemeClr val="bg2">
                    <a:lumMod val="50000"/>
                  </a:schemeClr>
                </a:solidFill>
                <a:latin typeface="Aptos" panose="020B0004020202020204" pitchFamily="34" charset="0"/>
              </a:rPr>
              <a:t>SolidWorks</a:t>
            </a:r>
            <a:r>
              <a:rPr lang="vi-VN" sz="700" i="1" dirty="0">
                <a:solidFill>
                  <a:schemeClr val="bg2">
                    <a:lumMod val="50000"/>
                  </a:schemeClr>
                </a:solidFill>
                <a:latin typeface="Aptos" panose="020B0004020202020204" pitchFamily="34" charset="0"/>
              </a:rPr>
              <a:t>, </a:t>
            </a:r>
            <a:r>
              <a:rPr lang="vi-VN" sz="700" i="1" dirty="0" err="1">
                <a:solidFill>
                  <a:schemeClr val="bg2">
                    <a:lumMod val="50000"/>
                  </a:schemeClr>
                </a:solidFill>
                <a:latin typeface="Aptos" panose="020B0004020202020204" pitchFamily="34" charset="0"/>
              </a:rPr>
              <a:t>CorelDRAW</a:t>
            </a:r>
            <a:r>
              <a:rPr lang="vi-VN" sz="700" i="1" dirty="0">
                <a:solidFill>
                  <a:schemeClr val="bg2">
                    <a:lumMod val="50000"/>
                  </a:schemeClr>
                </a:solidFill>
                <a:latin typeface="Aptos" panose="020B0004020202020204" pitchFamily="34" charset="0"/>
              </a:rPr>
              <a:t>,</a:t>
            </a:r>
            <a:r>
              <a:rPr lang="en-US" sz="700" i="1" dirty="0">
                <a:solidFill>
                  <a:schemeClr val="bg2">
                    <a:lumMod val="50000"/>
                  </a:schemeClr>
                </a:solidFill>
                <a:latin typeface="Aptos" panose="020B0004020202020204" pitchFamily="34" charset="0"/>
              </a:rPr>
              <a:t> Simplify3D</a:t>
            </a:r>
            <a:r>
              <a:rPr lang="vi-VN" sz="700" i="1" dirty="0">
                <a:solidFill>
                  <a:schemeClr val="bg2">
                    <a:lumMod val="50000"/>
                  </a:schemeClr>
                </a:solidFill>
                <a:latin typeface="Aptos" panose="020B0004020202020204" pitchFamily="34" charset="0"/>
              </a:rPr>
              <a:t>.</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Firmware Programming</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a:t>
            </a:r>
            <a:br>
              <a:rPr lang="en-US" sz="800" dirty="0">
                <a:latin typeface="Aptos" panose="020B0004020202020204" pitchFamily="34" charset="0"/>
              </a:rPr>
            </a:br>
            <a:r>
              <a:rPr lang="en-US" sz="700" i="1" dirty="0">
                <a:solidFill>
                  <a:schemeClr val="bg2">
                    <a:lumMod val="50000"/>
                  </a:schemeClr>
                </a:solidFill>
                <a:latin typeface="Aptos" panose="020B0004020202020204" pitchFamily="34" charset="0"/>
              </a:rPr>
              <a:t>Arduino</a:t>
            </a:r>
            <a:r>
              <a:rPr lang="vi-VN" sz="700" i="1" dirty="0">
                <a:solidFill>
                  <a:schemeClr val="bg2">
                    <a:lumMod val="50000"/>
                  </a:schemeClr>
                </a:solidFill>
                <a:latin typeface="Aptos" panose="020B0004020202020204" pitchFamily="34" charset="0"/>
              </a:rPr>
              <a:t>, </a:t>
            </a:r>
            <a:r>
              <a:rPr lang="en-US" sz="700" i="1" dirty="0">
                <a:solidFill>
                  <a:schemeClr val="bg2">
                    <a:lumMod val="50000"/>
                  </a:schemeClr>
                </a:solidFill>
                <a:latin typeface="Aptos" panose="020B0004020202020204" pitchFamily="34" charset="0"/>
              </a:rPr>
              <a:t>STM32 Cube IDE, VS Code,</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Web Development</a:t>
            </a:r>
            <a:r>
              <a:rPr lang="vi-VN" sz="800" b="0" i="0" dirty="0">
                <a:solidFill>
                  <a:srgbClr val="0D0D0D"/>
                </a:solidFill>
                <a:effectLst/>
                <a:highlight>
                  <a:srgbClr val="FFFFFF"/>
                </a:highlight>
                <a:latin typeface="Aptos" panose="020B0004020202020204" pitchFamily="34" charset="0"/>
              </a:rPr>
              <a:t> </a:t>
            </a:r>
            <a:r>
              <a:rPr lang="vi-VN" sz="800" b="0" i="0" dirty="0">
                <a:solidFill>
                  <a:schemeClr val="bg2">
                    <a:lumMod val="10000"/>
                  </a:schemeClr>
                </a:solidFill>
                <a:effectLst/>
                <a:latin typeface="Aptos" panose="020B0004020202020204" pitchFamily="34" charset="0"/>
              </a:rPr>
              <a:t>| </a:t>
            </a:r>
            <a:r>
              <a:rPr lang="vi-VN" sz="800" b="0" i="0" dirty="0" err="1">
                <a:solidFill>
                  <a:schemeClr val="bg2">
                    <a:lumMod val="10000"/>
                  </a:schemeClr>
                </a:solidFill>
                <a:effectLst/>
                <a:latin typeface="Aptos" panose="020B0004020202020204" pitchFamily="34" charset="0"/>
              </a:rPr>
              <a:t>Basic</a:t>
            </a:r>
            <a:r>
              <a:rPr lang="en-US" sz="800" b="0" i="0" dirty="0">
                <a:solidFill>
                  <a:schemeClr val="bg2">
                    <a:lumMod val="10000"/>
                  </a:schemeClr>
                </a:solidFill>
                <a:effectLst/>
                <a:latin typeface="Aptos" panose="020B0004020202020204" pitchFamily="34" charset="0"/>
              </a:rPr>
              <a:t>.</a:t>
            </a:r>
            <a:br>
              <a:rPr lang="en-US" sz="800" dirty="0">
                <a:latin typeface="Aptos" panose="020B0004020202020204" pitchFamily="34" charset="0"/>
              </a:rPr>
            </a:br>
            <a:r>
              <a:rPr lang="vi-VN" sz="700" i="1" dirty="0">
                <a:solidFill>
                  <a:schemeClr val="bg2">
                    <a:lumMod val="50000"/>
                  </a:schemeClr>
                </a:solidFill>
                <a:latin typeface="Aptos" panose="020B0004020202020204" pitchFamily="34" charset="0"/>
              </a:rPr>
              <a:t>HTML, CSS, </a:t>
            </a:r>
            <a:r>
              <a:rPr lang="vi-VN" sz="700" i="1" dirty="0" err="1">
                <a:solidFill>
                  <a:schemeClr val="bg2">
                    <a:lumMod val="50000"/>
                  </a:schemeClr>
                </a:solidFill>
                <a:latin typeface="Aptos" panose="020B0004020202020204" pitchFamily="34" charset="0"/>
              </a:rPr>
              <a:t>JavaScript</a:t>
            </a:r>
            <a:r>
              <a:rPr lang="vi-VN" sz="700" i="1" dirty="0">
                <a:solidFill>
                  <a:schemeClr val="bg2">
                    <a:lumMod val="50000"/>
                  </a:schemeClr>
                </a:solidFill>
                <a:latin typeface="Aptos" panose="020B0004020202020204" pitchFamily="34" charset="0"/>
              </a:rPr>
              <a:t>.</a:t>
            </a:r>
          </a:p>
          <a:p>
            <a:pPr fontAlgn="ctr">
              <a:spcBef>
                <a:spcPts val="400"/>
              </a:spcBef>
              <a:spcAft>
                <a:spcPts val="200"/>
              </a:spcAft>
            </a:pPr>
            <a:endParaRPr lang="vi-VN" sz="800" i="1" dirty="0">
              <a:solidFill>
                <a:schemeClr val="bg2">
                  <a:lumMod val="50000"/>
                </a:schemeClr>
              </a:solidFill>
              <a:latin typeface="Aptos" panose="020B0004020202020204" pitchFamily="34" charset="0"/>
            </a:endParaRPr>
          </a:p>
          <a:p>
            <a:pPr fontAlgn="ctr">
              <a:spcBef>
                <a:spcPts val="400"/>
              </a:spcBef>
              <a:spcAft>
                <a:spcPts val="200"/>
              </a:spcAft>
            </a:pPr>
            <a:endParaRPr lang="en-US" sz="800" b="0" i="1" u="none" strike="noStrike" dirty="0">
              <a:solidFill>
                <a:schemeClr val="bg2">
                  <a:lumMod val="50000"/>
                </a:schemeClr>
              </a:solidFill>
              <a:effectLst/>
              <a:latin typeface="Aptos" panose="020B0004020202020204" pitchFamily="34" charset="0"/>
            </a:endParaRPr>
          </a:p>
          <a:p>
            <a:pPr algn="just"/>
            <a:br>
              <a:rPr lang="en-US" sz="800" b="0" i="0" u="none" strike="noStrike" dirty="0">
                <a:solidFill>
                  <a:srgbClr val="FFFFFF"/>
                </a:solidFill>
                <a:effectLst/>
                <a:latin typeface="Aptos" panose="020B0004020202020204" pitchFamily="34" charset="0"/>
              </a:rPr>
            </a:br>
            <a:endParaRPr lang="en-US" sz="800" b="0" i="0" dirty="0">
              <a:solidFill>
                <a:schemeClr val="tx1">
                  <a:lumMod val="50000"/>
                  <a:lumOff val="50000"/>
                </a:schemeClr>
              </a:solidFill>
              <a:effectLst/>
              <a:latin typeface="Aptos" panose="020B0004020202020204" pitchFamily="34" charset="0"/>
            </a:endParaRPr>
          </a:p>
        </p:txBody>
      </p:sp>
    </p:spTree>
    <p:extLst>
      <p:ext uri="{BB962C8B-B14F-4D97-AF65-F5344CB8AC3E}">
        <p14:creationId xmlns:p14="http://schemas.microsoft.com/office/powerpoint/2010/main" val="384738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9FF0E7-5F2C-8F4B-D5B0-9DF4500392FB}"/>
              </a:ext>
            </a:extLst>
          </p:cNvPr>
          <p:cNvSpPr txBox="1"/>
          <p:nvPr/>
        </p:nvSpPr>
        <p:spPr>
          <a:xfrm>
            <a:off x="777240" y="3487784"/>
            <a:ext cx="5303520" cy="3847207"/>
          </a:xfrm>
          <a:prstGeom prst="rect">
            <a:avLst/>
          </a:prstGeom>
          <a:noFill/>
        </p:spPr>
        <p:txBody>
          <a:bodyPr wrap="square">
            <a:spAutoFit/>
          </a:bodyPr>
          <a:lstStyle/>
          <a:p>
            <a:pPr algn="just">
              <a:spcBef>
                <a:spcPts val="1200"/>
              </a:spcBef>
              <a:spcAft>
                <a:spcPts val="1200"/>
              </a:spcAft>
            </a:pPr>
            <a:r>
              <a:rPr lang="en-US" sz="1200" dirty="0">
                <a:latin typeface="Cavolini" panose="020B0502040204020203" pitchFamily="66" charset="0"/>
                <a:cs typeface="Cavolini" panose="020B0502040204020203" pitchFamily="66" charset="0"/>
              </a:rPr>
              <a:t>I AM WRITING A LETTER OF INTEREST IN REGARDS TO THE POSITION IN YOUR COMPANY. YOUR COMPANY IS KNOWN FOR ITS INNOVATION, PROFESSIONALISM, AND RESULTS-DRIVEN MARKETING STRATEGY, WHICH IS WHY I AM CERTAIN I WOULD MAKE A VALUABLE ADDITION TO YOUR TEAM. I WOULD BE INTERESTED IN LEARNING MORE ABOUT THE COMPANY AND AVAILABLE OPPORTUNITIES, SO I HAVE ENCLOSED MY RESUME FOR YOUR CONSIDERATION. </a:t>
            </a:r>
            <a:endParaRPr lang="vi-VN" sz="1200" dirty="0">
              <a:latin typeface="Cavolini" panose="020B0502040204020203" pitchFamily="66" charset="0"/>
              <a:cs typeface="Cavolini" panose="020B0502040204020203" pitchFamily="66" charset="0"/>
            </a:endParaRPr>
          </a:p>
          <a:p>
            <a:pPr algn="just">
              <a:spcBef>
                <a:spcPts val="1200"/>
              </a:spcBef>
              <a:spcAft>
                <a:spcPts val="1200"/>
              </a:spcAft>
            </a:pPr>
            <a:r>
              <a:rPr lang="en-US" sz="1200" dirty="0">
                <a:latin typeface="Cavolini" panose="020B0502040204020203" pitchFamily="66" charset="0"/>
                <a:cs typeface="Cavolini" panose="020B0502040204020203" pitchFamily="66" charset="0"/>
              </a:rPr>
              <a:t>I AM CONFIDENT THAT MY EXPERIENCE IN THIS FIELD WILL BE AN ASSET TO YOUR COMPANY. AS YOU WILL SEE ON MY RESUME, I HAVE A PROVEN RECORD OF ACHIEVEMENTS, WHICH WILL ALLOW ME TO MAKE MAJOR CONTRIBUTIONS TO YOUR COMPANY. </a:t>
            </a:r>
            <a:endParaRPr lang="vi-VN" sz="1200" dirty="0">
              <a:latin typeface="Cavolini" panose="020B0502040204020203" pitchFamily="66" charset="0"/>
              <a:cs typeface="Cavolini" panose="020B0502040204020203" pitchFamily="66" charset="0"/>
            </a:endParaRPr>
          </a:p>
          <a:p>
            <a:pPr algn="just">
              <a:spcBef>
                <a:spcPts val="1200"/>
              </a:spcBef>
              <a:spcAft>
                <a:spcPts val="1200"/>
              </a:spcAft>
            </a:pPr>
            <a:r>
              <a:rPr lang="en-US" sz="1200" dirty="0">
                <a:latin typeface="Cavolini" panose="020B0502040204020203" pitchFamily="66" charset="0"/>
                <a:cs typeface="Cavolini" panose="020B0502040204020203" pitchFamily="66" charset="0"/>
              </a:rPr>
              <a:t>I LOOK FORWARD TO SPEAKING WITH YOU TO DISCUSS HOW MY EXPERIENCE AND ABILITIES MATCH YOUR NEEDS. I WILL CALL YOU ON THE DAY OF THE WEEK TO SEE WHAT DAY AND TIME FIT YOUR BUSY SCHEDULE. DON’T HESITATE TO CONTACT ME AT YOUR PHONE NUMBER OR CONTACT ME BY EMAIL AT YOUR EMAIL ADDRESS SHOULD YOU HAVE ANY QUESTIONS. I LOOK FORWARD TO SPEAKING WITH </a:t>
            </a:r>
            <a:r>
              <a:rPr lang="vi-VN" sz="1200" dirty="0">
                <a:latin typeface="Cavolini" panose="020B0502040204020203" pitchFamily="66" charset="0"/>
                <a:cs typeface="Cavolini" panose="020B0502040204020203" pitchFamily="66" charset="0"/>
              </a:rPr>
              <a:t>YOU.</a:t>
            </a:r>
            <a:endParaRPr lang="en-US" sz="1200" dirty="0">
              <a:latin typeface="Cavolini" panose="020B0502040204020203" pitchFamily="66" charset="0"/>
              <a:cs typeface="Cavolini" panose="020B0502040204020203" pitchFamily="66" charset="0"/>
            </a:endParaRPr>
          </a:p>
        </p:txBody>
      </p:sp>
      <p:sp>
        <p:nvSpPr>
          <p:cNvPr id="7" name="TextBox 6">
            <a:extLst>
              <a:ext uri="{FF2B5EF4-FFF2-40B4-BE49-F238E27FC236}">
                <a16:creationId xmlns:a16="http://schemas.microsoft.com/office/drawing/2014/main" id="{7DD452AF-5F9A-6D1A-C95E-8B4CD8281E9B}"/>
              </a:ext>
            </a:extLst>
          </p:cNvPr>
          <p:cNvSpPr txBox="1"/>
          <p:nvPr/>
        </p:nvSpPr>
        <p:spPr>
          <a:xfrm>
            <a:off x="941471" y="1577287"/>
            <a:ext cx="4975058" cy="1661993"/>
          </a:xfrm>
          <a:prstGeom prst="rect">
            <a:avLst/>
          </a:prstGeom>
          <a:noFill/>
        </p:spPr>
        <p:txBody>
          <a:bodyPr wrap="square">
            <a:spAutoFit/>
          </a:bodyPr>
          <a:lstStyle/>
          <a:p>
            <a:pPr algn="ctr"/>
            <a:r>
              <a:rPr lang="en-US" dirty="0"/>
              <a:t>COVER LETTER BY </a:t>
            </a:r>
            <a:endParaRPr lang="vi-VN" dirty="0"/>
          </a:p>
          <a:p>
            <a:pPr algn="ctr"/>
            <a:r>
              <a:rPr lang="vi-VN" sz="4800" b="1" dirty="0"/>
              <a:t>LE DAT EM</a:t>
            </a:r>
          </a:p>
          <a:p>
            <a:pPr algn="ctr"/>
            <a:r>
              <a:rPr lang="en-US" dirty="0"/>
              <a:t>CREATIVE DESIGNER </a:t>
            </a:r>
            <a:endParaRPr lang="vi-VN" dirty="0"/>
          </a:p>
          <a:p>
            <a:pPr algn="ctr"/>
            <a:r>
              <a:rPr lang="en-US" dirty="0"/>
              <a:t>DEAR MR. ANDREW</a:t>
            </a:r>
          </a:p>
        </p:txBody>
      </p:sp>
    </p:spTree>
    <p:extLst>
      <p:ext uri="{BB962C8B-B14F-4D97-AF65-F5344CB8AC3E}">
        <p14:creationId xmlns:p14="http://schemas.microsoft.com/office/powerpoint/2010/main" val="250407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9FA65-1F31-EE10-74B4-56DFE1993D61}"/>
              </a:ext>
            </a:extLst>
          </p:cNvPr>
          <p:cNvSpPr>
            <a:spLocks noGrp="1" noRot="1" noMove="1" noResize="1" noEditPoints="1" noAdjustHandles="1" noChangeArrowheads="1" noChangeShapeType="1"/>
          </p:cNvSpPr>
          <p:nvPr/>
        </p:nvSpPr>
        <p:spPr>
          <a:xfrm>
            <a:off x="365760" y="0"/>
            <a:ext cx="6126480" cy="274320"/>
          </a:xfrm>
          <a:prstGeom prst="rect">
            <a:avLst/>
          </a:prstGeom>
          <a:solidFill>
            <a:srgbClr val="007D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ABD703B-0329-26A1-1063-59BD95B83F06}"/>
              </a:ext>
            </a:extLst>
          </p:cNvPr>
          <p:cNvSpPr>
            <a:spLocks noGrp="1" noRot="1" noMove="1" noResize="1" noEditPoints="1" noAdjustHandles="1" noChangeArrowheads="1" noChangeShapeType="1"/>
          </p:cNvSpPr>
          <p:nvPr/>
        </p:nvSpPr>
        <p:spPr>
          <a:xfrm>
            <a:off x="365760" y="463281"/>
            <a:ext cx="2495016" cy="651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latin typeface="Oswald" panose="00000500000000000000" pitchFamily="2" charset="0"/>
                <a:cs typeface="Posterama" panose="020B0504020200020000" pitchFamily="34" charset="0"/>
              </a:rPr>
              <a:t>LE DAT EM</a:t>
            </a:r>
          </a:p>
          <a:p>
            <a:pPr>
              <a:lnSpc>
                <a:spcPct val="150000"/>
              </a:lnSpc>
            </a:pPr>
            <a:r>
              <a:rPr lang="vi-VN" sz="800" b="1" dirty="0">
                <a:solidFill>
                  <a:schemeClr val="tx1">
                    <a:lumMod val="50000"/>
                    <a:lumOff val="50000"/>
                  </a:schemeClr>
                </a:solidFill>
                <a:ea typeface="roboto" panose="02000000000000000000" pitchFamily="2" charset="0"/>
                <a:cs typeface="roboto" panose="02000000000000000000" pitchFamily="2" charset="0"/>
              </a:rPr>
              <a:t>[……]</a:t>
            </a:r>
            <a:endParaRPr lang="en-US" sz="800" b="1" dirty="0">
              <a:solidFill>
                <a:schemeClr val="tx1">
                  <a:lumMod val="50000"/>
                  <a:lumOff val="50000"/>
                </a:schemeClr>
              </a:solidFill>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66436B68-F275-1043-2244-9D1841112AEB}"/>
              </a:ext>
            </a:extLst>
          </p:cNvPr>
          <p:cNvSpPr>
            <a:spLocks noGrp="1" noRot="1" noMove="1" noResize="1" noEditPoints="1" noAdjustHandles="1" noChangeArrowheads="1" noChangeShapeType="1"/>
          </p:cNvSpPr>
          <p:nvPr/>
        </p:nvSpPr>
        <p:spPr>
          <a:xfrm>
            <a:off x="3641624" y="461119"/>
            <a:ext cx="2850616" cy="8229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emdatle@gmail.com</a:t>
            </a:r>
            <a:endPar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a:p>
            <a:pPr algn="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Cao Lanh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City</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 Dong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Thap</a:t>
            </a:r>
            <a:r>
              <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 </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Vietnam</a:t>
            </a:r>
            <a:endPar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a:p>
            <a:pPr algn="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(+84) 393535006</a:t>
            </a:r>
          </a:p>
          <a:p>
            <a:pPr algn="r"/>
            <a:r>
              <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rPr>
              <a:t>Arp 8, 2002</a:t>
            </a:r>
          </a:p>
          <a:p>
            <a:pPr algn="r"/>
            <a:r>
              <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https://www.linkedin.com/in/ledatem</a:t>
            </a:r>
            <a:endPar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a:p>
            <a:pPr algn="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and</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 </a:t>
            </a:r>
            <a:r>
              <a:rPr lang="vi-VN" sz="800" dirty="0" err="1">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ore</a:t>
            </a:r>
            <a:r>
              <a:rPr lang="vi-VN"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a:t>
            </a:r>
            <a:endParaRPr lang="en-US" sz="800" dirty="0">
              <a:solidFill>
                <a:schemeClr val="bg2">
                  <a:lumMod val="50000"/>
                </a:schemeClr>
              </a:solidFill>
              <a:latin typeface="Aptos" panose="020B0004020202020204" pitchFamily="34" charset="0"/>
              <a:ea typeface="roboto" panose="02000000000000000000" pitchFamily="2" charset="0"/>
              <a:cs typeface="roboto" panose="02000000000000000000" pitchFamily="2" charset="0"/>
            </a:endParaRPr>
          </a:p>
        </p:txBody>
      </p:sp>
      <p:grpSp>
        <p:nvGrpSpPr>
          <p:cNvPr id="65" name="Group 64">
            <a:extLst>
              <a:ext uri="{FF2B5EF4-FFF2-40B4-BE49-F238E27FC236}">
                <a16:creationId xmlns:a16="http://schemas.microsoft.com/office/drawing/2014/main" id="{EBBBB0B1-E0F8-5217-A32B-128BB0D1C923}"/>
              </a:ext>
            </a:extLst>
          </p:cNvPr>
          <p:cNvGrpSpPr>
            <a:grpSpLocks noGrp="1" noUngrp="1" noRot="1" noMove="1" noResize="1"/>
          </p:cNvGrpSpPr>
          <p:nvPr/>
        </p:nvGrpSpPr>
        <p:grpSpPr>
          <a:xfrm>
            <a:off x="2274258" y="2820030"/>
            <a:ext cx="4128842" cy="228600"/>
            <a:chOff x="2274258" y="1605910"/>
            <a:chExt cx="4128842" cy="228600"/>
          </a:xfrm>
        </p:grpSpPr>
        <p:grpSp>
          <p:nvGrpSpPr>
            <p:cNvPr id="63" name="Group 62">
              <a:extLst>
                <a:ext uri="{FF2B5EF4-FFF2-40B4-BE49-F238E27FC236}">
                  <a16:creationId xmlns:a16="http://schemas.microsoft.com/office/drawing/2014/main" id="{60405A4D-6F99-ECDC-5220-740226D30B93}"/>
                </a:ext>
              </a:extLst>
            </p:cNvPr>
            <p:cNvGrpSpPr>
              <a:grpSpLocks noGrp="1" noUngrp="1" noRot="1" noMove="1" noResize="1"/>
            </p:cNvGrpSpPr>
            <p:nvPr/>
          </p:nvGrpSpPr>
          <p:grpSpPr>
            <a:xfrm>
              <a:off x="2288300" y="1605910"/>
              <a:ext cx="4114800" cy="228600"/>
              <a:chOff x="2288300" y="1605910"/>
              <a:chExt cx="4114800" cy="228600"/>
            </a:xfrm>
          </p:grpSpPr>
          <p:cxnSp>
            <p:nvCxnSpPr>
              <p:cNvPr id="11" name="Straight Connector 10">
                <a:extLst>
                  <a:ext uri="{FF2B5EF4-FFF2-40B4-BE49-F238E27FC236}">
                    <a16:creationId xmlns:a16="http://schemas.microsoft.com/office/drawing/2014/main" id="{30772C83-3539-6251-D3F1-BED8BC749E0B}"/>
                  </a:ext>
                </a:extLst>
              </p:cNvPr>
              <p:cNvCxnSpPr>
                <a:cxnSpLocks noGrp="1" noRot="1" noMove="1" noResize="1" noEditPoints="1" noAdjustHandles="1" noChangeArrowheads="1" noChangeShapeType="1"/>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FEA117E-45E8-6FC7-77D7-6CA266048DDD}"/>
                  </a:ext>
                </a:extLst>
              </p:cNvPr>
              <p:cNvCxnSpPr>
                <a:cxnSpLocks noGrp="1" noRot="1" noMove="1" noResize="1" noEditPoints="1" noAdjustHandles="1" noChangeArrowheads="1" noChangeShapeType="1"/>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7C03B6B1-AC5B-751D-9DCD-27ACF834A138}"/>
                </a:ext>
              </a:extLst>
            </p:cNvPr>
            <p:cNvSpPr txBox="1">
              <a:spLocks noGrp="1" noRot="1" noMove="1" noResize="1" noEditPoints="1" noAdjustHandles="1" noChangeArrowheads="1" noChangeShapeType="1"/>
            </p:cNvSpPr>
            <p:nvPr/>
          </p:nvSpPr>
          <p:spPr>
            <a:xfrm>
              <a:off x="2274258" y="1612488"/>
              <a:ext cx="1554480" cy="215444"/>
            </a:xfrm>
            <a:prstGeom prst="rect">
              <a:avLst/>
            </a:prstGeom>
            <a:noFill/>
            <a:ln w="3175">
              <a:noFill/>
            </a:ln>
          </p:spPr>
          <p:txBody>
            <a:bodyPr wrap="square" anchor="ctr">
              <a:spAutoFit/>
            </a:bodyPr>
            <a:lstStyle/>
            <a:p>
              <a:pPr indent="114300"/>
              <a:r>
                <a:rPr lang="en-US" sz="800" i="0" cap="all" spc="100" dirty="0">
                  <a:solidFill>
                    <a:schemeClr val="tx1">
                      <a:lumMod val="85000"/>
                      <a:lumOff val="15000"/>
                    </a:schemeClr>
                  </a:solidFill>
                  <a:effectLst/>
                  <a:latin typeface="Oswald" panose="020F0502020204030204" pitchFamily="2" charset="0"/>
                </a:rPr>
                <a:t>EXPERIENCE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9" name="Graphic 18" descr="Ribbon outline">
              <a:extLst>
                <a:ext uri="{FF2B5EF4-FFF2-40B4-BE49-F238E27FC236}">
                  <a16:creationId xmlns:a16="http://schemas.microsoft.com/office/drawing/2014/main" id="{C3536658-002C-5503-FCAB-F0CFC08DD917}"/>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74258" y="1665346"/>
              <a:ext cx="109728" cy="109728"/>
            </a:xfrm>
            <a:prstGeom prst="rect">
              <a:avLst/>
            </a:prstGeom>
          </p:spPr>
        </p:pic>
      </p:grpSp>
      <p:pic>
        <p:nvPicPr>
          <p:cNvPr id="49" name="Picture 48" descr="A person smiling at the camera&#10;&#10;Description automatically generated">
            <a:extLst>
              <a:ext uri="{FF2B5EF4-FFF2-40B4-BE49-F238E27FC236}">
                <a16:creationId xmlns:a16="http://schemas.microsoft.com/office/drawing/2014/main" id="{953A4953-7078-A2AE-4406-8365BFE44BB9}"/>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tretch>
            <a:fillRect/>
          </a:stretch>
        </p:blipFill>
        <p:spPr>
          <a:xfrm>
            <a:off x="466044" y="1660463"/>
            <a:ext cx="1554480" cy="2072922"/>
          </a:xfrm>
          <a:prstGeom prst="rect">
            <a:avLst/>
          </a:prstGeom>
        </p:spPr>
      </p:pic>
      <p:cxnSp>
        <p:nvCxnSpPr>
          <p:cNvPr id="52" name="Straight Connector 51">
            <a:extLst>
              <a:ext uri="{FF2B5EF4-FFF2-40B4-BE49-F238E27FC236}">
                <a16:creationId xmlns:a16="http://schemas.microsoft.com/office/drawing/2014/main" id="{8B950519-8C5A-DA81-32CB-719EC9795805}"/>
              </a:ext>
            </a:extLst>
          </p:cNvPr>
          <p:cNvCxnSpPr>
            <a:cxnSpLocks noGrp="1" noRot="1" noMove="1" noResize="1" noEditPoints="1" noAdjustHandles="1" noChangeArrowheads="1" noChangeShapeType="1"/>
          </p:cNvCxnSpPr>
          <p:nvPr/>
        </p:nvCxnSpPr>
        <p:spPr>
          <a:xfrm flipH="1" flipV="1">
            <a:off x="6407785" y="-40338"/>
            <a:ext cx="0" cy="10149840"/>
          </a:xfrm>
          <a:prstGeom prst="line">
            <a:avLst/>
          </a:prstGeom>
          <a:ln w="9525">
            <a:no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7DFF191-3FE8-A3E9-972C-68B58EACCBA3}"/>
              </a:ext>
            </a:extLst>
          </p:cNvPr>
          <p:cNvCxnSpPr>
            <a:cxnSpLocks noGrp="1" noRot="1" noMove="1" noResize="1" noEditPoints="1" noAdjustHandles="1" noChangeArrowheads="1" noChangeShapeType="1"/>
          </p:cNvCxnSpPr>
          <p:nvPr/>
        </p:nvCxnSpPr>
        <p:spPr>
          <a:xfrm flipH="1" flipV="1">
            <a:off x="453810" y="-121920"/>
            <a:ext cx="0" cy="10149840"/>
          </a:xfrm>
          <a:prstGeom prst="line">
            <a:avLst/>
          </a:prstGeom>
          <a:ln w="9525">
            <a:no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4F254F8-553B-810E-D7C2-CFAA1F0228DD}"/>
              </a:ext>
            </a:extLst>
          </p:cNvPr>
          <p:cNvCxnSpPr>
            <a:cxnSpLocks noGrp="1" noRot="1" noMove="1" noResize="1" noEditPoints="1" noAdjustHandles="1" noChangeArrowheads="1" noChangeShapeType="1"/>
          </p:cNvCxnSpPr>
          <p:nvPr/>
        </p:nvCxnSpPr>
        <p:spPr>
          <a:xfrm flipH="1" flipV="1">
            <a:off x="2282718" y="-198452"/>
            <a:ext cx="0" cy="10149840"/>
          </a:xfrm>
          <a:prstGeom prst="line">
            <a:avLst/>
          </a:prstGeom>
          <a:ln w="9525">
            <a:noFill/>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C7C67353-41B3-A541-C168-4784677229EF}"/>
              </a:ext>
            </a:extLst>
          </p:cNvPr>
          <p:cNvGrpSpPr/>
          <p:nvPr/>
        </p:nvGrpSpPr>
        <p:grpSpPr>
          <a:xfrm>
            <a:off x="452118" y="6163433"/>
            <a:ext cx="1560969" cy="228600"/>
            <a:chOff x="452118" y="6163433"/>
            <a:chExt cx="1560969" cy="228600"/>
          </a:xfrm>
        </p:grpSpPr>
        <p:grpSp>
          <p:nvGrpSpPr>
            <p:cNvPr id="39" name="Group 38">
              <a:extLst>
                <a:ext uri="{FF2B5EF4-FFF2-40B4-BE49-F238E27FC236}">
                  <a16:creationId xmlns:a16="http://schemas.microsoft.com/office/drawing/2014/main" id="{3EC2B1E1-7C78-DF56-006C-2BDED6D55571}"/>
                </a:ext>
              </a:extLst>
            </p:cNvPr>
            <p:cNvGrpSpPr/>
            <p:nvPr/>
          </p:nvGrpSpPr>
          <p:grpSpPr>
            <a:xfrm>
              <a:off x="458607" y="6163433"/>
              <a:ext cx="1554480" cy="228600"/>
              <a:chOff x="474487" y="6039791"/>
              <a:chExt cx="1554480" cy="228600"/>
            </a:xfrm>
          </p:grpSpPr>
          <p:cxnSp>
            <p:nvCxnSpPr>
              <p:cNvPr id="88" name="Straight Connector 87">
                <a:extLst>
                  <a:ext uri="{FF2B5EF4-FFF2-40B4-BE49-F238E27FC236}">
                    <a16:creationId xmlns:a16="http://schemas.microsoft.com/office/drawing/2014/main" id="{63A3E7EA-CCFD-F7E5-D2F9-BAEA3565FED3}"/>
                  </a:ext>
                </a:extLst>
              </p:cNvPr>
              <p:cNvCxnSpPr>
                <a:cxnSpLocks/>
              </p:cNvCxnSpPr>
              <p:nvPr/>
            </p:nvCxnSpPr>
            <p:spPr>
              <a:xfrm>
                <a:off x="474487" y="60397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6DC1356-5CE7-D626-1185-BD159E514DC9}"/>
                  </a:ext>
                </a:extLst>
              </p:cNvPr>
              <p:cNvCxnSpPr>
                <a:cxnSpLocks/>
              </p:cNvCxnSpPr>
              <p:nvPr/>
            </p:nvCxnSpPr>
            <p:spPr>
              <a:xfrm>
                <a:off x="474487" y="62683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9DC40F27-9782-73CA-9F0F-A10328AD5493}"/>
                </a:ext>
              </a:extLst>
            </p:cNvPr>
            <p:cNvGrpSpPr/>
            <p:nvPr/>
          </p:nvGrpSpPr>
          <p:grpSpPr>
            <a:xfrm>
              <a:off x="452118" y="6186293"/>
              <a:ext cx="1554480" cy="182880"/>
              <a:chOff x="611041" y="6083259"/>
              <a:chExt cx="1554480" cy="182880"/>
            </a:xfrm>
          </p:grpSpPr>
          <p:pic>
            <p:nvPicPr>
              <p:cNvPr id="72" name="Graphic 71" descr="Blockchain with solid fill">
                <a:extLst>
                  <a:ext uri="{FF2B5EF4-FFF2-40B4-BE49-F238E27FC236}">
                    <a16:creationId xmlns:a16="http://schemas.microsoft.com/office/drawing/2014/main" id="{996D3D4E-2358-B2BA-B93A-ECC52FF92F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1041" y="6119835"/>
                <a:ext cx="109728" cy="109728"/>
              </a:xfrm>
              <a:prstGeom prst="rect">
                <a:avLst/>
              </a:prstGeom>
            </p:spPr>
          </p:pic>
          <p:sp>
            <p:nvSpPr>
              <p:cNvPr id="91" name="TextBox 90">
                <a:extLst>
                  <a:ext uri="{FF2B5EF4-FFF2-40B4-BE49-F238E27FC236}">
                    <a16:creationId xmlns:a16="http://schemas.microsoft.com/office/drawing/2014/main" id="{B5E2611B-A174-6E73-8109-5968DF52FDA1}"/>
                  </a:ext>
                </a:extLst>
              </p:cNvPr>
              <p:cNvSpPr txBox="1"/>
              <p:nvPr/>
            </p:nvSpPr>
            <p:spPr>
              <a:xfrm>
                <a:off x="611041" y="6083259"/>
                <a:ext cx="1554480" cy="182880"/>
              </a:xfrm>
              <a:prstGeom prst="rect">
                <a:avLst/>
              </a:prstGeom>
              <a:noFill/>
              <a:ln>
                <a:noFill/>
              </a:ln>
            </p:spPr>
            <p:txBody>
              <a:bodyPr wrap="square" anchor="ctr">
                <a:spAutoFit/>
              </a:bodyPr>
              <a:lstStyle/>
              <a:p>
                <a:pPr indent="117475"/>
                <a:r>
                  <a:rPr lang="en-US" sz="800" i="0" cap="all" spc="100" dirty="0" err="1">
                    <a:solidFill>
                      <a:schemeClr val="tx1">
                        <a:lumMod val="85000"/>
                        <a:lumOff val="15000"/>
                      </a:schemeClr>
                    </a:solidFill>
                    <a:effectLst/>
                    <a:latin typeface="Oswald" panose="020F0502020204030204" pitchFamily="2" charset="0"/>
                  </a:rPr>
                  <a:t>sKILLS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sp>
        <p:nvSpPr>
          <p:cNvPr id="135" name="TextBox 134">
            <a:extLst>
              <a:ext uri="{FF2B5EF4-FFF2-40B4-BE49-F238E27FC236}">
                <a16:creationId xmlns:a16="http://schemas.microsoft.com/office/drawing/2014/main" id="{B3AA9F02-BEE9-EFD7-2CB0-59036921A801}"/>
              </a:ext>
            </a:extLst>
          </p:cNvPr>
          <p:cNvSpPr txBox="1">
            <a:spLocks noGrp="1" noRot="1" noMove="1" noResize="1" noEditPoints="1" noAdjustHandles="1" noChangeArrowheads="1" noChangeShapeType="1"/>
          </p:cNvSpPr>
          <p:nvPr/>
        </p:nvSpPr>
        <p:spPr>
          <a:xfrm>
            <a:off x="368715" y="4334525"/>
            <a:ext cx="1755360" cy="954107"/>
          </a:xfrm>
          <a:prstGeom prst="rect">
            <a:avLst/>
          </a:prstGeom>
          <a:noFill/>
        </p:spPr>
        <p:txBody>
          <a:bodyPr wrap="square">
            <a:spAutoFit/>
          </a:bodyPr>
          <a:lstStyle/>
          <a:p>
            <a:pPr algn="just"/>
            <a:r>
              <a:rPr lang="en-US" sz="800" b="0" i="0" dirty="0">
                <a:solidFill>
                  <a:schemeClr val="tx1">
                    <a:lumMod val="65000"/>
                    <a:lumOff val="35000"/>
                  </a:schemeClr>
                </a:solidFill>
                <a:effectLst/>
                <a:latin typeface="Aptos" panose="020B0004020202020204" pitchFamily="34" charset="0"/>
              </a:rPr>
              <a:t>Proactive, customer-orientated retail professional with over 4 years of experience in reputable shops. Received 3 ‘Passion Awards’ for delivering outstanding service and have consistently surpassed my target KPIs for mystery shoppers.</a:t>
            </a:r>
            <a:endParaRPr lang="en-US" sz="800" dirty="0">
              <a:solidFill>
                <a:schemeClr val="tx1">
                  <a:lumMod val="65000"/>
                  <a:lumOff val="35000"/>
                </a:schemeClr>
              </a:solidFill>
              <a:latin typeface="Aptos" panose="020B0004020202020204" pitchFamily="34" charset="0"/>
            </a:endParaRPr>
          </a:p>
        </p:txBody>
      </p:sp>
      <p:sp>
        <p:nvSpPr>
          <p:cNvPr id="139" name="TextBox 138">
            <a:extLst>
              <a:ext uri="{FF2B5EF4-FFF2-40B4-BE49-F238E27FC236}">
                <a16:creationId xmlns:a16="http://schemas.microsoft.com/office/drawing/2014/main" id="{54B3C0EB-5E7E-6B43-4F37-6B1405944E43}"/>
              </a:ext>
            </a:extLst>
          </p:cNvPr>
          <p:cNvSpPr txBox="1"/>
          <p:nvPr/>
        </p:nvSpPr>
        <p:spPr>
          <a:xfrm>
            <a:off x="384588" y="8952570"/>
            <a:ext cx="3429000" cy="338554"/>
          </a:xfrm>
          <a:prstGeom prst="rect">
            <a:avLst/>
          </a:prstGeom>
          <a:noFill/>
        </p:spPr>
        <p:txBody>
          <a:bodyPr wrap="square">
            <a:spAutoFit/>
          </a:bodyPr>
          <a:lstStyle/>
          <a:p>
            <a:pPr algn="l"/>
            <a:r>
              <a:rPr lang="en-US" sz="800" b="0" i="0" dirty="0">
                <a:solidFill>
                  <a:schemeClr val="bg2">
                    <a:lumMod val="10000"/>
                  </a:schemeClr>
                </a:solidFill>
                <a:effectLst/>
                <a:highlight>
                  <a:srgbClr val="FFFFFF"/>
                </a:highlight>
                <a:latin typeface="Roboto" panose="02000000000000000000" pitchFamily="2" charset="0"/>
              </a:rPr>
              <a:t>English</a:t>
            </a:r>
            <a:r>
              <a:rPr lang="vi-VN" sz="800" b="0" i="0" dirty="0">
                <a:solidFill>
                  <a:schemeClr val="bg2">
                    <a:lumMod val="10000"/>
                  </a:schemeClr>
                </a:solidFill>
                <a:effectLst/>
                <a:highlight>
                  <a:srgbClr val="FFFFFF"/>
                </a:highlight>
                <a:latin typeface="Roboto" panose="02000000000000000000" pitchFamily="2" charset="0"/>
              </a:rPr>
              <a:t> | </a:t>
            </a:r>
            <a:r>
              <a:rPr lang="en-US" sz="800" b="0" i="0" dirty="0">
                <a:solidFill>
                  <a:schemeClr val="bg2">
                    <a:lumMod val="10000"/>
                  </a:schemeClr>
                </a:solidFill>
                <a:effectLst/>
                <a:highlight>
                  <a:srgbClr val="FFFFFF"/>
                </a:highlight>
                <a:latin typeface="Roboto" panose="02000000000000000000" pitchFamily="2" charset="0"/>
              </a:rPr>
              <a:t>Intermediate.</a:t>
            </a:r>
            <a:br>
              <a:rPr lang="en-US" sz="800" dirty="0"/>
            </a:br>
            <a:r>
              <a:rPr lang="en-US" sz="800" b="0" i="0" dirty="0">
                <a:solidFill>
                  <a:schemeClr val="tx1">
                    <a:lumMod val="50000"/>
                    <a:lumOff val="50000"/>
                  </a:schemeClr>
                </a:solidFill>
                <a:effectLst/>
                <a:highlight>
                  <a:srgbClr val="FFFFFF"/>
                </a:highlight>
                <a:latin typeface="Roboto" panose="02000000000000000000" pitchFamily="2" charset="0"/>
              </a:rPr>
              <a:t>B1 English Proficiency Certificate</a:t>
            </a:r>
            <a:endParaRPr lang="en-US" sz="800" dirty="0">
              <a:solidFill>
                <a:schemeClr val="tx1">
                  <a:lumMod val="50000"/>
                  <a:lumOff val="50000"/>
                </a:schemeClr>
              </a:solidFill>
            </a:endParaRPr>
          </a:p>
        </p:txBody>
      </p:sp>
      <p:grpSp>
        <p:nvGrpSpPr>
          <p:cNvPr id="43" name="Group 42">
            <a:extLst>
              <a:ext uri="{FF2B5EF4-FFF2-40B4-BE49-F238E27FC236}">
                <a16:creationId xmlns:a16="http://schemas.microsoft.com/office/drawing/2014/main" id="{6D7BAA1F-5CBC-5174-3558-A7B6C885DFDD}"/>
              </a:ext>
            </a:extLst>
          </p:cNvPr>
          <p:cNvGrpSpPr/>
          <p:nvPr/>
        </p:nvGrpSpPr>
        <p:grpSpPr>
          <a:xfrm>
            <a:off x="448155" y="8588340"/>
            <a:ext cx="1564933" cy="228600"/>
            <a:chOff x="448155" y="7153244"/>
            <a:chExt cx="1564933" cy="228600"/>
          </a:xfrm>
        </p:grpSpPr>
        <p:grpSp>
          <p:nvGrpSpPr>
            <p:cNvPr id="37" name="Group 36">
              <a:extLst>
                <a:ext uri="{FF2B5EF4-FFF2-40B4-BE49-F238E27FC236}">
                  <a16:creationId xmlns:a16="http://schemas.microsoft.com/office/drawing/2014/main" id="{6A7D9F8F-8E9E-0A7F-2B61-D11455F1BFF7}"/>
                </a:ext>
              </a:extLst>
            </p:cNvPr>
            <p:cNvGrpSpPr/>
            <p:nvPr/>
          </p:nvGrpSpPr>
          <p:grpSpPr>
            <a:xfrm>
              <a:off x="448155" y="7159822"/>
              <a:ext cx="1554480" cy="215444"/>
              <a:chOff x="602157" y="6981433"/>
              <a:chExt cx="1554480" cy="215444"/>
            </a:xfrm>
          </p:grpSpPr>
          <p:pic>
            <p:nvPicPr>
              <p:cNvPr id="60" name="Graphic 59" descr="Earth globe: Americas with solid fill">
                <a:extLst>
                  <a:ext uri="{FF2B5EF4-FFF2-40B4-BE49-F238E27FC236}">
                    <a16:creationId xmlns:a16="http://schemas.microsoft.com/office/drawing/2014/main" id="{233A639E-3AC1-5A61-B587-F8C387508D9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2157" y="7034291"/>
                <a:ext cx="109728" cy="109728"/>
              </a:xfrm>
              <a:prstGeom prst="rect">
                <a:avLst/>
              </a:prstGeom>
            </p:spPr>
          </p:pic>
          <p:sp>
            <p:nvSpPr>
              <p:cNvPr id="86" name="TextBox 85">
                <a:extLst>
                  <a:ext uri="{FF2B5EF4-FFF2-40B4-BE49-F238E27FC236}">
                    <a16:creationId xmlns:a16="http://schemas.microsoft.com/office/drawing/2014/main" id="{07CE80F9-E114-4320-81C6-103727C60D26}"/>
                  </a:ext>
                </a:extLst>
              </p:cNvPr>
              <p:cNvSpPr txBox="1"/>
              <p:nvPr/>
            </p:nvSpPr>
            <p:spPr>
              <a:xfrm>
                <a:off x="602157" y="6981433"/>
                <a:ext cx="1554480" cy="215444"/>
              </a:xfrm>
              <a:prstGeom prst="rect">
                <a:avLst/>
              </a:prstGeom>
              <a:noFill/>
            </p:spPr>
            <p:txBody>
              <a:bodyPr wrap="square" anchor="ctr">
                <a:spAutoFit/>
              </a:bodyPr>
              <a:lstStyle/>
              <a:p>
                <a:pPr indent="114300"/>
                <a:r>
                  <a:rPr lang="en-US" sz="800" i="0" cap="all" spc="100" dirty="0">
                    <a:solidFill>
                      <a:schemeClr val="tx1">
                        <a:lumMod val="85000"/>
                        <a:lumOff val="15000"/>
                      </a:schemeClr>
                    </a:solidFill>
                    <a:effectLst/>
                    <a:latin typeface="Oswald" panose="020F0502020204030204" pitchFamily="2" charset="0"/>
                  </a:rPr>
                  <a:t>LANGUAGES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nvGrpSpPr>
            <p:cNvPr id="38" name="Group 37">
              <a:extLst>
                <a:ext uri="{FF2B5EF4-FFF2-40B4-BE49-F238E27FC236}">
                  <a16:creationId xmlns:a16="http://schemas.microsoft.com/office/drawing/2014/main" id="{46A2296B-C793-6C19-8260-EECB47DD4C43}"/>
                </a:ext>
              </a:extLst>
            </p:cNvPr>
            <p:cNvGrpSpPr/>
            <p:nvPr/>
          </p:nvGrpSpPr>
          <p:grpSpPr>
            <a:xfrm>
              <a:off x="458608" y="7153244"/>
              <a:ext cx="1554480" cy="228600"/>
              <a:chOff x="471312" y="7308773"/>
              <a:chExt cx="1554480" cy="228600"/>
            </a:xfrm>
          </p:grpSpPr>
          <p:cxnSp>
            <p:nvCxnSpPr>
              <p:cNvPr id="20" name="Straight Connector 19">
                <a:extLst>
                  <a:ext uri="{FF2B5EF4-FFF2-40B4-BE49-F238E27FC236}">
                    <a16:creationId xmlns:a16="http://schemas.microsoft.com/office/drawing/2014/main" id="{24F1A0D0-D344-4418-D1E6-0F3994049321}"/>
                  </a:ext>
                </a:extLst>
              </p:cNvPr>
              <p:cNvCxnSpPr>
                <a:cxnSpLocks/>
              </p:cNvCxnSpPr>
              <p:nvPr/>
            </p:nvCxnSpPr>
            <p:spPr>
              <a:xfrm>
                <a:off x="471312" y="73087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AEF9463-BC22-1962-2B40-9A4F5E9C293F}"/>
                  </a:ext>
                </a:extLst>
              </p:cNvPr>
              <p:cNvCxnSpPr>
                <a:cxnSpLocks/>
              </p:cNvCxnSpPr>
              <p:nvPr/>
            </p:nvCxnSpPr>
            <p:spPr>
              <a:xfrm>
                <a:off x="471312" y="75373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41" name="Group 40">
            <a:extLst>
              <a:ext uri="{FF2B5EF4-FFF2-40B4-BE49-F238E27FC236}">
                <a16:creationId xmlns:a16="http://schemas.microsoft.com/office/drawing/2014/main" id="{FCA85F0D-F887-F8C5-2F45-75E9C09A6E47}"/>
              </a:ext>
            </a:extLst>
          </p:cNvPr>
          <p:cNvGrpSpPr>
            <a:grpSpLocks noGrp="1" noUngrp="1" noRot="1" noMove="1" noResize="1"/>
          </p:cNvGrpSpPr>
          <p:nvPr/>
        </p:nvGrpSpPr>
        <p:grpSpPr>
          <a:xfrm>
            <a:off x="450672" y="4076541"/>
            <a:ext cx="1562417" cy="228600"/>
            <a:chOff x="450672" y="4292441"/>
            <a:chExt cx="1562417" cy="228600"/>
          </a:xfrm>
        </p:grpSpPr>
        <p:grpSp>
          <p:nvGrpSpPr>
            <p:cNvPr id="35" name="Group 34">
              <a:extLst>
                <a:ext uri="{FF2B5EF4-FFF2-40B4-BE49-F238E27FC236}">
                  <a16:creationId xmlns:a16="http://schemas.microsoft.com/office/drawing/2014/main" id="{586BA1FC-74F1-0AC2-833E-EE632564ECE3}"/>
                </a:ext>
              </a:extLst>
            </p:cNvPr>
            <p:cNvGrpSpPr>
              <a:grpSpLocks noGrp="1" noUngrp="1" noRot="1" noMove="1" noResize="1"/>
            </p:cNvGrpSpPr>
            <p:nvPr/>
          </p:nvGrpSpPr>
          <p:grpSpPr>
            <a:xfrm>
              <a:off x="450672" y="4299019"/>
              <a:ext cx="1554480" cy="215444"/>
              <a:chOff x="458612" y="4299019"/>
              <a:chExt cx="1554480" cy="215444"/>
            </a:xfrm>
          </p:grpSpPr>
          <p:sp>
            <p:nvSpPr>
              <p:cNvPr id="36" name="TextBox 35">
                <a:extLst>
                  <a:ext uri="{FF2B5EF4-FFF2-40B4-BE49-F238E27FC236}">
                    <a16:creationId xmlns:a16="http://schemas.microsoft.com/office/drawing/2014/main" id="{D4EA2337-BB61-2176-787C-BB29312E4E69}"/>
                  </a:ext>
                </a:extLst>
              </p:cNvPr>
              <p:cNvSpPr txBox="1">
                <a:spLocks noGrp="1" noRot="1" noMove="1" noResize="1" noEditPoints="1" noAdjustHandles="1" noChangeArrowheads="1" noChangeShapeType="1"/>
              </p:cNvSpPr>
              <p:nvPr/>
            </p:nvSpPr>
            <p:spPr>
              <a:xfrm>
                <a:off x="458612" y="4299019"/>
                <a:ext cx="1554480" cy="215444"/>
              </a:xfrm>
              <a:prstGeom prst="rect">
                <a:avLst/>
              </a:prstGeom>
              <a:noFill/>
            </p:spPr>
            <p:txBody>
              <a:bodyPr wrap="square" anchor="ctr">
                <a:spAutoFit/>
              </a:bodyPr>
              <a:lstStyle/>
              <a:p>
                <a:pPr indent="114300"/>
                <a:r>
                  <a:rPr lang="en-US" sz="800" cap="all" spc="100" dirty="0">
                    <a:solidFill>
                      <a:schemeClr val="tx1">
                        <a:lumMod val="85000"/>
                        <a:lumOff val="15000"/>
                      </a:schemeClr>
                    </a:solidFill>
                    <a:effectLst/>
                    <a:latin typeface="Oswald" panose="020F0502020204030204" pitchFamily="2" charset="0"/>
                  </a:rPr>
                  <a:t>O</a:t>
                </a:r>
                <a:r>
                  <a:rPr lang="en-US" sz="800" i="0" cap="all" spc="100" dirty="0">
                    <a:solidFill>
                      <a:schemeClr val="tx1">
                        <a:lumMod val="85000"/>
                        <a:lumOff val="15000"/>
                      </a:schemeClr>
                    </a:solidFill>
                    <a:effectLst/>
                    <a:latin typeface="Oswald" panose="020F0502020204030204" pitchFamily="2" charset="0"/>
                  </a:rPr>
                  <a:t>BJECTIVE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9" name="グラフィックス 12" descr="Bullseye">
                <a:extLst>
                  <a:ext uri="{FF2B5EF4-FFF2-40B4-BE49-F238E27FC236}">
                    <a16:creationId xmlns:a16="http://schemas.microsoft.com/office/drawing/2014/main" id="{56B4A637-BF68-52B4-6056-C0E828BA6EAF}"/>
                  </a:ext>
                </a:extLst>
              </p:cNvPr>
              <p:cNvPicPr>
                <a:picLocks noGrp="1" noRot="1" noChangeAspect="1" noMove="1" noResize="1" noEditPoints="1" noAdjustHandles="1" noChangeArrowheads="1" noChangeShapeType="1" noCrop="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8612" y="4351877"/>
                <a:ext cx="109728" cy="109728"/>
              </a:xfrm>
              <a:prstGeom prst="rect">
                <a:avLst/>
              </a:prstGeom>
            </p:spPr>
          </p:pic>
        </p:grpSp>
        <p:grpSp>
          <p:nvGrpSpPr>
            <p:cNvPr id="40" name="Group 39">
              <a:extLst>
                <a:ext uri="{FF2B5EF4-FFF2-40B4-BE49-F238E27FC236}">
                  <a16:creationId xmlns:a16="http://schemas.microsoft.com/office/drawing/2014/main" id="{34E47740-8762-B0AE-62EF-970A04471999}"/>
                </a:ext>
              </a:extLst>
            </p:cNvPr>
            <p:cNvGrpSpPr>
              <a:grpSpLocks noGrp="1" noUngrp="1" noRot="1" noMove="1" noResize="1"/>
            </p:cNvGrpSpPr>
            <p:nvPr/>
          </p:nvGrpSpPr>
          <p:grpSpPr>
            <a:xfrm>
              <a:off x="458609" y="4292441"/>
              <a:ext cx="1554480" cy="228600"/>
              <a:chOff x="474487" y="4292441"/>
              <a:chExt cx="1554480" cy="228600"/>
            </a:xfrm>
          </p:grpSpPr>
          <p:cxnSp>
            <p:nvCxnSpPr>
              <p:cNvPr id="23" name="Straight Connector 22">
                <a:extLst>
                  <a:ext uri="{FF2B5EF4-FFF2-40B4-BE49-F238E27FC236}">
                    <a16:creationId xmlns:a16="http://schemas.microsoft.com/office/drawing/2014/main" id="{FA49CB25-DE40-0464-98F9-4F9F9A058D4A}"/>
                  </a:ext>
                </a:extLst>
              </p:cNvPr>
              <p:cNvCxnSpPr>
                <a:cxnSpLocks noGrp="1" noRot="1" noMove="1" noResize="1" noEditPoints="1" noAdjustHandles="1" noChangeArrowheads="1" noChangeShapeType="1"/>
              </p:cNvCxnSpPr>
              <p:nvPr/>
            </p:nvCxnSpPr>
            <p:spPr>
              <a:xfrm>
                <a:off x="474487" y="42924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BF48BCD-0C5C-FA87-EF42-D01CEEC1C194}"/>
                  </a:ext>
                </a:extLst>
              </p:cNvPr>
              <p:cNvCxnSpPr>
                <a:cxnSpLocks noGrp="1" noRot="1" noMove="1" noResize="1" noEditPoints="1" noAdjustHandles="1" noChangeArrowheads="1" noChangeShapeType="1"/>
              </p:cNvCxnSpPr>
              <p:nvPr/>
            </p:nvCxnSpPr>
            <p:spPr>
              <a:xfrm>
                <a:off x="474487" y="45210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67" name="Group 66">
            <a:extLst>
              <a:ext uri="{FF2B5EF4-FFF2-40B4-BE49-F238E27FC236}">
                <a16:creationId xmlns:a16="http://schemas.microsoft.com/office/drawing/2014/main" id="{A6B03F48-988E-EFB1-3352-D07A5D524C89}"/>
              </a:ext>
            </a:extLst>
          </p:cNvPr>
          <p:cNvGrpSpPr/>
          <p:nvPr/>
        </p:nvGrpSpPr>
        <p:grpSpPr>
          <a:xfrm>
            <a:off x="2288530" y="1407812"/>
            <a:ext cx="4114800" cy="228600"/>
            <a:chOff x="2288530" y="3643012"/>
            <a:chExt cx="4114800" cy="228600"/>
          </a:xfrm>
        </p:grpSpPr>
        <p:grpSp>
          <p:nvGrpSpPr>
            <p:cNvPr id="59" name="Group 58">
              <a:extLst>
                <a:ext uri="{FF2B5EF4-FFF2-40B4-BE49-F238E27FC236}">
                  <a16:creationId xmlns:a16="http://schemas.microsoft.com/office/drawing/2014/main" id="{631F6A6D-4C82-369A-C0B0-FE90E03C706E}"/>
                </a:ext>
              </a:extLst>
            </p:cNvPr>
            <p:cNvGrpSpPr/>
            <p:nvPr/>
          </p:nvGrpSpPr>
          <p:grpSpPr>
            <a:xfrm>
              <a:off x="2291272" y="3665872"/>
              <a:ext cx="1554480" cy="182880"/>
              <a:chOff x="2335730" y="3884506"/>
              <a:chExt cx="1554480" cy="182880"/>
            </a:xfrm>
          </p:grpSpPr>
          <p:sp>
            <p:nvSpPr>
              <p:cNvPr id="130" name="TextBox 129">
                <a:extLst>
                  <a:ext uri="{FF2B5EF4-FFF2-40B4-BE49-F238E27FC236}">
                    <a16:creationId xmlns:a16="http://schemas.microsoft.com/office/drawing/2014/main" id="{63DB89A7-FE66-DD4D-BE4B-83F2FC91D9EF}"/>
                  </a:ext>
                </a:extLst>
              </p:cNvPr>
              <p:cNvSpPr txBox="1"/>
              <p:nvPr/>
            </p:nvSpPr>
            <p:spPr>
              <a:xfrm>
                <a:off x="2335730" y="3884506"/>
                <a:ext cx="1554480" cy="182880"/>
              </a:xfrm>
              <a:prstGeom prst="rect">
                <a:avLst/>
              </a:prstGeom>
              <a:noFill/>
            </p:spPr>
            <p:txBody>
              <a:bodyPr wrap="square" anchor="ctr">
                <a:spAutoFit/>
              </a:bodyPr>
              <a:lstStyle/>
              <a:p>
                <a:pPr indent="114300"/>
                <a:r>
                  <a:rPr lang="vi-VN" sz="800" i="0" cap="all" spc="100" dirty="0" err="1">
                    <a:solidFill>
                      <a:schemeClr val="tx1">
                        <a:lumMod val="85000"/>
                        <a:lumOff val="15000"/>
                      </a:schemeClr>
                    </a:solidFill>
                    <a:effectLst/>
                    <a:latin typeface="Oswald" panose="020F0502020204030204" pitchFamily="2" charset="0"/>
                  </a:rPr>
                  <a:t>eDUCATION</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31" name="グラフィックス 12" descr="Graduation cap outline">
                <a:extLst>
                  <a:ext uri="{FF2B5EF4-FFF2-40B4-BE49-F238E27FC236}">
                    <a16:creationId xmlns:a16="http://schemas.microsoft.com/office/drawing/2014/main" id="{0C1CC65E-7808-1447-E9C8-C922032AD1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2335730" y="3898222"/>
                <a:ext cx="155448" cy="155448"/>
              </a:xfrm>
              <a:prstGeom prst="rect">
                <a:avLst/>
              </a:prstGeom>
            </p:spPr>
          </p:pic>
        </p:grpSp>
        <p:grpSp>
          <p:nvGrpSpPr>
            <p:cNvPr id="61" name="Group 60">
              <a:extLst>
                <a:ext uri="{FF2B5EF4-FFF2-40B4-BE49-F238E27FC236}">
                  <a16:creationId xmlns:a16="http://schemas.microsoft.com/office/drawing/2014/main" id="{DE355A2C-C90D-E8F1-C3B6-8BE80C46A2B1}"/>
                </a:ext>
              </a:extLst>
            </p:cNvPr>
            <p:cNvGrpSpPr/>
            <p:nvPr/>
          </p:nvGrpSpPr>
          <p:grpSpPr>
            <a:xfrm>
              <a:off x="2288530" y="3643012"/>
              <a:ext cx="4114800" cy="228600"/>
              <a:chOff x="2377440" y="3447239"/>
              <a:chExt cx="4114800" cy="228600"/>
            </a:xfrm>
          </p:grpSpPr>
          <p:cxnSp>
            <p:nvCxnSpPr>
              <p:cNvPr id="50" name="Straight Connector 49">
                <a:extLst>
                  <a:ext uri="{FF2B5EF4-FFF2-40B4-BE49-F238E27FC236}">
                    <a16:creationId xmlns:a16="http://schemas.microsoft.com/office/drawing/2014/main" id="{49AC93FE-4CA0-3719-9DF9-5B744B5C0B5C}"/>
                  </a:ext>
                </a:extLst>
              </p:cNvPr>
              <p:cNvCxnSpPr>
                <a:cxnSpLocks/>
              </p:cNvCxnSpPr>
              <p:nvPr/>
            </p:nvCxnSpPr>
            <p:spPr>
              <a:xfrm>
                <a:off x="2377440" y="34472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8443F7B-ABD9-1AEB-CEB6-6F24106CFA6A}"/>
                  </a:ext>
                </a:extLst>
              </p:cNvPr>
              <p:cNvCxnSpPr>
                <a:cxnSpLocks/>
              </p:cNvCxnSpPr>
              <p:nvPr/>
            </p:nvCxnSpPr>
            <p:spPr>
              <a:xfrm>
                <a:off x="2377440" y="36758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sp>
        <p:nvSpPr>
          <p:cNvPr id="62" name="TextBox 61">
            <a:extLst>
              <a:ext uri="{FF2B5EF4-FFF2-40B4-BE49-F238E27FC236}">
                <a16:creationId xmlns:a16="http://schemas.microsoft.com/office/drawing/2014/main" id="{452877FB-A4BF-05F9-2E1F-C9CA187FF139}"/>
              </a:ext>
            </a:extLst>
          </p:cNvPr>
          <p:cNvSpPr txBox="1">
            <a:spLocks noGrp="1" noRot="1" noMove="1" noResize="1" noEditPoints="1" noAdjustHandles="1" noChangeArrowheads="1" noChangeShapeType="1"/>
          </p:cNvSpPr>
          <p:nvPr/>
        </p:nvSpPr>
        <p:spPr>
          <a:xfrm>
            <a:off x="2194386" y="1641623"/>
            <a:ext cx="4298492" cy="1056700"/>
          </a:xfrm>
          <a:prstGeom prst="rect">
            <a:avLst/>
          </a:prstGeom>
          <a:noFill/>
        </p:spPr>
        <p:txBody>
          <a:bodyPr wrap="square">
            <a:spAutoFit/>
          </a:bodyPr>
          <a:lstStyle/>
          <a:p>
            <a:pPr>
              <a:spcAft>
                <a:spcPts val="200"/>
              </a:spcAft>
              <a:tabLst>
                <a:tab pos="4114800" algn="r"/>
              </a:tabLst>
            </a:pPr>
            <a:r>
              <a:rPr lang="vi-VN" sz="800" b="1" i="0" dirty="0" err="1">
                <a:solidFill>
                  <a:schemeClr val="tx1">
                    <a:lumMod val="85000"/>
                    <a:lumOff val="15000"/>
                  </a:schemeClr>
                </a:solidFill>
                <a:effectLst/>
                <a:latin typeface="Aptos" panose="020B0004020202020204" pitchFamily="34" charset="0"/>
              </a:rPr>
              <a:t>Mechatronics</a:t>
            </a:r>
            <a:r>
              <a:rPr lang="vi-VN" sz="800" b="1" i="0" dirty="0">
                <a:solidFill>
                  <a:schemeClr val="tx1">
                    <a:lumMod val="85000"/>
                    <a:lumOff val="15000"/>
                  </a:schemeClr>
                </a:solidFill>
                <a:effectLst/>
                <a:latin typeface="Aptos" panose="020B0004020202020204" pitchFamily="34" charset="0"/>
              </a:rPr>
              <a:t> </a:t>
            </a:r>
            <a:r>
              <a:rPr lang="vi-VN" sz="800" b="1" i="0" dirty="0" err="1">
                <a:solidFill>
                  <a:schemeClr val="tx1">
                    <a:lumMod val="85000"/>
                    <a:lumOff val="15000"/>
                  </a:schemeClr>
                </a:solidFill>
                <a:effectLst/>
                <a:latin typeface="Aptos" panose="020B0004020202020204" pitchFamily="34" charset="0"/>
              </a:rPr>
              <a:t>Engineering</a:t>
            </a:r>
            <a:r>
              <a:rPr lang="vi-VN" sz="800" b="1" i="0" dirty="0">
                <a:solidFill>
                  <a:schemeClr val="tx1">
                    <a:lumMod val="85000"/>
                    <a:lumOff val="15000"/>
                  </a:schemeClr>
                </a:solidFill>
                <a:effectLst/>
                <a:latin typeface="Aptos" panose="020B0004020202020204" pitchFamily="34" charset="0"/>
              </a:rPr>
              <a:t> </a:t>
            </a:r>
            <a:r>
              <a:rPr lang="vi-VN" sz="800" b="1" i="0" dirty="0" err="1">
                <a:solidFill>
                  <a:schemeClr val="tx1">
                    <a:lumMod val="85000"/>
                    <a:lumOff val="15000"/>
                  </a:schemeClr>
                </a:solidFill>
                <a:effectLst/>
                <a:latin typeface="Aptos" panose="020B0004020202020204" pitchFamily="34" charset="0"/>
              </a:rPr>
              <a:t>Engineer</a:t>
            </a:r>
            <a:r>
              <a:rPr lang="vi-VN" sz="800" b="1" i="0" dirty="0">
                <a:solidFill>
                  <a:schemeClr val="tx1">
                    <a:lumMod val="65000"/>
                    <a:lumOff val="35000"/>
                  </a:schemeClr>
                </a:solidFill>
                <a:effectLst/>
                <a:latin typeface="Aptos" panose="020B0004020202020204" pitchFamily="34" charset="0"/>
              </a:rPr>
              <a:t>	</a:t>
            </a:r>
            <a:r>
              <a:rPr lang="vi-VN" sz="800" i="0" dirty="0" err="1">
                <a:solidFill>
                  <a:schemeClr val="bg2">
                    <a:lumMod val="10000"/>
                  </a:schemeClr>
                </a:solidFill>
                <a:effectLst/>
                <a:latin typeface="Aptos" panose="020B0004020202020204" pitchFamily="34" charset="0"/>
              </a:rPr>
              <a:t>Oct</a:t>
            </a:r>
            <a:r>
              <a:rPr lang="vi-VN" sz="800" i="0" dirty="0">
                <a:solidFill>
                  <a:schemeClr val="bg2">
                    <a:lumMod val="10000"/>
                  </a:schemeClr>
                </a:solidFill>
                <a:effectLst/>
                <a:latin typeface="Aptos" panose="020B0004020202020204" pitchFamily="34" charset="0"/>
              </a:rPr>
              <a:t> 2020 – </a:t>
            </a:r>
            <a:r>
              <a:rPr lang="vi-VN" sz="800" i="0" dirty="0" err="1">
                <a:solidFill>
                  <a:schemeClr val="bg2">
                    <a:lumMod val="10000"/>
                  </a:schemeClr>
                </a:solidFill>
                <a:effectLst/>
                <a:latin typeface="Aptos" panose="020B0004020202020204" pitchFamily="34" charset="0"/>
              </a:rPr>
              <a:t>Dec</a:t>
            </a:r>
            <a:r>
              <a:rPr lang="vi-VN" sz="800" i="0" dirty="0">
                <a:solidFill>
                  <a:schemeClr val="bg2">
                    <a:lumMod val="10000"/>
                  </a:schemeClr>
                </a:solidFill>
                <a:effectLst/>
                <a:latin typeface="Aptos" panose="020B0004020202020204" pitchFamily="34" charset="0"/>
              </a:rPr>
              <a:t> 2024</a:t>
            </a:r>
          </a:p>
          <a:p>
            <a:pPr>
              <a:spcAft>
                <a:spcPts val="400"/>
              </a:spcAft>
            </a:pPr>
            <a:r>
              <a:rPr lang="vi-VN" sz="800" b="0" i="0" dirty="0">
                <a:solidFill>
                  <a:schemeClr val="bg2">
                    <a:lumMod val="10000"/>
                  </a:schemeClr>
                </a:solidFill>
                <a:effectLst/>
                <a:latin typeface="Aptos" panose="020B0004020202020204" pitchFamily="34" charset="0"/>
              </a:rPr>
              <a:t>COLLEGE OF ENGINEERING, </a:t>
            </a:r>
            <a:r>
              <a:rPr lang="en-US" sz="800" b="0" i="0" dirty="0">
                <a:solidFill>
                  <a:schemeClr val="bg2">
                    <a:lumMod val="10000"/>
                  </a:schemeClr>
                </a:solidFill>
                <a:effectLst/>
                <a:latin typeface="Aptos" panose="020B0004020202020204" pitchFamily="34" charset="0"/>
              </a:rPr>
              <a:t>CAN THO </a:t>
            </a:r>
            <a:r>
              <a:rPr lang="vi-VN" sz="800" b="0" i="0" dirty="0">
                <a:solidFill>
                  <a:schemeClr val="bg2">
                    <a:lumMod val="10000"/>
                  </a:schemeClr>
                </a:solidFill>
                <a:effectLst/>
                <a:latin typeface="Aptos" panose="020B0004020202020204" pitchFamily="34" charset="0"/>
              </a:rPr>
              <a:t>UNIVERSITY</a:t>
            </a:r>
            <a:r>
              <a:rPr lang="vi-VN" sz="800" dirty="0">
                <a:solidFill>
                  <a:schemeClr val="bg2">
                    <a:lumMod val="10000"/>
                  </a:schemeClr>
                </a:solidFill>
                <a:latin typeface="Aptos" panose="020B0004020202020204" pitchFamily="34" charset="0"/>
              </a:rPr>
              <a:t> </a:t>
            </a:r>
            <a:br>
              <a:rPr lang="vi-VN" sz="800" dirty="0">
                <a:solidFill>
                  <a:schemeClr val="bg2">
                    <a:lumMod val="10000"/>
                  </a:schemeClr>
                </a:solidFill>
                <a:latin typeface="Aptos" panose="020B0004020202020204" pitchFamily="34" charset="0"/>
              </a:rPr>
            </a:br>
            <a:r>
              <a:rPr lang="vi-VN" sz="800" dirty="0">
                <a:solidFill>
                  <a:schemeClr val="bg2">
                    <a:lumMod val="10000"/>
                  </a:schemeClr>
                </a:solidFill>
                <a:latin typeface="Aptos" panose="020B0004020202020204" pitchFamily="34" charset="0"/>
              </a:rPr>
              <a:t> </a:t>
            </a:r>
            <a:r>
              <a:rPr lang="vi-VN" sz="800" i="0" dirty="0">
                <a:solidFill>
                  <a:schemeClr val="bg2">
                    <a:lumMod val="10000"/>
                  </a:schemeClr>
                </a:solidFill>
                <a:effectLst/>
                <a:latin typeface="Aptos" panose="020B0004020202020204" pitchFamily="34" charset="0"/>
              </a:rPr>
              <a:t>–</a:t>
            </a:r>
            <a:r>
              <a:rPr lang="vi-VN" sz="800" dirty="0">
                <a:solidFill>
                  <a:schemeClr val="bg2">
                    <a:lumMod val="10000"/>
                  </a:schemeClr>
                </a:solidFill>
                <a:latin typeface="Aptos" panose="020B0004020202020204" pitchFamily="34" charset="0"/>
              </a:rPr>
              <a:t> </a:t>
            </a:r>
            <a:r>
              <a:rPr lang="en-US" sz="800" b="0" i="0" dirty="0">
                <a:solidFill>
                  <a:schemeClr val="bg2">
                    <a:lumMod val="10000"/>
                  </a:schemeClr>
                </a:solidFill>
                <a:effectLst/>
                <a:latin typeface="Aptos" panose="020B0004020202020204" pitchFamily="34" charset="0"/>
              </a:rPr>
              <a:t>Area II, 3/2 Street, Xuan Khanh Ward, Ninh Kieu District, Can Tho City</a:t>
            </a:r>
            <a:endParaRPr lang="vi-VN" sz="800" b="0" i="0" dirty="0">
              <a:solidFill>
                <a:schemeClr val="bg2">
                  <a:lumMod val="10000"/>
                </a:schemeClr>
              </a:solidFill>
              <a:effectLst/>
              <a:latin typeface="Aptos" panose="020B0004020202020204" pitchFamily="34" charset="0"/>
            </a:endParaRPr>
          </a:p>
          <a:p>
            <a:pPr algn="just">
              <a:spcAft>
                <a:spcPts val="300"/>
              </a:spcAft>
            </a:pPr>
            <a:r>
              <a:rPr lang="en-US" sz="800" b="0" i="1" spc="20" dirty="0">
                <a:solidFill>
                  <a:schemeClr val="tx1">
                    <a:lumMod val="65000"/>
                    <a:lumOff val="35000"/>
                  </a:schemeClr>
                </a:solidFill>
                <a:effectLst/>
                <a:latin typeface="Aptos" panose="020B0004020202020204" pitchFamily="34" charset="0"/>
              </a:rPr>
              <a:t>Accumulated knowledge in mechatronics, including mechanics, electronics, computer science, and control engineering. Participated in collaborative projects, demonstrating teamwork and leadership skills.</a:t>
            </a:r>
            <a:r>
              <a:rPr lang="vi-VN" sz="800" b="0" i="1" spc="20" dirty="0">
                <a:solidFill>
                  <a:schemeClr val="tx1">
                    <a:lumMod val="65000"/>
                    <a:lumOff val="35000"/>
                  </a:schemeClr>
                </a:solidFill>
                <a:effectLst/>
                <a:latin typeface="Aptos" panose="020B0004020202020204" pitchFamily="34" charset="0"/>
              </a:rPr>
              <a:t> </a:t>
            </a:r>
            <a:r>
              <a:rPr lang="en-US" sz="800" b="0" i="1" spc="20" dirty="0">
                <a:solidFill>
                  <a:schemeClr val="tx1">
                    <a:lumMod val="65000"/>
                    <a:lumOff val="35000"/>
                  </a:schemeClr>
                </a:solidFill>
                <a:effectLst/>
                <a:latin typeface="Aptos" panose="020B0004020202020204" pitchFamily="34" charset="0"/>
              </a:rPr>
              <a:t>Consistently achieved high academic performance, maintaining a GPA of [</a:t>
            </a:r>
            <a:r>
              <a:rPr lang="vi-VN" sz="800" i="1" spc="20" dirty="0">
                <a:solidFill>
                  <a:schemeClr val="tx1">
                    <a:lumMod val="65000"/>
                    <a:lumOff val="35000"/>
                  </a:schemeClr>
                </a:solidFill>
                <a:latin typeface="Aptos" panose="020B0004020202020204" pitchFamily="34" charset="0"/>
              </a:rPr>
              <a:t>3.41</a:t>
            </a:r>
            <a:r>
              <a:rPr lang="en-US" sz="800" b="0" i="1" spc="20" dirty="0">
                <a:solidFill>
                  <a:schemeClr val="tx1">
                    <a:lumMod val="65000"/>
                    <a:lumOff val="35000"/>
                  </a:schemeClr>
                </a:solidFill>
                <a:effectLst/>
                <a:latin typeface="Aptos" panose="020B0004020202020204" pitchFamily="34" charset="0"/>
              </a:rPr>
              <a:t>].</a:t>
            </a:r>
          </a:p>
        </p:txBody>
      </p:sp>
      <p:grpSp>
        <p:nvGrpSpPr>
          <p:cNvPr id="75" name="Group 74">
            <a:extLst>
              <a:ext uri="{FF2B5EF4-FFF2-40B4-BE49-F238E27FC236}">
                <a16:creationId xmlns:a16="http://schemas.microsoft.com/office/drawing/2014/main" id="{B4CB176C-593E-FD0C-159B-927C811DB22B}"/>
              </a:ext>
            </a:extLst>
          </p:cNvPr>
          <p:cNvGrpSpPr/>
          <p:nvPr/>
        </p:nvGrpSpPr>
        <p:grpSpPr>
          <a:xfrm>
            <a:off x="2277468" y="5932531"/>
            <a:ext cx="4128842" cy="228600"/>
            <a:chOff x="2274258" y="1605910"/>
            <a:chExt cx="4128842" cy="228600"/>
          </a:xfrm>
        </p:grpSpPr>
        <p:grpSp>
          <p:nvGrpSpPr>
            <p:cNvPr id="76" name="Group 75">
              <a:extLst>
                <a:ext uri="{FF2B5EF4-FFF2-40B4-BE49-F238E27FC236}">
                  <a16:creationId xmlns:a16="http://schemas.microsoft.com/office/drawing/2014/main" id="{5D9270FB-E00C-4600-5806-6EFDB264B75F}"/>
                </a:ext>
              </a:extLst>
            </p:cNvPr>
            <p:cNvGrpSpPr/>
            <p:nvPr/>
          </p:nvGrpSpPr>
          <p:grpSpPr>
            <a:xfrm>
              <a:off x="2288300" y="1605910"/>
              <a:ext cx="4114800" cy="228600"/>
              <a:chOff x="2288300" y="1605910"/>
              <a:chExt cx="4114800" cy="228600"/>
            </a:xfrm>
          </p:grpSpPr>
          <p:cxnSp>
            <p:nvCxnSpPr>
              <p:cNvPr id="81" name="Straight Connector 80">
                <a:extLst>
                  <a:ext uri="{FF2B5EF4-FFF2-40B4-BE49-F238E27FC236}">
                    <a16:creationId xmlns:a16="http://schemas.microsoft.com/office/drawing/2014/main" id="{1F45460C-80E9-2453-A622-9C116DFA184A}"/>
                  </a:ext>
                </a:extLst>
              </p:cNvPr>
              <p:cNvCxnSpPr>
                <a:cxnSpLocks/>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5CFDF7E-34A9-7C4A-7837-A72A0ECF484B}"/>
                  </a:ext>
                </a:extLst>
              </p:cNvPr>
              <p:cNvCxnSpPr>
                <a:cxnSpLocks/>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12DC72D5-75FB-AABA-3AD1-901F46F98E90}"/>
                </a:ext>
              </a:extLst>
            </p:cNvPr>
            <p:cNvSpPr txBox="1"/>
            <p:nvPr/>
          </p:nvSpPr>
          <p:spPr>
            <a:xfrm>
              <a:off x="2274258" y="1612488"/>
              <a:ext cx="1554480" cy="215444"/>
            </a:xfrm>
            <a:prstGeom prst="rect">
              <a:avLst/>
            </a:prstGeom>
            <a:noFill/>
            <a:ln w="3175">
              <a:noFill/>
            </a:ln>
          </p:spPr>
          <p:txBody>
            <a:bodyPr wrap="square" anchor="ctr">
              <a:spAutoFit/>
            </a:bodyPr>
            <a:lstStyle/>
            <a:p>
              <a:pPr indent="114300"/>
              <a:r>
                <a:rPr lang="vi-VN" sz="800" i="0" cap="all" spc="100" dirty="0">
                  <a:solidFill>
                    <a:schemeClr val="tx1">
                      <a:lumMod val="85000"/>
                      <a:lumOff val="15000"/>
                    </a:schemeClr>
                  </a:solidFill>
                  <a:effectLst/>
                  <a:latin typeface="Oswald" panose="020F0502020204030204" pitchFamily="2" charset="0"/>
                </a:rPr>
                <a:t>Project</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8" name="Graphic 77" descr="Processor with solid fill">
              <a:extLst>
                <a:ext uri="{FF2B5EF4-FFF2-40B4-BE49-F238E27FC236}">
                  <a16:creationId xmlns:a16="http://schemas.microsoft.com/office/drawing/2014/main" id="{D91509CB-72AB-F527-A9A0-04DC619BF3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2274258" y="1665346"/>
              <a:ext cx="109728" cy="109728"/>
            </a:xfrm>
            <a:prstGeom prst="rect">
              <a:avLst/>
            </a:prstGeom>
          </p:spPr>
        </p:pic>
      </p:grpSp>
      <p:sp>
        <p:nvSpPr>
          <p:cNvPr id="2" name="TextBox 1">
            <a:extLst>
              <a:ext uri="{FF2B5EF4-FFF2-40B4-BE49-F238E27FC236}">
                <a16:creationId xmlns:a16="http://schemas.microsoft.com/office/drawing/2014/main" id="{2A149508-9FB7-7B08-78DA-7F27450033BE}"/>
              </a:ext>
            </a:extLst>
          </p:cNvPr>
          <p:cNvSpPr txBox="1">
            <a:spLocks noGrp="1" noRot="1" noMove="1" noResize="1" noEditPoints="1" noAdjustHandles="1" noChangeArrowheads="1" noChangeShapeType="1"/>
          </p:cNvSpPr>
          <p:nvPr/>
        </p:nvSpPr>
        <p:spPr>
          <a:xfrm>
            <a:off x="2194386" y="3050525"/>
            <a:ext cx="4298492" cy="2072362"/>
          </a:xfrm>
          <a:prstGeom prst="rect">
            <a:avLst/>
          </a:prstGeom>
          <a:noFill/>
        </p:spPr>
        <p:txBody>
          <a:bodyPr wrap="square">
            <a:spAutoFit/>
          </a:bodyPr>
          <a:lstStyle/>
          <a:p>
            <a:pPr>
              <a:spcAft>
                <a:spcPts val="200"/>
              </a:spcAft>
              <a:tabLst>
                <a:tab pos="4114800" algn="r"/>
              </a:tabLst>
            </a:pPr>
            <a:r>
              <a:rPr lang="vi-VN" sz="800" b="1" dirty="0">
                <a:solidFill>
                  <a:schemeClr val="tx1">
                    <a:lumMod val="85000"/>
                    <a:lumOff val="15000"/>
                  </a:schemeClr>
                </a:solidFill>
                <a:latin typeface="Aptos" panose="020B0004020202020204" pitchFamily="34" charset="0"/>
              </a:rPr>
              <a:t>Embedded </a:t>
            </a:r>
            <a:r>
              <a:rPr lang="vi-VN" sz="800" b="1" dirty="0" err="1">
                <a:solidFill>
                  <a:schemeClr val="tx1">
                    <a:lumMod val="85000"/>
                    <a:lumOff val="15000"/>
                  </a:schemeClr>
                </a:solidFill>
                <a:latin typeface="Aptos" panose="020B0004020202020204" pitchFamily="34" charset="0"/>
              </a:rPr>
              <a:t>Systems</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Engineer</a:t>
            </a:r>
            <a:r>
              <a:rPr lang="vi-VN" sz="800" b="1" dirty="0">
                <a:solidFill>
                  <a:schemeClr val="tx1">
                    <a:lumMod val="85000"/>
                    <a:lumOff val="15000"/>
                  </a:schemeClr>
                </a:solidFill>
                <a:latin typeface="Aptos" panose="020B0004020202020204" pitchFamily="34" charset="0"/>
              </a:rPr>
              <a:t> </a:t>
            </a:r>
            <a:r>
              <a:rPr lang="vi-VN" sz="800" b="1" i="0" dirty="0">
                <a:solidFill>
                  <a:schemeClr val="tx1">
                    <a:lumMod val="65000"/>
                    <a:lumOff val="35000"/>
                  </a:schemeClr>
                </a:solidFill>
                <a:effectLst/>
                <a:latin typeface="Aptos" panose="020B0004020202020204" pitchFamily="34" charset="0"/>
              </a:rPr>
              <a:t>	</a:t>
            </a:r>
            <a:r>
              <a:rPr lang="vi-VN" sz="800" i="0" dirty="0" err="1">
                <a:solidFill>
                  <a:schemeClr val="bg2">
                    <a:lumMod val="10000"/>
                  </a:schemeClr>
                </a:solidFill>
                <a:effectLst/>
                <a:latin typeface="Aptos" panose="020B0004020202020204" pitchFamily="34" charset="0"/>
              </a:rPr>
              <a:t>March</a:t>
            </a:r>
            <a:r>
              <a:rPr lang="vi-VN" sz="800" i="0" dirty="0">
                <a:solidFill>
                  <a:schemeClr val="bg2">
                    <a:lumMod val="10000"/>
                  </a:schemeClr>
                </a:solidFill>
                <a:effectLst/>
                <a:latin typeface="Aptos" panose="020B0004020202020204" pitchFamily="34" charset="0"/>
              </a:rPr>
              <a:t> 2021 – </a:t>
            </a:r>
            <a:r>
              <a:rPr lang="vi-VN" sz="800" i="0" dirty="0" err="1">
                <a:solidFill>
                  <a:schemeClr val="bg2">
                    <a:lumMod val="10000"/>
                  </a:schemeClr>
                </a:solidFill>
                <a:effectLst/>
                <a:latin typeface="Aptos" panose="020B0004020202020204" pitchFamily="34" charset="0"/>
              </a:rPr>
              <a:t>Dec</a:t>
            </a:r>
            <a:r>
              <a:rPr lang="vi-VN" sz="800" i="0" dirty="0">
                <a:solidFill>
                  <a:schemeClr val="bg2">
                    <a:lumMod val="10000"/>
                  </a:schemeClr>
                </a:solidFill>
                <a:effectLst/>
                <a:latin typeface="Aptos" panose="020B0004020202020204" pitchFamily="34" charset="0"/>
              </a:rPr>
              <a:t> 2024</a:t>
            </a:r>
          </a:p>
          <a:p>
            <a:pPr>
              <a:spcAft>
                <a:spcPts val="400"/>
              </a:spcAft>
            </a:pPr>
            <a:r>
              <a:rPr lang="vi-VN" sz="800" dirty="0">
                <a:solidFill>
                  <a:schemeClr val="tx1">
                    <a:lumMod val="85000"/>
                    <a:lumOff val="15000"/>
                  </a:schemeClr>
                </a:solidFill>
                <a:latin typeface="Aptos" panose="020B0004020202020204" pitchFamily="34" charset="0"/>
              </a:rPr>
              <a:t>SONG PHU ELECTRICS AND LASER </a:t>
            </a:r>
            <a:br>
              <a:rPr lang="vi-VN" sz="800" dirty="0">
                <a:solidFill>
                  <a:schemeClr val="tx1">
                    <a:lumMod val="85000"/>
                    <a:lumOff val="15000"/>
                  </a:schemeClr>
                </a:solidFill>
                <a:latin typeface="Aptos" panose="020B0004020202020204" pitchFamily="34" charset="0"/>
              </a:rPr>
            </a:br>
            <a:r>
              <a:rPr lang="vi-VN" sz="800" dirty="0">
                <a:solidFill>
                  <a:schemeClr val="tx1">
                    <a:lumMod val="85000"/>
                    <a:lumOff val="15000"/>
                  </a:schemeClr>
                </a:solidFill>
                <a:latin typeface="Aptos" panose="020B0004020202020204" pitchFamily="34" charset="0"/>
              </a:rPr>
              <a:t> </a:t>
            </a:r>
            <a:r>
              <a:rPr lang="vi-VN" sz="800" i="0" dirty="0">
                <a:solidFill>
                  <a:schemeClr val="tx1">
                    <a:lumMod val="85000"/>
                    <a:lumOff val="15000"/>
                  </a:schemeClr>
                </a:solidFill>
                <a:effectLst/>
                <a:latin typeface="Aptos" panose="020B0004020202020204" pitchFamily="34" charset="0"/>
              </a:rPr>
              <a:t>–</a:t>
            </a:r>
            <a:r>
              <a:rPr lang="vi-VN" sz="800" dirty="0">
                <a:solidFill>
                  <a:schemeClr val="tx1">
                    <a:lumMod val="85000"/>
                    <a:lumOff val="15000"/>
                  </a:schemeClr>
                </a:solidFill>
                <a:latin typeface="Aptos" panose="020B0004020202020204" pitchFamily="34" charset="0"/>
              </a:rPr>
              <a:t> 132/23C</a:t>
            </a:r>
            <a:r>
              <a:rPr lang="en-US" sz="800" b="0" i="0" dirty="0">
                <a:solidFill>
                  <a:schemeClr val="tx1">
                    <a:lumMod val="85000"/>
                    <a:lumOff val="15000"/>
                  </a:schemeClr>
                </a:solidFill>
                <a:effectLst/>
                <a:latin typeface="Aptos" panose="020B0004020202020204" pitchFamily="34" charset="0"/>
              </a:rPr>
              <a:t>, 3/2 Street, </a:t>
            </a:r>
            <a:r>
              <a:rPr lang="vi-VN" sz="800" b="0" i="0" dirty="0">
                <a:solidFill>
                  <a:schemeClr val="tx1">
                    <a:lumMod val="85000"/>
                    <a:lumOff val="15000"/>
                  </a:schemeClr>
                </a:solidFill>
                <a:effectLst/>
                <a:latin typeface="Aptos" panose="020B0004020202020204" pitchFamily="34" charset="0"/>
              </a:rPr>
              <a:t>Hung Loi</a:t>
            </a:r>
            <a:r>
              <a:rPr lang="en-US" sz="800" b="0" i="0" dirty="0">
                <a:solidFill>
                  <a:schemeClr val="tx1">
                    <a:lumMod val="85000"/>
                    <a:lumOff val="15000"/>
                  </a:schemeClr>
                </a:solidFill>
                <a:effectLst/>
                <a:latin typeface="Aptos" panose="020B0004020202020204" pitchFamily="34" charset="0"/>
              </a:rPr>
              <a:t> Ward, Ninh Kieu District, Can Tho </a:t>
            </a:r>
            <a:r>
              <a:rPr lang="vi-VN" sz="800" b="0" i="0" dirty="0" err="1">
                <a:solidFill>
                  <a:schemeClr val="tx1">
                    <a:lumMod val="85000"/>
                    <a:lumOff val="15000"/>
                  </a:schemeClr>
                </a:solidFill>
                <a:effectLst/>
                <a:latin typeface="Aptos" panose="020B0004020202020204" pitchFamily="34" charset="0"/>
              </a:rPr>
              <a:t>City</a:t>
            </a:r>
            <a:r>
              <a:rPr lang="vi-VN" sz="800" b="0" i="0" dirty="0">
                <a:solidFill>
                  <a:schemeClr val="tx1">
                    <a:lumMod val="85000"/>
                    <a:lumOff val="15000"/>
                  </a:schemeClr>
                </a:solidFill>
                <a:effectLst/>
                <a:latin typeface="Aptos" panose="020B0004020202020204" pitchFamily="34" charset="0"/>
              </a:rPr>
              <a:t> </a:t>
            </a:r>
          </a:p>
          <a:p>
            <a:pPr algn="just">
              <a:spcAft>
                <a:spcPts val="400"/>
              </a:spcAft>
            </a:pPr>
            <a:r>
              <a:rPr lang="vi-VN" sz="800" b="0" i="1" spc="20" dirty="0">
                <a:solidFill>
                  <a:schemeClr val="tx1">
                    <a:lumMod val="65000"/>
                    <a:lumOff val="35000"/>
                  </a:schemeClr>
                </a:solidFill>
                <a:effectLst/>
                <a:latin typeface="Aptos" panose="020B0004020202020204" pitchFamily="34" charset="0"/>
              </a:rPr>
              <a:t>“</a:t>
            </a:r>
            <a:r>
              <a:rPr lang="en-US" sz="800" b="0" i="1" spc="20" dirty="0">
                <a:solidFill>
                  <a:schemeClr val="tx1">
                    <a:lumMod val="65000"/>
                    <a:lumOff val="35000"/>
                  </a:schemeClr>
                </a:solidFill>
                <a:effectLst/>
                <a:latin typeface="Aptos" panose="020B0004020202020204" pitchFamily="34" charset="0"/>
              </a:rPr>
              <a:t>Experience in consulting and supplying electronic devices. Production of 3D models, sculpting mica models. Accumulated practical experience in designing electrical circuits, digital circuits, microcontroller programming, and sensor integration. Designing and developing electrical cabinet systems. Providing IoT solutions and implementing automation equipment.</a:t>
            </a:r>
            <a:r>
              <a:rPr lang="vi-VN" sz="800" b="0" i="1" spc="20" dirty="0">
                <a:solidFill>
                  <a:schemeClr val="tx1">
                    <a:lumMod val="65000"/>
                    <a:lumOff val="35000"/>
                  </a:schemeClr>
                </a:solidFill>
                <a:effectLst/>
                <a:latin typeface="Aptos" panose="020B0004020202020204" pitchFamily="34" charset="0"/>
              </a:rPr>
              <a:t>”</a:t>
            </a:r>
          </a:p>
          <a:p>
            <a:pPr>
              <a:spcAft>
                <a:spcPts val="200"/>
              </a:spcAft>
              <a:tabLst>
                <a:tab pos="4114800" algn="r"/>
              </a:tabLst>
            </a:pPr>
            <a:r>
              <a:rPr lang="vi-VN" sz="800" b="1" dirty="0" err="1">
                <a:solidFill>
                  <a:schemeClr val="tx1">
                    <a:lumMod val="85000"/>
                    <a:lumOff val="15000"/>
                  </a:schemeClr>
                </a:solidFill>
                <a:latin typeface="Aptos" panose="020B0004020202020204" pitchFamily="34" charset="0"/>
              </a:rPr>
              <a:t>Water</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Loss</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Management</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Department</a:t>
            </a:r>
            <a:r>
              <a:rPr lang="vi-VN" sz="800" b="1" i="0" dirty="0">
                <a:solidFill>
                  <a:schemeClr val="tx1">
                    <a:lumMod val="65000"/>
                    <a:lumOff val="35000"/>
                  </a:schemeClr>
                </a:solidFill>
                <a:effectLst/>
                <a:latin typeface="Aptos" panose="020B0004020202020204" pitchFamily="34" charset="0"/>
              </a:rPr>
              <a:t>	</a:t>
            </a:r>
            <a:r>
              <a:rPr lang="vi-VN" sz="800" i="0" dirty="0">
                <a:solidFill>
                  <a:schemeClr val="bg2">
                    <a:lumMod val="10000"/>
                  </a:schemeClr>
                </a:solidFill>
                <a:effectLst/>
                <a:latin typeface="Aptos" panose="020B0004020202020204" pitchFamily="34" charset="0"/>
              </a:rPr>
              <a:t>May 2024 – </a:t>
            </a:r>
            <a:r>
              <a:rPr lang="vi-VN" sz="800" dirty="0" err="1">
                <a:solidFill>
                  <a:schemeClr val="bg2">
                    <a:lumMod val="10000"/>
                  </a:schemeClr>
                </a:solidFill>
                <a:latin typeface="Aptos" panose="020B0004020202020204" pitchFamily="34" charset="0"/>
              </a:rPr>
              <a:t>July</a:t>
            </a:r>
            <a:r>
              <a:rPr lang="vi-VN" sz="800" i="0" dirty="0">
                <a:solidFill>
                  <a:schemeClr val="bg2">
                    <a:lumMod val="10000"/>
                  </a:schemeClr>
                </a:solidFill>
                <a:effectLst/>
                <a:latin typeface="Aptos" panose="020B0004020202020204" pitchFamily="34" charset="0"/>
              </a:rPr>
              <a:t> 2024</a:t>
            </a:r>
          </a:p>
          <a:p>
            <a:pPr>
              <a:spcAft>
                <a:spcPts val="400"/>
              </a:spcAft>
            </a:pPr>
            <a:r>
              <a:rPr lang="vi-VN" sz="800" dirty="0">
                <a:solidFill>
                  <a:schemeClr val="tx1">
                    <a:lumMod val="85000"/>
                    <a:lumOff val="15000"/>
                  </a:schemeClr>
                </a:solidFill>
                <a:latin typeface="Aptos" panose="020B0004020202020204" pitchFamily="34" charset="0"/>
              </a:rPr>
              <a:t>CANTHO 2 </a:t>
            </a:r>
            <a:r>
              <a:rPr lang="en-US" sz="800" dirty="0">
                <a:solidFill>
                  <a:schemeClr val="tx1">
                    <a:lumMod val="85000"/>
                    <a:lumOff val="15000"/>
                  </a:schemeClr>
                </a:solidFill>
                <a:latin typeface="Aptos" panose="020B0004020202020204" pitchFamily="34" charset="0"/>
              </a:rPr>
              <a:t>WATER SUPPLY </a:t>
            </a:r>
            <a:r>
              <a:rPr lang="vi-VN" sz="800" dirty="0">
                <a:solidFill>
                  <a:schemeClr val="tx1">
                    <a:lumMod val="85000"/>
                    <a:lumOff val="15000"/>
                  </a:schemeClr>
                </a:solidFill>
                <a:latin typeface="Aptos" panose="020B0004020202020204" pitchFamily="34" charset="0"/>
              </a:rPr>
              <a:t>JOINT-STOCK</a:t>
            </a:r>
            <a:r>
              <a:rPr lang="en-US" sz="800" dirty="0">
                <a:solidFill>
                  <a:schemeClr val="tx1">
                    <a:lumMod val="85000"/>
                    <a:lumOff val="15000"/>
                  </a:schemeClr>
                </a:solidFill>
                <a:latin typeface="Aptos" panose="020B0004020202020204" pitchFamily="34" charset="0"/>
              </a:rPr>
              <a:t> COMPANY</a:t>
            </a:r>
            <a:br>
              <a:rPr lang="vi-VN" sz="800" dirty="0">
                <a:solidFill>
                  <a:schemeClr val="tx1">
                    <a:lumMod val="85000"/>
                    <a:lumOff val="15000"/>
                  </a:schemeClr>
                </a:solidFill>
                <a:latin typeface="Aptos" panose="020B0004020202020204" pitchFamily="34" charset="0"/>
              </a:rPr>
            </a:br>
            <a:r>
              <a:rPr lang="vi-VN" sz="800" dirty="0">
                <a:solidFill>
                  <a:schemeClr val="tx1">
                    <a:lumMod val="85000"/>
                    <a:lumOff val="15000"/>
                  </a:schemeClr>
                </a:solidFill>
                <a:latin typeface="Aptos" panose="020B0004020202020204" pitchFamily="34" charset="0"/>
              </a:rPr>
              <a:t> </a:t>
            </a:r>
            <a:r>
              <a:rPr lang="vi-VN" sz="800" i="0" dirty="0">
                <a:solidFill>
                  <a:schemeClr val="tx1">
                    <a:lumMod val="85000"/>
                    <a:lumOff val="15000"/>
                  </a:schemeClr>
                </a:solidFill>
                <a:effectLst/>
                <a:latin typeface="Aptos" panose="020B0004020202020204" pitchFamily="34" charset="0"/>
              </a:rPr>
              <a:t>–</a:t>
            </a:r>
            <a:r>
              <a:rPr lang="vi-VN" sz="800" dirty="0">
                <a:solidFill>
                  <a:schemeClr val="tx1">
                    <a:lumMod val="85000"/>
                    <a:lumOff val="15000"/>
                  </a:schemeClr>
                </a:solidFill>
                <a:latin typeface="Aptos" panose="020B0004020202020204" pitchFamily="34" charset="0"/>
              </a:rPr>
              <a:t> </a:t>
            </a:r>
            <a:r>
              <a:rPr lang="en-US" sz="800" dirty="0">
                <a:solidFill>
                  <a:schemeClr val="tx1">
                    <a:lumMod val="85000"/>
                    <a:lumOff val="15000"/>
                  </a:schemeClr>
                </a:solidFill>
                <a:latin typeface="Aptos" panose="020B0004020202020204" pitchFamily="34" charset="0"/>
              </a:rPr>
              <a:t>366C </a:t>
            </a:r>
            <a:r>
              <a:rPr lang="en-US" sz="800" dirty="0" err="1">
                <a:solidFill>
                  <a:schemeClr val="tx1">
                    <a:lumMod val="85000"/>
                    <a:lumOff val="15000"/>
                  </a:schemeClr>
                </a:solidFill>
                <a:latin typeface="Aptos" panose="020B0004020202020204" pitchFamily="34" charset="0"/>
              </a:rPr>
              <a:t>Cach</a:t>
            </a:r>
            <a:r>
              <a:rPr lang="en-US" sz="800" dirty="0">
                <a:solidFill>
                  <a:schemeClr val="tx1">
                    <a:lumMod val="85000"/>
                    <a:lumOff val="15000"/>
                  </a:schemeClr>
                </a:solidFill>
                <a:latin typeface="Aptos" panose="020B0004020202020204" pitchFamily="34" charset="0"/>
              </a:rPr>
              <a:t> </a:t>
            </a:r>
            <a:r>
              <a:rPr lang="en-US" sz="800" dirty="0" err="1">
                <a:solidFill>
                  <a:schemeClr val="tx1">
                    <a:lumMod val="85000"/>
                    <a:lumOff val="15000"/>
                  </a:schemeClr>
                </a:solidFill>
                <a:latin typeface="Aptos" panose="020B0004020202020204" pitchFamily="34" charset="0"/>
              </a:rPr>
              <a:t>Mang</a:t>
            </a:r>
            <a:r>
              <a:rPr lang="en-US" sz="800" dirty="0">
                <a:solidFill>
                  <a:schemeClr val="tx1">
                    <a:lumMod val="85000"/>
                    <a:lumOff val="15000"/>
                  </a:schemeClr>
                </a:solidFill>
                <a:latin typeface="Aptos" panose="020B0004020202020204" pitchFamily="34" charset="0"/>
              </a:rPr>
              <a:t> Thang Tam Street, Ward Bui Huu Nghia, Binh Thuy District, Can Tho City.</a:t>
            </a:r>
            <a:endParaRPr lang="vi-VN" sz="800" b="0" i="0" dirty="0">
              <a:solidFill>
                <a:schemeClr val="tx1">
                  <a:lumMod val="85000"/>
                  <a:lumOff val="15000"/>
                </a:schemeClr>
              </a:solidFill>
              <a:effectLst/>
              <a:latin typeface="Aptos" panose="020B0004020202020204" pitchFamily="34" charset="0"/>
            </a:endParaRPr>
          </a:p>
          <a:p>
            <a:pPr algn="just">
              <a:spcAft>
                <a:spcPts val="400"/>
              </a:spcAft>
            </a:pPr>
            <a:r>
              <a:rPr lang="en-US" sz="800" b="0" i="1" spc="20" dirty="0">
                <a:solidFill>
                  <a:schemeClr val="tx1">
                    <a:lumMod val="65000"/>
                    <a:lumOff val="35000"/>
                  </a:schemeClr>
                </a:solidFill>
                <a:effectLst/>
                <a:latin typeface="Aptos" panose="020B0004020202020204" pitchFamily="34" charset="0"/>
              </a:rPr>
              <a:t>Install and maintain data loggers to monitor water loss.</a:t>
            </a:r>
            <a:r>
              <a:rPr lang="vi-VN" sz="800" b="0" i="1" spc="20" dirty="0">
                <a:solidFill>
                  <a:schemeClr val="tx1">
                    <a:lumMod val="65000"/>
                    <a:lumOff val="35000"/>
                  </a:schemeClr>
                </a:solidFill>
                <a:effectLst/>
                <a:latin typeface="Aptos" panose="020B0004020202020204" pitchFamily="34" charset="0"/>
              </a:rPr>
              <a:t> </a:t>
            </a:r>
            <a:r>
              <a:rPr lang="en-US" sz="800" b="0" i="1" spc="20" dirty="0">
                <a:solidFill>
                  <a:schemeClr val="tx1">
                    <a:lumMod val="65000"/>
                    <a:lumOff val="35000"/>
                  </a:schemeClr>
                </a:solidFill>
                <a:effectLst/>
                <a:latin typeface="Aptos" panose="020B0004020202020204" pitchFamily="34" charset="0"/>
              </a:rPr>
              <a:t>Analyze data to detect and address leaks in the water distribution system.</a:t>
            </a:r>
          </a:p>
          <a:p>
            <a:pPr>
              <a:spcAft>
                <a:spcPts val="400"/>
              </a:spcAft>
            </a:pPr>
            <a:endParaRPr lang="en-US" sz="800" b="0" i="0" spc="20" dirty="0">
              <a:solidFill>
                <a:schemeClr val="tx1">
                  <a:lumMod val="65000"/>
                  <a:lumOff val="35000"/>
                </a:schemeClr>
              </a:solidFill>
              <a:effectLst/>
              <a:latin typeface="Aptos" panose="020B0004020202020204" pitchFamily="34" charset="0"/>
            </a:endParaRPr>
          </a:p>
        </p:txBody>
      </p:sp>
      <p:sp>
        <p:nvSpPr>
          <p:cNvPr id="7" name="TextBox 6">
            <a:extLst>
              <a:ext uri="{FF2B5EF4-FFF2-40B4-BE49-F238E27FC236}">
                <a16:creationId xmlns:a16="http://schemas.microsoft.com/office/drawing/2014/main" id="{09FB36EB-E9D8-C503-5FCC-0840287D9D9A}"/>
              </a:ext>
            </a:extLst>
          </p:cNvPr>
          <p:cNvSpPr txBox="1"/>
          <p:nvPr/>
        </p:nvSpPr>
        <p:spPr>
          <a:xfrm>
            <a:off x="366902" y="6444729"/>
            <a:ext cx="1735904" cy="2657138"/>
          </a:xfrm>
          <a:prstGeom prst="rect">
            <a:avLst/>
          </a:prstGeom>
          <a:noFill/>
        </p:spPr>
        <p:txBody>
          <a:bodyPr wrap="square">
            <a:spAutoFit/>
          </a:bodyPr>
          <a:lstStyle/>
          <a:p>
            <a:pPr fontAlgn="ctr">
              <a:spcAft>
                <a:spcPts val="200"/>
              </a:spcAft>
            </a:pPr>
            <a:r>
              <a:rPr lang="en-US" sz="800" b="0" i="0" dirty="0">
                <a:solidFill>
                  <a:schemeClr val="bg2">
                    <a:lumMod val="10000"/>
                  </a:schemeClr>
                </a:solidFill>
                <a:effectLst/>
                <a:latin typeface="Aptos" panose="020B0004020202020204" pitchFamily="34" charset="0"/>
              </a:rPr>
              <a:t>Soft Skills</a:t>
            </a:r>
            <a:r>
              <a:rPr lang="vi-VN" sz="800" b="0" i="0" dirty="0">
                <a:solidFill>
                  <a:schemeClr val="bg2">
                    <a:lumMod val="10000"/>
                  </a:schemeClr>
                </a:solidFill>
                <a:effectLst/>
                <a:latin typeface="Aptos" panose="020B0004020202020204" pitchFamily="34" charset="0"/>
              </a:rPr>
              <a:t> | </a:t>
            </a:r>
            <a:r>
              <a:rPr lang="en-US" sz="800" b="0" i="0" dirty="0">
                <a:solidFill>
                  <a:schemeClr val="bg2">
                    <a:lumMod val="10000"/>
                  </a:schemeClr>
                </a:solidFill>
                <a:effectLst/>
                <a:latin typeface="Aptos" panose="020B0004020202020204" pitchFamily="34" charset="0"/>
              </a:rPr>
              <a:t>Proficient.</a:t>
            </a:r>
          </a:p>
          <a:p>
            <a:pPr fontAlgn="ctr"/>
            <a:r>
              <a:rPr lang="en-US" sz="700" b="0" i="1" dirty="0">
                <a:solidFill>
                  <a:schemeClr val="tx1">
                    <a:lumMod val="50000"/>
                    <a:lumOff val="50000"/>
                  </a:schemeClr>
                </a:solidFill>
                <a:effectLst/>
                <a:latin typeface="Aptos" panose="020B0004020202020204" pitchFamily="34" charset="0"/>
              </a:rPr>
              <a:t>Teamwork, Time management</a:t>
            </a:r>
            <a:r>
              <a:rPr lang="en-US" sz="700" b="0" i="1" dirty="0">
                <a:solidFill>
                  <a:schemeClr val="bg2">
                    <a:lumMod val="50000"/>
                  </a:schemeClr>
                </a:solidFill>
                <a:effectLst/>
                <a:latin typeface="Aptos" panose="020B0004020202020204" pitchFamily="34" charset="0"/>
              </a:rPr>
              <a:t>,</a:t>
            </a:r>
            <a:r>
              <a:rPr lang="en-US" sz="700" b="0" i="1" u="none" strike="noStrike" dirty="0">
                <a:solidFill>
                  <a:schemeClr val="bg2">
                    <a:lumMod val="50000"/>
                  </a:schemeClr>
                </a:solidFill>
                <a:effectLst/>
                <a:latin typeface="Aptos" panose="020B0004020202020204" pitchFamily="34" charset="0"/>
              </a:rPr>
              <a:t> Com</a:t>
            </a:r>
            <a:r>
              <a:rPr lang="vi-VN" sz="700" b="0" i="1" u="none" strike="noStrike" dirty="0" err="1">
                <a:solidFill>
                  <a:schemeClr val="bg2">
                    <a:lumMod val="50000"/>
                  </a:schemeClr>
                </a:solidFill>
                <a:effectLst/>
                <a:latin typeface="Aptos" panose="020B0004020202020204" pitchFamily="34" charset="0"/>
              </a:rPr>
              <a:t>munication</a:t>
            </a:r>
            <a:r>
              <a:rPr lang="vi-VN" sz="700" b="0" i="1" u="none" strike="noStrike" dirty="0">
                <a:solidFill>
                  <a:schemeClr val="bg2">
                    <a:lumMod val="50000"/>
                  </a:schemeClr>
                </a:solidFill>
                <a:effectLst/>
                <a:latin typeface="Aptos" panose="020B0004020202020204" pitchFamily="34" charset="0"/>
              </a:rPr>
              <a:t>.</a:t>
            </a:r>
            <a:endParaRPr lang="en-US" sz="700" i="1" dirty="0">
              <a:solidFill>
                <a:schemeClr val="bg2">
                  <a:lumMod val="50000"/>
                </a:schemeClr>
              </a:solidFill>
              <a:latin typeface="Aptos" panose="020B0004020202020204" pitchFamily="34" charset="0"/>
            </a:endParaRPr>
          </a:p>
          <a:p>
            <a:pPr fontAlgn="ctr">
              <a:spcBef>
                <a:spcPts val="400"/>
              </a:spcBef>
              <a:spcAft>
                <a:spcPts val="200"/>
              </a:spcAft>
            </a:pPr>
            <a:r>
              <a:rPr lang="en-US" sz="800" b="0" i="0" dirty="0">
                <a:solidFill>
                  <a:schemeClr val="bg2">
                    <a:lumMod val="10000"/>
                  </a:schemeClr>
                </a:solidFill>
                <a:effectLst/>
                <a:latin typeface="Aptos" panose="020B0004020202020204" pitchFamily="34" charset="0"/>
              </a:rPr>
              <a:t>Office Computer </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a:t>
            </a:r>
            <a:br>
              <a:rPr lang="en-US" sz="800" dirty="0">
                <a:latin typeface="Aptos" panose="020B0004020202020204" pitchFamily="34" charset="0"/>
              </a:rPr>
            </a:br>
            <a:r>
              <a:rPr lang="vi-VN" sz="700" i="1" dirty="0">
                <a:solidFill>
                  <a:schemeClr val="bg2">
                    <a:lumMod val="50000"/>
                  </a:schemeClr>
                </a:solidFill>
                <a:latin typeface="Aptos" panose="020B0004020202020204" pitchFamily="34" charset="0"/>
              </a:rPr>
              <a:t>Word, </a:t>
            </a:r>
            <a:r>
              <a:rPr lang="en-US" sz="700" i="1" dirty="0">
                <a:solidFill>
                  <a:schemeClr val="bg2">
                    <a:lumMod val="50000"/>
                  </a:schemeClr>
                </a:solidFill>
                <a:latin typeface="Aptos" panose="020B0004020202020204" pitchFamily="34" charset="0"/>
              </a:rPr>
              <a:t>Excel, PowerPoint,..</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Circuit Design</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a:t>
            </a:r>
            <a:br>
              <a:rPr lang="en-US" sz="800" dirty="0">
                <a:latin typeface="Aptos" panose="020B0004020202020204" pitchFamily="34" charset="0"/>
              </a:rPr>
            </a:br>
            <a:r>
              <a:rPr lang="vi-VN" sz="700" i="1" dirty="0">
                <a:solidFill>
                  <a:schemeClr val="bg2">
                    <a:lumMod val="50000"/>
                  </a:schemeClr>
                </a:solidFill>
                <a:latin typeface="Aptos" panose="020B0004020202020204" pitchFamily="34" charset="0"/>
              </a:rPr>
              <a:t>Altium, Proteus,..</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2D </a:t>
            </a:r>
            <a:r>
              <a:rPr lang="vi-VN" sz="800" b="0" dirty="0">
                <a:solidFill>
                  <a:srgbClr val="0D0D0D"/>
                </a:solidFill>
                <a:effectLst/>
                <a:highlight>
                  <a:srgbClr val="FFFFFF"/>
                </a:highlight>
                <a:latin typeface="Aptos" panose="020B0004020202020204" pitchFamily="34" charset="0"/>
              </a:rPr>
              <a:t>&amp;</a:t>
            </a:r>
            <a:r>
              <a:rPr lang="vi-VN" sz="800" b="0" i="0" dirty="0">
                <a:solidFill>
                  <a:srgbClr val="0D0D0D"/>
                </a:solidFill>
                <a:effectLst/>
                <a:highlight>
                  <a:srgbClr val="FFFFFF"/>
                </a:highlight>
                <a:latin typeface="Aptos" panose="020B0004020202020204" pitchFamily="34" charset="0"/>
              </a:rPr>
              <a:t> </a:t>
            </a:r>
            <a:r>
              <a:rPr lang="en-US" sz="800" b="0" i="0" dirty="0">
                <a:solidFill>
                  <a:srgbClr val="0D0D0D"/>
                </a:solidFill>
                <a:effectLst/>
                <a:highlight>
                  <a:srgbClr val="FFFFFF"/>
                </a:highlight>
                <a:latin typeface="Aptos" panose="020B0004020202020204" pitchFamily="34" charset="0"/>
              </a:rPr>
              <a:t>3D modeling </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 .</a:t>
            </a:r>
            <a:br>
              <a:rPr lang="en-US" sz="800" dirty="0">
                <a:latin typeface="Aptos" panose="020B0004020202020204" pitchFamily="34" charset="0"/>
              </a:rPr>
            </a:br>
            <a:r>
              <a:rPr lang="vi-VN" sz="700" i="1" dirty="0" err="1">
                <a:solidFill>
                  <a:schemeClr val="bg2">
                    <a:lumMod val="50000"/>
                  </a:schemeClr>
                </a:solidFill>
                <a:latin typeface="Aptos" panose="020B0004020202020204" pitchFamily="34" charset="0"/>
              </a:rPr>
              <a:t>SolidWorks</a:t>
            </a:r>
            <a:r>
              <a:rPr lang="vi-VN" sz="700" i="1" dirty="0">
                <a:solidFill>
                  <a:schemeClr val="bg2">
                    <a:lumMod val="50000"/>
                  </a:schemeClr>
                </a:solidFill>
                <a:latin typeface="Aptos" panose="020B0004020202020204" pitchFamily="34" charset="0"/>
              </a:rPr>
              <a:t>, </a:t>
            </a:r>
            <a:r>
              <a:rPr lang="vi-VN" sz="700" i="1" dirty="0" err="1">
                <a:solidFill>
                  <a:schemeClr val="bg2">
                    <a:lumMod val="50000"/>
                  </a:schemeClr>
                </a:solidFill>
                <a:latin typeface="Aptos" panose="020B0004020202020204" pitchFamily="34" charset="0"/>
              </a:rPr>
              <a:t>CorelDRAW</a:t>
            </a:r>
            <a:r>
              <a:rPr lang="vi-VN" sz="700" i="1" dirty="0">
                <a:solidFill>
                  <a:schemeClr val="bg2">
                    <a:lumMod val="50000"/>
                  </a:schemeClr>
                </a:solidFill>
                <a:latin typeface="Aptos" panose="020B0004020202020204" pitchFamily="34" charset="0"/>
              </a:rPr>
              <a:t>,</a:t>
            </a:r>
            <a:r>
              <a:rPr lang="en-US" sz="700" i="1" dirty="0">
                <a:solidFill>
                  <a:schemeClr val="bg2">
                    <a:lumMod val="50000"/>
                  </a:schemeClr>
                </a:solidFill>
                <a:latin typeface="Aptos" panose="020B0004020202020204" pitchFamily="34" charset="0"/>
              </a:rPr>
              <a:t> Simplify3D</a:t>
            </a:r>
            <a:r>
              <a:rPr lang="vi-VN" sz="700" i="1" dirty="0">
                <a:solidFill>
                  <a:schemeClr val="bg2">
                    <a:lumMod val="50000"/>
                  </a:schemeClr>
                </a:solidFill>
                <a:latin typeface="Aptos" panose="020B0004020202020204" pitchFamily="34" charset="0"/>
              </a:rPr>
              <a:t>.</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Firmware Programming</a:t>
            </a:r>
            <a:r>
              <a:rPr lang="vi-VN" sz="800" b="0" i="0" dirty="0">
                <a:solidFill>
                  <a:schemeClr val="bg2">
                    <a:lumMod val="10000"/>
                  </a:schemeClr>
                </a:solidFill>
                <a:effectLst/>
                <a:latin typeface="Aptos" panose="020B0004020202020204" pitchFamily="34" charset="0"/>
              </a:rPr>
              <a:t>| </a:t>
            </a:r>
            <a:r>
              <a:rPr lang="en-US" sz="800" b="0" i="0" dirty="0">
                <a:solidFill>
                  <a:schemeClr val="bg2">
                    <a:lumMod val="10000"/>
                  </a:schemeClr>
                </a:solidFill>
                <a:effectLst/>
                <a:latin typeface="Aptos" panose="020B0004020202020204" pitchFamily="34" charset="0"/>
              </a:rPr>
              <a:t>Proficient.</a:t>
            </a:r>
            <a:br>
              <a:rPr lang="en-US" sz="800" dirty="0">
                <a:latin typeface="Aptos" panose="020B0004020202020204" pitchFamily="34" charset="0"/>
              </a:rPr>
            </a:br>
            <a:r>
              <a:rPr lang="en-US" sz="700" i="1" dirty="0">
                <a:solidFill>
                  <a:schemeClr val="bg2">
                    <a:lumMod val="50000"/>
                  </a:schemeClr>
                </a:solidFill>
                <a:latin typeface="Aptos" panose="020B0004020202020204" pitchFamily="34" charset="0"/>
              </a:rPr>
              <a:t>Arduino</a:t>
            </a:r>
            <a:r>
              <a:rPr lang="vi-VN" sz="700" i="1" dirty="0">
                <a:solidFill>
                  <a:schemeClr val="bg2">
                    <a:lumMod val="50000"/>
                  </a:schemeClr>
                </a:solidFill>
                <a:latin typeface="Aptos" panose="020B0004020202020204" pitchFamily="34" charset="0"/>
              </a:rPr>
              <a:t>, </a:t>
            </a:r>
            <a:r>
              <a:rPr lang="en-US" sz="700" i="1" dirty="0">
                <a:solidFill>
                  <a:schemeClr val="bg2">
                    <a:lumMod val="50000"/>
                  </a:schemeClr>
                </a:solidFill>
                <a:latin typeface="Aptos" panose="020B0004020202020204" pitchFamily="34" charset="0"/>
              </a:rPr>
              <a:t>STM32 Cube IDE, VS Code,</a:t>
            </a:r>
          </a:p>
          <a:p>
            <a:pPr fontAlgn="ctr">
              <a:spcBef>
                <a:spcPts val="400"/>
              </a:spcBef>
              <a:spcAft>
                <a:spcPts val="200"/>
              </a:spcAft>
            </a:pPr>
            <a:r>
              <a:rPr lang="en-US" sz="800" b="0" i="0" dirty="0">
                <a:solidFill>
                  <a:srgbClr val="0D0D0D"/>
                </a:solidFill>
                <a:effectLst/>
                <a:highlight>
                  <a:srgbClr val="FFFFFF"/>
                </a:highlight>
                <a:latin typeface="Aptos" panose="020B0004020202020204" pitchFamily="34" charset="0"/>
              </a:rPr>
              <a:t>Web Development</a:t>
            </a:r>
            <a:r>
              <a:rPr lang="vi-VN" sz="800" b="0" i="0" dirty="0">
                <a:solidFill>
                  <a:srgbClr val="0D0D0D"/>
                </a:solidFill>
                <a:effectLst/>
                <a:highlight>
                  <a:srgbClr val="FFFFFF"/>
                </a:highlight>
                <a:latin typeface="Aptos" panose="020B0004020202020204" pitchFamily="34" charset="0"/>
              </a:rPr>
              <a:t> </a:t>
            </a:r>
            <a:r>
              <a:rPr lang="vi-VN" sz="800" b="0" i="0" dirty="0">
                <a:solidFill>
                  <a:schemeClr val="bg2">
                    <a:lumMod val="10000"/>
                  </a:schemeClr>
                </a:solidFill>
                <a:effectLst/>
                <a:latin typeface="Aptos" panose="020B0004020202020204" pitchFamily="34" charset="0"/>
              </a:rPr>
              <a:t>| </a:t>
            </a:r>
            <a:r>
              <a:rPr lang="vi-VN" sz="800" b="0" i="0" dirty="0" err="1">
                <a:solidFill>
                  <a:schemeClr val="bg2">
                    <a:lumMod val="10000"/>
                  </a:schemeClr>
                </a:solidFill>
                <a:effectLst/>
                <a:latin typeface="Aptos" panose="020B0004020202020204" pitchFamily="34" charset="0"/>
              </a:rPr>
              <a:t>Basic</a:t>
            </a:r>
            <a:r>
              <a:rPr lang="en-US" sz="800" b="0" i="0" dirty="0">
                <a:solidFill>
                  <a:schemeClr val="bg2">
                    <a:lumMod val="10000"/>
                  </a:schemeClr>
                </a:solidFill>
                <a:effectLst/>
                <a:latin typeface="Aptos" panose="020B0004020202020204" pitchFamily="34" charset="0"/>
              </a:rPr>
              <a:t>.</a:t>
            </a:r>
            <a:br>
              <a:rPr lang="en-US" sz="800" dirty="0">
                <a:latin typeface="Aptos" panose="020B0004020202020204" pitchFamily="34" charset="0"/>
              </a:rPr>
            </a:br>
            <a:r>
              <a:rPr lang="vi-VN" sz="700" i="1" dirty="0">
                <a:solidFill>
                  <a:schemeClr val="bg2">
                    <a:lumMod val="50000"/>
                  </a:schemeClr>
                </a:solidFill>
                <a:latin typeface="Aptos" panose="020B0004020202020204" pitchFamily="34" charset="0"/>
              </a:rPr>
              <a:t>HTML, CSS, </a:t>
            </a:r>
            <a:r>
              <a:rPr lang="vi-VN" sz="700" i="1" dirty="0" err="1">
                <a:solidFill>
                  <a:schemeClr val="bg2">
                    <a:lumMod val="50000"/>
                  </a:schemeClr>
                </a:solidFill>
                <a:latin typeface="Aptos" panose="020B0004020202020204" pitchFamily="34" charset="0"/>
              </a:rPr>
              <a:t>JavaScript</a:t>
            </a:r>
            <a:r>
              <a:rPr lang="vi-VN" sz="700" i="1" dirty="0">
                <a:solidFill>
                  <a:schemeClr val="bg2">
                    <a:lumMod val="50000"/>
                  </a:schemeClr>
                </a:solidFill>
                <a:latin typeface="Aptos" panose="020B0004020202020204" pitchFamily="34" charset="0"/>
              </a:rPr>
              <a:t>.</a:t>
            </a:r>
          </a:p>
          <a:p>
            <a:pPr fontAlgn="ctr">
              <a:spcBef>
                <a:spcPts val="400"/>
              </a:spcBef>
              <a:spcAft>
                <a:spcPts val="200"/>
              </a:spcAft>
            </a:pPr>
            <a:endParaRPr lang="vi-VN" sz="800" i="1" dirty="0">
              <a:solidFill>
                <a:schemeClr val="bg2">
                  <a:lumMod val="50000"/>
                </a:schemeClr>
              </a:solidFill>
              <a:latin typeface="Aptos" panose="020B0004020202020204" pitchFamily="34" charset="0"/>
            </a:endParaRPr>
          </a:p>
          <a:p>
            <a:pPr fontAlgn="ctr">
              <a:spcBef>
                <a:spcPts val="400"/>
              </a:spcBef>
              <a:spcAft>
                <a:spcPts val="200"/>
              </a:spcAft>
            </a:pPr>
            <a:endParaRPr lang="en-US" sz="800" b="0" i="1" u="none" strike="noStrike" dirty="0">
              <a:solidFill>
                <a:schemeClr val="bg2">
                  <a:lumMod val="50000"/>
                </a:schemeClr>
              </a:solidFill>
              <a:effectLst/>
              <a:latin typeface="Aptos" panose="020B0004020202020204" pitchFamily="34" charset="0"/>
            </a:endParaRPr>
          </a:p>
          <a:p>
            <a:pPr algn="just"/>
            <a:br>
              <a:rPr lang="en-US" sz="800" b="0" i="0" u="none" strike="noStrike" dirty="0">
                <a:solidFill>
                  <a:srgbClr val="FFFFFF"/>
                </a:solidFill>
                <a:effectLst/>
                <a:latin typeface="Aptos" panose="020B0004020202020204" pitchFamily="34" charset="0"/>
              </a:rPr>
            </a:br>
            <a:endParaRPr lang="en-US" sz="800" b="0" i="0" dirty="0">
              <a:solidFill>
                <a:schemeClr val="tx1">
                  <a:lumMod val="50000"/>
                  <a:lumOff val="50000"/>
                </a:schemeClr>
              </a:solidFill>
              <a:effectLst/>
              <a:latin typeface="Aptos" panose="020B0004020202020204" pitchFamily="34" charset="0"/>
            </a:endParaRPr>
          </a:p>
        </p:txBody>
      </p:sp>
    </p:spTree>
    <p:extLst>
      <p:ext uri="{BB962C8B-B14F-4D97-AF65-F5344CB8AC3E}">
        <p14:creationId xmlns:p14="http://schemas.microsoft.com/office/powerpoint/2010/main" val="396037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9FA65-1F31-EE10-74B4-56DFE1993D61}"/>
              </a:ext>
            </a:extLst>
          </p:cNvPr>
          <p:cNvSpPr>
            <a:spLocks noGrp="1" noRot="1" noMove="1" noResize="1" noEditPoints="1" noAdjustHandles="1" noChangeArrowheads="1" noChangeShapeType="1"/>
          </p:cNvSpPr>
          <p:nvPr/>
        </p:nvSpPr>
        <p:spPr>
          <a:xfrm>
            <a:off x="365760" y="0"/>
            <a:ext cx="6126480" cy="274320"/>
          </a:xfrm>
          <a:prstGeom prst="rect">
            <a:avLst/>
          </a:prstGeom>
          <a:solidFill>
            <a:srgbClr val="007D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ABD703B-0329-26A1-1063-59BD95B83F06}"/>
              </a:ext>
            </a:extLst>
          </p:cNvPr>
          <p:cNvSpPr>
            <a:spLocks noGrp="1" noRot="1" noMove="1" noResize="1" noEditPoints="1" noAdjustHandles="1" noChangeArrowheads="1" noChangeShapeType="1"/>
          </p:cNvSpPr>
          <p:nvPr/>
        </p:nvSpPr>
        <p:spPr>
          <a:xfrm>
            <a:off x="365760" y="463281"/>
            <a:ext cx="2495016" cy="651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latin typeface="Oswald" panose="00000500000000000000" pitchFamily="2" charset="0"/>
                <a:cs typeface="Posterama" panose="020B0504020200020000" pitchFamily="34" charset="0"/>
              </a:rPr>
              <a:t>LE DAT EM</a:t>
            </a:r>
          </a:p>
          <a:p>
            <a:pPr>
              <a:lnSpc>
                <a:spcPct val="150000"/>
              </a:lnSpc>
            </a:pPr>
            <a:r>
              <a:rPr lang="vi-VN" sz="800" b="1" dirty="0">
                <a:solidFill>
                  <a:schemeClr val="tx1">
                    <a:lumMod val="50000"/>
                    <a:lumOff val="50000"/>
                  </a:schemeClr>
                </a:solidFill>
                <a:ea typeface="roboto" panose="02000000000000000000" pitchFamily="2" charset="0"/>
                <a:cs typeface="roboto" panose="02000000000000000000" pitchFamily="2" charset="0"/>
              </a:rPr>
              <a:t>[   …  ]</a:t>
            </a:r>
            <a:endParaRPr lang="en-US" sz="800" b="1" dirty="0">
              <a:solidFill>
                <a:schemeClr val="tx1">
                  <a:lumMod val="50000"/>
                  <a:lumOff val="50000"/>
                </a:schemeClr>
              </a:solidFill>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66436B68-F275-1043-2244-9D1841112AEB}"/>
              </a:ext>
            </a:extLst>
          </p:cNvPr>
          <p:cNvSpPr>
            <a:spLocks noGrp="1" noRot="1" noMove="1" noResize="1" noEditPoints="1" noAdjustHandles="1" noChangeArrowheads="1" noChangeShapeType="1"/>
          </p:cNvSpPr>
          <p:nvPr/>
        </p:nvSpPr>
        <p:spPr>
          <a:xfrm>
            <a:off x="3641624" y="461119"/>
            <a:ext cx="2850616" cy="8229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emdatle@gmail.com</a:t>
            </a:r>
          </a:p>
          <a:p>
            <a:pPr algn="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Thành phố Cao Lãnh, Tỉnh Đồng Tháp</a:t>
            </a:r>
            <a:r>
              <a:rPr lang="en-US"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Việt Nam</a:t>
            </a:r>
          </a:p>
          <a:p>
            <a:pPr algn="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0393535006</a:t>
            </a:r>
          </a:p>
          <a:p>
            <a:pPr algn="r"/>
            <a:r>
              <a:rPr lang="en-US"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Arp 8, 2002</a:t>
            </a:r>
          </a:p>
          <a:p>
            <a:pPr algn="r"/>
            <a:r>
              <a:rPr lang="en-US"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https://www.linkedin.com/in/ledatem</a:t>
            </a:r>
          </a:p>
        </p:txBody>
      </p:sp>
      <p:grpSp>
        <p:nvGrpSpPr>
          <p:cNvPr id="65" name="Group 64">
            <a:extLst>
              <a:ext uri="{FF2B5EF4-FFF2-40B4-BE49-F238E27FC236}">
                <a16:creationId xmlns:a16="http://schemas.microsoft.com/office/drawing/2014/main" id="{EBBBB0B1-E0F8-5217-A32B-128BB0D1C923}"/>
              </a:ext>
            </a:extLst>
          </p:cNvPr>
          <p:cNvGrpSpPr/>
          <p:nvPr/>
        </p:nvGrpSpPr>
        <p:grpSpPr>
          <a:xfrm>
            <a:off x="2274258" y="2525390"/>
            <a:ext cx="4128842" cy="228600"/>
            <a:chOff x="2274258" y="1605910"/>
            <a:chExt cx="4128842" cy="228600"/>
          </a:xfrm>
        </p:grpSpPr>
        <p:grpSp>
          <p:nvGrpSpPr>
            <p:cNvPr id="63" name="Group 62">
              <a:extLst>
                <a:ext uri="{FF2B5EF4-FFF2-40B4-BE49-F238E27FC236}">
                  <a16:creationId xmlns:a16="http://schemas.microsoft.com/office/drawing/2014/main" id="{60405A4D-6F99-ECDC-5220-740226D30B93}"/>
                </a:ext>
              </a:extLst>
            </p:cNvPr>
            <p:cNvGrpSpPr/>
            <p:nvPr/>
          </p:nvGrpSpPr>
          <p:grpSpPr>
            <a:xfrm>
              <a:off x="2288300" y="1605910"/>
              <a:ext cx="4114800" cy="228600"/>
              <a:chOff x="2288300" y="1605910"/>
              <a:chExt cx="4114800" cy="228600"/>
            </a:xfrm>
          </p:grpSpPr>
          <p:cxnSp>
            <p:nvCxnSpPr>
              <p:cNvPr id="11" name="Straight Connector 10">
                <a:extLst>
                  <a:ext uri="{FF2B5EF4-FFF2-40B4-BE49-F238E27FC236}">
                    <a16:creationId xmlns:a16="http://schemas.microsoft.com/office/drawing/2014/main" id="{30772C83-3539-6251-D3F1-BED8BC749E0B}"/>
                  </a:ext>
                </a:extLst>
              </p:cNvPr>
              <p:cNvCxnSpPr>
                <a:cxnSpLocks/>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FEA117E-45E8-6FC7-77D7-6CA266048DDD}"/>
                  </a:ext>
                </a:extLst>
              </p:cNvPr>
              <p:cNvCxnSpPr>
                <a:cxnSpLocks/>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7C03B6B1-AC5B-751D-9DCD-27ACF834A138}"/>
                </a:ext>
              </a:extLst>
            </p:cNvPr>
            <p:cNvSpPr txBox="1"/>
            <p:nvPr/>
          </p:nvSpPr>
          <p:spPr>
            <a:xfrm>
              <a:off x="2274258" y="1612488"/>
              <a:ext cx="1554480" cy="215444"/>
            </a:xfrm>
            <a:prstGeom prst="rect">
              <a:avLst/>
            </a:prstGeom>
            <a:noFill/>
            <a:ln w="3175">
              <a:noFill/>
            </a:ln>
          </p:spPr>
          <p:txBody>
            <a:bodyPr wrap="square" anchor="ctr">
              <a:spAutoFit/>
            </a:bodyPr>
            <a:lstStyle/>
            <a:p>
              <a:pPr indent="114300"/>
              <a:r>
                <a:rPr lang="vi-VN" sz="800" cap="all" spc="100" dirty="0">
                  <a:solidFill>
                    <a:schemeClr val="tx1">
                      <a:lumMod val="85000"/>
                      <a:lumOff val="15000"/>
                    </a:schemeClr>
                  </a:solidFill>
                  <a:latin typeface="Oswald" panose="020F0502020204030204" pitchFamily="2" charset="0"/>
                  <a:cs typeface="Posterama" panose="020B0504020200020000" pitchFamily="34" charset="0"/>
                </a:rPr>
                <a:t>Kinh nghiệm</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9" name="Graphic 18" descr="Ribbon outline">
              <a:extLst>
                <a:ext uri="{FF2B5EF4-FFF2-40B4-BE49-F238E27FC236}">
                  <a16:creationId xmlns:a16="http://schemas.microsoft.com/office/drawing/2014/main" id="{C3536658-002C-5503-FCAB-F0CFC08DD9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74258" y="1665346"/>
              <a:ext cx="109728" cy="109728"/>
            </a:xfrm>
            <a:prstGeom prst="rect">
              <a:avLst/>
            </a:prstGeom>
          </p:spPr>
        </p:pic>
      </p:grpSp>
      <p:pic>
        <p:nvPicPr>
          <p:cNvPr id="49" name="Picture 48" descr="A person smiling at the camera&#10;&#10;Description automatically generated">
            <a:extLst>
              <a:ext uri="{FF2B5EF4-FFF2-40B4-BE49-F238E27FC236}">
                <a16:creationId xmlns:a16="http://schemas.microsoft.com/office/drawing/2014/main" id="{953A4953-7078-A2AE-4406-8365BFE44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4" y="1660463"/>
            <a:ext cx="1554480" cy="2072922"/>
          </a:xfrm>
          <a:prstGeom prst="rect">
            <a:avLst/>
          </a:prstGeom>
        </p:spPr>
      </p:pic>
      <p:cxnSp>
        <p:nvCxnSpPr>
          <p:cNvPr id="52" name="Straight Connector 51">
            <a:extLst>
              <a:ext uri="{FF2B5EF4-FFF2-40B4-BE49-F238E27FC236}">
                <a16:creationId xmlns:a16="http://schemas.microsoft.com/office/drawing/2014/main" id="{8B950519-8C5A-DA81-32CB-719EC9795805}"/>
              </a:ext>
            </a:extLst>
          </p:cNvPr>
          <p:cNvCxnSpPr>
            <a:cxnSpLocks noGrp="1" noRot="1" noMove="1" noResize="1" noEditPoints="1" noAdjustHandles="1" noChangeArrowheads="1" noChangeShapeType="1"/>
          </p:cNvCxnSpPr>
          <p:nvPr/>
        </p:nvCxnSpPr>
        <p:spPr>
          <a:xfrm flipH="1" flipV="1">
            <a:off x="6407785" y="-40338"/>
            <a:ext cx="0" cy="10149840"/>
          </a:xfrm>
          <a:prstGeom prst="line">
            <a:avLst/>
          </a:prstGeom>
          <a:ln w="9525">
            <a:solidFill>
              <a:srgbClr val="007DDA"/>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7DFF191-3FE8-A3E9-972C-68B58EACCBA3}"/>
              </a:ext>
            </a:extLst>
          </p:cNvPr>
          <p:cNvCxnSpPr>
            <a:cxnSpLocks noGrp="1" noRot="1" noMove="1" noResize="1" noEditPoints="1" noAdjustHandles="1" noChangeArrowheads="1" noChangeShapeType="1"/>
          </p:cNvCxnSpPr>
          <p:nvPr/>
        </p:nvCxnSpPr>
        <p:spPr>
          <a:xfrm flipH="1" flipV="1">
            <a:off x="453810" y="-121920"/>
            <a:ext cx="0" cy="10149840"/>
          </a:xfrm>
          <a:prstGeom prst="line">
            <a:avLst/>
          </a:prstGeom>
          <a:ln w="9525">
            <a:solidFill>
              <a:srgbClr val="007DDA"/>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4F254F8-553B-810E-D7C2-CFAA1F0228DD}"/>
              </a:ext>
            </a:extLst>
          </p:cNvPr>
          <p:cNvCxnSpPr>
            <a:cxnSpLocks noGrp="1" noRot="1" noMove="1" noResize="1" noEditPoints="1" noAdjustHandles="1" noChangeArrowheads="1" noChangeShapeType="1"/>
          </p:cNvCxnSpPr>
          <p:nvPr/>
        </p:nvCxnSpPr>
        <p:spPr>
          <a:xfrm flipH="1" flipV="1">
            <a:off x="2282718" y="-198452"/>
            <a:ext cx="0" cy="10149840"/>
          </a:xfrm>
          <a:prstGeom prst="line">
            <a:avLst/>
          </a:prstGeom>
          <a:ln w="9525">
            <a:solidFill>
              <a:srgbClr val="007DDA"/>
            </a:solidFill>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C7C67353-41B3-A541-C168-4784677229EF}"/>
              </a:ext>
            </a:extLst>
          </p:cNvPr>
          <p:cNvGrpSpPr/>
          <p:nvPr/>
        </p:nvGrpSpPr>
        <p:grpSpPr>
          <a:xfrm>
            <a:off x="452118" y="6163433"/>
            <a:ext cx="1560969" cy="228600"/>
            <a:chOff x="452118" y="6163433"/>
            <a:chExt cx="1560969" cy="228600"/>
          </a:xfrm>
        </p:grpSpPr>
        <p:grpSp>
          <p:nvGrpSpPr>
            <p:cNvPr id="39" name="Group 38">
              <a:extLst>
                <a:ext uri="{FF2B5EF4-FFF2-40B4-BE49-F238E27FC236}">
                  <a16:creationId xmlns:a16="http://schemas.microsoft.com/office/drawing/2014/main" id="{3EC2B1E1-7C78-DF56-006C-2BDED6D55571}"/>
                </a:ext>
              </a:extLst>
            </p:cNvPr>
            <p:cNvGrpSpPr/>
            <p:nvPr/>
          </p:nvGrpSpPr>
          <p:grpSpPr>
            <a:xfrm>
              <a:off x="458607" y="6163433"/>
              <a:ext cx="1554480" cy="228600"/>
              <a:chOff x="474487" y="6039791"/>
              <a:chExt cx="1554480" cy="228600"/>
            </a:xfrm>
          </p:grpSpPr>
          <p:cxnSp>
            <p:nvCxnSpPr>
              <p:cNvPr id="88" name="Straight Connector 87">
                <a:extLst>
                  <a:ext uri="{FF2B5EF4-FFF2-40B4-BE49-F238E27FC236}">
                    <a16:creationId xmlns:a16="http://schemas.microsoft.com/office/drawing/2014/main" id="{63A3E7EA-CCFD-F7E5-D2F9-BAEA3565FED3}"/>
                  </a:ext>
                </a:extLst>
              </p:cNvPr>
              <p:cNvCxnSpPr>
                <a:cxnSpLocks/>
              </p:cNvCxnSpPr>
              <p:nvPr/>
            </p:nvCxnSpPr>
            <p:spPr>
              <a:xfrm>
                <a:off x="474487" y="60397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6DC1356-5CE7-D626-1185-BD159E514DC9}"/>
                  </a:ext>
                </a:extLst>
              </p:cNvPr>
              <p:cNvCxnSpPr>
                <a:cxnSpLocks/>
              </p:cNvCxnSpPr>
              <p:nvPr/>
            </p:nvCxnSpPr>
            <p:spPr>
              <a:xfrm>
                <a:off x="474487" y="62683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9DC40F27-9782-73CA-9F0F-A10328AD5493}"/>
                </a:ext>
              </a:extLst>
            </p:cNvPr>
            <p:cNvGrpSpPr/>
            <p:nvPr/>
          </p:nvGrpSpPr>
          <p:grpSpPr>
            <a:xfrm>
              <a:off x="452118" y="6186293"/>
              <a:ext cx="1554480" cy="182880"/>
              <a:chOff x="611041" y="6083259"/>
              <a:chExt cx="1554480" cy="182880"/>
            </a:xfrm>
          </p:grpSpPr>
          <p:pic>
            <p:nvPicPr>
              <p:cNvPr id="72" name="Graphic 71" descr="Blockchain with solid fill">
                <a:extLst>
                  <a:ext uri="{FF2B5EF4-FFF2-40B4-BE49-F238E27FC236}">
                    <a16:creationId xmlns:a16="http://schemas.microsoft.com/office/drawing/2014/main" id="{996D3D4E-2358-B2BA-B93A-ECC52FF92F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11041" y="6119835"/>
                <a:ext cx="109728" cy="109728"/>
              </a:xfrm>
              <a:prstGeom prst="rect">
                <a:avLst/>
              </a:prstGeom>
            </p:spPr>
          </p:pic>
          <p:sp>
            <p:nvSpPr>
              <p:cNvPr id="91" name="TextBox 90">
                <a:extLst>
                  <a:ext uri="{FF2B5EF4-FFF2-40B4-BE49-F238E27FC236}">
                    <a16:creationId xmlns:a16="http://schemas.microsoft.com/office/drawing/2014/main" id="{B5E2611B-A174-6E73-8109-5968DF52FDA1}"/>
                  </a:ext>
                </a:extLst>
              </p:cNvPr>
              <p:cNvSpPr txBox="1"/>
              <p:nvPr/>
            </p:nvSpPr>
            <p:spPr>
              <a:xfrm>
                <a:off x="611041" y="6083259"/>
                <a:ext cx="1554480" cy="182880"/>
              </a:xfrm>
              <a:prstGeom prst="rect">
                <a:avLst/>
              </a:prstGeom>
              <a:noFill/>
              <a:ln>
                <a:noFill/>
              </a:ln>
            </p:spPr>
            <p:txBody>
              <a:bodyPr wrap="square" anchor="ctr">
                <a:spAutoFit/>
              </a:bodyPr>
              <a:lstStyle/>
              <a:p>
                <a:pPr indent="117475"/>
                <a:r>
                  <a:rPr lang="en-US" sz="800" i="0" cap="all" spc="100" dirty="0" err="1">
                    <a:solidFill>
                      <a:schemeClr val="tx1">
                        <a:lumMod val="85000"/>
                        <a:lumOff val="15000"/>
                      </a:schemeClr>
                    </a:solidFill>
                    <a:effectLst/>
                    <a:latin typeface="Oswald" panose="020F0502020204030204" pitchFamily="2" charset="0"/>
                  </a:rPr>
                  <a:t>sKILLS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sp>
        <p:nvSpPr>
          <p:cNvPr id="135" name="TextBox 134">
            <a:extLst>
              <a:ext uri="{FF2B5EF4-FFF2-40B4-BE49-F238E27FC236}">
                <a16:creationId xmlns:a16="http://schemas.microsoft.com/office/drawing/2014/main" id="{B3AA9F02-BEE9-EFD7-2CB0-59036921A801}"/>
              </a:ext>
            </a:extLst>
          </p:cNvPr>
          <p:cNvSpPr txBox="1"/>
          <p:nvPr/>
        </p:nvSpPr>
        <p:spPr>
          <a:xfrm>
            <a:off x="368715" y="4493275"/>
            <a:ext cx="1755360" cy="1077218"/>
          </a:xfrm>
          <a:prstGeom prst="rect">
            <a:avLst/>
          </a:prstGeom>
          <a:noFill/>
        </p:spPr>
        <p:txBody>
          <a:bodyPr wrap="square">
            <a:spAutoFit/>
          </a:bodyPr>
          <a:lstStyle/>
          <a:p>
            <a:pPr algn="just"/>
            <a:r>
              <a:rPr lang="en-US" sz="800" b="0" i="0" dirty="0">
                <a:solidFill>
                  <a:schemeClr val="tx1">
                    <a:lumMod val="65000"/>
                    <a:lumOff val="35000"/>
                  </a:schemeClr>
                </a:solidFill>
                <a:effectLst/>
                <a:latin typeface="Roboto" panose="02000000000000000000" pitchFamily="2" charset="0"/>
              </a:rPr>
              <a:t>Proactive, customer-orientated retail professional with over 4 years of experience in reputable shops. Received 3 ‘Passion Awards’ for delivering outstanding service and have consistently surpassed my target KPIs for mystery shoppers.</a:t>
            </a:r>
            <a:endParaRPr lang="en-US" sz="800" dirty="0">
              <a:solidFill>
                <a:schemeClr val="tx1">
                  <a:lumMod val="65000"/>
                  <a:lumOff val="35000"/>
                </a:schemeClr>
              </a:solidFill>
            </a:endParaRPr>
          </a:p>
        </p:txBody>
      </p:sp>
      <p:sp>
        <p:nvSpPr>
          <p:cNvPr id="139" name="TextBox 138">
            <a:extLst>
              <a:ext uri="{FF2B5EF4-FFF2-40B4-BE49-F238E27FC236}">
                <a16:creationId xmlns:a16="http://schemas.microsoft.com/office/drawing/2014/main" id="{54B3C0EB-5E7E-6B43-4F37-6B1405944E43}"/>
              </a:ext>
            </a:extLst>
          </p:cNvPr>
          <p:cNvSpPr txBox="1"/>
          <p:nvPr/>
        </p:nvSpPr>
        <p:spPr>
          <a:xfrm>
            <a:off x="384588" y="8330270"/>
            <a:ext cx="3429000" cy="338554"/>
          </a:xfrm>
          <a:prstGeom prst="rect">
            <a:avLst/>
          </a:prstGeom>
          <a:noFill/>
        </p:spPr>
        <p:txBody>
          <a:bodyPr wrap="square">
            <a:spAutoFit/>
          </a:bodyPr>
          <a:lstStyle/>
          <a:p>
            <a:pPr algn="l"/>
            <a:r>
              <a:rPr lang="en-US" sz="800" b="0" i="0" dirty="0">
                <a:solidFill>
                  <a:schemeClr val="bg2">
                    <a:lumMod val="10000"/>
                  </a:schemeClr>
                </a:solidFill>
                <a:effectLst/>
                <a:highlight>
                  <a:srgbClr val="FFFFFF"/>
                </a:highlight>
                <a:latin typeface="Roboto" panose="02000000000000000000" pitchFamily="2" charset="0"/>
              </a:rPr>
              <a:t>English</a:t>
            </a:r>
            <a:r>
              <a:rPr lang="vi-VN" sz="800" b="0" i="0" dirty="0">
                <a:solidFill>
                  <a:schemeClr val="bg2">
                    <a:lumMod val="10000"/>
                  </a:schemeClr>
                </a:solidFill>
                <a:effectLst/>
                <a:highlight>
                  <a:srgbClr val="FFFFFF"/>
                </a:highlight>
                <a:latin typeface="Roboto" panose="02000000000000000000" pitchFamily="2" charset="0"/>
              </a:rPr>
              <a:t> | </a:t>
            </a:r>
            <a:r>
              <a:rPr lang="en-US" sz="800" b="0" i="0" dirty="0">
                <a:solidFill>
                  <a:schemeClr val="bg2">
                    <a:lumMod val="10000"/>
                  </a:schemeClr>
                </a:solidFill>
                <a:effectLst/>
                <a:highlight>
                  <a:srgbClr val="FFFFFF"/>
                </a:highlight>
                <a:latin typeface="Roboto" panose="02000000000000000000" pitchFamily="2" charset="0"/>
              </a:rPr>
              <a:t>Intermediate.</a:t>
            </a:r>
            <a:br>
              <a:rPr lang="en-US" sz="800" dirty="0"/>
            </a:br>
            <a:r>
              <a:rPr lang="en-US" sz="800" b="0" i="0" dirty="0">
                <a:solidFill>
                  <a:schemeClr val="tx1">
                    <a:lumMod val="50000"/>
                    <a:lumOff val="50000"/>
                  </a:schemeClr>
                </a:solidFill>
                <a:effectLst/>
                <a:highlight>
                  <a:srgbClr val="FFFFFF"/>
                </a:highlight>
                <a:latin typeface="Roboto" panose="02000000000000000000" pitchFamily="2" charset="0"/>
              </a:rPr>
              <a:t>B1 English Proficiency Certificate</a:t>
            </a:r>
            <a:endParaRPr lang="en-US" sz="800" dirty="0">
              <a:solidFill>
                <a:schemeClr val="tx1">
                  <a:lumMod val="50000"/>
                  <a:lumOff val="50000"/>
                </a:schemeClr>
              </a:solidFill>
            </a:endParaRPr>
          </a:p>
        </p:txBody>
      </p:sp>
      <p:grpSp>
        <p:nvGrpSpPr>
          <p:cNvPr id="43" name="Group 42">
            <a:extLst>
              <a:ext uri="{FF2B5EF4-FFF2-40B4-BE49-F238E27FC236}">
                <a16:creationId xmlns:a16="http://schemas.microsoft.com/office/drawing/2014/main" id="{6D7BAA1F-5CBC-5174-3558-A7B6C885DFDD}"/>
              </a:ext>
            </a:extLst>
          </p:cNvPr>
          <p:cNvGrpSpPr/>
          <p:nvPr/>
        </p:nvGrpSpPr>
        <p:grpSpPr>
          <a:xfrm>
            <a:off x="448155" y="7966040"/>
            <a:ext cx="1564933" cy="228600"/>
            <a:chOff x="448155" y="7153244"/>
            <a:chExt cx="1564933" cy="228600"/>
          </a:xfrm>
        </p:grpSpPr>
        <p:grpSp>
          <p:nvGrpSpPr>
            <p:cNvPr id="37" name="Group 36">
              <a:extLst>
                <a:ext uri="{FF2B5EF4-FFF2-40B4-BE49-F238E27FC236}">
                  <a16:creationId xmlns:a16="http://schemas.microsoft.com/office/drawing/2014/main" id="{6A7D9F8F-8E9E-0A7F-2B61-D11455F1BFF7}"/>
                </a:ext>
              </a:extLst>
            </p:cNvPr>
            <p:cNvGrpSpPr/>
            <p:nvPr/>
          </p:nvGrpSpPr>
          <p:grpSpPr>
            <a:xfrm>
              <a:off x="448155" y="7159822"/>
              <a:ext cx="1554480" cy="215444"/>
              <a:chOff x="602157" y="6981433"/>
              <a:chExt cx="1554480" cy="215444"/>
            </a:xfrm>
          </p:grpSpPr>
          <p:pic>
            <p:nvPicPr>
              <p:cNvPr id="60" name="Graphic 59" descr="Earth globe: Americas with solid fill">
                <a:extLst>
                  <a:ext uri="{FF2B5EF4-FFF2-40B4-BE49-F238E27FC236}">
                    <a16:creationId xmlns:a16="http://schemas.microsoft.com/office/drawing/2014/main" id="{233A639E-3AC1-5A61-B587-F8C387508D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2157" y="7034291"/>
                <a:ext cx="109728" cy="109728"/>
              </a:xfrm>
              <a:prstGeom prst="rect">
                <a:avLst/>
              </a:prstGeom>
            </p:spPr>
          </p:pic>
          <p:sp>
            <p:nvSpPr>
              <p:cNvPr id="86" name="TextBox 85">
                <a:extLst>
                  <a:ext uri="{FF2B5EF4-FFF2-40B4-BE49-F238E27FC236}">
                    <a16:creationId xmlns:a16="http://schemas.microsoft.com/office/drawing/2014/main" id="{07CE80F9-E114-4320-81C6-103727C60D26}"/>
                  </a:ext>
                </a:extLst>
              </p:cNvPr>
              <p:cNvSpPr txBox="1"/>
              <p:nvPr/>
            </p:nvSpPr>
            <p:spPr>
              <a:xfrm>
                <a:off x="602157" y="6981433"/>
                <a:ext cx="1554480" cy="215444"/>
              </a:xfrm>
              <a:prstGeom prst="rect">
                <a:avLst/>
              </a:prstGeom>
              <a:noFill/>
            </p:spPr>
            <p:txBody>
              <a:bodyPr wrap="square" anchor="ctr">
                <a:spAutoFit/>
              </a:bodyPr>
              <a:lstStyle/>
              <a:p>
                <a:pPr indent="114300"/>
                <a:r>
                  <a:rPr lang="en-US" sz="800" i="0" cap="all" spc="100" dirty="0">
                    <a:solidFill>
                      <a:schemeClr val="tx1">
                        <a:lumMod val="85000"/>
                        <a:lumOff val="15000"/>
                      </a:schemeClr>
                    </a:solidFill>
                    <a:effectLst/>
                    <a:latin typeface="Oswald" panose="020F0502020204030204" pitchFamily="2" charset="0"/>
                  </a:rPr>
                  <a:t>LANGUAGES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nvGrpSpPr>
            <p:cNvPr id="38" name="Group 37">
              <a:extLst>
                <a:ext uri="{FF2B5EF4-FFF2-40B4-BE49-F238E27FC236}">
                  <a16:creationId xmlns:a16="http://schemas.microsoft.com/office/drawing/2014/main" id="{46A2296B-C793-6C19-8260-EECB47DD4C43}"/>
                </a:ext>
              </a:extLst>
            </p:cNvPr>
            <p:cNvGrpSpPr/>
            <p:nvPr/>
          </p:nvGrpSpPr>
          <p:grpSpPr>
            <a:xfrm>
              <a:off x="458608" y="7153244"/>
              <a:ext cx="1554480" cy="228600"/>
              <a:chOff x="471312" y="7308773"/>
              <a:chExt cx="1554480" cy="228600"/>
            </a:xfrm>
          </p:grpSpPr>
          <p:cxnSp>
            <p:nvCxnSpPr>
              <p:cNvPr id="20" name="Straight Connector 19">
                <a:extLst>
                  <a:ext uri="{FF2B5EF4-FFF2-40B4-BE49-F238E27FC236}">
                    <a16:creationId xmlns:a16="http://schemas.microsoft.com/office/drawing/2014/main" id="{24F1A0D0-D344-4418-D1E6-0F3994049321}"/>
                  </a:ext>
                </a:extLst>
              </p:cNvPr>
              <p:cNvCxnSpPr>
                <a:cxnSpLocks/>
              </p:cNvCxnSpPr>
              <p:nvPr/>
            </p:nvCxnSpPr>
            <p:spPr>
              <a:xfrm>
                <a:off x="471312" y="73087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AEF9463-BC22-1962-2B40-9A4F5E9C293F}"/>
                  </a:ext>
                </a:extLst>
              </p:cNvPr>
              <p:cNvCxnSpPr>
                <a:cxnSpLocks/>
              </p:cNvCxnSpPr>
              <p:nvPr/>
            </p:nvCxnSpPr>
            <p:spPr>
              <a:xfrm>
                <a:off x="471312" y="75373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41" name="Group 40">
            <a:extLst>
              <a:ext uri="{FF2B5EF4-FFF2-40B4-BE49-F238E27FC236}">
                <a16:creationId xmlns:a16="http://schemas.microsoft.com/office/drawing/2014/main" id="{FCA85F0D-F887-F8C5-2F45-75E9C09A6E47}"/>
              </a:ext>
            </a:extLst>
          </p:cNvPr>
          <p:cNvGrpSpPr/>
          <p:nvPr/>
        </p:nvGrpSpPr>
        <p:grpSpPr>
          <a:xfrm>
            <a:off x="450672" y="4235291"/>
            <a:ext cx="1562417" cy="228600"/>
            <a:chOff x="450672" y="4292441"/>
            <a:chExt cx="1562417" cy="228600"/>
          </a:xfrm>
        </p:grpSpPr>
        <p:grpSp>
          <p:nvGrpSpPr>
            <p:cNvPr id="35" name="Group 34">
              <a:extLst>
                <a:ext uri="{FF2B5EF4-FFF2-40B4-BE49-F238E27FC236}">
                  <a16:creationId xmlns:a16="http://schemas.microsoft.com/office/drawing/2014/main" id="{586BA1FC-74F1-0AC2-833E-EE632564ECE3}"/>
                </a:ext>
              </a:extLst>
            </p:cNvPr>
            <p:cNvGrpSpPr/>
            <p:nvPr/>
          </p:nvGrpSpPr>
          <p:grpSpPr>
            <a:xfrm>
              <a:off x="450672" y="4299019"/>
              <a:ext cx="1554480" cy="215444"/>
              <a:chOff x="458612" y="4299019"/>
              <a:chExt cx="1554480" cy="215444"/>
            </a:xfrm>
          </p:grpSpPr>
          <p:sp>
            <p:nvSpPr>
              <p:cNvPr id="36" name="TextBox 35">
                <a:extLst>
                  <a:ext uri="{FF2B5EF4-FFF2-40B4-BE49-F238E27FC236}">
                    <a16:creationId xmlns:a16="http://schemas.microsoft.com/office/drawing/2014/main" id="{D4EA2337-BB61-2176-787C-BB29312E4E69}"/>
                  </a:ext>
                </a:extLst>
              </p:cNvPr>
              <p:cNvSpPr txBox="1"/>
              <p:nvPr/>
            </p:nvSpPr>
            <p:spPr>
              <a:xfrm>
                <a:off x="458612" y="4299019"/>
                <a:ext cx="1554480" cy="215444"/>
              </a:xfrm>
              <a:prstGeom prst="rect">
                <a:avLst/>
              </a:prstGeom>
              <a:noFill/>
            </p:spPr>
            <p:txBody>
              <a:bodyPr wrap="square" anchor="ctr">
                <a:spAutoFit/>
              </a:bodyPr>
              <a:lstStyle/>
              <a:p>
                <a:pPr indent="114300"/>
                <a:r>
                  <a:rPr lang="en-US" sz="800" cap="all" spc="100" dirty="0">
                    <a:solidFill>
                      <a:schemeClr val="tx1">
                        <a:lumMod val="85000"/>
                        <a:lumOff val="15000"/>
                      </a:schemeClr>
                    </a:solidFill>
                    <a:effectLst/>
                    <a:latin typeface="Oswald" panose="020F0502020204030204" pitchFamily="2" charset="0"/>
                  </a:rPr>
                  <a:t>O</a:t>
                </a:r>
                <a:r>
                  <a:rPr lang="en-US" sz="800" i="0" cap="all" spc="100" dirty="0">
                    <a:solidFill>
                      <a:schemeClr val="tx1">
                        <a:lumMod val="85000"/>
                        <a:lumOff val="15000"/>
                      </a:schemeClr>
                    </a:solidFill>
                    <a:effectLst/>
                    <a:latin typeface="Oswald" panose="020F0502020204030204" pitchFamily="2" charset="0"/>
                  </a:rPr>
                  <a:t>BJECTIVE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9" name="グラフィックス 12" descr="Bullseye">
                <a:extLst>
                  <a:ext uri="{FF2B5EF4-FFF2-40B4-BE49-F238E27FC236}">
                    <a16:creationId xmlns:a16="http://schemas.microsoft.com/office/drawing/2014/main" id="{56B4A637-BF68-52B4-6056-C0E828BA6E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8612" y="4351877"/>
                <a:ext cx="109728" cy="109728"/>
              </a:xfrm>
              <a:prstGeom prst="rect">
                <a:avLst/>
              </a:prstGeom>
            </p:spPr>
          </p:pic>
        </p:grpSp>
        <p:grpSp>
          <p:nvGrpSpPr>
            <p:cNvPr id="40" name="Group 39">
              <a:extLst>
                <a:ext uri="{FF2B5EF4-FFF2-40B4-BE49-F238E27FC236}">
                  <a16:creationId xmlns:a16="http://schemas.microsoft.com/office/drawing/2014/main" id="{34E47740-8762-B0AE-62EF-970A04471999}"/>
                </a:ext>
              </a:extLst>
            </p:cNvPr>
            <p:cNvGrpSpPr/>
            <p:nvPr/>
          </p:nvGrpSpPr>
          <p:grpSpPr>
            <a:xfrm>
              <a:off x="458609" y="4292441"/>
              <a:ext cx="1554480" cy="228600"/>
              <a:chOff x="474487" y="4292441"/>
              <a:chExt cx="1554480" cy="228600"/>
            </a:xfrm>
          </p:grpSpPr>
          <p:cxnSp>
            <p:nvCxnSpPr>
              <p:cNvPr id="23" name="Straight Connector 22">
                <a:extLst>
                  <a:ext uri="{FF2B5EF4-FFF2-40B4-BE49-F238E27FC236}">
                    <a16:creationId xmlns:a16="http://schemas.microsoft.com/office/drawing/2014/main" id="{FA49CB25-DE40-0464-98F9-4F9F9A058D4A}"/>
                  </a:ext>
                </a:extLst>
              </p:cNvPr>
              <p:cNvCxnSpPr>
                <a:cxnSpLocks/>
              </p:cNvCxnSpPr>
              <p:nvPr/>
            </p:nvCxnSpPr>
            <p:spPr>
              <a:xfrm>
                <a:off x="474487" y="42924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BF48BCD-0C5C-FA87-EF42-D01CEEC1C194}"/>
                  </a:ext>
                </a:extLst>
              </p:cNvPr>
              <p:cNvCxnSpPr>
                <a:cxnSpLocks/>
              </p:cNvCxnSpPr>
              <p:nvPr/>
            </p:nvCxnSpPr>
            <p:spPr>
              <a:xfrm>
                <a:off x="474487" y="45210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67" name="Group 66">
            <a:extLst>
              <a:ext uri="{FF2B5EF4-FFF2-40B4-BE49-F238E27FC236}">
                <a16:creationId xmlns:a16="http://schemas.microsoft.com/office/drawing/2014/main" id="{A6B03F48-988E-EFB1-3352-D07A5D524C89}"/>
              </a:ext>
            </a:extLst>
          </p:cNvPr>
          <p:cNvGrpSpPr>
            <a:grpSpLocks noGrp="1" noUngrp="1" noRot="1" noMove="1" noResize="1"/>
          </p:cNvGrpSpPr>
          <p:nvPr/>
        </p:nvGrpSpPr>
        <p:grpSpPr>
          <a:xfrm>
            <a:off x="2288530" y="1407812"/>
            <a:ext cx="4114800" cy="228600"/>
            <a:chOff x="2288530" y="3643012"/>
            <a:chExt cx="4114800" cy="228600"/>
          </a:xfrm>
        </p:grpSpPr>
        <p:grpSp>
          <p:nvGrpSpPr>
            <p:cNvPr id="59" name="Group 58">
              <a:extLst>
                <a:ext uri="{FF2B5EF4-FFF2-40B4-BE49-F238E27FC236}">
                  <a16:creationId xmlns:a16="http://schemas.microsoft.com/office/drawing/2014/main" id="{631F6A6D-4C82-369A-C0B0-FE90E03C706E}"/>
                </a:ext>
              </a:extLst>
            </p:cNvPr>
            <p:cNvGrpSpPr>
              <a:grpSpLocks noGrp="1" noUngrp="1" noRot="1" noMove="1" noResize="1"/>
            </p:cNvGrpSpPr>
            <p:nvPr/>
          </p:nvGrpSpPr>
          <p:grpSpPr>
            <a:xfrm>
              <a:off x="2291272" y="3649590"/>
              <a:ext cx="1554480" cy="215444"/>
              <a:chOff x="2335730" y="3868224"/>
              <a:chExt cx="1554480" cy="215444"/>
            </a:xfrm>
          </p:grpSpPr>
          <p:sp>
            <p:nvSpPr>
              <p:cNvPr id="130" name="TextBox 129">
                <a:extLst>
                  <a:ext uri="{FF2B5EF4-FFF2-40B4-BE49-F238E27FC236}">
                    <a16:creationId xmlns:a16="http://schemas.microsoft.com/office/drawing/2014/main" id="{63DB89A7-FE66-DD4D-BE4B-83F2FC91D9EF}"/>
                  </a:ext>
                </a:extLst>
              </p:cNvPr>
              <p:cNvSpPr txBox="1">
                <a:spLocks noGrp="1" noRot="1" noMove="1" noResize="1" noEditPoints="1" noAdjustHandles="1" noChangeArrowheads="1" noChangeShapeType="1"/>
              </p:cNvSpPr>
              <p:nvPr/>
            </p:nvSpPr>
            <p:spPr>
              <a:xfrm>
                <a:off x="2335730" y="3868224"/>
                <a:ext cx="1554480" cy="215444"/>
              </a:xfrm>
              <a:prstGeom prst="rect">
                <a:avLst/>
              </a:prstGeom>
              <a:noFill/>
            </p:spPr>
            <p:txBody>
              <a:bodyPr wrap="square" anchor="ctr">
                <a:spAutoFit/>
              </a:bodyPr>
              <a:lstStyle/>
              <a:p>
                <a:pPr indent="114300"/>
                <a:r>
                  <a:rPr lang="vi-VN" sz="800" cap="all" spc="100" dirty="0">
                    <a:solidFill>
                      <a:schemeClr val="tx1">
                        <a:lumMod val="85000"/>
                        <a:lumOff val="15000"/>
                      </a:schemeClr>
                    </a:solidFill>
                    <a:latin typeface="Oswald" panose="020F0502020204030204" pitchFamily="2" charset="0"/>
                    <a:cs typeface="Posterama" panose="020B0504020200020000" pitchFamily="34" charset="0"/>
                  </a:rPr>
                  <a:t>Giáo dục</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31" name="グラフィックス 12" descr="Graduation cap outline">
                <a:extLst>
                  <a:ext uri="{FF2B5EF4-FFF2-40B4-BE49-F238E27FC236}">
                    <a16:creationId xmlns:a16="http://schemas.microsoft.com/office/drawing/2014/main" id="{0C1CC65E-7808-1447-E9C8-C922032AD11D}"/>
                  </a:ext>
                </a:extLst>
              </p:cNvPr>
              <p:cNvPicPr>
                <a:picLocks noGrp="1" noRot="1" noChangeAspect="1" noMove="1" noResize="1" noEditPoints="1" noAdjustHandles="1" noChangeArrowheads="1" noChangeShapeType="1" noCrop="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335730" y="3898222"/>
                <a:ext cx="155448" cy="155448"/>
              </a:xfrm>
              <a:prstGeom prst="rect">
                <a:avLst/>
              </a:prstGeom>
            </p:spPr>
          </p:pic>
        </p:grpSp>
        <p:grpSp>
          <p:nvGrpSpPr>
            <p:cNvPr id="61" name="Group 60">
              <a:extLst>
                <a:ext uri="{FF2B5EF4-FFF2-40B4-BE49-F238E27FC236}">
                  <a16:creationId xmlns:a16="http://schemas.microsoft.com/office/drawing/2014/main" id="{DE355A2C-C90D-E8F1-C3B6-8BE80C46A2B1}"/>
                </a:ext>
              </a:extLst>
            </p:cNvPr>
            <p:cNvGrpSpPr>
              <a:grpSpLocks noGrp="1" noUngrp="1" noRot="1" noMove="1" noResize="1"/>
            </p:cNvGrpSpPr>
            <p:nvPr/>
          </p:nvGrpSpPr>
          <p:grpSpPr>
            <a:xfrm>
              <a:off x="2288530" y="3643012"/>
              <a:ext cx="4114800" cy="228600"/>
              <a:chOff x="2377440" y="3447239"/>
              <a:chExt cx="4114800" cy="228600"/>
            </a:xfrm>
          </p:grpSpPr>
          <p:cxnSp>
            <p:nvCxnSpPr>
              <p:cNvPr id="50" name="Straight Connector 49">
                <a:extLst>
                  <a:ext uri="{FF2B5EF4-FFF2-40B4-BE49-F238E27FC236}">
                    <a16:creationId xmlns:a16="http://schemas.microsoft.com/office/drawing/2014/main" id="{49AC93FE-4CA0-3719-9DF9-5B744B5C0B5C}"/>
                  </a:ext>
                </a:extLst>
              </p:cNvPr>
              <p:cNvCxnSpPr>
                <a:cxnSpLocks noGrp="1" noRot="1" noMove="1" noResize="1" noEditPoints="1" noAdjustHandles="1" noChangeArrowheads="1" noChangeShapeType="1"/>
              </p:cNvCxnSpPr>
              <p:nvPr/>
            </p:nvCxnSpPr>
            <p:spPr>
              <a:xfrm>
                <a:off x="2377440" y="34472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8443F7B-ABD9-1AEB-CEB6-6F24106CFA6A}"/>
                  </a:ext>
                </a:extLst>
              </p:cNvPr>
              <p:cNvCxnSpPr>
                <a:cxnSpLocks noGrp="1" noRot="1" noMove="1" noResize="1" noEditPoints="1" noAdjustHandles="1" noChangeArrowheads="1" noChangeShapeType="1"/>
              </p:cNvCxnSpPr>
              <p:nvPr/>
            </p:nvCxnSpPr>
            <p:spPr>
              <a:xfrm>
                <a:off x="2377440" y="36758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sp>
        <p:nvSpPr>
          <p:cNvPr id="62" name="TextBox 61">
            <a:extLst>
              <a:ext uri="{FF2B5EF4-FFF2-40B4-BE49-F238E27FC236}">
                <a16:creationId xmlns:a16="http://schemas.microsoft.com/office/drawing/2014/main" id="{452877FB-A4BF-05F9-2E1F-C9CA187FF139}"/>
              </a:ext>
            </a:extLst>
          </p:cNvPr>
          <p:cNvSpPr txBox="1"/>
          <p:nvPr/>
        </p:nvSpPr>
        <p:spPr>
          <a:xfrm>
            <a:off x="2193747" y="1641623"/>
            <a:ext cx="4298492" cy="907941"/>
          </a:xfrm>
          <a:prstGeom prst="rect">
            <a:avLst/>
          </a:prstGeom>
          <a:noFill/>
        </p:spPr>
        <p:txBody>
          <a:bodyPr wrap="square">
            <a:spAutoFit/>
          </a:bodyPr>
          <a:lstStyle/>
          <a:p>
            <a:pPr>
              <a:spcAft>
                <a:spcPts val="200"/>
              </a:spcAft>
              <a:tabLst>
                <a:tab pos="4114800" algn="r"/>
              </a:tabLst>
            </a:pPr>
            <a:r>
              <a:rPr lang="vi-VN" sz="800" b="1" dirty="0">
                <a:solidFill>
                  <a:schemeClr val="tx1">
                    <a:lumMod val="85000"/>
                    <a:lumOff val="15000"/>
                  </a:schemeClr>
                </a:solidFill>
                <a:latin typeface="Aptos" panose="020B0004020202020204" pitchFamily="34" charset="0"/>
              </a:rPr>
              <a:t>Kỹ sư kỹ thuật Cơ – điện tử</a:t>
            </a:r>
            <a:r>
              <a:rPr lang="vi-VN" sz="800" b="1" i="0" dirty="0">
                <a:solidFill>
                  <a:schemeClr val="tx1">
                    <a:lumMod val="65000"/>
                    <a:lumOff val="35000"/>
                  </a:schemeClr>
                </a:solidFill>
                <a:effectLst/>
                <a:latin typeface="Aptos" panose="020B0004020202020204" pitchFamily="34" charset="0"/>
              </a:rPr>
              <a:t>	</a:t>
            </a:r>
            <a:r>
              <a:rPr lang="vi-VN" sz="800" dirty="0">
                <a:solidFill>
                  <a:schemeClr val="tx1">
                    <a:lumMod val="85000"/>
                    <a:lumOff val="15000"/>
                  </a:schemeClr>
                </a:solidFill>
                <a:latin typeface="Aptos" panose="020B0004020202020204" pitchFamily="34" charset="0"/>
              </a:rPr>
              <a:t>Tháng 10,</a:t>
            </a:r>
            <a:r>
              <a:rPr lang="vi-VN" sz="800" i="0" dirty="0">
                <a:solidFill>
                  <a:schemeClr val="tx1">
                    <a:lumMod val="85000"/>
                    <a:lumOff val="15000"/>
                  </a:schemeClr>
                </a:solidFill>
                <a:effectLst/>
                <a:latin typeface="Aptos" panose="020B0004020202020204" pitchFamily="34" charset="0"/>
              </a:rPr>
              <a:t> 2020 – </a:t>
            </a:r>
            <a:r>
              <a:rPr lang="vi-VN" sz="800" dirty="0">
                <a:solidFill>
                  <a:schemeClr val="tx1">
                    <a:lumMod val="85000"/>
                    <a:lumOff val="15000"/>
                  </a:schemeClr>
                </a:solidFill>
                <a:latin typeface="Aptos" panose="020B0004020202020204" pitchFamily="34" charset="0"/>
              </a:rPr>
              <a:t>Tháng 12, </a:t>
            </a:r>
            <a:r>
              <a:rPr lang="vi-VN" sz="800" i="0" dirty="0">
                <a:solidFill>
                  <a:schemeClr val="tx1">
                    <a:lumMod val="85000"/>
                    <a:lumOff val="15000"/>
                  </a:schemeClr>
                </a:solidFill>
                <a:effectLst/>
                <a:latin typeface="Aptos" panose="020B0004020202020204" pitchFamily="34" charset="0"/>
              </a:rPr>
              <a:t>2024</a:t>
            </a:r>
          </a:p>
          <a:p>
            <a:pPr>
              <a:spcAft>
                <a:spcPts val="400"/>
              </a:spcAft>
            </a:pPr>
            <a:r>
              <a:rPr lang="vi-VN" sz="800" i="0" dirty="0">
                <a:solidFill>
                  <a:schemeClr val="tx1">
                    <a:lumMod val="85000"/>
                    <a:lumOff val="15000"/>
                  </a:schemeClr>
                </a:solidFill>
                <a:effectLst/>
                <a:latin typeface="Aptos" panose="020B0004020202020204" pitchFamily="34" charset="0"/>
              </a:rPr>
              <a:t>Trường Bách Khoa, Đại học Cần Thơ </a:t>
            </a:r>
            <a:br>
              <a:rPr lang="vi-VN" sz="800" i="0" dirty="0">
                <a:solidFill>
                  <a:schemeClr val="tx1">
                    <a:lumMod val="85000"/>
                    <a:lumOff val="15000"/>
                  </a:schemeClr>
                </a:solidFill>
                <a:effectLst/>
                <a:latin typeface="Aptos" panose="020B0004020202020204" pitchFamily="34" charset="0"/>
              </a:rPr>
            </a:br>
            <a:r>
              <a:rPr lang="vi-VN" sz="800" i="0" dirty="0">
                <a:solidFill>
                  <a:schemeClr val="tx1">
                    <a:lumMod val="85000"/>
                    <a:lumOff val="15000"/>
                  </a:schemeClr>
                </a:solidFill>
                <a:effectLst/>
                <a:latin typeface="Aptos" panose="020B0004020202020204" pitchFamily="34" charset="0"/>
              </a:rPr>
              <a:t> –</a:t>
            </a:r>
            <a:r>
              <a:rPr lang="vi-VN" sz="800" dirty="0">
                <a:solidFill>
                  <a:schemeClr val="tx1">
                    <a:lumMod val="85000"/>
                    <a:lumOff val="15000"/>
                  </a:schemeClr>
                </a:solidFill>
                <a:latin typeface="Aptos" panose="020B0004020202020204" pitchFamily="34" charset="0"/>
              </a:rPr>
              <a:t> </a:t>
            </a:r>
            <a:r>
              <a:rPr lang="en-US" sz="800" b="0" i="0" dirty="0">
                <a:solidFill>
                  <a:schemeClr val="tx1">
                    <a:lumMod val="85000"/>
                    <a:lumOff val="15000"/>
                  </a:schemeClr>
                </a:solidFill>
                <a:effectLst/>
                <a:latin typeface="Aptos" panose="020B0004020202020204" pitchFamily="34" charset="0"/>
              </a:rPr>
              <a:t>Area II, 3/2 Street, Xuan Khanh Ward, Ninh Kieu District, Can Tho City</a:t>
            </a:r>
            <a:endParaRPr lang="vi-VN" sz="800" b="0" i="0" dirty="0">
              <a:solidFill>
                <a:schemeClr val="tx1">
                  <a:lumMod val="85000"/>
                  <a:lumOff val="15000"/>
                </a:schemeClr>
              </a:solidFill>
              <a:effectLst/>
              <a:latin typeface="Aptos" panose="020B0004020202020204" pitchFamily="34" charset="0"/>
            </a:endParaRPr>
          </a:p>
          <a:p>
            <a:pPr algn="just">
              <a:spcAft>
                <a:spcPts val="300"/>
              </a:spcAft>
            </a:pPr>
            <a:r>
              <a:rPr lang="vi-VN" sz="800" b="0" i="0" dirty="0">
                <a:solidFill>
                  <a:schemeClr val="tx1">
                    <a:lumMod val="65000"/>
                    <a:lumOff val="35000"/>
                  </a:schemeClr>
                </a:solidFill>
                <a:effectLst/>
                <a:latin typeface="Aptos" panose="020B0004020202020204" pitchFamily="34" charset="0"/>
              </a:rPr>
              <a:t>Đã tích lũy kiến thức trong lĩnh vực cơ điện tử, bao gồm cơ khí, điện tử, khoa học máy tính và kỹ thuật điều khiển. Tham gia vào các dự án phối hợp, thể hiện kỹ năng làm việc nhóm và lãnh đạo. Luôn đạt thành tích học tập cao, duy trì điểm trung bình cộng (GPA) là [3.41].</a:t>
            </a:r>
            <a:endParaRPr lang="vi-VN" sz="800" dirty="0">
              <a:solidFill>
                <a:schemeClr val="tx1">
                  <a:lumMod val="65000"/>
                  <a:lumOff val="35000"/>
                </a:schemeClr>
              </a:solidFill>
              <a:latin typeface="Aptos" panose="020B0004020202020204" pitchFamily="34" charset="0"/>
            </a:endParaRPr>
          </a:p>
        </p:txBody>
      </p:sp>
      <p:grpSp>
        <p:nvGrpSpPr>
          <p:cNvPr id="75" name="Group 74">
            <a:extLst>
              <a:ext uri="{FF2B5EF4-FFF2-40B4-BE49-F238E27FC236}">
                <a16:creationId xmlns:a16="http://schemas.microsoft.com/office/drawing/2014/main" id="{B4CB176C-593E-FD0C-159B-927C811DB22B}"/>
              </a:ext>
            </a:extLst>
          </p:cNvPr>
          <p:cNvGrpSpPr/>
          <p:nvPr/>
        </p:nvGrpSpPr>
        <p:grpSpPr>
          <a:xfrm>
            <a:off x="2277468" y="5932531"/>
            <a:ext cx="4128842" cy="228600"/>
            <a:chOff x="2274258" y="1605910"/>
            <a:chExt cx="4128842" cy="228600"/>
          </a:xfrm>
        </p:grpSpPr>
        <p:grpSp>
          <p:nvGrpSpPr>
            <p:cNvPr id="76" name="Group 75">
              <a:extLst>
                <a:ext uri="{FF2B5EF4-FFF2-40B4-BE49-F238E27FC236}">
                  <a16:creationId xmlns:a16="http://schemas.microsoft.com/office/drawing/2014/main" id="{5D9270FB-E00C-4600-5806-6EFDB264B75F}"/>
                </a:ext>
              </a:extLst>
            </p:cNvPr>
            <p:cNvGrpSpPr/>
            <p:nvPr/>
          </p:nvGrpSpPr>
          <p:grpSpPr>
            <a:xfrm>
              <a:off x="2288300" y="1605910"/>
              <a:ext cx="4114800" cy="228600"/>
              <a:chOff x="2288300" y="1605910"/>
              <a:chExt cx="4114800" cy="228600"/>
            </a:xfrm>
          </p:grpSpPr>
          <p:cxnSp>
            <p:nvCxnSpPr>
              <p:cNvPr id="81" name="Straight Connector 80">
                <a:extLst>
                  <a:ext uri="{FF2B5EF4-FFF2-40B4-BE49-F238E27FC236}">
                    <a16:creationId xmlns:a16="http://schemas.microsoft.com/office/drawing/2014/main" id="{1F45460C-80E9-2453-A622-9C116DFA184A}"/>
                  </a:ext>
                </a:extLst>
              </p:cNvPr>
              <p:cNvCxnSpPr>
                <a:cxnSpLocks/>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5CFDF7E-34A9-7C4A-7837-A72A0ECF484B}"/>
                  </a:ext>
                </a:extLst>
              </p:cNvPr>
              <p:cNvCxnSpPr>
                <a:cxnSpLocks/>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12DC72D5-75FB-AABA-3AD1-901F46F98E90}"/>
                </a:ext>
              </a:extLst>
            </p:cNvPr>
            <p:cNvSpPr txBox="1"/>
            <p:nvPr/>
          </p:nvSpPr>
          <p:spPr>
            <a:xfrm>
              <a:off x="2274258" y="1612488"/>
              <a:ext cx="1554480" cy="215444"/>
            </a:xfrm>
            <a:prstGeom prst="rect">
              <a:avLst/>
            </a:prstGeom>
            <a:noFill/>
            <a:ln w="3175">
              <a:noFill/>
            </a:ln>
          </p:spPr>
          <p:txBody>
            <a:bodyPr wrap="square" anchor="ctr">
              <a:spAutoFit/>
            </a:bodyPr>
            <a:lstStyle/>
            <a:p>
              <a:pPr indent="114300"/>
              <a:r>
                <a:rPr lang="vi-VN" sz="800" i="0" cap="all" spc="100" dirty="0">
                  <a:solidFill>
                    <a:schemeClr val="tx1">
                      <a:lumMod val="85000"/>
                      <a:lumOff val="15000"/>
                    </a:schemeClr>
                  </a:solidFill>
                  <a:effectLst/>
                  <a:latin typeface="Oswald" panose="020F0502020204030204" pitchFamily="2" charset="0"/>
                </a:rPr>
                <a:t>Project</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8" name="Graphic 77" descr="Processor with solid fill">
              <a:extLst>
                <a:ext uri="{FF2B5EF4-FFF2-40B4-BE49-F238E27FC236}">
                  <a16:creationId xmlns:a16="http://schemas.microsoft.com/office/drawing/2014/main" id="{D91509CB-72AB-F527-A9A0-04DC619BF35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274258" y="1665346"/>
              <a:ext cx="109728" cy="109728"/>
            </a:xfrm>
            <a:prstGeom prst="rect">
              <a:avLst/>
            </a:prstGeom>
          </p:spPr>
        </p:pic>
      </p:grpSp>
      <p:sp>
        <p:nvSpPr>
          <p:cNvPr id="85" name="TextBox 84">
            <a:extLst>
              <a:ext uri="{FF2B5EF4-FFF2-40B4-BE49-F238E27FC236}">
                <a16:creationId xmlns:a16="http://schemas.microsoft.com/office/drawing/2014/main" id="{C84F3D78-9FD1-6A52-3848-2642CC728DC7}"/>
              </a:ext>
            </a:extLst>
          </p:cNvPr>
          <p:cNvSpPr txBox="1"/>
          <p:nvPr/>
        </p:nvSpPr>
        <p:spPr>
          <a:xfrm>
            <a:off x="2193747" y="2821860"/>
            <a:ext cx="4298492" cy="684803"/>
          </a:xfrm>
          <a:prstGeom prst="rect">
            <a:avLst/>
          </a:prstGeom>
          <a:noFill/>
        </p:spPr>
        <p:txBody>
          <a:bodyPr wrap="square">
            <a:spAutoFit/>
          </a:bodyPr>
          <a:lstStyle/>
          <a:p>
            <a:pPr>
              <a:lnSpc>
                <a:spcPct val="150000"/>
              </a:lnSpc>
              <a:tabLst>
                <a:tab pos="4114800" algn="r"/>
              </a:tabLst>
            </a:pPr>
            <a:r>
              <a:rPr lang="vi-VN" sz="800" b="1" dirty="0">
                <a:solidFill>
                  <a:schemeClr val="tx1">
                    <a:lumMod val="85000"/>
                    <a:lumOff val="15000"/>
                  </a:schemeClr>
                </a:solidFill>
                <a:latin typeface="Aptos" panose="020B0004020202020204" pitchFamily="34" charset="0"/>
              </a:rPr>
              <a:t>Embedded </a:t>
            </a:r>
            <a:r>
              <a:rPr lang="vi-VN" sz="800" b="1" dirty="0" err="1">
                <a:solidFill>
                  <a:schemeClr val="tx1">
                    <a:lumMod val="85000"/>
                    <a:lumOff val="15000"/>
                  </a:schemeClr>
                </a:solidFill>
                <a:latin typeface="Aptos" panose="020B0004020202020204" pitchFamily="34" charset="0"/>
              </a:rPr>
              <a:t>Systems</a:t>
            </a:r>
            <a:r>
              <a:rPr lang="vi-VN" sz="800" b="1" dirty="0">
                <a:solidFill>
                  <a:schemeClr val="tx1">
                    <a:lumMod val="85000"/>
                    <a:lumOff val="15000"/>
                  </a:schemeClr>
                </a:solidFill>
                <a:latin typeface="Aptos" panose="020B0004020202020204" pitchFamily="34" charset="0"/>
              </a:rPr>
              <a:t> </a:t>
            </a:r>
            <a:r>
              <a:rPr lang="vi-VN" sz="800" b="1" dirty="0" err="1">
                <a:solidFill>
                  <a:schemeClr val="tx1">
                    <a:lumMod val="85000"/>
                    <a:lumOff val="15000"/>
                  </a:schemeClr>
                </a:solidFill>
                <a:latin typeface="Aptos" panose="020B0004020202020204" pitchFamily="34" charset="0"/>
              </a:rPr>
              <a:t>Engineer</a:t>
            </a:r>
            <a:r>
              <a:rPr lang="vi-VN" sz="800" b="1" i="0" dirty="0">
                <a:solidFill>
                  <a:schemeClr val="tx1">
                    <a:lumMod val="65000"/>
                    <a:lumOff val="35000"/>
                  </a:schemeClr>
                </a:solidFill>
                <a:effectLst/>
                <a:latin typeface="Aptos" panose="020B0004020202020204" pitchFamily="34" charset="0"/>
              </a:rPr>
              <a:t>	</a:t>
            </a:r>
            <a:r>
              <a:rPr lang="vi-VN" sz="800" i="0" dirty="0" err="1">
                <a:solidFill>
                  <a:schemeClr val="bg2">
                    <a:lumMod val="10000"/>
                  </a:schemeClr>
                </a:solidFill>
                <a:effectLst/>
                <a:latin typeface="Aptos" panose="020B0004020202020204" pitchFamily="34" charset="0"/>
              </a:rPr>
              <a:t>Mar</a:t>
            </a:r>
            <a:r>
              <a:rPr lang="vi-VN" sz="800" i="0" dirty="0">
                <a:solidFill>
                  <a:schemeClr val="bg2">
                    <a:lumMod val="10000"/>
                  </a:schemeClr>
                </a:solidFill>
                <a:effectLst/>
                <a:latin typeface="Aptos" panose="020B0004020202020204" pitchFamily="34" charset="0"/>
              </a:rPr>
              <a:t> 2021 – </a:t>
            </a:r>
            <a:r>
              <a:rPr lang="vi-VN" sz="800" i="0" dirty="0" err="1">
                <a:solidFill>
                  <a:schemeClr val="bg2">
                    <a:lumMod val="10000"/>
                  </a:schemeClr>
                </a:solidFill>
                <a:effectLst/>
                <a:latin typeface="Aptos" panose="020B0004020202020204" pitchFamily="34" charset="0"/>
              </a:rPr>
              <a:t>Dec</a:t>
            </a:r>
            <a:r>
              <a:rPr lang="vi-VN" sz="800" i="0" dirty="0">
                <a:solidFill>
                  <a:schemeClr val="bg2">
                    <a:lumMod val="10000"/>
                  </a:schemeClr>
                </a:solidFill>
                <a:effectLst/>
                <a:latin typeface="Aptos" panose="020B0004020202020204" pitchFamily="34" charset="0"/>
              </a:rPr>
              <a:t> 2024</a:t>
            </a:r>
          </a:p>
          <a:p>
            <a:pPr>
              <a:spcBef>
                <a:spcPts val="300"/>
              </a:spcBef>
            </a:pPr>
            <a:r>
              <a:rPr lang="vi-VN" sz="800" dirty="0">
                <a:solidFill>
                  <a:schemeClr val="tx1">
                    <a:lumMod val="85000"/>
                    <a:lumOff val="15000"/>
                  </a:schemeClr>
                </a:solidFill>
                <a:latin typeface="Aptos" panose="020B0004020202020204" pitchFamily="34" charset="0"/>
              </a:rPr>
              <a:t>Song Phu </a:t>
            </a:r>
            <a:r>
              <a:rPr lang="vi-VN" sz="800" dirty="0" err="1">
                <a:solidFill>
                  <a:schemeClr val="tx1">
                    <a:lumMod val="85000"/>
                    <a:lumOff val="15000"/>
                  </a:schemeClr>
                </a:solidFill>
                <a:latin typeface="Aptos" panose="020B0004020202020204" pitchFamily="34" charset="0"/>
              </a:rPr>
              <a:t>Electrics</a:t>
            </a:r>
            <a:r>
              <a:rPr lang="vi-VN" sz="800" dirty="0">
                <a:solidFill>
                  <a:schemeClr val="tx1">
                    <a:lumMod val="85000"/>
                    <a:lumOff val="15000"/>
                  </a:schemeClr>
                </a:solidFill>
                <a:latin typeface="Aptos" panose="020B0004020202020204" pitchFamily="34" charset="0"/>
              </a:rPr>
              <a:t> </a:t>
            </a:r>
            <a:r>
              <a:rPr lang="vi-VN" sz="800" dirty="0" err="1">
                <a:solidFill>
                  <a:schemeClr val="tx1">
                    <a:lumMod val="85000"/>
                    <a:lumOff val="15000"/>
                  </a:schemeClr>
                </a:solidFill>
                <a:latin typeface="Aptos" panose="020B0004020202020204" pitchFamily="34" charset="0"/>
              </a:rPr>
              <a:t>and</a:t>
            </a:r>
            <a:r>
              <a:rPr lang="vi-VN" sz="800" dirty="0">
                <a:solidFill>
                  <a:schemeClr val="tx1">
                    <a:lumMod val="85000"/>
                    <a:lumOff val="15000"/>
                  </a:schemeClr>
                </a:solidFill>
                <a:latin typeface="Aptos" panose="020B0004020202020204" pitchFamily="34" charset="0"/>
              </a:rPr>
              <a:t> </a:t>
            </a:r>
            <a:r>
              <a:rPr lang="vi-VN" sz="800" dirty="0" err="1">
                <a:solidFill>
                  <a:schemeClr val="tx1">
                    <a:lumMod val="85000"/>
                    <a:lumOff val="15000"/>
                  </a:schemeClr>
                </a:solidFill>
                <a:latin typeface="Aptos" panose="020B0004020202020204" pitchFamily="34" charset="0"/>
              </a:rPr>
              <a:t>Laser</a:t>
            </a:r>
            <a:r>
              <a:rPr lang="vi-VN" sz="800" dirty="0">
                <a:solidFill>
                  <a:schemeClr val="tx1">
                    <a:lumMod val="85000"/>
                    <a:lumOff val="15000"/>
                  </a:schemeClr>
                </a:solidFill>
                <a:latin typeface="Aptos" panose="020B0004020202020204" pitchFamily="34" charset="0"/>
              </a:rPr>
              <a:t> </a:t>
            </a:r>
            <a:r>
              <a:rPr lang="vi-VN" sz="800" i="0" dirty="0">
                <a:solidFill>
                  <a:schemeClr val="tx1">
                    <a:lumMod val="85000"/>
                    <a:lumOff val="15000"/>
                  </a:schemeClr>
                </a:solidFill>
                <a:effectLst/>
                <a:latin typeface="Aptos" panose="020B0004020202020204" pitchFamily="34" charset="0"/>
              </a:rPr>
              <a:t>–</a:t>
            </a:r>
            <a:r>
              <a:rPr lang="vi-VN" sz="800" dirty="0">
                <a:solidFill>
                  <a:schemeClr val="tx1">
                    <a:lumMod val="85000"/>
                    <a:lumOff val="15000"/>
                  </a:schemeClr>
                </a:solidFill>
                <a:latin typeface="Aptos" panose="020B0004020202020204" pitchFamily="34" charset="0"/>
              </a:rPr>
              <a:t> 132/23C</a:t>
            </a:r>
            <a:r>
              <a:rPr lang="en-US" sz="800" b="0" i="0" dirty="0">
                <a:solidFill>
                  <a:schemeClr val="tx1">
                    <a:lumMod val="85000"/>
                    <a:lumOff val="15000"/>
                  </a:schemeClr>
                </a:solidFill>
                <a:effectLst/>
                <a:latin typeface="Aptos" panose="020B0004020202020204" pitchFamily="34" charset="0"/>
              </a:rPr>
              <a:t>, 3/2 Street, </a:t>
            </a:r>
            <a:r>
              <a:rPr lang="vi-VN" sz="800" b="0" i="0" dirty="0">
                <a:solidFill>
                  <a:schemeClr val="tx1">
                    <a:lumMod val="85000"/>
                    <a:lumOff val="15000"/>
                  </a:schemeClr>
                </a:solidFill>
                <a:effectLst/>
                <a:latin typeface="Aptos" panose="020B0004020202020204" pitchFamily="34" charset="0"/>
              </a:rPr>
              <a:t>Hung Loi</a:t>
            </a:r>
            <a:r>
              <a:rPr lang="en-US" sz="800" b="0" i="0" dirty="0">
                <a:solidFill>
                  <a:schemeClr val="tx1">
                    <a:lumMod val="85000"/>
                    <a:lumOff val="15000"/>
                  </a:schemeClr>
                </a:solidFill>
                <a:effectLst/>
                <a:latin typeface="Aptos" panose="020B0004020202020204" pitchFamily="34" charset="0"/>
              </a:rPr>
              <a:t> Ward, Ninh Kieu District, Can Tho </a:t>
            </a:r>
            <a:r>
              <a:rPr lang="vi-VN" sz="800" b="0" i="0" dirty="0" err="1">
                <a:solidFill>
                  <a:schemeClr val="tx1">
                    <a:lumMod val="85000"/>
                    <a:lumOff val="15000"/>
                  </a:schemeClr>
                </a:solidFill>
                <a:effectLst/>
                <a:latin typeface="Aptos" panose="020B0004020202020204" pitchFamily="34" charset="0"/>
              </a:rPr>
              <a:t>City</a:t>
            </a:r>
            <a:br>
              <a:rPr lang="en-US" sz="800" dirty="0">
                <a:latin typeface="Aptos" panose="020B0004020202020204" pitchFamily="34" charset="0"/>
              </a:rPr>
            </a:br>
            <a:r>
              <a:rPr lang="en-US" sz="800" b="0" i="0" dirty="0">
                <a:solidFill>
                  <a:srgbClr val="0D0D0D"/>
                </a:solidFill>
                <a:effectLst/>
                <a:highlight>
                  <a:srgbClr val="FFFFFF"/>
                </a:highlight>
                <a:latin typeface="ui-sans-serif"/>
              </a:rPr>
              <a:t>Gained practical experience in circuit design, microcontroller programming, and sensor integration.</a:t>
            </a:r>
            <a:endParaRPr lang="en-US" sz="800" dirty="0">
              <a:solidFill>
                <a:schemeClr val="tx1">
                  <a:lumMod val="65000"/>
                  <a:lumOff val="35000"/>
                </a:schemeClr>
              </a:solidFill>
              <a:latin typeface="Aptos" panose="020B0004020202020204" pitchFamily="34" charset="0"/>
            </a:endParaRPr>
          </a:p>
        </p:txBody>
      </p:sp>
      <p:sp>
        <p:nvSpPr>
          <p:cNvPr id="93" name="TextBox 92">
            <a:extLst>
              <a:ext uri="{FF2B5EF4-FFF2-40B4-BE49-F238E27FC236}">
                <a16:creationId xmlns:a16="http://schemas.microsoft.com/office/drawing/2014/main" id="{71948D55-4C0D-EE3C-3CEE-BD9B22266FD0}"/>
              </a:ext>
            </a:extLst>
          </p:cNvPr>
          <p:cNvSpPr txBox="1"/>
          <p:nvPr/>
        </p:nvSpPr>
        <p:spPr>
          <a:xfrm>
            <a:off x="2289207" y="6308098"/>
            <a:ext cx="4298492" cy="931024"/>
          </a:xfrm>
          <a:prstGeom prst="rect">
            <a:avLst/>
          </a:prstGeom>
          <a:noFill/>
        </p:spPr>
        <p:txBody>
          <a:bodyPr wrap="square">
            <a:spAutoFit/>
          </a:bodyPr>
          <a:lstStyle/>
          <a:p>
            <a:pPr>
              <a:lnSpc>
                <a:spcPct val="150000"/>
              </a:lnSpc>
              <a:tabLst>
                <a:tab pos="4114800" algn="r"/>
              </a:tabLst>
            </a:pPr>
            <a:r>
              <a:rPr lang="en-US" sz="800" b="1" i="0" dirty="0">
                <a:solidFill>
                  <a:srgbClr val="0D0D0D"/>
                </a:solidFill>
                <a:effectLst/>
                <a:cs typeface="Times New Roman" panose="02020603050405020304" pitchFamily="18" charset="0"/>
              </a:rPr>
              <a:t>Water Loss Management Department </a:t>
            </a:r>
            <a:r>
              <a:rPr lang="vi-VN" sz="800" b="1" i="0" dirty="0">
                <a:solidFill>
                  <a:schemeClr val="tx1">
                    <a:lumMod val="65000"/>
                    <a:lumOff val="35000"/>
                  </a:schemeClr>
                </a:solidFill>
                <a:effectLst/>
                <a:latin typeface="Aptos" panose="020B0004020202020204" pitchFamily="34" charset="0"/>
              </a:rPr>
              <a:t>	</a:t>
            </a:r>
            <a:r>
              <a:rPr lang="vi-VN" sz="800" i="0" dirty="0">
                <a:solidFill>
                  <a:schemeClr val="bg2">
                    <a:lumMod val="10000"/>
                  </a:schemeClr>
                </a:solidFill>
                <a:effectLst/>
                <a:latin typeface="Aptos" panose="020B0004020202020204" pitchFamily="34" charset="0"/>
              </a:rPr>
              <a:t>May 2021 – </a:t>
            </a:r>
            <a:r>
              <a:rPr lang="vi-VN" sz="800" i="0" dirty="0" err="1">
                <a:solidFill>
                  <a:schemeClr val="bg2">
                    <a:lumMod val="10000"/>
                  </a:schemeClr>
                </a:solidFill>
                <a:effectLst/>
                <a:latin typeface="Aptos" panose="020B0004020202020204" pitchFamily="34" charset="0"/>
              </a:rPr>
              <a:t>July</a:t>
            </a:r>
            <a:r>
              <a:rPr lang="vi-VN" sz="800" i="0" dirty="0">
                <a:solidFill>
                  <a:schemeClr val="bg2">
                    <a:lumMod val="10000"/>
                  </a:schemeClr>
                </a:solidFill>
                <a:effectLst/>
                <a:latin typeface="Aptos" panose="020B0004020202020204" pitchFamily="34" charset="0"/>
              </a:rPr>
              <a:t> 2024</a:t>
            </a:r>
          </a:p>
          <a:p>
            <a:pPr>
              <a:spcBef>
                <a:spcPts val="300"/>
              </a:spcBef>
            </a:pPr>
            <a:r>
              <a:rPr lang="vi-VN" sz="800" dirty="0">
                <a:solidFill>
                  <a:schemeClr val="tx1">
                    <a:lumMod val="85000"/>
                    <a:lumOff val="15000"/>
                  </a:schemeClr>
                </a:solidFill>
                <a:latin typeface="Aptos" panose="020B0004020202020204" pitchFamily="34" charset="0"/>
              </a:rPr>
              <a:t>Song Phu </a:t>
            </a:r>
            <a:r>
              <a:rPr lang="vi-VN" sz="800" dirty="0" err="1">
                <a:solidFill>
                  <a:schemeClr val="tx1">
                    <a:lumMod val="85000"/>
                    <a:lumOff val="15000"/>
                  </a:schemeClr>
                </a:solidFill>
                <a:latin typeface="Aptos" panose="020B0004020202020204" pitchFamily="34" charset="0"/>
              </a:rPr>
              <a:t>Electrics</a:t>
            </a:r>
            <a:r>
              <a:rPr lang="vi-VN" sz="800" dirty="0">
                <a:solidFill>
                  <a:schemeClr val="tx1">
                    <a:lumMod val="85000"/>
                    <a:lumOff val="15000"/>
                  </a:schemeClr>
                </a:solidFill>
                <a:latin typeface="Aptos" panose="020B0004020202020204" pitchFamily="34" charset="0"/>
              </a:rPr>
              <a:t> </a:t>
            </a:r>
            <a:r>
              <a:rPr lang="vi-VN" sz="800" dirty="0" err="1">
                <a:solidFill>
                  <a:schemeClr val="tx1">
                    <a:lumMod val="85000"/>
                    <a:lumOff val="15000"/>
                  </a:schemeClr>
                </a:solidFill>
                <a:latin typeface="Aptos" panose="020B0004020202020204" pitchFamily="34" charset="0"/>
              </a:rPr>
              <a:t>and</a:t>
            </a:r>
            <a:r>
              <a:rPr lang="vi-VN" sz="800" dirty="0">
                <a:solidFill>
                  <a:schemeClr val="tx1">
                    <a:lumMod val="85000"/>
                    <a:lumOff val="15000"/>
                  </a:schemeClr>
                </a:solidFill>
                <a:latin typeface="Aptos" panose="020B0004020202020204" pitchFamily="34" charset="0"/>
              </a:rPr>
              <a:t> </a:t>
            </a:r>
            <a:r>
              <a:rPr lang="vi-VN" sz="800" dirty="0" err="1">
                <a:solidFill>
                  <a:schemeClr val="tx1">
                    <a:lumMod val="85000"/>
                    <a:lumOff val="15000"/>
                  </a:schemeClr>
                </a:solidFill>
                <a:latin typeface="Aptos" panose="020B0004020202020204" pitchFamily="34" charset="0"/>
              </a:rPr>
              <a:t>Laser</a:t>
            </a:r>
            <a:r>
              <a:rPr lang="vi-VN" sz="800" dirty="0">
                <a:solidFill>
                  <a:schemeClr val="tx1">
                    <a:lumMod val="85000"/>
                    <a:lumOff val="15000"/>
                  </a:schemeClr>
                </a:solidFill>
                <a:latin typeface="Aptos" panose="020B0004020202020204" pitchFamily="34" charset="0"/>
              </a:rPr>
              <a:t> </a:t>
            </a:r>
            <a:r>
              <a:rPr lang="vi-VN" sz="800" i="0" dirty="0">
                <a:solidFill>
                  <a:schemeClr val="tx1">
                    <a:lumMod val="85000"/>
                    <a:lumOff val="15000"/>
                  </a:schemeClr>
                </a:solidFill>
                <a:effectLst/>
                <a:latin typeface="Aptos" panose="020B0004020202020204" pitchFamily="34" charset="0"/>
              </a:rPr>
              <a:t>–</a:t>
            </a:r>
            <a:r>
              <a:rPr lang="vi-VN" sz="800" dirty="0">
                <a:solidFill>
                  <a:schemeClr val="tx1">
                    <a:lumMod val="85000"/>
                    <a:lumOff val="15000"/>
                  </a:schemeClr>
                </a:solidFill>
                <a:latin typeface="Aptos" panose="020B0004020202020204" pitchFamily="34" charset="0"/>
              </a:rPr>
              <a:t> 132/23C</a:t>
            </a:r>
            <a:r>
              <a:rPr lang="en-US" sz="800" b="0" i="0" dirty="0">
                <a:solidFill>
                  <a:schemeClr val="tx1">
                    <a:lumMod val="85000"/>
                    <a:lumOff val="15000"/>
                  </a:schemeClr>
                </a:solidFill>
                <a:effectLst/>
                <a:latin typeface="Aptos" panose="020B0004020202020204" pitchFamily="34" charset="0"/>
              </a:rPr>
              <a:t>, 3/2 Street, </a:t>
            </a:r>
            <a:r>
              <a:rPr lang="vi-VN" sz="800" b="0" i="0" dirty="0">
                <a:solidFill>
                  <a:schemeClr val="tx1">
                    <a:lumMod val="85000"/>
                    <a:lumOff val="15000"/>
                  </a:schemeClr>
                </a:solidFill>
                <a:effectLst/>
                <a:latin typeface="Aptos" panose="020B0004020202020204" pitchFamily="34" charset="0"/>
              </a:rPr>
              <a:t>Hung Loi</a:t>
            </a:r>
            <a:r>
              <a:rPr lang="en-US" sz="800" b="0" i="0" dirty="0">
                <a:solidFill>
                  <a:schemeClr val="tx1">
                    <a:lumMod val="85000"/>
                    <a:lumOff val="15000"/>
                  </a:schemeClr>
                </a:solidFill>
                <a:effectLst/>
                <a:latin typeface="Aptos" panose="020B0004020202020204" pitchFamily="34" charset="0"/>
              </a:rPr>
              <a:t> Ward, Ninh Kieu District, Can Tho </a:t>
            </a:r>
            <a:r>
              <a:rPr lang="vi-VN" sz="800" b="0" i="0" dirty="0" err="1">
                <a:solidFill>
                  <a:schemeClr val="tx1">
                    <a:lumMod val="85000"/>
                    <a:lumOff val="15000"/>
                  </a:schemeClr>
                </a:solidFill>
                <a:effectLst/>
                <a:latin typeface="Aptos" panose="020B0004020202020204" pitchFamily="34" charset="0"/>
              </a:rPr>
              <a:t>City</a:t>
            </a:r>
            <a:br>
              <a:rPr lang="en-US" sz="800" dirty="0">
                <a:latin typeface="Aptos" panose="020B0004020202020204" pitchFamily="34" charset="0"/>
              </a:rPr>
            </a:br>
            <a:r>
              <a:rPr lang="en-US" sz="800" b="0" i="0" dirty="0">
                <a:solidFill>
                  <a:schemeClr val="tx1">
                    <a:lumMod val="65000"/>
                    <a:lumOff val="35000"/>
                  </a:schemeClr>
                </a:solidFill>
                <a:effectLst/>
                <a:latin typeface="Aptos" panose="020B0004020202020204" pitchFamily="34" charset="0"/>
              </a:rPr>
              <a:t>Proactive, customer-orientated retail professional with over 4 years of experience in reputable shops. Received 3 ‘Passion Awards’ for delivering outstanding service and have consistently surpassed my target KPIs for mystery shoppers.</a:t>
            </a:r>
            <a:endParaRPr lang="en-US" sz="800" dirty="0">
              <a:solidFill>
                <a:schemeClr val="tx1">
                  <a:lumMod val="65000"/>
                  <a:lumOff val="35000"/>
                </a:schemeClr>
              </a:solidFill>
              <a:latin typeface="Aptos" panose="020B0004020202020204" pitchFamily="34" charset="0"/>
            </a:endParaRPr>
          </a:p>
        </p:txBody>
      </p:sp>
      <p:sp>
        <p:nvSpPr>
          <p:cNvPr id="2" name="TextBox 1">
            <a:extLst>
              <a:ext uri="{FF2B5EF4-FFF2-40B4-BE49-F238E27FC236}">
                <a16:creationId xmlns:a16="http://schemas.microsoft.com/office/drawing/2014/main" id="{510F81F0-FEA1-1218-3122-B362E57DABAE}"/>
              </a:ext>
            </a:extLst>
          </p:cNvPr>
          <p:cNvSpPr txBox="1"/>
          <p:nvPr/>
        </p:nvSpPr>
        <p:spPr>
          <a:xfrm>
            <a:off x="2209170" y="3838560"/>
            <a:ext cx="4298492" cy="1031051"/>
          </a:xfrm>
          <a:prstGeom prst="rect">
            <a:avLst/>
          </a:prstGeom>
          <a:noFill/>
        </p:spPr>
        <p:txBody>
          <a:bodyPr wrap="square">
            <a:spAutoFit/>
          </a:bodyPr>
          <a:lstStyle/>
          <a:p>
            <a:pPr>
              <a:spcAft>
                <a:spcPts val="200"/>
              </a:spcAft>
              <a:tabLst>
                <a:tab pos="4114800" algn="r"/>
              </a:tabLst>
            </a:pPr>
            <a:r>
              <a:rPr lang="vi-VN" sz="800" b="1" dirty="0">
                <a:solidFill>
                  <a:schemeClr val="tx1">
                    <a:lumMod val="85000"/>
                    <a:lumOff val="15000"/>
                  </a:schemeClr>
                </a:solidFill>
                <a:latin typeface="Aptos" panose="020B0004020202020204" pitchFamily="34" charset="0"/>
              </a:rPr>
              <a:t>Kỹ sư Hệ thống Nhúng</a:t>
            </a:r>
            <a:r>
              <a:rPr lang="vi-VN" sz="800" b="1" i="0" dirty="0">
                <a:solidFill>
                  <a:schemeClr val="tx1">
                    <a:lumMod val="65000"/>
                    <a:lumOff val="35000"/>
                  </a:schemeClr>
                </a:solidFill>
                <a:effectLst/>
                <a:latin typeface="Aptos" panose="020B0004020202020204" pitchFamily="34" charset="0"/>
              </a:rPr>
              <a:t>	</a:t>
            </a:r>
            <a:r>
              <a:rPr lang="vi-VN" sz="800" dirty="0">
                <a:solidFill>
                  <a:schemeClr val="bg2">
                    <a:lumMod val="10000"/>
                  </a:schemeClr>
                </a:solidFill>
                <a:latin typeface="Aptos" panose="020B0004020202020204" pitchFamily="34" charset="0"/>
              </a:rPr>
              <a:t>Tháng 3,</a:t>
            </a:r>
            <a:r>
              <a:rPr lang="vi-VN" sz="800" i="0" dirty="0">
                <a:solidFill>
                  <a:schemeClr val="bg2">
                    <a:lumMod val="10000"/>
                  </a:schemeClr>
                </a:solidFill>
                <a:effectLst/>
                <a:latin typeface="Aptos" panose="020B0004020202020204" pitchFamily="34" charset="0"/>
              </a:rPr>
              <a:t> 2021 – </a:t>
            </a:r>
            <a:r>
              <a:rPr lang="vi-VN" sz="800" dirty="0">
                <a:solidFill>
                  <a:schemeClr val="bg2">
                    <a:lumMod val="10000"/>
                  </a:schemeClr>
                </a:solidFill>
                <a:latin typeface="Aptos" panose="020B0004020202020204" pitchFamily="34" charset="0"/>
              </a:rPr>
              <a:t>Tháng 12,</a:t>
            </a:r>
            <a:r>
              <a:rPr lang="vi-VN" sz="800" i="0" dirty="0">
                <a:solidFill>
                  <a:schemeClr val="bg2">
                    <a:lumMod val="10000"/>
                  </a:schemeClr>
                </a:solidFill>
                <a:effectLst/>
                <a:latin typeface="Aptos" panose="020B0004020202020204" pitchFamily="34" charset="0"/>
              </a:rPr>
              <a:t> 2024</a:t>
            </a:r>
          </a:p>
          <a:p>
            <a:pPr>
              <a:spcAft>
                <a:spcPts val="400"/>
              </a:spcAft>
            </a:pPr>
            <a:r>
              <a:rPr lang="vi-VN" sz="800" dirty="0">
                <a:solidFill>
                  <a:schemeClr val="tx1">
                    <a:lumMod val="85000"/>
                    <a:lumOff val="15000"/>
                  </a:schemeClr>
                </a:solidFill>
                <a:latin typeface="Aptos" panose="020B0004020202020204" pitchFamily="34" charset="0"/>
              </a:rPr>
              <a:t>Song Phu </a:t>
            </a:r>
            <a:r>
              <a:rPr lang="vi-VN" sz="800" dirty="0" err="1">
                <a:solidFill>
                  <a:schemeClr val="tx1">
                    <a:lumMod val="85000"/>
                    <a:lumOff val="15000"/>
                  </a:schemeClr>
                </a:solidFill>
                <a:latin typeface="Aptos" panose="020B0004020202020204" pitchFamily="34" charset="0"/>
              </a:rPr>
              <a:t>Electrics</a:t>
            </a:r>
            <a:r>
              <a:rPr lang="vi-VN" sz="800" dirty="0">
                <a:solidFill>
                  <a:schemeClr val="tx1">
                    <a:lumMod val="85000"/>
                    <a:lumOff val="15000"/>
                  </a:schemeClr>
                </a:solidFill>
                <a:latin typeface="Aptos" panose="020B0004020202020204" pitchFamily="34" charset="0"/>
              </a:rPr>
              <a:t> </a:t>
            </a:r>
            <a:r>
              <a:rPr lang="vi-VN" sz="800" dirty="0" err="1">
                <a:solidFill>
                  <a:schemeClr val="tx1">
                    <a:lumMod val="85000"/>
                    <a:lumOff val="15000"/>
                  </a:schemeClr>
                </a:solidFill>
                <a:latin typeface="Aptos" panose="020B0004020202020204" pitchFamily="34" charset="0"/>
              </a:rPr>
              <a:t>and</a:t>
            </a:r>
            <a:r>
              <a:rPr lang="vi-VN" sz="800" dirty="0">
                <a:solidFill>
                  <a:schemeClr val="tx1">
                    <a:lumMod val="85000"/>
                    <a:lumOff val="15000"/>
                  </a:schemeClr>
                </a:solidFill>
                <a:latin typeface="Aptos" panose="020B0004020202020204" pitchFamily="34" charset="0"/>
              </a:rPr>
              <a:t> </a:t>
            </a:r>
            <a:r>
              <a:rPr lang="vi-VN" sz="800" dirty="0" err="1">
                <a:solidFill>
                  <a:schemeClr val="tx1">
                    <a:lumMod val="85000"/>
                    <a:lumOff val="15000"/>
                  </a:schemeClr>
                </a:solidFill>
                <a:latin typeface="Aptos" panose="020B0004020202020204" pitchFamily="34" charset="0"/>
              </a:rPr>
              <a:t>Laser</a:t>
            </a:r>
            <a:r>
              <a:rPr lang="vi-VN" sz="800" dirty="0">
                <a:solidFill>
                  <a:schemeClr val="tx1">
                    <a:lumMod val="85000"/>
                    <a:lumOff val="15000"/>
                  </a:schemeClr>
                </a:solidFill>
                <a:latin typeface="Aptos" panose="020B0004020202020204" pitchFamily="34" charset="0"/>
              </a:rPr>
              <a:t> </a:t>
            </a:r>
            <a:br>
              <a:rPr lang="vi-VN" sz="800" dirty="0">
                <a:solidFill>
                  <a:schemeClr val="tx1">
                    <a:lumMod val="85000"/>
                    <a:lumOff val="15000"/>
                  </a:schemeClr>
                </a:solidFill>
                <a:latin typeface="Aptos" panose="020B0004020202020204" pitchFamily="34" charset="0"/>
              </a:rPr>
            </a:br>
            <a:r>
              <a:rPr lang="vi-VN" sz="800" dirty="0">
                <a:solidFill>
                  <a:schemeClr val="tx1">
                    <a:lumMod val="85000"/>
                    <a:lumOff val="15000"/>
                  </a:schemeClr>
                </a:solidFill>
                <a:latin typeface="Aptos" panose="020B0004020202020204" pitchFamily="34" charset="0"/>
              </a:rPr>
              <a:t> </a:t>
            </a:r>
            <a:r>
              <a:rPr lang="vi-VN" sz="800" i="0" dirty="0">
                <a:solidFill>
                  <a:schemeClr val="tx1">
                    <a:lumMod val="85000"/>
                    <a:lumOff val="15000"/>
                  </a:schemeClr>
                </a:solidFill>
                <a:effectLst/>
                <a:latin typeface="Aptos" panose="020B0004020202020204" pitchFamily="34" charset="0"/>
              </a:rPr>
              <a:t>–</a:t>
            </a:r>
            <a:r>
              <a:rPr lang="vi-VN" sz="800" dirty="0">
                <a:solidFill>
                  <a:schemeClr val="tx1">
                    <a:lumMod val="85000"/>
                    <a:lumOff val="15000"/>
                  </a:schemeClr>
                </a:solidFill>
                <a:latin typeface="Aptos" panose="020B0004020202020204" pitchFamily="34" charset="0"/>
              </a:rPr>
              <a:t> 132/23C</a:t>
            </a:r>
            <a:r>
              <a:rPr lang="en-US" sz="800" b="0" i="0" dirty="0">
                <a:solidFill>
                  <a:schemeClr val="tx1">
                    <a:lumMod val="85000"/>
                    <a:lumOff val="15000"/>
                  </a:schemeClr>
                </a:solidFill>
                <a:effectLst/>
                <a:latin typeface="Aptos" panose="020B0004020202020204" pitchFamily="34" charset="0"/>
              </a:rPr>
              <a:t>, 3/2 Street, </a:t>
            </a:r>
            <a:r>
              <a:rPr lang="vi-VN" sz="800" b="0" i="0" dirty="0">
                <a:solidFill>
                  <a:schemeClr val="tx1">
                    <a:lumMod val="85000"/>
                    <a:lumOff val="15000"/>
                  </a:schemeClr>
                </a:solidFill>
                <a:effectLst/>
                <a:latin typeface="Aptos" panose="020B0004020202020204" pitchFamily="34" charset="0"/>
              </a:rPr>
              <a:t>Hung Loi</a:t>
            </a:r>
            <a:r>
              <a:rPr lang="en-US" sz="800" b="0" i="0" dirty="0">
                <a:solidFill>
                  <a:schemeClr val="tx1">
                    <a:lumMod val="85000"/>
                    <a:lumOff val="15000"/>
                  </a:schemeClr>
                </a:solidFill>
                <a:effectLst/>
                <a:latin typeface="Aptos" panose="020B0004020202020204" pitchFamily="34" charset="0"/>
              </a:rPr>
              <a:t> Ward, Ninh Kieu District, Can Tho </a:t>
            </a:r>
            <a:r>
              <a:rPr lang="vi-VN" sz="800" b="0" i="0" dirty="0" err="1">
                <a:solidFill>
                  <a:schemeClr val="tx1">
                    <a:lumMod val="85000"/>
                    <a:lumOff val="15000"/>
                  </a:schemeClr>
                </a:solidFill>
                <a:effectLst/>
                <a:latin typeface="Aptos" panose="020B0004020202020204" pitchFamily="34" charset="0"/>
              </a:rPr>
              <a:t>City</a:t>
            </a:r>
            <a:r>
              <a:rPr lang="vi-VN" sz="800" b="0" i="0" dirty="0">
                <a:solidFill>
                  <a:schemeClr val="tx1">
                    <a:lumMod val="85000"/>
                    <a:lumOff val="15000"/>
                  </a:schemeClr>
                </a:solidFill>
                <a:effectLst/>
                <a:latin typeface="Aptos" panose="020B0004020202020204" pitchFamily="34" charset="0"/>
              </a:rPr>
              <a:t> </a:t>
            </a:r>
          </a:p>
          <a:p>
            <a:pPr>
              <a:spcAft>
                <a:spcPts val="400"/>
              </a:spcAft>
            </a:pPr>
            <a:r>
              <a:rPr lang="en-US" sz="800" b="0" i="0" spc="20" dirty="0">
                <a:solidFill>
                  <a:schemeClr val="tx1">
                    <a:lumMod val="65000"/>
                    <a:lumOff val="35000"/>
                  </a:schemeClr>
                </a:solidFill>
                <a:effectLst/>
                <a:latin typeface="Aptos" panose="020B0004020202020204" pitchFamily="34" charset="0"/>
              </a:rPr>
              <a:t>Accumulated knowledge in mechatronics, including mechanics, electronics, computer science, and control engineering. Participated in collaborative projects, demonstrating teamwork and leadership skills.</a:t>
            </a:r>
            <a:r>
              <a:rPr lang="vi-VN" sz="800" b="0" i="0" spc="20" dirty="0">
                <a:solidFill>
                  <a:schemeClr val="tx1">
                    <a:lumMod val="65000"/>
                    <a:lumOff val="35000"/>
                  </a:schemeClr>
                </a:solidFill>
                <a:effectLst/>
                <a:latin typeface="Aptos" panose="020B0004020202020204" pitchFamily="34" charset="0"/>
              </a:rPr>
              <a:t> </a:t>
            </a:r>
            <a:r>
              <a:rPr lang="en-US" sz="800" b="0" i="0" spc="20" dirty="0">
                <a:solidFill>
                  <a:schemeClr val="tx1">
                    <a:lumMod val="65000"/>
                    <a:lumOff val="35000"/>
                  </a:schemeClr>
                </a:solidFill>
                <a:effectLst/>
                <a:latin typeface="Aptos" panose="020B0004020202020204" pitchFamily="34" charset="0"/>
              </a:rPr>
              <a:t>Consistently achieved high academic performance, maintaining a GPA of [</a:t>
            </a:r>
            <a:r>
              <a:rPr lang="vi-VN" sz="800" spc="20" dirty="0">
                <a:solidFill>
                  <a:schemeClr val="tx1">
                    <a:lumMod val="65000"/>
                    <a:lumOff val="35000"/>
                  </a:schemeClr>
                </a:solidFill>
                <a:latin typeface="Aptos" panose="020B0004020202020204" pitchFamily="34" charset="0"/>
              </a:rPr>
              <a:t>3.41</a:t>
            </a:r>
            <a:r>
              <a:rPr lang="en-US" sz="800" b="0" i="0" spc="20" dirty="0">
                <a:solidFill>
                  <a:schemeClr val="tx1">
                    <a:lumMod val="65000"/>
                    <a:lumOff val="35000"/>
                  </a:schemeClr>
                </a:solidFill>
                <a:effectLst/>
                <a:latin typeface="Aptos" panose="020B0004020202020204" pitchFamily="34" charset="0"/>
              </a:rPr>
              <a:t>].</a:t>
            </a:r>
          </a:p>
        </p:txBody>
      </p:sp>
    </p:spTree>
    <p:extLst>
      <p:ext uri="{BB962C8B-B14F-4D97-AF65-F5344CB8AC3E}">
        <p14:creationId xmlns:p14="http://schemas.microsoft.com/office/powerpoint/2010/main" val="7913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9FA65-1F31-EE10-74B4-56DFE1993D61}"/>
              </a:ext>
            </a:extLst>
          </p:cNvPr>
          <p:cNvSpPr>
            <a:spLocks noGrp="1" noRot="1" noMove="1" noResize="1" noEditPoints="1" noAdjustHandles="1" noChangeArrowheads="1" noChangeShapeType="1"/>
          </p:cNvSpPr>
          <p:nvPr/>
        </p:nvSpPr>
        <p:spPr>
          <a:xfrm>
            <a:off x="365760" y="0"/>
            <a:ext cx="6126480" cy="274320"/>
          </a:xfrm>
          <a:prstGeom prst="rect">
            <a:avLst/>
          </a:prstGeom>
          <a:solidFill>
            <a:srgbClr val="007D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ABD703B-0329-26A1-1063-59BD95B83F06}"/>
              </a:ext>
            </a:extLst>
          </p:cNvPr>
          <p:cNvSpPr>
            <a:spLocks noGrp="1" noRot="1" noMove="1" noResize="1" noEditPoints="1" noAdjustHandles="1" noChangeArrowheads="1" noChangeShapeType="1"/>
          </p:cNvSpPr>
          <p:nvPr/>
        </p:nvSpPr>
        <p:spPr>
          <a:xfrm>
            <a:off x="365760" y="463281"/>
            <a:ext cx="2495016" cy="651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latin typeface="Oswald" panose="00000500000000000000" pitchFamily="2" charset="0"/>
                <a:cs typeface="Posterama" panose="020B0504020200020000" pitchFamily="34" charset="0"/>
              </a:rPr>
              <a:t>LE DAT EM</a:t>
            </a:r>
          </a:p>
          <a:p>
            <a:pPr>
              <a:lnSpc>
                <a:spcPct val="150000"/>
              </a:lnSpc>
            </a:pPr>
            <a:r>
              <a:rPr lang="vi-VN" sz="800" b="1" dirty="0">
                <a:solidFill>
                  <a:schemeClr val="tx1">
                    <a:lumMod val="50000"/>
                    <a:lumOff val="50000"/>
                  </a:schemeClr>
                </a:solidFill>
                <a:ea typeface="roboto" panose="02000000000000000000" pitchFamily="2" charset="0"/>
                <a:cs typeface="roboto" panose="02000000000000000000" pitchFamily="2" charset="0"/>
              </a:rPr>
              <a:t>STUDENT</a:t>
            </a:r>
            <a:endParaRPr lang="en-US" sz="800" b="1" dirty="0">
              <a:solidFill>
                <a:schemeClr val="tx1">
                  <a:lumMod val="50000"/>
                  <a:lumOff val="50000"/>
                </a:schemeClr>
              </a:solidFill>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66436B68-F275-1043-2244-9D1841112AEB}"/>
              </a:ext>
            </a:extLst>
          </p:cNvPr>
          <p:cNvSpPr>
            <a:spLocks/>
          </p:cNvSpPr>
          <p:nvPr/>
        </p:nvSpPr>
        <p:spPr>
          <a:xfrm>
            <a:off x="3641624" y="461119"/>
            <a:ext cx="2850616" cy="8229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emdatle@gmail.com</a:t>
            </a:r>
          </a:p>
          <a:p>
            <a:pPr algn="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Cao Lanh </a:t>
            </a:r>
            <a:r>
              <a:rPr lang="vi-VN" sz="800" dirty="0" err="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City</a:t>
            </a: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Dong </a:t>
            </a:r>
            <a:r>
              <a:rPr lang="vi-VN" sz="800" dirty="0" err="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Thap</a:t>
            </a:r>
            <a:r>
              <a:rPr lang="en-US"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vi-VN" sz="800" dirty="0" err="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Vietnam</a:t>
            </a:r>
            <a:endPar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a:p>
            <a:pPr algn="r"/>
            <a:r>
              <a:rPr lang="vi-VN"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0393535006</a:t>
            </a:r>
          </a:p>
          <a:p>
            <a:pPr algn="r"/>
            <a:r>
              <a:rPr lang="en-US"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Arp 8, 2002</a:t>
            </a:r>
          </a:p>
          <a:p>
            <a:pPr algn="r"/>
            <a:r>
              <a:rPr lang="en-US" sz="800" dirty="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https://www.linkedin.com/in/ledatem</a:t>
            </a:r>
          </a:p>
        </p:txBody>
      </p:sp>
      <p:grpSp>
        <p:nvGrpSpPr>
          <p:cNvPr id="65" name="Group 64">
            <a:extLst>
              <a:ext uri="{FF2B5EF4-FFF2-40B4-BE49-F238E27FC236}">
                <a16:creationId xmlns:a16="http://schemas.microsoft.com/office/drawing/2014/main" id="{EBBBB0B1-E0F8-5217-A32B-128BB0D1C923}"/>
              </a:ext>
            </a:extLst>
          </p:cNvPr>
          <p:cNvGrpSpPr/>
          <p:nvPr/>
        </p:nvGrpSpPr>
        <p:grpSpPr>
          <a:xfrm>
            <a:off x="2274258" y="3769990"/>
            <a:ext cx="4128842" cy="228600"/>
            <a:chOff x="2274258" y="1605910"/>
            <a:chExt cx="4128842" cy="228600"/>
          </a:xfrm>
        </p:grpSpPr>
        <p:grpSp>
          <p:nvGrpSpPr>
            <p:cNvPr id="63" name="Group 62">
              <a:extLst>
                <a:ext uri="{FF2B5EF4-FFF2-40B4-BE49-F238E27FC236}">
                  <a16:creationId xmlns:a16="http://schemas.microsoft.com/office/drawing/2014/main" id="{60405A4D-6F99-ECDC-5220-740226D30B93}"/>
                </a:ext>
              </a:extLst>
            </p:cNvPr>
            <p:cNvGrpSpPr/>
            <p:nvPr/>
          </p:nvGrpSpPr>
          <p:grpSpPr>
            <a:xfrm>
              <a:off x="2288300" y="1605910"/>
              <a:ext cx="4114800" cy="228600"/>
              <a:chOff x="2288300" y="1605910"/>
              <a:chExt cx="4114800" cy="228600"/>
            </a:xfrm>
          </p:grpSpPr>
          <p:cxnSp>
            <p:nvCxnSpPr>
              <p:cNvPr id="11" name="Straight Connector 10">
                <a:extLst>
                  <a:ext uri="{FF2B5EF4-FFF2-40B4-BE49-F238E27FC236}">
                    <a16:creationId xmlns:a16="http://schemas.microsoft.com/office/drawing/2014/main" id="{30772C83-3539-6251-D3F1-BED8BC749E0B}"/>
                  </a:ext>
                </a:extLst>
              </p:cNvPr>
              <p:cNvCxnSpPr>
                <a:cxnSpLocks/>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FEA117E-45E8-6FC7-77D7-6CA266048DDD}"/>
                  </a:ext>
                </a:extLst>
              </p:cNvPr>
              <p:cNvCxnSpPr>
                <a:cxnSpLocks/>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7C03B6B1-AC5B-751D-9DCD-27ACF834A138}"/>
                </a:ext>
              </a:extLst>
            </p:cNvPr>
            <p:cNvSpPr txBox="1"/>
            <p:nvPr/>
          </p:nvSpPr>
          <p:spPr>
            <a:xfrm>
              <a:off x="2274258" y="1628770"/>
              <a:ext cx="1554480" cy="182880"/>
            </a:xfrm>
            <a:prstGeom prst="rect">
              <a:avLst/>
            </a:prstGeom>
            <a:noFill/>
            <a:ln w="3175">
              <a:noFill/>
            </a:ln>
          </p:spPr>
          <p:txBody>
            <a:bodyPr wrap="square" anchor="ctr">
              <a:spAutoFit/>
            </a:bodyPr>
            <a:lstStyle/>
            <a:p>
              <a:pPr indent="114300"/>
              <a:r>
                <a:rPr lang="en-US" sz="800" i="0" cap="all" spc="100" dirty="0">
                  <a:solidFill>
                    <a:schemeClr val="tx1">
                      <a:lumMod val="85000"/>
                      <a:lumOff val="15000"/>
                    </a:schemeClr>
                  </a:solidFill>
                  <a:effectLst/>
                  <a:highlight>
                    <a:srgbClr val="FFFFFF"/>
                  </a:highlight>
                  <a:latin typeface="Oswald" panose="020F0502020204030204" pitchFamily="2" charset="0"/>
                </a:rPr>
                <a:t>EXPERIENCE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9" name="Graphic 18" descr="Ribbon outline">
              <a:extLst>
                <a:ext uri="{FF2B5EF4-FFF2-40B4-BE49-F238E27FC236}">
                  <a16:creationId xmlns:a16="http://schemas.microsoft.com/office/drawing/2014/main" id="{C3536658-002C-5503-FCAB-F0CFC08DD9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74258" y="1665346"/>
              <a:ext cx="109728" cy="109728"/>
            </a:xfrm>
            <a:prstGeom prst="rect">
              <a:avLst/>
            </a:prstGeom>
          </p:spPr>
        </p:pic>
      </p:grpSp>
      <p:pic>
        <p:nvPicPr>
          <p:cNvPr id="49" name="Picture 48" descr="A person smiling at the camera&#10;&#10;Description automatically generated">
            <a:extLst>
              <a:ext uri="{FF2B5EF4-FFF2-40B4-BE49-F238E27FC236}">
                <a16:creationId xmlns:a16="http://schemas.microsoft.com/office/drawing/2014/main" id="{953A4953-7078-A2AE-4406-8365BFE44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4" y="1870013"/>
            <a:ext cx="1554480" cy="2072922"/>
          </a:xfrm>
          <a:prstGeom prst="rect">
            <a:avLst/>
          </a:prstGeom>
        </p:spPr>
      </p:pic>
      <p:cxnSp>
        <p:nvCxnSpPr>
          <p:cNvPr id="52" name="Straight Connector 51">
            <a:extLst>
              <a:ext uri="{FF2B5EF4-FFF2-40B4-BE49-F238E27FC236}">
                <a16:creationId xmlns:a16="http://schemas.microsoft.com/office/drawing/2014/main" id="{8B950519-8C5A-DA81-32CB-719EC9795805}"/>
              </a:ext>
            </a:extLst>
          </p:cNvPr>
          <p:cNvCxnSpPr>
            <a:cxnSpLocks noGrp="1" noRot="1" noMove="1" noResize="1" noEditPoints="1" noAdjustHandles="1" noChangeArrowheads="1" noChangeShapeType="1"/>
          </p:cNvCxnSpPr>
          <p:nvPr/>
        </p:nvCxnSpPr>
        <p:spPr>
          <a:xfrm flipH="1" flipV="1">
            <a:off x="6407785" y="-40338"/>
            <a:ext cx="0" cy="10149840"/>
          </a:xfrm>
          <a:prstGeom prst="line">
            <a:avLst/>
          </a:prstGeom>
          <a:ln w="9525">
            <a:solidFill>
              <a:srgbClr val="007DDA"/>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7DFF191-3FE8-A3E9-972C-68B58EACCBA3}"/>
              </a:ext>
            </a:extLst>
          </p:cNvPr>
          <p:cNvCxnSpPr>
            <a:cxnSpLocks noGrp="1" noRot="1" noMove="1" noResize="1" noEditPoints="1" noAdjustHandles="1" noChangeArrowheads="1" noChangeShapeType="1"/>
          </p:cNvCxnSpPr>
          <p:nvPr/>
        </p:nvCxnSpPr>
        <p:spPr>
          <a:xfrm flipH="1" flipV="1">
            <a:off x="453810" y="-121920"/>
            <a:ext cx="0" cy="10149840"/>
          </a:xfrm>
          <a:prstGeom prst="line">
            <a:avLst/>
          </a:prstGeom>
          <a:ln w="9525">
            <a:solidFill>
              <a:srgbClr val="007DDA"/>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4F254F8-553B-810E-D7C2-CFAA1F0228DD}"/>
              </a:ext>
            </a:extLst>
          </p:cNvPr>
          <p:cNvCxnSpPr>
            <a:cxnSpLocks noGrp="1" noRot="1" noMove="1" noResize="1" noEditPoints="1" noAdjustHandles="1" noChangeArrowheads="1" noChangeShapeType="1"/>
          </p:cNvCxnSpPr>
          <p:nvPr/>
        </p:nvCxnSpPr>
        <p:spPr>
          <a:xfrm flipH="1" flipV="1">
            <a:off x="2282718" y="-198452"/>
            <a:ext cx="0" cy="10149840"/>
          </a:xfrm>
          <a:prstGeom prst="line">
            <a:avLst/>
          </a:prstGeom>
          <a:ln w="9525">
            <a:solidFill>
              <a:srgbClr val="007DDA"/>
            </a:solidFill>
          </a:ln>
        </p:spPr>
        <p:style>
          <a:lnRef idx="2">
            <a:schemeClr val="accent1"/>
          </a:lnRef>
          <a:fillRef idx="0">
            <a:schemeClr val="accent1"/>
          </a:fillRef>
          <a:effectRef idx="1">
            <a:schemeClr val="accent1"/>
          </a:effectRef>
          <a:fontRef idx="minor">
            <a:schemeClr val="tx1"/>
          </a:fontRef>
        </p:style>
      </p:cxnSp>
      <p:pic>
        <p:nvPicPr>
          <p:cNvPr id="58" name="Graphic 57" descr="Briefcase with solid fill">
            <a:extLst>
              <a:ext uri="{FF2B5EF4-FFF2-40B4-BE49-F238E27FC236}">
                <a16:creationId xmlns:a16="http://schemas.microsoft.com/office/drawing/2014/main" id="{E7AC9B9B-BC15-E763-83C1-1200E0F094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52498" y="2970106"/>
            <a:ext cx="914400" cy="914400"/>
          </a:xfrm>
          <a:prstGeom prst="rect">
            <a:avLst/>
          </a:prstGeom>
        </p:spPr>
      </p:pic>
      <p:grpSp>
        <p:nvGrpSpPr>
          <p:cNvPr id="42" name="Group 41">
            <a:extLst>
              <a:ext uri="{FF2B5EF4-FFF2-40B4-BE49-F238E27FC236}">
                <a16:creationId xmlns:a16="http://schemas.microsoft.com/office/drawing/2014/main" id="{C7C67353-41B3-A541-C168-4784677229EF}"/>
              </a:ext>
            </a:extLst>
          </p:cNvPr>
          <p:cNvGrpSpPr/>
          <p:nvPr/>
        </p:nvGrpSpPr>
        <p:grpSpPr>
          <a:xfrm>
            <a:off x="452118" y="6163433"/>
            <a:ext cx="1560969" cy="228600"/>
            <a:chOff x="452118" y="6163433"/>
            <a:chExt cx="1560969" cy="228600"/>
          </a:xfrm>
        </p:grpSpPr>
        <p:grpSp>
          <p:nvGrpSpPr>
            <p:cNvPr id="39" name="Group 38">
              <a:extLst>
                <a:ext uri="{FF2B5EF4-FFF2-40B4-BE49-F238E27FC236}">
                  <a16:creationId xmlns:a16="http://schemas.microsoft.com/office/drawing/2014/main" id="{3EC2B1E1-7C78-DF56-006C-2BDED6D55571}"/>
                </a:ext>
              </a:extLst>
            </p:cNvPr>
            <p:cNvGrpSpPr/>
            <p:nvPr/>
          </p:nvGrpSpPr>
          <p:grpSpPr>
            <a:xfrm>
              <a:off x="458607" y="6163433"/>
              <a:ext cx="1554480" cy="228600"/>
              <a:chOff x="474487" y="6039791"/>
              <a:chExt cx="1554480" cy="228600"/>
            </a:xfrm>
          </p:grpSpPr>
          <p:cxnSp>
            <p:nvCxnSpPr>
              <p:cNvPr id="88" name="Straight Connector 87">
                <a:extLst>
                  <a:ext uri="{FF2B5EF4-FFF2-40B4-BE49-F238E27FC236}">
                    <a16:creationId xmlns:a16="http://schemas.microsoft.com/office/drawing/2014/main" id="{63A3E7EA-CCFD-F7E5-D2F9-BAEA3565FED3}"/>
                  </a:ext>
                </a:extLst>
              </p:cNvPr>
              <p:cNvCxnSpPr>
                <a:cxnSpLocks/>
              </p:cNvCxnSpPr>
              <p:nvPr/>
            </p:nvCxnSpPr>
            <p:spPr>
              <a:xfrm>
                <a:off x="474487" y="60397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6DC1356-5CE7-D626-1185-BD159E514DC9}"/>
                  </a:ext>
                </a:extLst>
              </p:cNvPr>
              <p:cNvCxnSpPr>
                <a:cxnSpLocks/>
              </p:cNvCxnSpPr>
              <p:nvPr/>
            </p:nvCxnSpPr>
            <p:spPr>
              <a:xfrm>
                <a:off x="474487" y="626839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9DC40F27-9782-73CA-9F0F-A10328AD5493}"/>
                </a:ext>
              </a:extLst>
            </p:cNvPr>
            <p:cNvGrpSpPr/>
            <p:nvPr/>
          </p:nvGrpSpPr>
          <p:grpSpPr>
            <a:xfrm>
              <a:off x="452118" y="6186293"/>
              <a:ext cx="1554480" cy="182880"/>
              <a:chOff x="611041" y="6083259"/>
              <a:chExt cx="1554480" cy="182880"/>
            </a:xfrm>
          </p:grpSpPr>
          <p:pic>
            <p:nvPicPr>
              <p:cNvPr id="72" name="Graphic 71" descr="Blockchain with solid fill">
                <a:extLst>
                  <a:ext uri="{FF2B5EF4-FFF2-40B4-BE49-F238E27FC236}">
                    <a16:creationId xmlns:a16="http://schemas.microsoft.com/office/drawing/2014/main" id="{996D3D4E-2358-B2BA-B93A-ECC52FF92F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11041" y="6119835"/>
                <a:ext cx="109728" cy="109728"/>
              </a:xfrm>
              <a:prstGeom prst="rect">
                <a:avLst/>
              </a:prstGeom>
            </p:spPr>
          </p:pic>
          <p:sp>
            <p:nvSpPr>
              <p:cNvPr id="91" name="TextBox 90">
                <a:extLst>
                  <a:ext uri="{FF2B5EF4-FFF2-40B4-BE49-F238E27FC236}">
                    <a16:creationId xmlns:a16="http://schemas.microsoft.com/office/drawing/2014/main" id="{B5E2611B-A174-6E73-8109-5968DF52FDA1}"/>
                  </a:ext>
                </a:extLst>
              </p:cNvPr>
              <p:cNvSpPr txBox="1"/>
              <p:nvPr/>
            </p:nvSpPr>
            <p:spPr>
              <a:xfrm>
                <a:off x="611041" y="6083259"/>
                <a:ext cx="1554480" cy="182880"/>
              </a:xfrm>
              <a:prstGeom prst="rect">
                <a:avLst/>
              </a:prstGeom>
              <a:noFill/>
              <a:ln>
                <a:noFill/>
              </a:ln>
            </p:spPr>
            <p:txBody>
              <a:bodyPr wrap="square" anchor="ctr">
                <a:spAutoFit/>
              </a:bodyPr>
              <a:lstStyle/>
              <a:p>
                <a:pPr indent="117475"/>
                <a:r>
                  <a:rPr lang="en-US" sz="800" i="0" cap="all" spc="100" dirty="0" err="1">
                    <a:solidFill>
                      <a:schemeClr val="tx1">
                        <a:lumMod val="85000"/>
                        <a:lumOff val="15000"/>
                      </a:schemeClr>
                    </a:solidFill>
                    <a:effectLst/>
                    <a:latin typeface="Oswald" panose="020F0502020204030204" pitchFamily="2" charset="0"/>
                  </a:rPr>
                  <a:t>sKILLS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sp>
        <p:nvSpPr>
          <p:cNvPr id="135" name="TextBox 134">
            <a:extLst>
              <a:ext uri="{FF2B5EF4-FFF2-40B4-BE49-F238E27FC236}">
                <a16:creationId xmlns:a16="http://schemas.microsoft.com/office/drawing/2014/main" id="{B3AA9F02-BEE9-EFD7-2CB0-59036921A801}"/>
              </a:ext>
            </a:extLst>
          </p:cNvPr>
          <p:cNvSpPr txBox="1"/>
          <p:nvPr/>
        </p:nvSpPr>
        <p:spPr>
          <a:xfrm>
            <a:off x="368715" y="4493275"/>
            <a:ext cx="1755360" cy="1077218"/>
          </a:xfrm>
          <a:prstGeom prst="rect">
            <a:avLst/>
          </a:prstGeom>
          <a:noFill/>
        </p:spPr>
        <p:txBody>
          <a:bodyPr wrap="square">
            <a:spAutoFit/>
          </a:bodyPr>
          <a:lstStyle/>
          <a:p>
            <a:pPr algn="just"/>
            <a:r>
              <a:rPr lang="en-US" sz="800" b="0" i="0" dirty="0">
                <a:solidFill>
                  <a:schemeClr val="tx1">
                    <a:lumMod val="65000"/>
                    <a:lumOff val="35000"/>
                  </a:schemeClr>
                </a:solidFill>
                <a:effectLst/>
                <a:latin typeface="Roboto" panose="02000000000000000000" pitchFamily="2" charset="0"/>
              </a:rPr>
              <a:t>Proactive, customer-orientated retail professional with over 4 years of experience in reputable shops. Received 3 ‘Passion Awards’ for delivering outstanding service and have consistently surpassed my target KPIs for mystery shoppers.</a:t>
            </a:r>
            <a:endParaRPr lang="en-US" sz="800" dirty="0">
              <a:solidFill>
                <a:schemeClr val="tx1">
                  <a:lumMod val="65000"/>
                  <a:lumOff val="35000"/>
                </a:schemeClr>
              </a:solidFill>
            </a:endParaRPr>
          </a:p>
        </p:txBody>
      </p:sp>
      <p:sp>
        <p:nvSpPr>
          <p:cNvPr id="139" name="TextBox 138">
            <a:extLst>
              <a:ext uri="{FF2B5EF4-FFF2-40B4-BE49-F238E27FC236}">
                <a16:creationId xmlns:a16="http://schemas.microsoft.com/office/drawing/2014/main" id="{54B3C0EB-5E7E-6B43-4F37-6B1405944E43}"/>
              </a:ext>
            </a:extLst>
          </p:cNvPr>
          <p:cNvSpPr txBox="1"/>
          <p:nvPr/>
        </p:nvSpPr>
        <p:spPr>
          <a:xfrm>
            <a:off x="384588" y="8330270"/>
            <a:ext cx="3429000" cy="338554"/>
          </a:xfrm>
          <a:prstGeom prst="rect">
            <a:avLst/>
          </a:prstGeom>
          <a:noFill/>
        </p:spPr>
        <p:txBody>
          <a:bodyPr wrap="square">
            <a:spAutoFit/>
          </a:bodyPr>
          <a:lstStyle/>
          <a:p>
            <a:pPr algn="l"/>
            <a:r>
              <a:rPr lang="en-US" sz="800" b="0" i="0" dirty="0">
                <a:solidFill>
                  <a:schemeClr val="bg2">
                    <a:lumMod val="10000"/>
                  </a:schemeClr>
                </a:solidFill>
                <a:effectLst/>
                <a:highlight>
                  <a:srgbClr val="FFFFFF"/>
                </a:highlight>
                <a:latin typeface="Roboto" panose="02000000000000000000" pitchFamily="2" charset="0"/>
              </a:rPr>
              <a:t>English</a:t>
            </a:r>
            <a:r>
              <a:rPr lang="vi-VN" sz="800" b="0" i="0" dirty="0">
                <a:solidFill>
                  <a:schemeClr val="bg2">
                    <a:lumMod val="10000"/>
                  </a:schemeClr>
                </a:solidFill>
                <a:effectLst/>
                <a:highlight>
                  <a:srgbClr val="FFFFFF"/>
                </a:highlight>
                <a:latin typeface="Roboto" panose="02000000000000000000" pitchFamily="2" charset="0"/>
              </a:rPr>
              <a:t> | </a:t>
            </a:r>
            <a:r>
              <a:rPr lang="en-US" sz="800" b="0" i="0" dirty="0">
                <a:solidFill>
                  <a:schemeClr val="bg2">
                    <a:lumMod val="10000"/>
                  </a:schemeClr>
                </a:solidFill>
                <a:effectLst/>
                <a:highlight>
                  <a:srgbClr val="FFFFFF"/>
                </a:highlight>
                <a:latin typeface="Roboto" panose="02000000000000000000" pitchFamily="2" charset="0"/>
              </a:rPr>
              <a:t>Intermediate.</a:t>
            </a:r>
            <a:br>
              <a:rPr lang="en-US" sz="800" dirty="0"/>
            </a:br>
            <a:r>
              <a:rPr lang="en-US" sz="800" b="0" i="0" dirty="0">
                <a:solidFill>
                  <a:schemeClr val="tx1">
                    <a:lumMod val="50000"/>
                    <a:lumOff val="50000"/>
                  </a:schemeClr>
                </a:solidFill>
                <a:effectLst/>
                <a:highlight>
                  <a:srgbClr val="FFFFFF"/>
                </a:highlight>
                <a:latin typeface="Roboto" panose="02000000000000000000" pitchFamily="2" charset="0"/>
              </a:rPr>
              <a:t>B1 English Proficiency Certificate</a:t>
            </a:r>
            <a:endParaRPr lang="en-US" sz="800" dirty="0">
              <a:solidFill>
                <a:schemeClr val="tx1">
                  <a:lumMod val="50000"/>
                  <a:lumOff val="50000"/>
                </a:schemeClr>
              </a:solidFill>
            </a:endParaRPr>
          </a:p>
        </p:txBody>
      </p:sp>
      <p:grpSp>
        <p:nvGrpSpPr>
          <p:cNvPr id="43" name="Group 42">
            <a:extLst>
              <a:ext uri="{FF2B5EF4-FFF2-40B4-BE49-F238E27FC236}">
                <a16:creationId xmlns:a16="http://schemas.microsoft.com/office/drawing/2014/main" id="{6D7BAA1F-5CBC-5174-3558-A7B6C885DFDD}"/>
              </a:ext>
            </a:extLst>
          </p:cNvPr>
          <p:cNvGrpSpPr/>
          <p:nvPr/>
        </p:nvGrpSpPr>
        <p:grpSpPr>
          <a:xfrm>
            <a:off x="448155" y="7966040"/>
            <a:ext cx="1564933" cy="228600"/>
            <a:chOff x="448155" y="7153244"/>
            <a:chExt cx="1564933" cy="228600"/>
          </a:xfrm>
        </p:grpSpPr>
        <p:grpSp>
          <p:nvGrpSpPr>
            <p:cNvPr id="37" name="Group 36">
              <a:extLst>
                <a:ext uri="{FF2B5EF4-FFF2-40B4-BE49-F238E27FC236}">
                  <a16:creationId xmlns:a16="http://schemas.microsoft.com/office/drawing/2014/main" id="{6A7D9F8F-8E9E-0A7F-2B61-D11455F1BFF7}"/>
                </a:ext>
              </a:extLst>
            </p:cNvPr>
            <p:cNvGrpSpPr/>
            <p:nvPr/>
          </p:nvGrpSpPr>
          <p:grpSpPr>
            <a:xfrm>
              <a:off x="448155" y="7176104"/>
              <a:ext cx="1554480" cy="182880"/>
              <a:chOff x="602157" y="6997715"/>
              <a:chExt cx="1554480" cy="182880"/>
            </a:xfrm>
          </p:grpSpPr>
          <p:pic>
            <p:nvPicPr>
              <p:cNvPr id="60" name="Graphic 59" descr="Earth globe: Americas with solid fill">
                <a:extLst>
                  <a:ext uri="{FF2B5EF4-FFF2-40B4-BE49-F238E27FC236}">
                    <a16:creationId xmlns:a16="http://schemas.microsoft.com/office/drawing/2014/main" id="{233A639E-3AC1-5A61-B587-F8C387508D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2157" y="7034291"/>
                <a:ext cx="109728" cy="109728"/>
              </a:xfrm>
              <a:prstGeom prst="rect">
                <a:avLst/>
              </a:prstGeom>
            </p:spPr>
          </p:pic>
          <p:sp>
            <p:nvSpPr>
              <p:cNvPr id="86" name="TextBox 85">
                <a:extLst>
                  <a:ext uri="{FF2B5EF4-FFF2-40B4-BE49-F238E27FC236}">
                    <a16:creationId xmlns:a16="http://schemas.microsoft.com/office/drawing/2014/main" id="{07CE80F9-E114-4320-81C6-103727C60D26}"/>
                  </a:ext>
                </a:extLst>
              </p:cNvPr>
              <p:cNvSpPr txBox="1"/>
              <p:nvPr/>
            </p:nvSpPr>
            <p:spPr>
              <a:xfrm>
                <a:off x="602157" y="6997715"/>
                <a:ext cx="1554480" cy="182880"/>
              </a:xfrm>
              <a:prstGeom prst="rect">
                <a:avLst/>
              </a:prstGeom>
              <a:noFill/>
            </p:spPr>
            <p:txBody>
              <a:bodyPr wrap="square" anchor="ctr">
                <a:spAutoFit/>
              </a:bodyPr>
              <a:lstStyle/>
              <a:p>
                <a:pPr indent="114300"/>
                <a:r>
                  <a:rPr lang="en-US" sz="800" i="0" cap="all" spc="100" dirty="0">
                    <a:solidFill>
                      <a:schemeClr val="tx1">
                        <a:lumMod val="85000"/>
                        <a:lumOff val="15000"/>
                      </a:schemeClr>
                    </a:solidFill>
                    <a:effectLst/>
                    <a:latin typeface="Oswald" panose="020F0502020204030204" pitchFamily="2" charset="0"/>
                  </a:rPr>
                  <a:t>LANGUAGES</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grpSp>
        <p:grpSp>
          <p:nvGrpSpPr>
            <p:cNvPr id="38" name="Group 37">
              <a:extLst>
                <a:ext uri="{FF2B5EF4-FFF2-40B4-BE49-F238E27FC236}">
                  <a16:creationId xmlns:a16="http://schemas.microsoft.com/office/drawing/2014/main" id="{46A2296B-C793-6C19-8260-EECB47DD4C43}"/>
                </a:ext>
              </a:extLst>
            </p:cNvPr>
            <p:cNvGrpSpPr/>
            <p:nvPr/>
          </p:nvGrpSpPr>
          <p:grpSpPr>
            <a:xfrm>
              <a:off x="458608" y="7153244"/>
              <a:ext cx="1554480" cy="228600"/>
              <a:chOff x="471312" y="7308773"/>
              <a:chExt cx="1554480" cy="228600"/>
            </a:xfrm>
          </p:grpSpPr>
          <p:cxnSp>
            <p:nvCxnSpPr>
              <p:cNvPr id="20" name="Straight Connector 19">
                <a:extLst>
                  <a:ext uri="{FF2B5EF4-FFF2-40B4-BE49-F238E27FC236}">
                    <a16:creationId xmlns:a16="http://schemas.microsoft.com/office/drawing/2014/main" id="{24F1A0D0-D344-4418-D1E6-0F3994049321}"/>
                  </a:ext>
                </a:extLst>
              </p:cNvPr>
              <p:cNvCxnSpPr>
                <a:cxnSpLocks/>
              </p:cNvCxnSpPr>
              <p:nvPr/>
            </p:nvCxnSpPr>
            <p:spPr>
              <a:xfrm>
                <a:off x="471312" y="73087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AEF9463-BC22-1962-2B40-9A4F5E9C293F}"/>
                  </a:ext>
                </a:extLst>
              </p:cNvPr>
              <p:cNvCxnSpPr>
                <a:cxnSpLocks/>
              </p:cNvCxnSpPr>
              <p:nvPr/>
            </p:nvCxnSpPr>
            <p:spPr>
              <a:xfrm>
                <a:off x="471312" y="7537373"/>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41" name="Group 40">
            <a:extLst>
              <a:ext uri="{FF2B5EF4-FFF2-40B4-BE49-F238E27FC236}">
                <a16:creationId xmlns:a16="http://schemas.microsoft.com/office/drawing/2014/main" id="{FCA85F0D-F887-F8C5-2F45-75E9C09A6E47}"/>
              </a:ext>
            </a:extLst>
          </p:cNvPr>
          <p:cNvGrpSpPr/>
          <p:nvPr/>
        </p:nvGrpSpPr>
        <p:grpSpPr>
          <a:xfrm>
            <a:off x="450672" y="4235291"/>
            <a:ext cx="1562417" cy="228600"/>
            <a:chOff x="450672" y="4292441"/>
            <a:chExt cx="1562417" cy="228600"/>
          </a:xfrm>
        </p:grpSpPr>
        <p:grpSp>
          <p:nvGrpSpPr>
            <p:cNvPr id="35" name="Group 34">
              <a:extLst>
                <a:ext uri="{FF2B5EF4-FFF2-40B4-BE49-F238E27FC236}">
                  <a16:creationId xmlns:a16="http://schemas.microsoft.com/office/drawing/2014/main" id="{586BA1FC-74F1-0AC2-833E-EE632564ECE3}"/>
                </a:ext>
              </a:extLst>
            </p:cNvPr>
            <p:cNvGrpSpPr/>
            <p:nvPr/>
          </p:nvGrpSpPr>
          <p:grpSpPr>
            <a:xfrm>
              <a:off x="450672" y="4315301"/>
              <a:ext cx="1554480" cy="182880"/>
              <a:chOff x="458612" y="4315301"/>
              <a:chExt cx="1554480" cy="182880"/>
            </a:xfrm>
          </p:grpSpPr>
          <p:sp>
            <p:nvSpPr>
              <p:cNvPr id="36" name="TextBox 35">
                <a:extLst>
                  <a:ext uri="{FF2B5EF4-FFF2-40B4-BE49-F238E27FC236}">
                    <a16:creationId xmlns:a16="http://schemas.microsoft.com/office/drawing/2014/main" id="{D4EA2337-BB61-2176-787C-BB29312E4E69}"/>
                  </a:ext>
                </a:extLst>
              </p:cNvPr>
              <p:cNvSpPr txBox="1"/>
              <p:nvPr/>
            </p:nvSpPr>
            <p:spPr>
              <a:xfrm>
                <a:off x="458612" y="4315301"/>
                <a:ext cx="1554480" cy="182880"/>
              </a:xfrm>
              <a:prstGeom prst="rect">
                <a:avLst/>
              </a:prstGeom>
              <a:noFill/>
            </p:spPr>
            <p:txBody>
              <a:bodyPr wrap="square" anchor="ctr">
                <a:spAutoFit/>
              </a:bodyPr>
              <a:lstStyle/>
              <a:p>
                <a:pPr indent="114300"/>
                <a:r>
                  <a:rPr lang="en-US" sz="800" cap="all" spc="100" dirty="0">
                    <a:solidFill>
                      <a:schemeClr val="tx1">
                        <a:lumMod val="85000"/>
                        <a:lumOff val="15000"/>
                      </a:schemeClr>
                    </a:solidFill>
                    <a:effectLst/>
                    <a:latin typeface="Oswald" panose="020F0502020204030204" pitchFamily="2" charset="0"/>
                  </a:rPr>
                  <a:t>O</a:t>
                </a:r>
                <a:r>
                  <a:rPr lang="en-US" sz="800" i="0" cap="all" spc="100" dirty="0">
                    <a:solidFill>
                      <a:schemeClr val="tx1">
                        <a:lumMod val="85000"/>
                        <a:lumOff val="15000"/>
                      </a:schemeClr>
                    </a:solidFill>
                    <a:effectLst/>
                    <a:latin typeface="Oswald" panose="020F0502020204030204" pitchFamily="2" charset="0"/>
                  </a:rPr>
                  <a:t>BJECTIVE</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9" name="グラフィックス 12" descr="Bullseye">
                <a:extLst>
                  <a:ext uri="{FF2B5EF4-FFF2-40B4-BE49-F238E27FC236}">
                    <a16:creationId xmlns:a16="http://schemas.microsoft.com/office/drawing/2014/main" id="{56B4A637-BF68-52B4-6056-C0E828BA6E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8612" y="4351877"/>
                <a:ext cx="109728" cy="109728"/>
              </a:xfrm>
              <a:prstGeom prst="rect">
                <a:avLst/>
              </a:prstGeom>
            </p:spPr>
          </p:pic>
        </p:grpSp>
        <p:grpSp>
          <p:nvGrpSpPr>
            <p:cNvPr id="40" name="Group 39">
              <a:extLst>
                <a:ext uri="{FF2B5EF4-FFF2-40B4-BE49-F238E27FC236}">
                  <a16:creationId xmlns:a16="http://schemas.microsoft.com/office/drawing/2014/main" id="{34E47740-8762-B0AE-62EF-970A04471999}"/>
                </a:ext>
              </a:extLst>
            </p:cNvPr>
            <p:cNvGrpSpPr/>
            <p:nvPr/>
          </p:nvGrpSpPr>
          <p:grpSpPr>
            <a:xfrm>
              <a:off x="458609" y="4292441"/>
              <a:ext cx="1554480" cy="228600"/>
              <a:chOff x="474487" y="4292441"/>
              <a:chExt cx="1554480" cy="228600"/>
            </a:xfrm>
          </p:grpSpPr>
          <p:cxnSp>
            <p:nvCxnSpPr>
              <p:cNvPr id="23" name="Straight Connector 22">
                <a:extLst>
                  <a:ext uri="{FF2B5EF4-FFF2-40B4-BE49-F238E27FC236}">
                    <a16:creationId xmlns:a16="http://schemas.microsoft.com/office/drawing/2014/main" id="{FA49CB25-DE40-0464-98F9-4F9F9A058D4A}"/>
                  </a:ext>
                </a:extLst>
              </p:cNvPr>
              <p:cNvCxnSpPr>
                <a:cxnSpLocks/>
              </p:cNvCxnSpPr>
              <p:nvPr/>
            </p:nvCxnSpPr>
            <p:spPr>
              <a:xfrm>
                <a:off x="474487" y="42924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BF48BCD-0C5C-FA87-EF42-D01CEEC1C194}"/>
                  </a:ext>
                </a:extLst>
              </p:cNvPr>
              <p:cNvCxnSpPr>
                <a:cxnSpLocks/>
              </p:cNvCxnSpPr>
              <p:nvPr/>
            </p:nvCxnSpPr>
            <p:spPr>
              <a:xfrm>
                <a:off x="474487" y="4521041"/>
                <a:ext cx="155448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grpSp>
        <p:nvGrpSpPr>
          <p:cNvPr id="67" name="Group 66">
            <a:extLst>
              <a:ext uri="{FF2B5EF4-FFF2-40B4-BE49-F238E27FC236}">
                <a16:creationId xmlns:a16="http://schemas.microsoft.com/office/drawing/2014/main" id="{A6B03F48-988E-EFB1-3352-D07A5D524C89}"/>
              </a:ext>
            </a:extLst>
          </p:cNvPr>
          <p:cNvGrpSpPr/>
          <p:nvPr/>
        </p:nvGrpSpPr>
        <p:grpSpPr>
          <a:xfrm>
            <a:off x="2288530" y="1407812"/>
            <a:ext cx="4114800" cy="228600"/>
            <a:chOff x="2288530" y="3643012"/>
            <a:chExt cx="4114800" cy="228600"/>
          </a:xfrm>
        </p:grpSpPr>
        <p:grpSp>
          <p:nvGrpSpPr>
            <p:cNvPr id="59" name="Group 58">
              <a:extLst>
                <a:ext uri="{FF2B5EF4-FFF2-40B4-BE49-F238E27FC236}">
                  <a16:creationId xmlns:a16="http://schemas.microsoft.com/office/drawing/2014/main" id="{631F6A6D-4C82-369A-C0B0-FE90E03C706E}"/>
                </a:ext>
              </a:extLst>
            </p:cNvPr>
            <p:cNvGrpSpPr/>
            <p:nvPr/>
          </p:nvGrpSpPr>
          <p:grpSpPr>
            <a:xfrm>
              <a:off x="2291272" y="3665872"/>
              <a:ext cx="1554480" cy="182880"/>
              <a:chOff x="2335730" y="3884506"/>
              <a:chExt cx="1554480" cy="182880"/>
            </a:xfrm>
          </p:grpSpPr>
          <p:sp>
            <p:nvSpPr>
              <p:cNvPr id="130" name="TextBox 129">
                <a:extLst>
                  <a:ext uri="{FF2B5EF4-FFF2-40B4-BE49-F238E27FC236}">
                    <a16:creationId xmlns:a16="http://schemas.microsoft.com/office/drawing/2014/main" id="{63DB89A7-FE66-DD4D-BE4B-83F2FC91D9EF}"/>
                  </a:ext>
                </a:extLst>
              </p:cNvPr>
              <p:cNvSpPr txBox="1"/>
              <p:nvPr/>
            </p:nvSpPr>
            <p:spPr>
              <a:xfrm>
                <a:off x="2335730" y="3884506"/>
                <a:ext cx="1554480" cy="182880"/>
              </a:xfrm>
              <a:prstGeom prst="rect">
                <a:avLst/>
              </a:prstGeom>
              <a:noFill/>
            </p:spPr>
            <p:txBody>
              <a:bodyPr wrap="square" anchor="ctr">
                <a:spAutoFit/>
              </a:bodyPr>
              <a:lstStyle/>
              <a:p>
                <a:pPr indent="114300"/>
                <a:r>
                  <a:rPr lang="vi-VN" sz="800" i="0" cap="all" spc="100" dirty="0" err="1">
                    <a:solidFill>
                      <a:schemeClr val="tx1">
                        <a:lumMod val="85000"/>
                        <a:lumOff val="15000"/>
                      </a:schemeClr>
                    </a:solidFill>
                    <a:effectLst/>
                    <a:latin typeface="Oswald" panose="020F0502020204030204" pitchFamily="2" charset="0"/>
                  </a:rPr>
                  <a:t>eDUCATION</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131" name="グラフィックス 12" descr="Graduation cap outline">
                <a:extLst>
                  <a:ext uri="{FF2B5EF4-FFF2-40B4-BE49-F238E27FC236}">
                    <a16:creationId xmlns:a16="http://schemas.microsoft.com/office/drawing/2014/main" id="{0C1CC65E-7808-1447-E9C8-C922032AD1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335730" y="3898222"/>
                <a:ext cx="155448" cy="155448"/>
              </a:xfrm>
              <a:prstGeom prst="rect">
                <a:avLst/>
              </a:prstGeom>
            </p:spPr>
          </p:pic>
        </p:grpSp>
        <p:grpSp>
          <p:nvGrpSpPr>
            <p:cNvPr id="61" name="Group 60">
              <a:extLst>
                <a:ext uri="{FF2B5EF4-FFF2-40B4-BE49-F238E27FC236}">
                  <a16:creationId xmlns:a16="http://schemas.microsoft.com/office/drawing/2014/main" id="{DE355A2C-C90D-E8F1-C3B6-8BE80C46A2B1}"/>
                </a:ext>
              </a:extLst>
            </p:cNvPr>
            <p:cNvGrpSpPr/>
            <p:nvPr/>
          </p:nvGrpSpPr>
          <p:grpSpPr>
            <a:xfrm>
              <a:off x="2288530" y="3643012"/>
              <a:ext cx="4114800" cy="228600"/>
              <a:chOff x="2377440" y="3447239"/>
              <a:chExt cx="4114800" cy="228600"/>
            </a:xfrm>
          </p:grpSpPr>
          <p:cxnSp>
            <p:nvCxnSpPr>
              <p:cNvPr id="50" name="Straight Connector 49">
                <a:extLst>
                  <a:ext uri="{FF2B5EF4-FFF2-40B4-BE49-F238E27FC236}">
                    <a16:creationId xmlns:a16="http://schemas.microsoft.com/office/drawing/2014/main" id="{49AC93FE-4CA0-3719-9DF9-5B744B5C0B5C}"/>
                  </a:ext>
                </a:extLst>
              </p:cNvPr>
              <p:cNvCxnSpPr>
                <a:cxnSpLocks/>
              </p:cNvCxnSpPr>
              <p:nvPr/>
            </p:nvCxnSpPr>
            <p:spPr>
              <a:xfrm>
                <a:off x="2377440" y="34472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8443F7B-ABD9-1AEB-CEB6-6F24106CFA6A}"/>
                  </a:ext>
                </a:extLst>
              </p:cNvPr>
              <p:cNvCxnSpPr>
                <a:cxnSpLocks/>
              </p:cNvCxnSpPr>
              <p:nvPr/>
            </p:nvCxnSpPr>
            <p:spPr>
              <a:xfrm>
                <a:off x="2377440" y="3675839"/>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grpSp>
      <p:sp>
        <p:nvSpPr>
          <p:cNvPr id="62" name="TextBox 61">
            <a:extLst>
              <a:ext uri="{FF2B5EF4-FFF2-40B4-BE49-F238E27FC236}">
                <a16:creationId xmlns:a16="http://schemas.microsoft.com/office/drawing/2014/main" id="{452877FB-A4BF-05F9-2E1F-C9CA187FF139}"/>
              </a:ext>
            </a:extLst>
          </p:cNvPr>
          <p:cNvSpPr txBox="1"/>
          <p:nvPr/>
        </p:nvSpPr>
        <p:spPr>
          <a:xfrm>
            <a:off x="2193747" y="1641623"/>
            <a:ext cx="4298492" cy="746358"/>
          </a:xfrm>
          <a:prstGeom prst="rect">
            <a:avLst/>
          </a:prstGeom>
          <a:noFill/>
        </p:spPr>
        <p:txBody>
          <a:bodyPr wrap="square">
            <a:spAutoFit/>
          </a:bodyPr>
          <a:lstStyle/>
          <a:p>
            <a:pPr>
              <a:tabLst>
                <a:tab pos="4114800" algn="r"/>
              </a:tabLst>
            </a:pPr>
            <a:r>
              <a:rPr lang="vi-VN" sz="800" b="1" i="0" dirty="0" err="1">
                <a:solidFill>
                  <a:schemeClr val="tx1">
                    <a:lumMod val="85000"/>
                    <a:lumOff val="15000"/>
                  </a:schemeClr>
                </a:solidFill>
                <a:effectLst/>
                <a:highlight>
                  <a:srgbClr val="FFFFFF"/>
                </a:highlight>
                <a:latin typeface="Roboto" panose="02000000000000000000" pitchFamily="2" charset="0"/>
              </a:rPr>
              <a:t>Mechatronics</a:t>
            </a:r>
            <a:r>
              <a:rPr lang="vi-VN" sz="800" b="1" i="0" dirty="0">
                <a:solidFill>
                  <a:schemeClr val="tx1">
                    <a:lumMod val="85000"/>
                    <a:lumOff val="15000"/>
                  </a:schemeClr>
                </a:solidFill>
                <a:effectLst/>
                <a:highlight>
                  <a:srgbClr val="FFFFFF"/>
                </a:highlight>
                <a:latin typeface="Roboto" panose="02000000000000000000" pitchFamily="2" charset="0"/>
              </a:rPr>
              <a:t> </a:t>
            </a:r>
            <a:r>
              <a:rPr lang="vi-VN" sz="800" b="1" i="0" dirty="0" err="1">
                <a:solidFill>
                  <a:schemeClr val="tx1">
                    <a:lumMod val="85000"/>
                    <a:lumOff val="15000"/>
                  </a:schemeClr>
                </a:solidFill>
                <a:effectLst/>
                <a:highlight>
                  <a:srgbClr val="FFFFFF"/>
                </a:highlight>
                <a:latin typeface="Roboto" panose="02000000000000000000" pitchFamily="2" charset="0"/>
              </a:rPr>
              <a:t>Engineering</a:t>
            </a:r>
            <a:r>
              <a:rPr lang="vi-VN" sz="800" b="1" i="0" dirty="0">
                <a:solidFill>
                  <a:schemeClr val="tx1">
                    <a:lumMod val="85000"/>
                    <a:lumOff val="15000"/>
                  </a:schemeClr>
                </a:solidFill>
                <a:effectLst/>
                <a:highlight>
                  <a:srgbClr val="FFFFFF"/>
                </a:highlight>
                <a:latin typeface="Roboto" panose="02000000000000000000" pitchFamily="2" charset="0"/>
              </a:rPr>
              <a:t> </a:t>
            </a:r>
            <a:r>
              <a:rPr lang="vi-VN" sz="800" b="1" i="0" dirty="0" err="1">
                <a:solidFill>
                  <a:schemeClr val="tx1">
                    <a:lumMod val="85000"/>
                    <a:lumOff val="15000"/>
                  </a:schemeClr>
                </a:solidFill>
                <a:effectLst/>
                <a:highlight>
                  <a:srgbClr val="FFFFFF"/>
                </a:highlight>
                <a:latin typeface="Roboto" panose="02000000000000000000" pitchFamily="2" charset="0"/>
              </a:rPr>
              <a:t>Engineer</a:t>
            </a:r>
            <a:r>
              <a:rPr lang="vi-VN" sz="800" b="1" i="0" dirty="0">
                <a:solidFill>
                  <a:schemeClr val="tx1">
                    <a:lumMod val="65000"/>
                    <a:lumOff val="35000"/>
                  </a:schemeClr>
                </a:solidFill>
                <a:effectLst/>
                <a:highlight>
                  <a:srgbClr val="FFFFFF"/>
                </a:highlight>
                <a:latin typeface="Roboto" panose="02000000000000000000" pitchFamily="2" charset="0"/>
              </a:rPr>
              <a:t>	</a:t>
            </a:r>
            <a:r>
              <a:rPr lang="vi-VN" sz="800" i="0" dirty="0" err="1">
                <a:solidFill>
                  <a:schemeClr val="tx1">
                    <a:lumMod val="85000"/>
                    <a:lumOff val="15000"/>
                  </a:schemeClr>
                </a:solidFill>
                <a:effectLst/>
                <a:highlight>
                  <a:srgbClr val="FFFFFF"/>
                </a:highlight>
                <a:latin typeface="Roboto" panose="02000000000000000000" pitchFamily="2" charset="0"/>
              </a:rPr>
              <a:t>Oct</a:t>
            </a:r>
            <a:r>
              <a:rPr lang="vi-VN" sz="800" i="0" dirty="0">
                <a:solidFill>
                  <a:schemeClr val="tx1">
                    <a:lumMod val="85000"/>
                    <a:lumOff val="15000"/>
                  </a:schemeClr>
                </a:solidFill>
                <a:effectLst/>
                <a:highlight>
                  <a:srgbClr val="FFFFFF"/>
                </a:highlight>
                <a:latin typeface="Roboto" panose="02000000000000000000" pitchFamily="2" charset="0"/>
              </a:rPr>
              <a:t> 2020 – </a:t>
            </a:r>
            <a:r>
              <a:rPr lang="vi-VN" sz="800" i="0" dirty="0" err="1">
                <a:solidFill>
                  <a:schemeClr val="tx1">
                    <a:lumMod val="85000"/>
                    <a:lumOff val="15000"/>
                  </a:schemeClr>
                </a:solidFill>
                <a:effectLst/>
                <a:highlight>
                  <a:srgbClr val="FFFFFF"/>
                </a:highlight>
                <a:latin typeface="Roboto" panose="02000000000000000000" pitchFamily="2" charset="0"/>
              </a:rPr>
              <a:t>Dec</a:t>
            </a:r>
            <a:r>
              <a:rPr lang="vi-VN" sz="800" i="0" dirty="0">
                <a:solidFill>
                  <a:schemeClr val="tx1">
                    <a:lumMod val="85000"/>
                    <a:lumOff val="15000"/>
                  </a:schemeClr>
                </a:solidFill>
                <a:effectLst/>
                <a:highlight>
                  <a:srgbClr val="FFFFFF"/>
                </a:highlight>
                <a:latin typeface="Roboto" panose="02000000000000000000" pitchFamily="2" charset="0"/>
              </a:rPr>
              <a:t> 2024</a:t>
            </a:r>
          </a:p>
          <a:p>
            <a:r>
              <a:rPr lang="en-US" sz="800" b="0" i="0" dirty="0">
                <a:solidFill>
                  <a:schemeClr val="tx1">
                    <a:lumMod val="85000"/>
                    <a:lumOff val="15000"/>
                  </a:schemeClr>
                </a:solidFill>
                <a:effectLst/>
                <a:highlight>
                  <a:srgbClr val="F8F9FA"/>
                </a:highlight>
                <a:latin typeface="Roboto" panose="02000000000000000000" pitchFamily="2" charset="0"/>
              </a:rPr>
              <a:t>Can Tho </a:t>
            </a:r>
            <a:r>
              <a:rPr lang="vi-VN" sz="800" b="0" i="0" dirty="0" err="1">
                <a:solidFill>
                  <a:schemeClr val="tx1">
                    <a:lumMod val="85000"/>
                    <a:lumOff val="15000"/>
                  </a:schemeClr>
                </a:solidFill>
                <a:effectLst/>
                <a:highlight>
                  <a:srgbClr val="F8F9FA"/>
                </a:highlight>
                <a:latin typeface="Roboto" panose="02000000000000000000" pitchFamily="2" charset="0"/>
              </a:rPr>
              <a:t>University</a:t>
            </a:r>
            <a:r>
              <a:rPr lang="vi-VN" sz="800" dirty="0">
                <a:solidFill>
                  <a:schemeClr val="tx1">
                    <a:lumMod val="85000"/>
                    <a:lumOff val="15000"/>
                  </a:schemeClr>
                </a:solidFill>
                <a:highlight>
                  <a:srgbClr val="F8F9FA"/>
                </a:highlight>
                <a:latin typeface="Roboto" panose="02000000000000000000" pitchFamily="2" charset="0"/>
              </a:rPr>
              <a:t> </a:t>
            </a:r>
            <a:r>
              <a:rPr lang="vi-VN" sz="800" i="0" dirty="0">
                <a:solidFill>
                  <a:schemeClr val="tx1">
                    <a:lumMod val="85000"/>
                    <a:lumOff val="15000"/>
                  </a:schemeClr>
                </a:solidFill>
                <a:effectLst/>
                <a:highlight>
                  <a:srgbClr val="FFFFFF"/>
                </a:highlight>
                <a:latin typeface="Roboto" panose="02000000000000000000" pitchFamily="2" charset="0"/>
              </a:rPr>
              <a:t>–</a:t>
            </a:r>
            <a:r>
              <a:rPr lang="vi-VN" sz="800" dirty="0">
                <a:solidFill>
                  <a:schemeClr val="tx1">
                    <a:lumMod val="85000"/>
                    <a:lumOff val="15000"/>
                  </a:schemeClr>
                </a:solidFill>
                <a:highlight>
                  <a:srgbClr val="F8F9FA"/>
                </a:highlight>
                <a:latin typeface="Roboto" panose="02000000000000000000" pitchFamily="2" charset="0"/>
              </a:rPr>
              <a:t> </a:t>
            </a:r>
            <a:r>
              <a:rPr lang="en-US" sz="800" b="0" i="0" dirty="0">
                <a:solidFill>
                  <a:schemeClr val="tx1">
                    <a:lumMod val="85000"/>
                    <a:lumOff val="15000"/>
                  </a:schemeClr>
                </a:solidFill>
                <a:effectLst/>
                <a:highlight>
                  <a:srgbClr val="F8F9FA"/>
                </a:highlight>
                <a:latin typeface="Roboto" panose="02000000000000000000" pitchFamily="2" charset="0"/>
              </a:rPr>
              <a:t>Area II, 3/2 Street, Xuan Khanh Ward, Ninh Kieu District, Can Tho City</a:t>
            </a:r>
            <a:endParaRPr lang="vi-VN" sz="800" b="0" i="0" dirty="0">
              <a:solidFill>
                <a:schemeClr val="tx1">
                  <a:lumMod val="85000"/>
                  <a:lumOff val="15000"/>
                </a:schemeClr>
              </a:solidFill>
              <a:effectLst/>
              <a:highlight>
                <a:srgbClr val="F8F9FA"/>
              </a:highlight>
              <a:latin typeface="Roboto" panose="02000000000000000000" pitchFamily="2" charset="0"/>
            </a:endParaRPr>
          </a:p>
          <a:p>
            <a:pPr>
              <a:spcBef>
                <a:spcPts val="300"/>
              </a:spcBef>
            </a:pPr>
            <a:r>
              <a:rPr lang="en-US" sz="800" b="0" i="0" dirty="0">
                <a:solidFill>
                  <a:schemeClr val="tx1">
                    <a:lumMod val="65000"/>
                    <a:lumOff val="35000"/>
                  </a:schemeClr>
                </a:solidFill>
                <a:effectLst/>
                <a:highlight>
                  <a:srgbClr val="FFFFFF"/>
                </a:highlight>
                <a:latin typeface="Roboto" panose="02000000000000000000" pitchFamily="2" charset="0"/>
              </a:rPr>
              <a:t>Proactive, customer-orientated retail professional with over 4 years of experience in reputable shops. Received 3 ‘Passion Awards’ for delivering outstanding service and have consistently surpassed my target KPIs for mystery shoppers.</a:t>
            </a:r>
            <a:endParaRPr lang="vi-VN" sz="800" dirty="0">
              <a:solidFill>
                <a:schemeClr val="tx1">
                  <a:lumMod val="65000"/>
                  <a:lumOff val="35000"/>
                </a:schemeClr>
              </a:solidFill>
              <a:highlight>
                <a:srgbClr val="F8F9FA"/>
              </a:highlight>
              <a:latin typeface="Roboto" panose="02000000000000000000" pitchFamily="2" charset="0"/>
            </a:endParaRPr>
          </a:p>
        </p:txBody>
      </p:sp>
      <p:grpSp>
        <p:nvGrpSpPr>
          <p:cNvPr id="75" name="Group 74">
            <a:extLst>
              <a:ext uri="{FF2B5EF4-FFF2-40B4-BE49-F238E27FC236}">
                <a16:creationId xmlns:a16="http://schemas.microsoft.com/office/drawing/2014/main" id="{B4CB176C-593E-FD0C-159B-927C811DB22B}"/>
              </a:ext>
            </a:extLst>
          </p:cNvPr>
          <p:cNvGrpSpPr/>
          <p:nvPr/>
        </p:nvGrpSpPr>
        <p:grpSpPr>
          <a:xfrm>
            <a:off x="2277468" y="5932531"/>
            <a:ext cx="4128842" cy="228600"/>
            <a:chOff x="2274258" y="1605910"/>
            <a:chExt cx="4128842" cy="228600"/>
          </a:xfrm>
        </p:grpSpPr>
        <p:grpSp>
          <p:nvGrpSpPr>
            <p:cNvPr id="76" name="Group 75">
              <a:extLst>
                <a:ext uri="{FF2B5EF4-FFF2-40B4-BE49-F238E27FC236}">
                  <a16:creationId xmlns:a16="http://schemas.microsoft.com/office/drawing/2014/main" id="{5D9270FB-E00C-4600-5806-6EFDB264B75F}"/>
                </a:ext>
              </a:extLst>
            </p:cNvPr>
            <p:cNvGrpSpPr/>
            <p:nvPr/>
          </p:nvGrpSpPr>
          <p:grpSpPr>
            <a:xfrm>
              <a:off x="2288300" y="1605910"/>
              <a:ext cx="4114800" cy="228600"/>
              <a:chOff x="2288300" y="1605910"/>
              <a:chExt cx="4114800" cy="228600"/>
            </a:xfrm>
          </p:grpSpPr>
          <p:cxnSp>
            <p:nvCxnSpPr>
              <p:cNvPr id="81" name="Straight Connector 80">
                <a:extLst>
                  <a:ext uri="{FF2B5EF4-FFF2-40B4-BE49-F238E27FC236}">
                    <a16:creationId xmlns:a16="http://schemas.microsoft.com/office/drawing/2014/main" id="{1F45460C-80E9-2453-A622-9C116DFA184A}"/>
                  </a:ext>
                </a:extLst>
              </p:cNvPr>
              <p:cNvCxnSpPr>
                <a:cxnSpLocks/>
              </p:cNvCxnSpPr>
              <p:nvPr/>
            </p:nvCxnSpPr>
            <p:spPr>
              <a:xfrm>
                <a:off x="2288300" y="16059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5CFDF7E-34A9-7C4A-7837-A72A0ECF484B}"/>
                  </a:ext>
                </a:extLst>
              </p:cNvPr>
              <p:cNvCxnSpPr>
                <a:cxnSpLocks/>
              </p:cNvCxnSpPr>
              <p:nvPr/>
            </p:nvCxnSpPr>
            <p:spPr>
              <a:xfrm>
                <a:off x="2288300" y="1834510"/>
                <a:ext cx="4114800" cy="0"/>
              </a:xfrm>
              <a:prstGeom prst="line">
                <a:avLst/>
              </a:prstGeom>
              <a:ln w="9525">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12DC72D5-75FB-AABA-3AD1-901F46F98E90}"/>
                </a:ext>
              </a:extLst>
            </p:cNvPr>
            <p:cNvSpPr txBox="1"/>
            <p:nvPr/>
          </p:nvSpPr>
          <p:spPr>
            <a:xfrm>
              <a:off x="2274258" y="1612488"/>
              <a:ext cx="1554480" cy="215444"/>
            </a:xfrm>
            <a:prstGeom prst="rect">
              <a:avLst/>
            </a:prstGeom>
            <a:noFill/>
            <a:ln w="3175">
              <a:noFill/>
            </a:ln>
          </p:spPr>
          <p:txBody>
            <a:bodyPr wrap="square" anchor="ctr">
              <a:spAutoFit/>
            </a:bodyPr>
            <a:lstStyle/>
            <a:p>
              <a:pPr indent="114300"/>
              <a:r>
                <a:rPr lang="vi-VN" sz="800" i="0" cap="all" spc="100" dirty="0">
                  <a:solidFill>
                    <a:schemeClr val="tx1">
                      <a:lumMod val="85000"/>
                      <a:lumOff val="15000"/>
                    </a:schemeClr>
                  </a:solidFill>
                  <a:effectLst/>
                  <a:highlight>
                    <a:srgbClr val="FFFFFF"/>
                  </a:highlight>
                  <a:latin typeface="Oswald" panose="020F0502020204030204" pitchFamily="2" charset="0"/>
                </a:rPr>
                <a:t>Project</a:t>
              </a:r>
              <a:endParaRPr lang="en-US" sz="800" spc="100" dirty="0">
                <a:solidFill>
                  <a:schemeClr val="tx1">
                    <a:lumMod val="85000"/>
                    <a:lumOff val="15000"/>
                  </a:schemeClr>
                </a:solidFill>
                <a:latin typeface="Bahnschrift SemiLight Condensed" panose="020B0502040204020203" pitchFamily="34" charset="0"/>
                <a:cs typeface="Posterama" panose="020B0504020200020000" pitchFamily="34" charset="0"/>
              </a:endParaRPr>
            </a:p>
          </p:txBody>
        </p:sp>
        <p:pic>
          <p:nvPicPr>
            <p:cNvPr id="78" name="Graphic 77" descr="Processor with solid fill">
              <a:extLst>
                <a:ext uri="{FF2B5EF4-FFF2-40B4-BE49-F238E27FC236}">
                  <a16:creationId xmlns:a16="http://schemas.microsoft.com/office/drawing/2014/main" id="{D91509CB-72AB-F527-A9A0-04DC619BF3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274258" y="1665346"/>
              <a:ext cx="109728" cy="109728"/>
            </a:xfrm>
            <a:prstGeom prst="rect">
              <a:avLst/>
            </a:prstGeom>
          </p:spPr>
        </p:pic>
      </p:grpSp>
      <p:sp>
        <p:nvSpPr>
          <p:cNvPr id="85" name="TextBox 84">
            <a:extLst>
              <a:ext uri="{FF2B5EF4-FFF2-40B4-BE49-F238E27FC236}">
                <a16:creationId xmlns:a16="http://schemas.microsoft.com/office/drawing/2014/main" id="{C84F3D78-9FD1-6A52-3848-2642CC728DC7}"/>
              </a:ext>
            </a:extLst>
          </p:cNvPr>
          <p:cNvSpPr txBox="1"/>
          <p:nvPr/>
        </p:nvSpPr>
        <p:spPr>
          <a:xfrm>
            <a:off x="2193747" y="2462313"/>
            <a:ext cx="4298492" cy="931024"/>
          </a:xfrm>
          <a:prstGeom prst="rect">
            <a:avLst/>
          </a:prstGeom>
          <a:noFill/>
        </p:spPr>
        <p:txBody>
          <a:bodyPr wrap="square">
            <a:spAutoFit/>
          </a:bodyPr>
          <a:lstStyle/>
          <a:p>
            <a:pPr>
              <a:lnSpc>
                <a:spcPct val="150000"/>
              </a:lnSpc>
              <a:tabLst>
                <a:tab pos="4114800" algn="r"/>
              </a:tabLst>
            </a:pPr>
            <a:r>
              <a:rPr lang="vi-VN" sz="800" b="1" dirty="0">
                <a:solidFill>
                  <a:schemeClr val="tx1">
                    <a:lumMod val="85000"/>
                    <a:lumOff val="15000"/>
                  </a:schemeClr>
                </a:solidFill>
                <a:highlight>
                  <a:srgbClr val="FFFFFF"/>
                </a:highlight>
                <a:latin typeface="Roboto" panose="02000000000000000000" pitchFamily="2" charset="0"/>
              </a:rPr>
              <a:t>Embedded </a:t>
            </a:r>
            <a:r>
              <a:rPr lang="vi-VN" sz="800" b="1" dirty="0" err="1">
                <a:solidFill>
                  <a:schemeClr val="tx1">
                    <a:lumMod val="85000"/>
                    <a:lumOff val="15000"/>
                  </a:schemeClr>
                </a:solidFill>
                <a:highlight>
                  <a:srgbClr val="FFFFFF"/>
                </a:highlight>
                <a:latin typeface="Roboto" panose="02000000000000000000" pitchFamily="2" charset="0"/>
              </a:rPr>
              <a:t>Systems</a:t>
            </a:r>
            <a:r>
              <a:rPr lang="vi-VN" sz="800" b="1" dirty="0">
                <a:solidFill>
                  <a:schemeClr val="tx1">
                    <a:lumMod val="85000"/>
                    <a:lumOff val="15000"/>
                  </a:schemeClr>
                </a:solidFill>
                <a:highlight>
                  <a:srgbClr val="FFFFFF"/>
                </a:highlight>
                <a:latin typeface="Roboto" panose="02000000000000000000" pitchFamily="2" charset="0"/>
              </a:rPr>
              <a:t> </a:t>
            </a:r>
            <a:r>
              <a:rPr lang="vi-VN" sz="800" b="1" dirty="0" err="1">
                <a:solidFill>
                  <a:schemeClr val="tx1">
                    <a:lumMod val="85000"/>
                    <a:lumOff val="15000"/>
                  </a:schemeClr>
                </a:solidFill>
                <a:highlight>
                  <a:srgbClr val="FFFFFF"/>
                </a:highlight>
                <a:latin typeface="Roboto" panose="02000000000000000000" pitchFamily="2" charset="0"/>
              </a:rPr>
              <a:t>Engineer</a:t>
            </a:r>
            <a:r>
              <a:rPr lang="vi-VN" sz="800" b="1" i="0" dirty="0">
                <a:solidFill>
                  <a:schemeClr val="tx1">
                    <a:lumMod val="65000"/>
                    <a:lumOff val="35000"/>
                  </a:schemeClr>
                </a:solidFill>
                <a:effectLst/>
                <a:highlight>
                  <a:srgbClr val="FFFFFF"/>
                </a:highlight>
                <a:latin typeface="Roboto" panose="02000000000000000000" pitchFamily="2" charset="0"/>
              </a:rPr>
              <a:t>	</a:t>
            </a:r>
            <a:r>
              <a:rPr lang="vi-VN" sz="800" i="0" dirty="0" err="1">
                <a:solidFill>
                  <a:schemeClr val="bg2">
                    <a:lumMod val="10000"/>
                  </a:schemeClr>
                </a:solidFill>
                <a:effectLst/>
                <a:highlight>
                  <a:srgbClr val="FFFFFF"/>
                </a:highlight>
                <a:latin typeface="Roboto" panose="02000000000000000000" pitchFamily="2" charset="0"/>
              </a:rPr>
              <a:t>Mar</a:t>
            </a:r>
            <a:r>
              <a:rPr lang="vi-VN" sz="800" i="0" dirty="0">
                <a:solidFill>
                  <a:schemeClr val="bg2">
                    <a:lumMod val="10000"/>
                  </a:schemeClr>
                </a:solidFill>
                <a:effectLst/>
                <a:highlight>
                  <a:srgbClr val="FFFFFF"/>
                </a:highlight>
                <a:latin typeface="Roboto" panose="02000000000000000000" pitchFamily="2" charset="0"/>
              </a:rPr>
              <a:t> 2021 – </a:t>
            </a:r>
            <a:r>
              <a:rPr lang="vi-VN" sz="800" i="0" dirty="0" err="1">
                <a:solidFill>
                  <a:schemeClr val="bg2">
                    <a:lumMod val="10000"/>
                  </a:schemeClr>
                </a:solidFill>
                <a:effectLst/>
                <a:highlight>
                  <a:srgbClr val="FFFFFF"/>
                </a:highlight>
                <a:latin typeface="Roboto" panose="02000000000000000000" pitchFamily="2" charset="0"/>
              </a:rPr>
              <a:t>Dec</a:t>
            </a:r>
            <a:r>
              <a:rPr lang="vi-VN" sz="800" i="0" dirty="0">
                <a:solidFill>
                  <a:schemeClr val="bg2">
                    <a:lumMod val="10000"/>
                  </a:schemeClr>
                </a:solidFill>
                <a:effectLst/>
                <a:highlight>
                  <a:srgbClr val="FFFFFF"/>
                </a:highlight>
                <a:latin typeface="Roboto" panose="02000000000000000000" pitchFamily="2" charset="0"/>
              </a:rPr>
              <a:t> 2024</a:t>
            </a:r>
          </a:p>
          <a:p>
            <a:pPr>
              <a:spcBef>
                <a:spcPts val="300"/>
              </a:spcBef>
            </a:pPr>
            <a:r>
              <a:rPr lang="vi-VN" sz="800" dirty="0">
                <a:solidFill>
                  <a:schemeClr val="tx1">
                    <a:lumMod val="85000"/>
                    <a:lumOff val="15000"/>
                  </a:schemeClr>
                </a:solidFill>
                <a:highlight>
                  <a:srgbClr val="F8F9FA"/>
                </a:highlight>
                <a:latin typeface="Roboto" panose="02000000000000000000" pitchFamily="2" charset="0"/>
              </a:rPr>
              <a:t>Song Phu </a:t>
            </a:r>
            <a:r>
              <a:rPr lang="vi-VN" sz="800" dirty="0" err="1">
                <a:solidFill>
                  <a:schemeClr val="tx1">
                    <a:lumMod val="85000"/>
                    <a:lumOff val="15000"/>
                  </a:schemeClr>
                </a:solidFill>
                <a:highlight>
                  <a:srgbClr val="F8F9FA"/>
                </a:highlight>
                <a:latin typeface="Roboto" panose="02000000000000000000" pitchFamily="2" charset="0"/>
              </a:rPr>
              <a:t>Electrics</a:t>
            </a:r>
            <a:r>
              <a:rPr lang="vi-VN" sz="800" dirty="0">
                <a:solidFill>
                  <a:schemeClr val="tx1">
                    <a:lumMod val="85000"/>
                    <a:lumOff val="15000"/>
                  </a:schemeClr>
                </a:solidFill>
                <a:highlight>
                  <a:srgbClr val="F8F9FA"/>
                </a:highlight>
                <a:latin typeface="Roboto" panose="02000000000000000000" pitchFamily="2" charset="0"/>
              </a:rPr>
              <a:t> </a:t>
            </a:r>
            <a:r>
              <a:rPr lang="vi-VN" sz="800" dirty="0" err="1">
                <a:solidFill>
                  <a:schemeClr val="tx1">
                    <a:lumMod val="85000"/>
                    <a:lumOff val="15000"/>
                  </a:schemeClr>
                </a:solidFill>
                <a:highlight>
                  <a:srgbClr val="F8F9FA"/>
                </a:highlight>
                <a:latin typeface="Roboto" panose="02000000000000000000" pitchFamily="2" charset="0"/>
              </a:rPr>
              <a:t>and</a:t>
            </a:r>
            <a:r>
              <a:rPr lang="vi-VN" sz="800" dirty="0">
                <a:solidFill>
                  <a:schemeClr val="tx1">
                    <a:lumMod val="85000"/>
                    <a:lumOff val="15000"/>
                  </a:schemeClr>
                </a:solidFill>
                <a:highlight>
                  <a:srgbClr val="F8F9FA"/>
                </a:highlight>
                <a:latin typeface="Roboto" panose="02000000000000000000" pitchFamily="2" charset="0"/>
              </a:rPr>
              <a:t> </a:t>
            </a:r>
            <a:r>
              <a:rPr lang="vi-VN" sz="800" dirty="0" err="1">
                <a:solidFill>
                  <a:schemeClr val="tx1">
                    <a:lumMod val="85000"/>
                    <a:lumOff val="15000"/>
                  </a:schemeClr>
                </a:solidFill>
                <a:highlight>
                  <a:srgbClr val="F8F9FA"/>
                </a:highlight>
                <a:latin typeface="Roboto" panose="02000000000000000000" pitchFamily="2" charset="0"/>
              </a:rPr>
              <a:t>Laser</a:t>
            </a:r>
            <a:r>
              <a:rPr lang="vi-VN" sz="800" dirty="0">
                <a:solidFill>
                  <a:schemeClr val="tx1">
                    <a:lumMod val="85000"/>
                    <a:lumOff val="15000"/>
                  </a:schemeClr>
                </a:solidFill>
                <a:highlight>
                  <a:srgbClr val="F8F9FA"/>
                </a:highlight>
                <a:latin typeface="Roboto" panose="02000000000000000000" pitchFamily="2" charset="0"/>
              </a:rPr>
              <a:t> </a:t>
            </a:r>
            <a:r>
              <a:rPr lang="vi-VN" sz="800" i="0" dirty="0">
                <a:solidFill>
                  <a:schemeClr val="tx1">
                    <a:lumMod val="85000"/>
                    <a:lumOff val="15000"/>
                  </a:schemeClr>
                </a:solidFill>
                <a:effectLst/>
                <a:highlight>
                  <a:srgbClr val="FFFFFF"/>
                </a:highlight>
                <a:latin typeface="Roboto" panose="02000000000000000000" pitchFamily="2" charset="0"/>
              </a:rPr>
              <a:t>–</a:t>
            </a:r>
            <a:r>
              <a:rPr lang="vi-VN" sz="800" dirty="0">
                <a:solidFill>
                  <a:schemeClr val="tx1">
                    <a:lumMod val="85000"/>
                    <a:lumOff val="15000"/>
                  </a:schemeClr>
                </a:solidFill>
                <a:highlight>
                  <a:srgbClr val="F8F9FA"/>
                </a:highlight>
                <a:latin typeface="Roboto" panose="02000000000000000000" pitchFamily="2" charset="0"/>
              </a:rPr>
              <a:t> 132/23C</a:t>
            </a:r>
            <a:r>
              <a:rPr lang="en-US" sz="800" b="0" i="0" dirty="0">
                <a:solidFill>
                  <a:schemeClr val="tx1">
                    <a:lumMod val="85000"/>
                    <a:lumOff val="15000"/>
                  </a:schemeClr>
                </a:solidFill>
                <a:effectLst/>
                <a:highlight>
                  <a:srgbClr val="F8F9FA"/>
                </a:highlight>
                <a:latin typeface="Roboto" panose="02000000000000000000" pitchFamily="2" charset="0"/>
              </a:rPr>
              <a:t>, 3/2 Street, </a:t>
            </a:r>
            <a:r>
              <a:rPr lang="vi-VN" sz="800" b="0" i="0" dirty="0">
                <a:solidFill>
                  <a:schemeClr val="tx1">
                    <a:lumMod val="85000"/>
                    <a:lumOff val="15000"/>
                  </a:schemeClr>
                </a:solidFill>
                <a:effectLst/>
                <a:highlight>
                  <a:srgbClr val="F8F9FA"/>
                </a:highlight>
                <a:latin typeface="Roboto" panose="02000000000000000000" pitchFamily="2" charset="0"/>
              </a:rPr>
              <a:t>Hung Loi</a:t>
            </a:r>
            <a:r>
              <a:rPr lang="en-US" sz="800" b="0" i="0" dirty="0">
                <a:solidFill>
                  <a:schemeClr val="tx1">
                    <a:lumMod val="85000"/>
                    <a:lumOff val="15000"/>
                  </a:schemeClr>
                </a:solidFill>
                <a:effectLst/>
                <a:highlight>
                  <a:srgbClr val="F8F9FA"/>
                </a:highlight>
                <a:latin typeface="Roboto" panose="02000000000000000000" pitchFamily="2" charset="0"/>
              </a:rPr>
              <a:t> Ward, Ninh Kieu District, Can Tho </a:t>
            </a:r>
            <a:r>
              <a:rPr lang="vi-VN" sz="800" b="0" i="0" dirty="0" err="1">
                <a:solidFill>
                  <a:schemeClr val="tx1">
                    <a:lumMod val="85000"/>
                    <a:lumOff val="15000"/>
                  </a:schemeClr>
                </a:solidFill>
                <a:effectLst/>
                <a:highlight>
                  <a:srgbClr val="F8F9FA"/>
                </a:highlight>
                <a:latin typeface="Roboto" panose="02000000000000000000" pitchFamily="2" charset="0"/>
              </a:rPr>
              <a:t>City</a:t>
            </a:r>
            <a:br>
              <a:rPr lang="en-US" sz="800" dirty="0"/>
            </a:br>
            <a:r>
              <a:rPr lang="en-US" sz="800" b="0" i="0" dirty="0">
                <a:solidFill>
                  <a:schemeClr val="tx1">
                    <a:lumMod val="65000"/>
                    <a:lumOff val="35000"/>
                  </a:schemeClr>
                </a:solidFill>
                <a:effectLst/>
                <a:highlight>
                  <a:srgbClr val="FFFFFF"/>
                </a:highlight>
                <a:latin typeface="Roboto" panose="02000000000000000000" pitchFamily="2" charset="0"/>
              </a:rPr>
              <a:t>Proactive, customer-orientated retail professional with over 4 years of experience in reputable shops. Received 3 ‘Passion Awards’ for delivering outstanding service and have consistently surpassed my target KPIs for mystery shoppers.</a:t>
            </a:r>
            <a:endParaRPr lang="en-US" sz="800" dirty="0">
              <a:solidFill>
                <a:schemeClr val="tx1">
                  <a:lumMod val="65000"/>
                  <a:lumOff val="35000"/>
                </a:schemeClr>
              </a:solidFill>
            </a:endParaRPr>
          </a:p>
        </p:txBody>
      </p:sp>
    </p:spTree>
    <p:extLst>
      <p:ext uri="{BB962C8B-B14F-4D97-AF65-F5344CB8AC3E}">
        <p14:creationId xmlns:p14="http://schemas.microsoft.com/office/powerpoint/2010/main" val="3840985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3178</TotalTime>
  <Words>1522</Words>
  <Application>Microsoft Office PowerPoint</Application>
  <PresentationFormat>A4 Paper (210x297 mm)</PresentationFormat>
  <Paragraphs>121</Paragraphs>
  <Slides>5</Slides>
  <Notes>0</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Aptos</vt:lpstr>
      <vt:lpstr>Aptos Display</vt:lpstr>
      <vt:lpstr>Arial</vt:lpstr>
      <vt:lpstr>Bahnschrift SemiLight Condensed</vt:lpstr>
      <vt:lpstr>Cavolini</vt:lpstr>
      <vt:lpstr>Oswald</vt:lpstr>
      <vt:lpstr>roboto</vt:lpstr>
      <vt:lpstr>roboto</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Đạt Em Lê</dc:creator>
  <cp:lastModifiedBy>Dat Em Le</cp:lastModifiedBy>
  <cp:revision>2</cp:revision>
  <dcterms:created xsi:type="dcterms:W3CDTF">2024-05-24T07:08:32Z</dcterms:created>
  <dcterms:modified xsi:type="dcterms:W3CDTF">2024-05-29T16:29:41Z</dcterms:modified>
</cp:coreProperties>
</file>