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6" r:id="rId30"/>
    <p:sldId id="287" r:id="rId31"/>
    <p:sldId id="288" r:id="rId32"/>
    <p:sldId id="289" r:id="rId33"/>
    <p:sldId id="290" r:id="rId34"/>
    <p:sldId id="282" r:id="rId35"/>
    <p:sldId id="283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14" autoAdjust="0"/>
  </p:normalViewPr>
  <p:slideViewPr>
    <p:cSldViewPr>
      <p:cViewPr varScale="1">
        <p:scale>
          <a:sx n="47" d="100"/>
          <a:sy n="47" d="100"/>
        </p:scale>
        <p:origin x="13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F2CBD-2829-4218-89B5-F070CAC7690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A9078-75D5-4A4E-8A5D-EC5CE02A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https://serengetitech.com/tech/introduction-to-git-and-types-of-version-control-systems/#:~:text=A%20local%20version%20control%20system,file%20since%20its%20last%20version.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A9078-75D5-4A4E-8A5D-EC5CE02AE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1143" y="1385392"/>
            <a:ext cx="3816350" cy="398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56371"/>
            <a:ext cx="12191999" cy="301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720" y="377697"/>
            <a:ext cx="1036055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43184"/>
            <a:ext cx="10358120" cy="161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lab.com:company-training/rookies-batch6/batch6.git" TargetMode="External"/><Relationship Id="rId2" Type="http://schemas.openxmlformats.org/officeDocument/2006/relationships/hyperlink" Target="https://gitlab.com/company-training/rookies-batch6/batch6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lab.com/ee/user/ssh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tlassian.com/git/articles/git-team-workflows-merge-or-rebas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tBrains/idea-gitignore" TargetMode="External"/><Relationship Id="rId7" Type="http://schemas.openxmlformats.org/officeDocument/2006/relationships/hyperlink" Target="https://git-scm.com/docs/git-bisect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articles/git-team-workflows-merge-or-rebase" TargetMode="External"/><Relationship Id="rId5" Type="http://schemas.openxmlformats.org/officeDocument/2006/relationships/hyperlink" Target="https://courses.cs.washington.edu/courses/cse403/13au/lectures/git.ppt.pdf" TargetMode="Externa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3460" y="923544"/>
              <a:ext cx="4831080" cy="4831080"/>
            </a:xfrm>
            <a:custGeom>
              <a:avLst/>
              <a:gdLst/>
              <a:ahLst/>
              <a:cxnLst/>
              <a:rect l="l" t="t" r="r" b="b"/>
              <a:pathLst>
                <a:path w="4831080" h="4831080">
                  <a:moveTo>
                    <a:pt x="0" y="4831080"/>
                  </a:moveTo>
                  <a:lnTo>
                    <a:pt x="4831080" y="4831080"/>
                  </a:lnTo>
                  <a:lnTo>
                    <a:pt x="4831080" y="0"/>
                  </a:lnTo>
                  <a:lnTo>
                    <a:pt x="0" y="0"/>
                  </a:lnTo>
                  <a:lnTo>
                    <a:pt x="0" y="483108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18419" y="207263"/>
              <a:ext cx="1731264" cy="1732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1548" y="1676400"/>
              <a:ext cx="7078980" cy="4713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4540" y="1581911"/>
              <a:ext cx="0" cy="2172335"/>
            </a:xfrm>
            <a:custGeom>
              <a:avLst/>
              <a:gdLst/>
              <a:ahLst/>
              <a:cxnLst/>
              <a:rect l="l" t="t" r="r" b="b"/>
              <a:pathLst>
                <a:path h="2172335">
                  <a:moveTo>
                    <a:pt x="0" y="0"/>
                  </a:moveTo>
                  <a:lnTo>
                    <a:pt x="0" y="217208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56689" y="1354328"/>
            <a:ext cx="2820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Git &amp;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Gitlab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457960" y="4748015"/>
            <a:ext cx="1209040" cy="700832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lang="en-US" sz="1600" b="1" spc="-5" dirty="0">
                <a:solidFill>
                  <a:srgbClr val="FFFFFF"/>
                </a:solidFill>
                <a:latin typeface="Arial"/>
                <a:cs typeface="Arial"/>
              </a:rPr>
              <a:t>Minh Kha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Oct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560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05" dirty="0"/>
              <a:t> </a:t>
            </a:r>
            <a:r>
              <a:rPr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5965190" cy="34461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Fast and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small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  <a:tab pos="235648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Security</a:t>
            </a:r>
            <a:r>
              <a:rPr sz="2800" spc="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🡪	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SHA1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Snapshots, not</a:t>
            </a:r>
            <a:r>
              <a:rPr sz="28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differences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single point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</a:t>
            </a:r>
            <a:r>
              <a:rPr sz="28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Multiple</a:t>
            </a:r>
            <a:r>
              <a:rPr sz="24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backups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Make changes without internet</a:t>
            </a:r>
            <a:r>
              <a:rPr sz="24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Revert back</a:t>
            </a:r>
            <a:r>
              <a:rPr sz="24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anytime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5235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Snapshots, </a:t>
            </a:r>
            <a:r>
              <a:rPr dirty="0"/>
              <a:t>not</a:t>
            </a:r>
            <a:r>
              <a:rPr spc="-50" dirty="0"/>
              <a:t> </a:t>
            </a:r>
            <a:r>
              <a:rPr spc="-5" dirty="0"/>
              <a:t>differences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120139"/>
            <a:ext cx="6353810" cy="5175885"/>
            <a:chOff x="838200" y="1120139"/>
            <a:chExt cx="6353810" cy="5175885"/>
          </a:xfrm>
        </p:grpSpPr>
        <p:sp>
          <p:nvSpPr>
            <p:cNvPr id="4" name="object 4"/>
            <p:cNvSpPr/>
            <p:nvPr/>
          </p:nvSpPr>
          <p:spPr>
            <a:xfrm>
              <a:off x="838200" y="1120139"/>
              <a:ext cx="6288024" cy="2581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3723132"/>
              <a:ext cx="6353556" cy="257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734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105" dirty="0"/>
              <a:t> </a:t>
            </a:r>
            <a:r>
              <a:rPr dirty="0"/>
              <a:t>Gitlab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9946005" cy="30092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  <a:hlinkClick r:id="rId2"/>
              </a:rPr>
              <a:t>https://gitlab.com/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cloud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service for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remote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hosting of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repositories</a:t>
            </a:r>
            <a:endParaRPr sz="2800" dirty="0">
              <a:latin typeface="Arial"/>
              <a:cs typeface="Arial"/>
            </a:endParaRPr>
          </a:p>
          <a:p>
            <a:pPr marL="241300" marR="240029" indent="-228600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Web-based Git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repositories that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offers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free open and private  repository, issue tracking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wikis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completed DevOps platform: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project planning,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source code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management, monitoring and</a:t>
            </a:r>
            <a:r>
              <a:rPr sz="2800" spc="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security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164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50" dirty="0"/>
              <a:t> </a:t>
            </a:r>
            <a:r>
              <a:rPr spc="-5" dirty="0"/>
              <a:t>Repositories</a:t>
            </a:r>
          </a:p>
        </p:txBody>
      </p:sp>
      <p:sp>
        <p:nvSpPr>
          <p:cNvPr id="3" name="object 3"/>
          <p:cNvSpPr/>
          <p:nvPr/>
        </p:nvSpPr>
        <p:spPr>
          <a:xfrm>
            <a:off x="1591347" y="1360932"/>
            <a:ext cx="7721458" cy="4396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533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85" dirty="0"/>
              <a:t> </a:t>
            </a:r>
            <a:r>
              <a:rPr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762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three states: Modified, Staged,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Committed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" y="2104644"/>
            <a:ext cx="7353300" cy="435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411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 Key</a:t>
            </a:r>
            <a:r>
              <a:rPr spc="-120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2307590" cy="217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HEAD/origin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5102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40" dirty="0"/>
              <a:t>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6901815" cy="1617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all files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history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</a:t>
            </a:r>
            <a:r>
              <a:rPr sz="2800" spc="-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Local and Remote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init, clone, pull,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fetch,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 push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312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</a:t>
            </a:r>
            <a:r>
              <a:rPr spc="-5" dirty="0"/>
              <a:t>concepts:</a:t>
            </a:r>
            <a:r>
              <a:rPr spc="-95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8105775" cy="1062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Branch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nothing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but pointer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specific</a:t>
            </a:r>
            <a:r>
              <a:rPr sz="2800" spc="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default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branch is</a:t>
            </a:r>
            <a:r>
              <a:rPr sz="2800" spc="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“master”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8336" y="2803274"/>
            <a:ext cx="6713783" cy="3471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312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</a:t>
            </a:r>
            <a:r>
              <a:rPr spc="-5" dirty="0"/>
              <a:t>concepts:</a:t>
            </a:r>
            <a:r>
              <a:rPr spc="-95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3676015" cy="321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indent="-328295">
              <a:lnSpc>
                <a:spcPts val="287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Switch to a</a:t>
            </a:r>
            <a:r>
              <a:rPr sz="2800" b="1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ts val="3590"/>
              </a:lnSpc>
              <a:buClr>
                <a:srgbClr val="566BE2"/>
              </a:buClr>
              <a:buSzPct val="141666"/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checkout</a:t>
            </a:r>
            <a:r>
              <a:rPr sz="2400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78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Create a</a:t>
            </a:r>
            <a:r>
              <a:rPr sz="2800" b="1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ts val="3985"/>
              </a:lnSpc>
              <a:spcBef>
                <a:spcPts val="10"/>
              </a:spcBef>
              <a:buClr>
                <a:srgbClr val="566BE2"/>
              </a:buClr>
              <a:buSzPct val="141666"/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branch</a:t>
            </a:r>
            <a:r>
              <a:rPr sz="2400" spc="-5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lvl="1" indent="-328295">
              <a:lnSpc>
                <a:spcPts val="3985"/>
              </a:lnSpc>
              <a:buClr>
                <a:srgbClr val="566BE2"/>
              </a:buClr>
              <a:buSzPct val="141666"/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checkout -b</a:t>
            </a:r>
            <a:r>
              <a:rPr sz="2400" spc="-1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marR="5080" indent="-228600">
              <a:lnSpc>
                <a:spcPct val="100000"/>
              </a:lnSpc>
              <a:spcBef>
                <a:spcPts val="800"/>
              </a:spcBef>
              <a:tabLst>
                <a:tab pos="698500" algn="l"/>
              </a:tabLst>
            </a:pPr>
            <a:r>
              <a:rPr sz="1800" dirty="0">
                <a:solidFill>
                  <a:srgbClr val="566BE2"/>
                </a:solidFill>
                <a:latin typeface="Carlito"/>
                <a:cs typeface="Carlito"/>
              </a:rPr>
              <a:t>-	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checkout -b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  develop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1050" y="1386078"/>
            <a:ext cx="3439795" cy="251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39725" algn="l"/>
                <a:tab pos="340360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Delete a 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ct val="100000"/>
              </a:lnSpc>
              <a:spcBef>
                <a:spcPts val="10"/>
              </a:spcBef>
              <a:buClr>
                <a:srgbClr val="566BE2"/>
              </a:buClr>
              <a:buSzPct val="141666"/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branch -D</a:t>
            </a:r>
            <a:r>
              <a:rPr sz="2400" spc="-1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7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39725" algn="l"/>
                <a:tab pos="340360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Merge</a:t>
            </a:r>
            <a:r>
              <a:rPr sz="2800" b="1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ts val="3979"/>
              </a:lnSpc>
              <a:spcBef>
                <a:spcPts val="10"/>
              </a:spcBef>
              <a:buClr>
                <a:srgbClr val="566BE2"/>
              </a:buClr>
              <a:buSzPct val="141666"/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merge</a:t>
            </a:r>
            <a:r>
              <a:rPr sz="2400" spc="-30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lvl="1" indent="-328295">
              <a:lnSpc>
                <a:spcPts val="3979"/>
              </a:lnSpc>
              <a:buClr>
                <a:srgbClr val="566BE2"/>
              </a:buClr>
              <a:buSzPct val="141666"/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rebase</a:t>
            </a:r>
            <a:r>
              <a:rPr sz="2400" spc="-30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131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40" dirty="0"/>
              <a:t> </a:t>
            </a:r>
            <a:r>
              <a:rPr dirty="0"/>
              <a:t>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891603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dirty="0"/>
              <a:t>	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HEAD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is 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reference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last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 in 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currently  checked-out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1872" y="2513076"/>
            <a:ext cx="6755057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39000" cy="6858000"/>
            <a:chOff x="0" y="0"/>
            <a:chExt cx="7239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238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191" y="1074419"/>
              <a:ext cx="4813300" cy="2952115"/>
            </a:xfrm>
            <a:custGeom>
              <a:avLst/>
              <a:gdLst/>
              <a:ahLst/>
              <a:cxnLst/>
              <a:rect l="l" t="t" r="r" b="b"/>
              <a:pathLst>
                <a:path w="4813300" h="2952115">
                  <a:moveTo>
                    <a:pt x="0" y="2951987"/>
                  </a:moveTo>
                  <a:lnTo>
                    <a:pt x="4812792" y="2951987"/>
                  </a:lnTo>
                  <a:lnTo>
                    <a:pt x="4812792" y="0"/>
                  </a:lnTo>
                  <a:lnTo>
                    <a:pt x="0" y="0"/>
                  </a:lnTo>
                  <a:lnTo>
                    <a:pt x="0" y="2951987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08240" y="1135302"/>
            <a:ext cx="2206625" cy="31908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What is</a:t>
            </a:r>
            <a:r>
              <a:rPr sz="20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VCS?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8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What is</a:t>
            </a:r>
            <a:r>
              <a:rPr sz="2000" spc="-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8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Why</a:t>
            </a:r>
            <a:r>
              <a:rPr sz="2000" spc="-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What is</a:t>
            </a:r>
            <a:r>
              <a:rPr sz="2000" spc="-10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GitLab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000" spc="-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Workflow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Key</a:t>
            </a:r>
            <a:r>
              <a:rPr sz="2000" spc="-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000" spc="-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Basics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Demo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4866" y="1396111"/>
            <a:ext cx="22225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Table of  Co</a:t>
            </a:r>
            <a:r>
              <a:rPr sz="4000" spc="-25" dirty="0">
                <a:solidFill>
                  <a:srgbClr val="FFFFFF"/>
                </a:solidFill>
              </a:rPr>
              <a:t>n</a:t>
            </a:r>
            <a:r>
              <a:rPr sz="4000" spc="-5" dirty="0">
                <a:solidFill>
                  <a:srgbClr val="FFFFFF"/>
                </a:solidFill>
              </a:rPr>
              <a:t>tents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109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35" dirty="0"/>
              <a:t> </a:t>
            </a:r>
            <a:r>
              <a:rPr dirty="0"/>
              <a:t>origin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10188575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origin is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remote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repository that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project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was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originally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cloned  from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(original repository's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URL)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push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origin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develop</a:t>
            </a:r>
            <a:endParaRPr sz="2800">
              <a:latin typeface="Arial"/>
              <a:cs typeface="Arial"/>
            </a:endParaRPr>
          </a:p>
          <a:p>
            <a:pPr marL="12700" marR="562610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push https://gitlab.com/hoadoanthingocvn/de-training.git 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develop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268" y="3189732"/>
            <a:ext cx="8228076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720" y="350265"/>
            <a:ext cx="4424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 Concepts:</a:t>
            </a:r>
            <a:r>
              <a:rPr spc="-120" dirty="0"/>
              <a:t> </a:t>
            </a:r>
            <a:r>
              <a:rPr spc="-5" dirty="0"/>
              <a:t>commit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257861"/>
            <a:ext cx="5159375" cy="16878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$git checkout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 testing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vim</a:t>
            </a:r>
            <a:r>
              <a:rPr sz="28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test.rb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 -m 'made a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change‘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424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20" dirty="0"/>
              <a:t> </a:t>
            </a:r>
            <a:r>
              <a:rPr spc="-5" dirty="0"/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1004506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commit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revision, is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individual change to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file (or set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files)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7655" y="2465832"/>
            <a:ext cx="9130284" cy="369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012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274" y="891412"/>
            <a:ext cx="10436861" cy="542456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11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Git global</a:t>
            </a:r>
            <a:r>
              <a:rPr sz="2800" b="1" dirty="0">
                <a:solidFill>
                  <a:srgbClr val="313131"/>
                </a:solidFill>
                <a:latin typeface="Arial"/>
                <a:cs typeface="Arial"/>
              </a:rPr>
              <a:t> setup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config --global user.name "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Minh K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"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config --global </a:t>
            </a:r>
            <a:r>
              <a:rPr sz="2800" spc="-5" dirty="0" err="1">
                <a:solidFill>
                  <a:srgbClr val="313131"/>
                </a:solidFill>
                <a:latin typeface="Arial"/>
                <a:cs typeface="Arial"/>
              </a:rPr>
              <a:t>user.email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 minh.khagiai@nashtechglobal.com</a:t>
            </a:r>
            <a:endParaRPr sz="3100" dirty="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78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lang="en-US" sz="2800" b="1" spc="-5" dirty="0">
                <a:solidFill>
                  <a:srgbClr val="313131"/>
                </a:solidFill>
                <a:latin typeface="Arial"/>
                <a:cs typeface="Arial"/>
              </a:rPr>
              <a:t>Clone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 a repository</a:t>
            </a:r>
            <a:r>
              <a:rPr lang="en-US" sz="2800" b="1" spc="-5" dirty="0">
                <a:solidFill>
                  <a:srgbClr val="313131"/>
                </a:solidFill>
                <a:latin typeface="Arial"/>
                <a:cs typeface="Arial"/>
              </a:rPr>
              <a:t> by HTTPS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 clone 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  <a:hlinkClick r:id="rId2"/>
              </a:rPr>
              <a:t>https://gitlab.com/company-training/rookies-batch6/batch6.git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</a:p>
          <a:p>
            <a:pPr marL="340360" indent="-328295">
              <a:lnSpc>
                <a:spcPct val="100000"/>
              </a:lnSpc>
              <a:spcBef>
                <a:spcPts val="178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lang="en-US" sz="2800" b="1" spc="-5" dirty="0">
                <a:solidFill>
                  <a:srgbClr val="313131"/>
                </a:solidFill>
                <a:latin typeface="Arial"/>
                <a:cs typeface="Arial"/>
              </a:rPr>
              <a:t>Clone a repository by SSH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800" spc="-5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 clone </a:t>
            </a:r>
            <a:r>
              <a:rPr lang="en-US" sz="2800" spc="-5" dirty="0" err="1">
                <a:solidFill>
                  <a:srgbClr val="313131"/>
                </a:solidFill>
                <a:latin typeface="Arial"/>
                <a:cs typeface="Arial"/>
                <a:hlinkClick r:id="rId3"/>
              </a:rPr>
              <a:t>git@gitlab.com:company-training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  <a:hlinkClick r:id="rId3"/>
              </a:rPr>
              <a:t>/rookies-batch6/batch6.git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(configure SSH key on local machine then put it on the </a:t>
            </a:r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server - </a:t>
            </a:r>
            <a:r>
              <a:rPr lang="en-US" sz="2800" dirty="0">
                <a:latin typeface="Arial"/>
                <a:cs typeface="Arial"/>
                <a:hlinkClick r:id="rId4"/>
              </a:rPr>
              <a:t>https://docs.gitlab.com/ee/user/ssh.html</a:t>
            </a:r>
            <a:r>
              <a:rPr lang="en-US" sz="2800" dirty="0">
                <a:latin typeface="Arial"/>
                <a:cs typeface="Arial"/>
              </a:rPr>
              <a:t>)</a:t>
            </a:r>
            <a:endParaRPr lang="en-US" sz="2800" spc="-5" dirty="0">
              <a:solidFill>
                <a:srgbClr val="31313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012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8129" y="1385392"/>
            <a:ext cx="2854071" cy="40081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init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00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fetch/pull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status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stash</a:t>
            </a:r>
            <a:endParaRPr lang="en-US" sz="2800" dirty="0">
              <a:solidFill>
                <a:srgbClr val="313131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lang="en-US" sz="2800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cherry-pick</a:t>
            </a:r>
          </a:p>
          <a:p>
            <a:pPr marL="241300" indent="-228600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lang="en-US" sz="2800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log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171143" y="1385392"/>
            <a:ext cx="381635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spc="-5" dirty="0"/>
              <a:t>git</a:t>
            </a:r>
            <a:r>
              <a:rPr spc="-15" dirty="0"/>
              <a:t> </a:t>
            </a:r>
            <a:r>
              <a:rPr spc="-5" dirty="0"/>
              <a:t>clone</a:t>
            </a:r>
          </a:p>
          <a:p>
            <a:pPr marL="241300" indent="-229235">
              <a:lnSpc>
                <a:spcPct val="100000"/>
              </a:lnSpc>
              <a:spcBef>
                <a:spcPts val="220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dirty="0"/>
              <a:t>git </a:t>
            </a:r>
            <a:r>
              <a:rPr spc="-5" dirty="0"/>
              <a:t>checkout</a:t>
            </a:r>
            <a:r>
              <a:rPr spc="-10" dirty="0"/>
              <a:t> </a:t>
            </a:r>
            <a:r>
              <a:rPr spc="-5" dirty="0"/>
              <a:t>-b</a:t>
            </a:r>
          </a:p>
          <a:p>
            <a:pPr marL="241300" indent="-229235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spc="-5" dirty="0"/>
              <a:t>git add </a:t>
            </a:r>
            <a:r>
              <a:rPr dirty="0"/>
              <a:t>/ </a:t>
            </a:r>
            <a:r>
              <a:rPr spc="-5" dirty="0"/>
              <a:t>git add</a:t>
            </a:r>
            <a:r>
              <a:rPr spc="5" dirty="0"/>
              <a:t> </a:t>
            </a:r>
            <a:r>
              <a:rPr dirty="0"/>
              <a:t>.</a:t>
            </a:r>
          </a:p>
          <a:p>
            <a:pPr marL="241300" indent="-229235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dirty="0"/>
              <a:t>git </a:t>
            </a:r>
            <a:r>
              <a:rPr spc="-5" dirty="0"/>
              <a:t>commit</a:t>
            </a:r>
            <a:r>
              <a:rPr spc="10" dirty="0"/>
              <a:t> </a:t>
            </a:r>
            <a:r>
              <a:rPr spc="-5" dirty="0"/>
              <a:t>–m</a:t>
            </a:r>
          </a:p>
          <a:p>
            <a:pPr marL="241300" indent="-229235">
              <a:lnSpc>
                <a:spcPct val="100000"/>
              </a:lnSpc>
              <a:spcBef>
                <a:spcPts val="220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spc="-5" dirty="0"/>
              <a:t>git </a:t>
            </a:r>
            <a:r>
              <a:rPr dirty="0"/>
              <a:t>rebase</a:t>
            </a:r>
            <a:r>
              <a:rPr spc="-15" dirty="0"/>
              <a:t> </a:t>
            </a:r>
            <a:r>
              <a:rPr dirty="0"/>
              <a:t>develop</a:t>
            </a:r>
          </a:p>
          <a:p>
            <a:pPr marL="241300" indent="-229235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dirty="0"/>
              <a:t>git </a:t>
            </a:r>
            <a:r>
              <a:rPr spc="-5" dirty="0"/>
              <a:t>push </a:t>
            </a:r>
            <a:r>
              <a:rPr dirty="0"/>
              <a:t>origin</a:t>
            </a:r>
            <a:r>
              <a:rPr spc="-35" dirty="0"/>
              <a:t> </a:t>
            </a:r>
            <a:r>
              <a:rPr spc="-5" dirty="0"/>
              <a:t>develop</a:t>
            </a:r>
            <a:endParaRPr lang="en-US" spc="-5" dirty="0"/>
          </a:p>
          <a:p>
            <a:pPr marL="241300" indent="-229235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lang="en-US" spc="-5" dirty="0" err="1"/>
              <a:t>git</a:t>
            </a:r>
            <a:r>
              <a:rPr lang="en-US" spc="-5" dirty="0"/>
              <a:t> merge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56371"/>
            <a:ext cx="12191999" cy="3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1752600"/>
            <a:ext cx="27432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922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merge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60932"/>
            <a:ext cx="5036820" cy="3302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4015" y="1360932"/>
            <a:ext cx="4907280" cy="3393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1544" y="5299709"/>
            <a:ext cx="5972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4"/>
              </a:rPr>
              <a:t>https://git-scm.com/book/en/v2/Git-Branching-Basic-Branching-and-Merging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922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merge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544" y="5299709"/>
            <a:ext cx="59728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u="heavy" spc="-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https://www.atlassian.com/git/articles/git-team-workflows-merge-or-rebase</a:t>
            </a:r>
            <a:r>
              <a:rPr lang="en-US" sz="1400" u="heavy" spc="-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026" name="Picture 2" descr="Merge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9160"/>
            <a:ext cx="10992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5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012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rebase</a:t>
            </a:r>
          </a:p>
        </p:txBody>
      </p:sp>
      <p:sp>
        <p:nvSpPr>
          <p:cNvPr id="3" name="object 3"/>
          <p:cNvSpPr/>
          <p:nvPr/>
        </p:nvSpPr>
        <p:spPr>
          <a:xfrm>
            <a:off x="6181344" y="1360932"/>
            <a:ext cx="5100828" cy="3236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360932"/>
            <a:ext cx="5067300" cy="332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52656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Before</a:t>
            </a:r>
            <a:r>
              <a:rPr spc="-100" dirty="0"/>
              <a:t> </a:t>
            </a:r>
            <a:r>
              <a:rPr dirty="0"/>
              <a:t>rebase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0" y="2057400"/>
            <a:ext cx="10668000" cy="30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7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667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110" dirty="0"/>
              <a:t> </a:t>
            </a:r>
            <a:r>
              <a:rPr dirty="0"/>
              <a:t>VCS?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9587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Version control system: record changes and recall</a:t>
            </a:r>
            <a:r>
              <a:rPr sz="28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2876" y="2179410"/>
            <a:ext cx="6574743" cy="428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Automatic</a:t>
            </a:r>
            <a:r>
              <a:rPr spc="-100" dirty="0"/>
              <a:t> </a:t>
            </a:r>
            <a:r>
              <a:rPr dirty="0"/>
              <a:t>rebase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" y="1295400"/>
            <a:ext cx="11125200" cy="3136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744" y="4572000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FeatureA_UT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b="1" dirty="0"/>
              <a:t> rebase </a:t>
            </a:r>
            <a:r>
              <a:rPr lang="en-US" b="1" dirty="0" err="1"/>
              <a:t>FeatureA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pick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update expected result</a:t>
            </a:r>
          </a:p>
          <a:p>
            <a:r>
              <a:rPr lang="en-US" b="1" dirty="0"/>
              <a:t>pick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multiply, divide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b="1" dirty="0"/>
              <a:t>pick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</a:t>
            </a:r>
            <a:r>
              <a:rPr lang="en-US" dirty="0" err="1"/>
              <a:t>substract</a:t>
            </a:r>
            <a:r>
              <a:rPr lang="en-US" dirty="0"/>
              <a:t> </a:t>
            </a:r>
            <a:r>
              <a:rPr lang="en-US" dirty="0" err="1"/>
              <a:t>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Interactive</a:t>
            </a:r>
            <a:r>
              <a:rPr spc="-100" dirty="0"/>
              <a:t> </a:t>
            </a:r>
            <a:r>
              <a:rPr dirty="0"/>
              <a:t>rebase</a:t>
            </a:r>
            <a:r>
              <a:rPr lang="en-US" dirty="0"/>
              <a:t> (reword + fixup)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18744" y="4572000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FeatureA_UT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b="1" dirty="0"/>
              <a:t> rebase –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FeatureA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reword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update expected result</a:t>
            </a:r>
          </a:p>
          <a:p>
            <a:r>
              <a:rPr lang="en-US" b="1" dirty="0"/>
              <a:t>fixup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multiply, divide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b="1" dirty="0"/>
              <a:t>fixup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</a:t>
            </a:r>
            <a:r>
              <a:rPr lang="en-US" dirty="0" err="1"/>
              <a:t>substract</a:t>
            </a:r>
            <a:r>
              <a:rPr lang="en-US" dirty="0"/>
              <a:t>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2" y="1219200"/>
            <a:ext cx="105772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23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Interactive</a:t>
            </a:r>
            <a:r>
              <a:rPr spc="-100" dirty="0"/>
              <a:t> </a:t>
            </a:r>
            <a:r>
              <a:rPr dirty="0"/>
              <a:t>rebase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40" y="979598"/>
            <a:ext cx="7657440" cy="4681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57046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FeatureA_UT</a:t>
            </a:r>
            <a:endParaRPr lang="en-US" b="1" dirty="0"/>
          </a:p>
          <a:p>
            <a:pPr algn="ctr"/>
            <a:r>
              <a:rPr lang="en-US" b="1" dirty="0" err="1"/>
              <a:t>git</a:t>
            </a:r>
            <a:r>
              <a:rPr lang="en-US" b="1" dirty="0"/>
              <a:t> rebase –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FeatureA</a:t>
            </a:r>
            <a:r>
              <a:rPr lang="en-US" b="1" dirty="0"/>
              <a:t> 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7278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Conflict resolution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0" y="1676400"/>
            <a:ext cx="10668000" cy="38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7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400" y="952500"/>
              <a:ext cx="5852159" cy="3145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216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720" y="1066800"/>
            <a:ext cx="6906259" cy="513345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https://git-scm.com/book/en/v2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3"/>
              </a:rPr>
              <a:t>https://github.com/github/gitignore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3"/>
              </a:rPr>
              <a:t>https://github.com/JetBrains/idea-gitignore</a:t>
            </a:r>
            <a:endParaRPr lang="en-US" sz="2800" u="heavy" dirty="0">
              <a:solidFill>
                <a:srgbClr val="E20512"/>
              </a:solidFill>
              <a:uFill>
                <a:solidFill>
                  <a:srgbClr val="E20512"/>
                </a:solidFill>
              </a:u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4"/>
              </a:rPr>
              <a:t>https://www.atlassian.com/git/tutorials/comparing-workflows/gitflow-workflow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5"/>
              </a:rPr>
              <a:t>https://courses.cs.washington.edu/courses/cse403/13au/lectures/git.ppt.pdf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6"/>
              </a:rPr>
              <a:t>https://www.atlassian.com/git/articles/git-team-workflows-merge-or-rebase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7"/>
              </a:rPr>
              <a:t>https://git-scm.com/docs/git-bisect</a:t>
            </a:r>
            <a:r>
              <a:rPr lang="en-US" sz="280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917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VCS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7904480" cy="1617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Allow developers to work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simultaneously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Does not allow overwriting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each other’s</a:t>
            </a:r>
            <a:r>
              <a:rPr sz="2800" spc="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changes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Maintains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history of every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version.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150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VCS</a:t>
            </a:r>
            <a:r>
              <a:rPr spc="-8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9305290" cy="1617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Local Version Control</a:t>
            </a:r>
            <a:r>
              <a:rPr sz="28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Systems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Centralized version control system</a:t>
            </a:r>
            <a:r>
              <a:rPr sz="2800" spc="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(CVCS).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Distributed/Decentralized version control system</a:t>
            </a:r>
            <a:r>
              <a:rPr sz="28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(DVCS).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855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Version Control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1050961" y="1447242"/>
            <a:ext cx="9659392" cy="489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146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114" dirty="0"/>
              <a:t> </a:t>
            </a:r>
            <a:r>
              <a:rPr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6129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Distributed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Version Control</a:t>
            </a:r>
            <a:r>
              <a:rPr sz="2800" spc="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20" y="377697"/>
            <a:ext cx="10360558" cy="984885"/>
          </a:xfrm>
        </p:spPr>
        <p:txBody>
          <a:bodyPr/>
          <a:lstStyle/>
          <a:p>
            <a:pPr marL="12700">
              <a:spcBef>
                <a:spcPts val="105"/>
              </a:spcBef>
            </a:pPr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 (Local Version Control Systems)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67" y="1828800"/>
            <a:ext cx="5757863" cy="38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8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560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05" dirty="0"/>
              <a:t> </a:t>
            </a:r>
            <a:r>
              <a:rPr dirty="0"/>
              <a:t>Git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08632"/>
            <a:ext cx="6152169" cy="318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4328" y="2112264"/>
            <a:ext cx="5271253" cy="37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051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813</Words>
  <Application>Microsoft Office PowerPoint</Application>
  <PresentationFormat>Widescreen</PresentationFormat>
  <Paragraphs>137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Arial</vt:lpstr>
      <vt:lpstr>Calibri</vt:lpstr>
      <vt:lpstr>Carlito</vt:lpstr>
      <vt:lpstr>Office Theme</vt:lpstr>
      <vt:lpstr>Git &amp; Gitlab</vt:lpstr>
      <vt:lpstr>Table of  Contents</vt:lpstr>
      <vt:lpstr>What is VCS?</vt:lpstr>
      <vt:lpstr>VCS Functions</vt:lpstr>
      <vt:lpstr>VCS Types</vt:lpstr>
      <vt:lpstr>Version Control Systems</vt:lpstr>
      <vt:lpstr>What is Git</vt:lpstr>
      <vt:lpstr>Why Git? (Local Version Control Systems) </vt:lpstr>
      <vt:lpstr>Why Git</vt:lpstr>
      <vt:lpstr>Why Git</vt:lpstr>
      <vt:lpstr>Snapshots, not differences</vt:lpstr>
      <vt:lpstr>What is Gitlab</vt:lpstr>
      <vt:lpstr>Git Repositories</vt:lpstr>
      <vt:lpstr>Git Workflow</vt:lpstr>
      <vt:lpstr>Git Key Concepts</vt:lpstr>
      <vt:lpstr>Key Concepts: Repository</vt:lpstr>
      <vt:lpstr>Key concepts: Branch</vt:lpstr>
      <vt:lpstr>Key concepts: Branch</vt:lpstr>
      <vt:lpstr>Key Concepts: HEAD</vt:lpstr>
      <vt:lpstr>Key Concepts: origin</vt:lpstr>
      <vt:lpstr>Key Concepts: commit</vt:lpstr>
      <vt:lpstr>Key Concepts: commit</vt:lpstr>
      <vt:lpstr>Git Basics</vt:lpstr>
      <vt:lpstr>Git Basics</vt:lpstr>
      <vt:lpstr>PowerPoint Presentation</vt:lpstr>
      <vt:lpstr>Git merge</vt:lpstr>
      <vt:lpstr>Git merge</vt:lpstr>
      <vt:lpstr>Git rebase</vt:lpstr>
      <vt:lpstr>Before rebase</vt:lpstr>
      <vt:lpstr>Automatic rebase </vt:lpstr>
      <vt:lpstr>Interactive rebase (reword + fixup) </vt:lpstr>
      <vt:lpstr>Interactive rebase </vt:lpstr>
      <vt:lpstr>Conflict resolution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Gitlab</dc:title>
  <dc:creator>Son Bui</dc:creator>
  <cp:lastModifiedBy>Tien Nguyen Anh</cp:lastModifiedBy>
  <cp:revision>35</cp:revision>
  <dcterms:created xsi:type="dcterms:W3CDTF">2021-09-23T10:16:05Z</dcterms:created>
  <dcterms:modified xsi:type="dcterms:W3CDTF">2024-05-15T08:54:30Z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2021-09-23T00:00:00Z</vt:filetime>
  </property>
</Properties>
</file>