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91" r:id="rId24"/>
    <p:sldId id="287" r:id="rId25"/>
    <p:sldId id="288" r:id="rId26"/>
    <p:sldId id="290" r:id="rId27"/>
    <p:sldId id="279" r:id="rId28"/>
    <p:sldId id="280" r:id="rId29"/>
    <p:sldId id="281" r:id="rId30"/>
    <p:sldId id="282" r:id="rId31"/>
    <p:sldId id="283" r:id="rId32"/>
    <p:sldId id="289" r:id="rId33"/>
    <p:sldId id="286" r:id="rId34"/>
    <p:sldId id="292" r:id="rId35"/>
    <p:sldId id="284" r:id="rId3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223125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55191" y="1074419"/>
            <a:ext cx="4813300" cy="2952115"/>
          </a:xfrm>
          <a:custGeom>
            <a:avLst/>
            <a:gdLst/>
            <a:ahLst/>
            <a:cxnLst/>
            <a:rect l="l" t="t" r="r" b="b"/>
            <a:pathLst>
              <a:path w="4813300" h="2952115">
                <a:moveTo>
                  <a:pt x="0" y="2951987"/>
                </a:moveTo>
                <a:lnTo>
                  <a:pt x="4812792" y="2951987"/>
                </a:lnTo>
                <a:lnTo>
                  <a:pt x="4812792" y="0"/>
                </a:lnTo>
                <a:lnTo>
                  <a:pt x="0" y="0"/>
                </a:lnTo>
                <a:lnTo>
                  <a:pt x="0" y="2951987"/>
                </a:lnTo>
                <a:close/>
              </a:path>
            </a:pathLst>
          </a:custGeom>
          <a:ln w="883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94866" y="1396111"/>
            <a:ext cx="900226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1313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405937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55191" y="1074419"/>
            <a:ext cx="6482080" cy="2952115"/>
          </a:xfrm>
          <a:custGeom>
            <a:avLst/>
            <a:gdLst/>
            <a:ahLst/>
            <a:cxnLst/>
            <a:rect l="l" t="t" r="r" b="b"/>
            <a:pathLst>
              <a:path w="6482080" h="2952115">
                <a:moveTo>
                  <a:pt x="0" y="2951987"/>
                </a:moveTo>
                <a:lnTo>
                  <a:pt x="6481572" y="2951987"/>
                </a:lnTo>
                <a:lnTo>
                  <a:pt x="6481572" y="0"/>
                </a:lnTo>
                <a:lnTo>
                  <a:pt x="0" y="0"/>
                </a:lnTo>
                <a:lnTo>
                  <a:pt x="0" y="2951987"/>
                </a:lnTo>
                <a:close/>
              </a:path>
            </a:pathLst>
          </a:custGeom>
          <a:ln w="883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56374"/>
            <a:ext cx="12192000" cy="301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836164" y="115823"/>
            <a:ext cx="5902451" cy="6452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rgbClr val="E30613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B8471C5-2ECE-B444-A016-5DF05278713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38200" y="1361663"/>
            <a:ext cx="10515600" cy="4681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2200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56374"/>
            <a:ext cx="12192000" cy="301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62883" y="2406802"/>
            <a:ext cx="4666233" cy="1463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0806" y="1197355"/>
            <a:ext cx="11470386" cy="2285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1313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6781" y="6689776"/>
            <a:ext cx="551180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chrome.google.com/webstore/detail/selenium-ide/mooikfkahbdckldjjndioackbalphokd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hyperlink" Target="https://addons.mozilla.org/en-GB/firefox/addon/selenium-id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selenium-ide/docs/en/introduction/control-flow#conditional-branching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selenium.dev/selenium-ide/docs/en/introduction/control-flow#loopi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nodejs.org/dist/v14.16.1/node-v14.16.1-x86.ms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documentation/webkit/testing_with_webdriver_in_safar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-internet.herokuapp.com/" TargetMode="External"/><Relationship Id="rId2" Type="http://schemas.openxmlformats.org/officeDocument/2006/relationships/hyperlink" Target="https://www.selenium.dev/selenium-ide/docs/en/introduction/getting-started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selenium.dev/selenium-ide/docs/en/introduction/command-line-runner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18419" y="207263"/>
              <a:ext cx="1731264" cy="1732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1936" y="923544"/>
              <a:ext cx="8472170" cy="4831080"/>
            </a:xfrm>
            <a:custGeom>
              <a:avLst/>
              <a:gdLst/>
              <a:ahLst/>
              <a:cxnLst/>
              <a:rect l="l" t="t" r="r" b="b"/>
              <a:pathLst>
                <a:path w="8472170" h="4831080">
                  <a:moveTo>
                    <a:pt x="0" y="4831080"/>
                  </a:moveTo>
                  <a:lnTo>
                    <a:pt x="8471916" y="4831080"/>
                  </a:lnTo>
                  <a:lnTo>
                    <a:pt x="8471916" y="0"/>
                  </a:lnTo>
                  <a:lnTo>
                    <a:pt x="0" y="0"/>
                  </a:lnTo>
                  <a:lnTo>
                    <a:pt x="0" y="4831080"/>
                  </a:lnTo>
                  <a:close/>
                </a:path>
              </a:pathLst>
            </a:custGeom>
            <a:ln w="883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6689" y="1855977"/>
            <a:ext cx="327088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Selenium</a:t>
            </a:r>
            <a:r>
              <a:rPr spc="-80" dirty="0"/>
              <a:t> </a:t>
            </a:r>
            <a:r>
              <a:rPr dirty="0"/>
              <a:t>IDE  </a:t>
            </a:r>
            <a:r>
              <a:rPr spc="-10" dirty="0"/>
              <a:t>For</a:t>
            </a:r>
            <a:r>
              <a:rPr spc="-50" dirty="0"/>
              <a:t> </a:t>
            </a:r>
            <a:r>
              <a:rPr spc="-5" dirty="0"/>
              <a:t>Beginner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1200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20512"/>
                </a:solidFill>
              </a:rPr>
              <a:t>In</a:t>
            </a:r>
            <a:r>
              <a:rPr sz="3200" spc="-10" dirty="0">
                <a:solidFill>
                  <a:srgbClr val="E20512"/>
                </a:solidFill>
              </a:rPr>
              <a:t>s</a:t>
            </a:r>
            <a:r>
              <a:rPr sz="3200" dirty="0">
                <a:solidFill>
                  <a:srgbClr val="E20512"/>
                </a:solidFill>
              </a:rPr>
              <a:t>tall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431407" y="1794763"/>
            <a:ext cx="5568315" cy="428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3554"/>
              </a:lnSpc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Chrome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extension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-</a:t>
            </a:r>
            <a:r>
              <a:rPr sz="2800" spc="-5" dirty="0">
                <a:solidFill>
                  <a:srgbClr val="E20512"/>
                </a:solid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E20512"/>
                  </a:solidFill>
                </a:uFill>
                <a:latin typeface="Arial"/>
                <a:cs typeface="Arial"/>
                <a:hlinkClick r:id="rId2"/>
              </a:rPr>
              <a:t>Chrome</a:t>
            </a:r>
            <a:r>
              <a:rPr sz="2000" u="heavy" spc="-20" dirty="0">
                <a:solidFill>
                  <a:srgbClr val="FF0000"/>
                </a:solidFill>
                <a:uFill>
                  <a:solidFill>
                    <a:srgbClr val="E20512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E20512"/>
                  </a:solidFill>
                </a:uFill>
                <a:latin typeface="Arial"/>
                <a:cs typeface="Arial"/>
                <a:hlinkClick r:id="rId2"/>
              </a:rPr>
              <a:t>Download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2682239"/>
            <a:ext cx="4773168" cy="2491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7730" y="922919"/>
            <a:ext cx="5306060" cy="1250342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Selenium IDE is now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available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on</a:t>
            </a:r>
            <a:endParaRPr sz="2800" dirty="0">
              <a:latin typeface="Arial"/>
              <a:cs typeface="Arial"/>
            </a:endParaRPr>
          </a:p>
          <a:p>
            <a:pPr marL="335915" indent="-229235">
              <a:lnSpc>
                <a:spcPct val="100000"/>
              </a:lnSpc>
              <a:spcBef>
                <a:spcPts val="1620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33655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Firefox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add-on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-</a:t>
            </a:r>
            <a:r>
              <a:rPr sz="2800" spc="-5" dirty="0">
                <a:solidFill>
                  <a:srgbClr val="E20512"/>
                </a:solid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E20512"/>
                  </a:solidFill>
                </a:uFill>
                <a:latin typeface="Arial"/>
                <a:cs typeface="Arial"/>
                <a:hlinkClick r:id="rId4"/>
              </a:rPr>
              <a:t>Firefox Download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57544" y="2740952"/>
            <a:ext cx="5590032" cy="17320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5867400"/>
            <a:ext cx="4090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https://www.selenium.dev/selenium-ide/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1200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20512"/>
                </a:solidFill>
              </a:rPr>
              <a:t>In</a:t>
            </a:r>
            <a:r>
              <a:rPr sz="3200" spc="-10" dirty="0">
                <a:solidFill>
                  <a:srgbClr val="E20512"/>
                </a:solidFill>
              </a:rPr>
              <a:t>s</a:t>
            </a:r>
            <a:r>
              <a:rPr sz="3200" dirty="0">
                <a:solidFill>
                  <a:srgbClr val="E20512"/>
                </a:solidFill>
              </a:rPr>
              <a:t>tall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386078"/>
            <a:ext cx="9538335" cy="8788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41300" marR="5080" indent="-228600">
              <a:lnSpc>
                <a:spcPts val="3360"/>
              </a:lnSpc>
              <a:spcBef>
                <a:spcPts val="204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After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installed Selenium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IDE add-on on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Firefox/Chrome,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an 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extension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will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show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in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browser tool</a:t>
            </a:r>
            <a:r>
              <a:rPr sz="2800" spc="1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bar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8700" y="2697479"/>
            <a:ext cx="4067555" cy="224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48044" y="2697479"/>
            <a:ext cx="3438144" cy="2409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38614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20512"/>
                </a:solidFill>
              </a:rPr>
              <a:t>Using </a:t>
            </a:r>
            <a:r>
              <a:rPr sz="3200" spc="-5" dirty="0">
                <a:solidFill>
                  <a:srgbClr val="E20512"/>
                </a:solidFill>
              </a:rPr>
              <a:t>Selenium</a:t>
            </a:r>
            <a:r>
              <a:rPr sz="3200" spc="-95" dirty="0">
                <a:solidFill>
                  <a:srgbClr val="E20512"/>
                </a:solidFill>
              </a:rPr>
              <a:t> </a:t>
            </a:r>
            <a:r>
              <a:rPr sz="3200" dirty="0">
                <a:solidFill>
                  <a:srgbClr val="E20512"/>
                </a:solidFill>
              </a:rPr>
              <a:t>IDE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386078"/>
            <a:ext cx="5020945" cy="271272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41300" marR="5080" indent="-228600" algn="just">
              <a:lnSpc>
                <a:spcPts val="3360"/>
              </a:lnSpc>
              <a:spcBef>
                <a:spcPts val="204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When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first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start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Selenium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IDE,  an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extension dashboard pops 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up with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several options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get</a:t>
            </a:r>
            <a:endParaRPr sz="2800" dirty="0">
              <a:latin typeface="Arial"/>
              <a:cs typeface="Arial"/>
            </a:endParaRPr>
          </a:p>
          <a:p>
            <a:pPr marL="241300">
              <a:lnSpc>
                <a:spcPts val="3250"/>
              </a:lnSpc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start</a:t>
            </a:r>
            <a:endParaRPr sz="2800" dirty="0">
              <a:latin typeface="Arial"/>
              <a:cs typeface="Arial"/>
            </a:endParaRPr>
          </a:p>
          <a:p>
            <a:pPr marL="241300" marR="97155" indent="-228600">
              <a:lnSpc>
                <a:spcPts val="3360"/>
              </a:lnSpc>
              <a:spcBef>
                <a:spcPts val="1110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Go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through initialization</a:t>
            </a:r>
            <a:r>
              <a:rPr sz="2800" spc="-2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steps  and start</a:t>
            </a:r>
            <a:r>
              <a:rPr sz="2800" spc="-1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recording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15455" y="751331"/>
            <a:ext cx="5038344" cy="537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37004" y="4305300"/>
            <a:ext cx="2490216" cy="1978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38614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20512"/>
                </a:solidFill>
              </a:rPr>
              <a:t>Using </a:t>
            </a:r>
            <a:r>
              <a:rPr sz="3200" spc="-5" dirty="0">
                <a:solidFill>
                  <a:srgbClr val="E20512"/>
                </a:solidFill>
              </a:rPr>
              <a:t>Selenium</a:t>
            </a:r>
            <a:r>
              <a:rPr sz="3200" spc="-95" dirty="0">
                <a:solidFill>
                  <a:srgbClr val="E20512"/>
                </a:solidFill>
              </a:rPr>
              <a:t> </a:t>
            </a:r>
            <a:r>
              <a:rPr sz="3200" dirty="0">
                <a:solidFill>
                  <a:srgbClr val="E20512"/>
                </a:solidFill>
              </a:rPr>
              <a:t>IDE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386078"/>
            <a:ext cx="10607040" cy="8788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41300" marR="5080" indent="-228600">
              <a:lnSpc>
                <a:spcPts val="3360"/>
              </a:lnSpc>
              <a:spcBef>
                <a:spcPts val="204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After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click “Start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Recording”, a new browser shows up with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setting  url,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and status shows “recording”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582109"/>
            <a:ext cx="10012680" cy="87947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41300" marR="5080" indent="-228600">
              <a:lnSpc>
                <a:spcPts val="3360"/>
              </a:lnSpc>
              <a:spcBef>
                <a:spcPts val="210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Selenium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IDE will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record all actions,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with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each action,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status 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“Recorded” is</a:t>
            </a:r>
            <a:r>
              <a:rPr sz="2800" spc="2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indicated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5115" y="2380488"/>
            <a:ext cx="5001768" cy="1999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73979" y="5348251"/>
            <a:ext cx="4514087" cy="694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38614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20512"/>
                </a:solidFill>
              </a:rPr>
              <a:t>Using </a:t>
            </a:r>
            <a:r>
              <a:rPr sz="3200" spc="-5" dirty="0">
                <a:solidFill>
                  <a:srgbClr val="E20512"/>
                </a:solidFill>
              </a:rPr>
              <a:t>Selenium</a:t>
            </a:r>
            <a:r>
              <a:rPr sz="3200" spc="-95" dirty="0">
                <a:solidFill>
                  <a:srgbClr val="E20512"/>
                </a:solidFill>
              </a:rPr>
              <a:t> </a:t>
            </a:r>
            <a:r>
              <a:rPr sz="3200" dirty="0">
                <a:solidFill>
                  <a:srgbClr val="E20512"/>
                </a:solidFill>
              </a:rPr>
              <a:t>IDE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386078"/>
            <a:ext cx="9963785" cy="14465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41300" marR="5080" indent="-228600">
              <a:lnSpc>
                <a:spcPts val="3360"/>
              </a:lnSpc>
              <a:spcBef>
                <a:spcPts val="204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extension dashboard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also running along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with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recording  browser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This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dashboard provides test case recording</a:t>
            </a:r>
            <a:r>
              <a:rPr sz="2800" spc="2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management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19983" y="3033333"/>
            <a:ext cx="5643372" cy="3207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38614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20512"/>
                </a:solidFill>
              </a:rPr>
              <a:t>Using </a:t>
            </a:r>
            <a:r>
              <a:rPr sz="3200" spc="-5" dirty="0">
                <a:solidFill>
                  <a:srgbClr val="E20512"/>
                </a:solidFill>
              </a:rPr>
              <a:t>Selenium</a:t>
            </a:r>
            <a:r>
              <a:rPr sz="3200" spc="-95" dirty="0">
                <a:solidFill>
                  <a:srgbClr val="E20512"/>
                </a:solidFill>
              </a:rPr>
              <a:t> </a:t>
            </a:r>
            <a:r>
              <a:rPr sz="3200" dirty="0">
                <a:solidFill>
                  <a:srgbClr val="E20512"/>
                </a:solidFill>
              </a:rPr>
              <a:t>IDE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310798"/>
            <a:ext cx="4353560" cy="3533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5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Components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400"/>
              </a:spcBef>
              <a:buClr>
                <a:srgbClr val="566BE2"/>
              </a:buClr>
              <a:buChar char="-"/>
              <a:tabLst>
                <a:tab pos="698500" algn="l"/>
                <a:tab pos="699135" algn="l"/>
              </a:tabLst>
            </a:pP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Menu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Clr>
                <a:srgbClr val="566BE2"/>
              </a:buClr>
              <a:buChar char="-"/>
              <a:tabLst>
                <a:tab pos="698500" algn="l"/>
                <a:tab pos="699135" algn="l"/>
              </a:tabLst>
            </a:pPr>
            <a:r>
              <a:rPr sz="2400" spc="-70" dirty="0">
                <a:solidFill>
                  <a:srgbClr val="313131"/>
                </a:solidFill>
                <a:latin typeface="Arial"/>
                <a:cs typeface="Arial"/>
              </a:rPr>
              <a:t>Tool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bar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Clr>
                <a:srgbClr val="566BE2"/>
              </a:buClr>
              <a:buChar char="-"/>
              <a:tabLst>
                <a:tab pos="698500" algn="l"/>
                <a:tab pos="699135" algn="l"/>
              </a:tabLst>
            </a:pP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Address</a:t>
            </a:r>
            <a:r>
              <a:rPr sz="2400" spc="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bar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490"/>
              </a:spcBef>
              <a:buClr>
                <a:srgbClr val="566BE2"/>
              </a:buClr>
              <a:buChar char="-"/>
              <a:tabLst>
                <a:tab pos="698500" algn="l"/>
                <a:tab pos="699135" algn="l"/>
              </a:tabLst>
            </a:pPr>
            <a:r>
              <a:rPr sz="2400" spc="-70" dirty="0">
                <a:solidFill>
                  <a:srgbClr val="313131"/>
                </a:solidFill>
                <a:latin typeface="Arial"/>
                <a:cs typeface="Arial"/>
              </a:rPr>
              <a:t>Test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case</a:t>
            </a:r>
            <a:r>
              <a:rPr sz="2400" spc="5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pane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09"/>
              </a:spcBef>
              <a:buClr>
                <a:srgbClr val="566BE2"/>
              </a:buClr>
              <a:buChar char="-"/>
              <a:tabLst>
                <a:tab pos="698500" algn="l"/>
                <a:tab pos="699135" algn="l"/>
              </a:tabLst>
            </a:pPr>
            <a:r>
              <a:rPr sz="2400" spc="-70" dirty="0">
                <a:solidFill>
                  <a:srgbClr val="313131"/>
                </a:solidFill>
                <a:latin typeface="Arial"/>
                <a:cs typeface="Arial"/>
              </a:rPr>
              <a:t>Test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script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editor</a:t>
            </a:r>
            <a:r>
              <a:rPr sz="2400" spc="5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box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00"/>
              </a:spcBef>
              <a:buClr>
                <a:srgbClr val="566BE2"/>
              </a:buClr>
              <a:buChar char="-"/>
              <a:tabLst>
                <a:tab pos="698500" algn="l"/>
                <a:tab pos="699135" algn="l"/>
              </a:tabLst>
            </a:pP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Start/Stop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recording</a:t>
            </a:r>
            <a:r>
              <a:rPr sz="2400" spc="-7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button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495"/>
              </a:spcBef>
              <a:buClr>
                <a:srgbClr val="566BE2"/>
              </a:buClr>
              <a:buChar char="-"/>
              <a:tabLst>
                <a:tab pos="698500" algn="l"/>
                <a:tab pos="699135" algn="l"/>
              </a:tabLst>
            </a:pP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Log, Reference</a:t>
            </a:r>
            <a:r>
              <a:rPr sz="2400" spc="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pan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01055" y="2836709"/>
            <a:ext cx="5644896" cy="3205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84201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20512"/>
                </a:solidFill>
              </a:rPr>
              <a:t>Using </a:t>
            </a:r>
            <a:r>
              <a:rPr sz="3200" spc="-5" dirty="0">
                <a:solidFill>
                  <a:srgbClr val="E20512"/>
                </a:solidFill>
              </a:rPr>
              <a:t>Selenium </a:t>
            </a:r>
            <a:r>
              <a:rPr sz="3200" dirty="0">
                <a:solidFill>
                  <a:srgbClr val="E20512"/>
                </a:solidFill>
              </a:rPr>
              <a:t>IDE – Menu bar</a:t>
            </a:r>
            <a:r>
              <a:rPr sz="3200" spc="-80" dirty="0">
                <a:solidFill>
                  <a:srgbClr val="E20512"/>
                </a:solidFill>
              </a:rPr>
              <a:t> </a:t>
            </a:r>
            <a:r>
              <a:rPr sz="3200" spc="-5" dirty="0">
                <a:solidFill>
                  <a:srgbClr val="E20512"/>
                </a:solidFill>
              </a:rPr>
              <a:t>component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386078"/>
            <a:ext cx="9384030" cy="8788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41300" marR="5080" indent="-228600">
              <a:lnSpc>
                <a:spcPts val="3360"/>
              </a:lnSpc>
              <a:spcBef>
                <a:spcPts val="204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The Menu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bar shows project name, also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allows to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rename  project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027678"/>
            <a:ext cx="10156825" cy="13055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41300" marR="5080" indent="-228600">
              <a:lnSpc>
                <a:spcPts val="3360"/>
              </a:lnSpc>
              <a:spcBef>
                <a:spcPts val="204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On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right menu, there are options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create new project, load  other project, save project,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extend options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allow</a:t>
            </a:r>
            <a:r>
              <a:rPr sz="2800" spc="4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running</a:t>
            </a:r>
            <a:endParaRPr sz="2800">
              <a:latin typeface="Arial"/>
              <a:cs typeface="Arial"/>
            </a:endParaRPr>
          </a:p>
          <a:p>
            <a:pPr marL="241300">
              <a:lnSpc>
                <a:spcPts val="3250"/>
              </a:lnSpc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on CI</a:t>
            </a:r>
            <a:r>
              <a:rPr sz="2800" spc="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environment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9776" y="2194164"/>
            <a:ext cx="6992111" cy="1656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54167" y="4968240"/>
            <a:ext cx="2638043" cy="1723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84410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20512"/>
                </a:solidFill>
              </a:rPr>
              <a:t>Using </a:t>
            </a:r>
            <a:r>
              <a:rPr sz="3200" spc="-5" dirty="0">
                <a:solidFill>
                  <a:srgbClr val="E20512"/>
                </a:solidFill>
              </a:rPr>
              <a:t>Selenium </a:t>
            </a:r>
            <a:r>
              <a:rPr sz="3200" dirty="0">
                <a:solidFill>
                  <a:srgbClr val="E20512"/>
                </a:solidFill>
              </a:rPr>
              <a:t>IDE – </a:t>
            </a:r>
            <a:r>
              <a:rPr sz="3200" spc="-60" dirty="0">
                <a:solidFill>
                  <a:srgbClr val="E20512"/>
                </a:solidFill>
              </a:rPr>
              <a:t>Tool </a:t>
            </a:r>
            <a:r>
              <a:rPr sz="3200" spc="-50" dirty="0">
                <a:solidFill>
                  <a:srgbClr val="E20512"/>
                </a:solidFill>
              </a:rPr>
              <a:t>bar, </a:t>
            </a:r>
            <a:r>
              <a:rPr sz="3200" dirty="0">
                <a:solidFill>
                  <a:srgbClr val="E20512"/>
                </a:solidFill>
              </a:rPr>
              <a:t>Address</a:t>
            </a:r>
            <a:r>
              <a:rPr sz="3200" spc="-135" dirty="0">
                <a:solidFill>
                  <a:srgbClr val="E20512"/>
                </a:solidFill>
              </a:rPr>
              <a:t> </a:t>
            </a:r>
            <a:r>
              <a:rPr sz="3200" dirty="0">
                <a:solidFill>
                  <a:srgbClr val="E20512"/>
                </a:solidFill>
              </a:rPr>
              <a:t>bar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310798"/>
            <a:ext cx="10038715" cy="37782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5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The </a:t>
            </a:r>
            <a:r>
              <a:rPr sz="2800" spc="-80" dirty="0">
                <a:solidFill>
                  <a:srgbClr val="313131"/>
                </a:solidFill>
                <a:latin typeface="Arial"/>
                <a:cs typeface="Arial"/>
              </a:rPr>
              <a:t>Tool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bar controls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test case</a:t>
            </a:r>
            <a:r>
              <a:rPr sz="2800" spc="5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executions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400"/>
              </a:spcBef>
              <a:buClr>
                <a:srgbClr val="566BE2"/>
              </a:buClr>
              <a:buChar char="-"/>
              <a:tabLst>
                <a:tab pos="698500" algn="l"/>
                <a:tab pos="699135" algn="l"/>
              </a:tabLst>
            </a:pP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Run all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test</a:t>
            </a:r>
            <a:r>
              <a:rPr sz="2400" spc="1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cases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Clr>
                <a:srgbClr val="566BE2"/>
              </a:buClr>
              <a:buChar char="-"/>
              <a:tabLst>
                <a:tab pos="698500" algn="l"/>
                <a:tab pos="699135" algn="l"/>
              </a:tabLst>
            </a:pP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Run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current test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Clr>
                <a:srgbClr val="566BE2"/>
              </a:buClr>
              <a:buChar char="-"/>
              <a:tabLst>
                <a:tab pos="698500" algn="l"/>
                <a:tab pos="699135" algn="l"/>
              </a:tabLst>
            </a:pP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Step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over command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490"/>
              </a:spcBef>
              <a:buClr>
                <a:srgbClr val="566BE2"/>
              </a:buClr>
              <a:buChar char="-"/>
              <a:tabLst>
                <a:tab pos="698500" algn="l"/>
                <a:tab pos="699135" algn="l"/>
              </a:tabLst>
            </a:pP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Speed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control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566BE2"/>
              </a:buClr>
              <a:buFont typeface="Arial"/>
              <a:buChar char="-"/>
            </a:pPr>
            <a:endParaRPr sz="2700">
              <a:latin typeface="Arial"/>
              <a:cs typeface="Arial"/>
            </a:endParaRPr>
          </a:p>
          <a:p>
            <a:pPr marL="241300" marR="5080" indent="-228600">
              <a:lnSpc>
                <a:spcPts val="3360"/>
              </a:lnSpc>
              <a:spcBef>
                <a:spcPts val="2360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Address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bar has a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dropdown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menu with all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previous visited url  during</a:t>
            </a:r>
            <a:r>
              <a:rPr sz="2800" spc="1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recording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13732" y="1530045"/>
            <a:ext cx="6814820" cy="2380615"/>
            <a:chOff x="4713732" y="1530045"/>
            <a:chExt cx="6814820" cy="2380615"/>
          </a:xfrm>
        </p:grpSpPr>
        <p:sp>
          <p:nvSpPr>
            <p:cNvPr id="5" name="object 5"/>
            <p:cNvSpPr/>
            <p:nvPr/>
          </p:nvSpPr>
          <p:spPr>
            <a:xfrm>
              <a:off x="4713732" y="2141071"/>
              <a:ext cx="5643371" cy="14007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357103" y="1530045"/>
              <a:ext cx="1171222" cy="23801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344923" y="4945379"/>
            <a:ext cx="6527292" cy="1152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95631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20512"/>
                </a:solidFill>
              </a:rPr>
              <a:t>Using </a:t>
            </a:r>
            <a:r>
              <a:rPr sz="3200" spc="-5" dirty="0">
                <a:solidFill>
                  <a:srgbClr val="E20512"/>
                </a:solidFill>
              </a:rPr>
              <a:t>Selenium </a:t>
            </a:r>
            <a:r>
              <a:rPr sz="3200" dirty="0">
                <a:solidFill>
                  <a:srgbClr val="E20512"/>
                </a:solidFill>
              </a:rPr>
              <a:t>IDE – </a:t>
            </a:r>
            <a:r>
              <a:rPr sz="3200" spc="-65" dirty="0">
                <a:solidFill>
                  <a:srgbClr val="E20512"/>
                </a:solidFill>
              </a:rPr>
              <a:t>Test </a:t>
            </a:r>
            <a:r>
              <a:rPr sz="3200" dirty="0">
                <a:solidFill>
                  <a:srgbClr val="E20512"/>
                </a:solidFill>
              </a:rPr>
              <a:t>Case pane</a:t>
            </a:r>
            <a:r>
              <a:rPr sz="3200" spc="-55" dirty="0">
                <a:solidFill>
                  <a:srgbClr val="E20512"/>
                </a:solidFill>
              </a:rPr>
              <a:t> </a:t>
            </a:r>
            <a:r>
              <a:rPr sz="3200" dirty="0">
                <a:solidFill>
                  <a:srgbClr val="E20512"/>
                </a:solidFill>
              </a:rPr>
              <a:t>component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5805170" marR="5080" indent="-228600">
              <a:lnSpc>
                <a:spcPts val="3360"/>
              </a:lnSpc>
              <a:spcBef>
                <a:spcPts val="204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5805805" algn="l"/>
              </a:tabLst>
            </a:pPr>
            <a:r>
              <a:rPr spc="-5" dirty="0"/>
              <a:t>The </a:t>
            </a:r>
            <a:r>
              <a:rPr spc="-85" dirty="0"/>
              <a:t>Test </a:t>
            </a:r>
            <a:r>
              <a:rPr spc="-5" dirty="0"/>
              <a:t>Case pane contains all the  </a:t>
            </a:r>
            <a:r>
              <a:rPr dirty="0"/>
              <a:t>test </a:t>
            </a:r>
            <a:r>
              <a:rPr spc="-5" dirty="0"/>
              <a:t>cases </a:t>
            </a:r>
            <a:r>
              <a:rPr dirty="0"/>
              <a:t>that </a:t>
            </a:r>
            <a:r>
              <a:rPr spc="-5" dirty="0"/>
              <a:t>are </a:t>
            </a:r>
            <a:r>
              <a:rPr dirty="0"/>
              <a:t>recorded </a:t>
            </a:r>
            <a:r>
              <a:rPr spc="-5" dirty="0"/>
              <a:t>by</a:t>
            </a:r>
            <a:r>
              <a:rPr spc="-30" dirty="0"/>
              <a:t> </a:t>
            </a:r>
            <a:r>
              <a:rPr spc="-5" dirty="0"/>
              <a:t>IDE</a:t>
            </a:r>
          </a:p>
          <a:p>
            <a:pPr marL="5805170" marR="98425" indent="-228600">
              <a:lnSpc>
                <a:spcPts val="3360"/>
              </a:lnSpc>
              <a:spcBef>
                <a:spcPts val="1000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5805805" algn="l"/>
              </a:tabLst>
            </a:pPr>
            <a:r>
              <a:rPr spc="-80" dirty="0"/>
              <a:t>Test </a:t>
            </a:r>
            <a:r>
              <a:rPr dirty="0"/>
              <a:t>Case </a:t>
            </a:r>
            <a:r>
              <a:rPr spc="-5" dirty="0"/>
              <a:t>pane </a:t>
            </a:r>
            <a:r>
              <a:rPr dirty="0"/>
              <a:t>also </a:t>
            </a:r>
            <a:r>
              <a:rPr spc="-5" dirty="0"/>
              <a:t>allows  grouping </a:t>
            </a:r>
            <a:r>
              <a:rPr dirty="0"/>
              <a:t>test </a:t>
            </a:r>
            <a:r>
              <a:rPr spc="-5" dirty="0"/>
              <a:t>cases into </a:t>
            </a:r>
            <a:r>
              <a:rPr dirty="0"/>
              <a:t>test </a:t>
            </a:r>
            <a:r>
              <a:rPr spc="-5" dirty="0"/>
              <a:t>suites,  </a:t>
            </a:r>
            <a:r>
              <a:rPr dirty="0"/>
              <a:t>adding, </a:t>
            </a:r>
            <a:r>
              <a:rPr spc="-5" dirty="0"/>
              <a:t>removing</a:t>
            </a:r>
            <a:r>
              <a:rPr dirty="0"/>
              <a:t> tests</a:t>
            </a:r>
          </a:p>
        </p:txBody>
      </p:sp>
      <p:sp>
        <p:nvSpPr>
          <p:cNvPr id="4" name="object 4"/>
          <p:cNvSpPr/>
          <p:nvPr/>
        </p:nvSpPr>
        <p:spPr>
          <a:xfrm>
            <a:off x="117347" y="1003649"/>
            <a:ext cx="5550408" cy="4642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6064" y="3868316"/>
            <a:ext cx="2592324" cy="17707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69323" y="4028689"/>
            <a:ext cx="2676144" cy="14093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56374"/>
            <a:ext cx="12192000" cy="301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84099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20512"/>
                </a:solidFill>
              </a:rPr>
              <a:t>Using </a:t>
            </a:r>
            <a:r>
              <a:rPr sz="3200" spc="-5" dirty="0">
                <a:solidFill>
                  <a:srgbClr val="E20512"/>
                </a:solidFill>
              </a:rPr>
              <a:t>Selenium </a:t>
            </a:r>
            <a:r>
              <a:rPr sz="3200" dirty="0">
                <a:solidFill>
                  <a:srgbClr val="E20512"/>
                </a:solidFill>
              </a:rPr>
              <a:t>IDE – </a:t>
            </a:r>
            <a:r>
              <a:rPr sz="3200" spc="-65" dirty="0">
                <a:solidFill>
                  <a:srgbClr val="E20512"/>
                </a:solidFill>
              </a:rPr>
              <a:t>Test </a:t>
            </a:r>
            <a:r>
              <a:rPr sz="3200" dirty="0">
                <a:solidFill>
                  <a:srgbClr val="E20512"/>
                </a:solidFill>
              </a:rPr>
              <a:t>script editor</a:t>
            </a:r>
            <a:r>
              <a:rPr sz="3200" spc="-65" dirty="0">
                <a:solidFill>
                  <a:srgbClr val="E20512"/>
                </a:solidFill>
              </a:rPr>
              <a:t> </a:t>
            </a:r>
            <a:r>
              <a:rPr sz="3200" dirty="0">
                <a:solidFill>
                  <a:srgbClr val="E20512"/>
                </a:solidFill>
              </a:rPr>
              <a:t>box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833372" y="1143000"/>
            <a:ext cx="7688580" cy="5346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71968" y="1144016"/>
            <a:ext cx="3999229" cy="45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350" dirty="0">
                <a:solidFill>
                  <a:srgbClr val="E20512"/>
                </a:solidFill>
                <a:latin typeface="Arial"/>
                <a:cs typeface="Arial"/>
              </a:rPr>
              <a:t>1.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What is Selenium</a:t>
            </a:r>
            <a:r>
              <a:rPr sz="2800" spc="30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IDE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71968" y="2062683"/>
            <a:ext cx="4615180" cy="1302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5620">
              <a:lnSpc>
                <a:spcPts val="3570"/>
              </a:lnSpc>
              <a:buClr>
                <a:srgbClr val="E20512"/>
              </a:buClr>
              <a:buSzPct val="119642"/>
              <a:buAutoNum type="arabicPeriod" startAt="2"/>
              <a:tabLst>
                <a:tab pos="52832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Features of Selenium</a:t>
            </a:r>
            <a:r>
              <a:rPr sz="2800" spc="3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IDE</a:t>
            </a:r>
            <a:endParaRPr sz="2800" dirty="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3229"/>
              </a:spcBef>
              <a:buClr>
                <a:srgbClr val="E20512"/>
              </a:buClr>
              <a:buSzPct val="119642"/>
              <a:buAutoNum type="arabicPeriod" startAt="2"/>
              <a:tabLst>
                <a:tab pos="528320" algn="l"/>
              </a:tabLst>
            </a:pPr>
            <a:r>
              <a:rPr lang="en-US" sz="2800" spc="-5" dirty="0" smtClean="0">
                <a:solidFill>
                  <a:srgbClr val="313131"/>
                </a:solidFill>
                <a:latin typeface="Arial"/>
                <a:cs typeface="Arial"/>
              </a:rPr>
              <a:t>How to use</a:t>
            </a:r>
            <a:r>
              <a:rPr sz="2800" spc="-5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Selenium</a:t>
            </a:r>
            <a:r>
              <a:rPr sz="2800" spc="1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 smtClean="0">
                <a:solidFill>
                  <a:srgbClr val="313131"/>
                </a:solidFill>
                <a:latin typeface="Arial"/>
                <a:cs typeface="Arial"/>
              </a:rPr>
              <a:t>IDE</a:t>
            </a:r>
            <a:endParaRPr lang="en-US" sz="2800" spc="-5" dirty="0" smtClean="0">
              <a:solidFill>
                <a:srgbClr val="31313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4866" y="1396111"/>
            <a:ext cx="18853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Ag</a:t>
            </a:r>
            <a:r>
              <a:rPr sz="40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nda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85007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20512"/>
                </a:solidFill>
              </a:rPr>
              <a:t>Using </a:t>
            </a:r>
            <a:r>
              <a:rPr sz="3200" spc="-5" dirty="0">
                <a:solidFill>
                  <a:srgbClr val="E20512"/>
                </a:solidFill>
              </a:rPr>
              <a:t>Selenium </a:t>
            </a:r>
            <a:r>
              <a:rPr sz="3200" dirty="0">
                <a:solidFill>
                  <a:srgbClr val="E20512"/>
                </a:solidFill>
              </a:rPr>
              <a:t>IDE – </a:t>
            </a:r>
            <a:r>
              <a:rPr sz="3200" spc="-65" dirty="0">
                <a:solidFill>
                  <a:srgbClr val="E20512"/>
                </a:solidFill>
              </a:rPr>
              <a:t>Test </a:t>
            </a:r>
            <a:r>
              <a:rPr sz="3200" dirty="0">
                <a:solidFill>
                  <a:srgbClr val="E20512"/>
                </a:solidFill>
              </a:rPr>
              <a:t>Script Editor</a:t>
            </a:r>
            <a:r>
              <a:rPr sz="3200" spc="-65" dirty="0">
                <a:solidFill>
                  <a:srgbClr val="E20512"/>
                </a:solidFill>
              </a:rPr>
              <a:t> </a:t>
            </a:r>
            <a:r>
              <a:rPr sz="3200" dirty="0">
                <a:solidFill>
                  <a:srgbClr val="E20512"/>
                </a:solidFill>
              </a:rPr>
              <a:t>box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86078"/>
            <a:ext cx="10311765" cy="3393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5430">
              <a:lnSpc>
                <a:spcPct val="100000"/>
              </a:lnSpc>
              <a:spcBef>
                <a:spcPts val="95"/>
              </a:spcBef>
            </a:pPr>
            <a:r>
              <a:rPr sz="2800" spc="-85" dirty="0">
                <a:solidFill>
                  <a:srgbClr val="313131"/>
                </a:solidFill>
                <a:latin typeface="Arial"/>
                <a:cs typeface="Arial"/>
              </a:rPr>
              <a:t>Test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Script Editor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box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displays all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actions and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commands of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test  that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are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recorded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by IDE in order which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they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are</a:t>
            </a:r>
            <a:r>
              <a:rPr sz="2800" spc="4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performed</a:t>
            </a:r>
            <a:endParaRPr sz="2800">
              <a:latin typeface="Arial"/>
              <a:cs typeface="Arial"/>
            </a:endParaRPr>
          </a:p>
          <a:p>
            <a:pPr marL="241300" marR="299085" indent="-228600">
              <a:lnSpc>
                <a:spcPts val="3360"/>
              </a:lnSpc>
              <a:spcBef>
                <a:spcPts val="1110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Command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column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action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that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perform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on web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element, like:  open, click, type,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mouse</a:t>
            </a:r>
            <a:r>
              <a:rPr sz="2800" spc="-2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hover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45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spc="-55" dirty="0">
                <a:solidFill>
                  <a:srgbClr val="313131"/>
                </a:solidFill>
                <a:latin typeface="Arial"/>
                <a:cs typeface="Arial"/>
              </a:rPr>
              <a:t>Target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column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element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with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locator that command interacts</a:t>
            </a:r>
            <a:r>
              <a:rPr sz="2800" spc="11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  <a:p>
            <a:pPr marL="241300" marR="1081405" indent="-228600">
              <a:lnSpc>
                <a:spcPts val="3360"/>
              </a:lnSpc>
              <a:spcBef>
                <a:spcPts val="1000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spc="-45" dirty="0">
                <a:solidFill>
                  <a:srgbClr val="313131"/>
                </a:solidFill>
                <a:latin typeface="Arial"/>
                <a:cs typeface="Arial"/>
              </a:rPr>
              <a:t>Value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column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used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to set value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for target element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from  command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85007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20512"/>
                </a:solidFill>
              </a:rPr>
              <a:t>Using </a:t>
            </a:r>
            <a:r>
              <a:rPr sz="3200" spc="-5" dirty="0">
                <a:solidFill>
                  <a:srgbClr val="E20512"/>
                </a:solidFill>
              </a:rPr>
              <a:t>Selenium </a:t>
            </a:r>
            <a:r>
              <a:rPr sz="3200" dirty="0">
                <a:solidFill>
                  <a:srgbClr val="E20512"/>
                </a:solidFill>
              </a:rPr>
              <a:t>IDE – </a:t>
            </a:r>
            <a:r>
              <a:rPr sz="3200" spc="-65" dirty="0">
                <a:solidFill>
                  <a:srgbClr val="E20512"/>
                </a:solidFill>
              </a:rPr>
              <a:t>Test </a:t>
            </a:r>
            <a:r>
              <a:rPr sz="3200" dirty="0">
                <a:solidFill>
                  <a:srgbClr val="E20512"/>
                </a:solidFill>
              </a:rPr>
              <a:t>Script Editor</a:t>
            </a:r>
            <a:r>
              <a:rPr sz="3200" spc="-65" dirty="0">
                <a:solidFill>
                  <a:srgbClr val="E20512"/>
                </a:solidFill>
              </a:rPr>
              <a:t> </a:t>
            </a:r>
            <a:r>
              <a:rPr sz="3200" dirty="0">
                <a:solidFill>
                  <a:srgbClr val="E20512"/>
                </a:solidFill>
              </a:rPr>
              <a:t>box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386078"/>
            <a:ext cx="4609465" cy="185864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41300" marR="1073150" indent="-228600">
              <a:lnSpc>
                <a:spcPts val="3360"/>
              </a:lnSpc>
              <a:spcBef>
                <a:spcPts val="204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Additional actions</a:t>
            </a:r>
            <a:r>
              <a:rPr sz="2800" spc="-6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on  command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ts val="3360"/>
              </a:lnSpc>
              <a:spcBef>
                <a:spcPts val="1000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Additional test execution</a:t>
            </a:r>
            <a:r>
              <a:rPr sz="2800" spc="-8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on  command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0" y="1030224"/>
            <a:ext cx="5495544" cy="5344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83045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20512"/>
                </a:solidFill>
              </a:rPr>
              <a:t>Using </a:t>
            </a:r>
            <a:r>
              <a:rPr sz="3200" spc="-5" dirty="0">
                <a:solidFill>
                  <a:srgbClr val="E20512"/>
                </a:solidFill>
              </a:rPr>
              <a:t>Selenium </a:t>
            </a:r>
            <a:r>
              <a:rPr sz="3200" dirty="0">
                <a:solidFill>
                  <a:srgbClr val="E20512"/>
                </a:solidFill>
              </a:rPr>
              <a:t>IDE – Log, Reference</a:t>
            </a:r>
            <a:r>
              <a:rPr sz="3200" spc="-145" dirty="0">
                <a:solidFill>
                  <a:srgbClr val="E20512"/>
                </a:solidFill>
              </a:rPr>
              <a:t> </a:t>
            </a:r>
            <a:r>
              <a:rPr sz="3200" dirty="0">
                <a:solidFill>
                  <a:srgbClr val="E20512"/>
                </a:solidFill>
              </a:rPr>
              <a:t>pane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386078"/>
            <a:ext cx="10216515" cy="241363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41300" marR="5080" indent="-228600">
              <a:lnSpc>
                <a:spcPts val="3360"/>
              </a:lnSpc>
              <a:spcBef>
                <a:spcPts val="204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Log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pane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shows runtime message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actions performed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by  IDE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during</a:t>
            </a:r>
            <a:r>
              <a:rPr sz="2800" spc="1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execution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There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are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4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types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of log: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info, </a:t>
            </a:r>
            <a:r>
              <a:rPr sz="2800" spc="-30" dirty="0">
                <a:solidFill>
                  <a:srgbClr val="313131"/>
                </a:solidFill>
                <a:latin typeface="Arial"/>
                <a:cs typeface="Arial"/>
              </a:rPr>
              <a:t>error,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debug,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and</a:t>
            </a:r>
            <a:r>
              <a:rPr sz="2800" spc="7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warn</a:t>
            </a:r>
            <a:endParaRPr sz="2800" dirty="0">
              <a:latin typeface="Arial"/>
              <a:cs typeface="Arial"/>
            </a:endParaRPr>
          </a:p>
          <a:p>
            <a:pPr marL="241300" marR="619760" indent="-228600">
              <a:lnSpc>
                <a:spcPts val="3360"/>
              </a:lnSpc>
              <a:spcBef>
                <a:spcPts val="1010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Reference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pane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shows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some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hints, usages of selected  ‘selenese’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command in</a:t>
            </a:r>
            <a:r>
              <a:rPr sz="2800" spc="-8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IDE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974" y="4300728"/>
            <a:ext cx="5902025" cy="1519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60823" y="4300728"/>
            <a:ext cx="5426376" cy="1519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83045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20512"/>
                </a:solidFill>
              </a:rPr>
              <a:t>Using </a:t>
            </a:r>
            <a:r>
              <a:rPr sz="3200" spc="-5" dirty="0">
                <a:solidFill>
                  <a:srgbClr val="E20512"/>
                </a:solidFill>
              </a:rPr>
              <a:t>Selenium </a:t>
            </a:r>
            <a:r>
              <a:rPr sz="3200" dirty="0">
                <a:solidFill>
                  <a:srgbClr val="E20512"/>
                </a:solidFill>
              </a:rPr>
              <a:t>IDE – </a:t>
            </a:r>
            <a:r>
              <a:rPr lang="en-US" sz="3200" dirty="0" smtClean="0">
                <a:solidFill>
                  <a:srgbClr val="E20512"/>
                </a:solidFill>
              </a:rPr>
              <a:t>Debug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386078"/>
            <a:ext cx="10216515" cy="4350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3360"/>
              </a:lnSpc>
              <a:spcBef>
                <a:spcPts val="204"/>
              </a:spcBef>
              <a:buClr>
                <a:srgbClr val="E20512"/>
              </a:buClr>
              <a:buSzPct val="119642"/>
              <a:tabLst>
                <a:tab pos="241300" algn="l"/>
              </a:tabLst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  <p:sp>
        <p:nvSpPr>
          <p:cNvPr id="8" name="Rectangle 7"/>
          <p:cNvSpPr/>
          <p:nvPr/>
        </p:nvSpPr>
        <p:spPr>
          <a:xfrm>
            <a:off x="886150" y="1412236"/>
            <a:ext cx="100866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Debugging is the process of finding out the error or the cause of the error, in order to have a direction to fix 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315798"/>
            <a:ext cx="7800000" cy="397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107428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20512"/>
                </a:solidFill>
              </a:rPr>
              <a:t>Using </a:t>
            </a:r>
            <a:r>
              <a:rPr sz="3200" spc="-5" dirty="0">
                <a:solidFill>
                  <a:srgbClr val="E20512"/>
                </a:solidFill>
              </a:rPr>
              <a:t>Selenium </a:t>
            </a:r>
            <a:r>
              <a:rPr sz="3200" dirty="0">
                <a:solidFill>
                  <a:srgbClr val="E20512"/>
                </a:solidFill>
              </a:rPr>
              <a:t>IDE – </a:t>
            </a:r>
            <a:r>
              <a:rPr lang="en-US" sz="3200" dirty="0" smtClean="0">
                <a:solidFill>
                  <a:srgbClr val="E20512"/>
                </a:solidFill>
              </a:rPr>
              <a:t>Run one test from another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386078"/>
            <a:ext cx="10216515" cy="1847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3360"/>
              </a:lnSpc>
              <a:spcBef>
                <a:spcPts val="204"/>
              </a:spcBef>
              <a:buClr>
                <a:srgbClr val="E20512"/>
              </a:buClr>
              <a:buSzPct val="119642"/>
              <a:tabLst>
                <a:tab pos="241300" algn="l"/>
              </a:tabLst>
            </a:pPr>
            <a:r>
              <a:rPr lang="en-US" sz="2800" b="1" spc="-5" dirty="0" smtClean="0">
                <a:solidFill>
                  <a:srgbClr val="313131"/>
                </a:solidFill>
                <a:latin typeface="Arial"/>
                <a:cs typeface="Arial"/>
              </a:rPr>
              <a:t>run</a:t>
            </a:r>
          </a:p>
          <a:p>
            <a:pPr marL="12700" marR="5080">
              <a:lnSpc>
                <a:spcPts val="3360"/>
              </a:lnSpc>
              <a:spcBef>
                <a:spcPts val="204"/>
              </a:spcBef>
              <a:buClr>
                <a:srgbClr val="E20512"/>
              </a:buClr>
              <a:buSzPct val="119642"/>
              <a:tabLst>
                <a:tab pos="241300" algn="l"/>
              </a:tabLst>
            </a:pPr>
            <a:r>
              <a:rPr lang="en-US" sz="2800" spc="-5" dirty="0" smtClean="0">
                <a:solidFill>
                  <a:srgbClr val="313131"/>
                </a:solidFill>
                <a:latin typeface="Arial"/>
                <a:cs typeface="Arial"/>
              </a:rPr>
              <a:t>- Runs a test case from the current project.</a:t>
            </a:r>
          </a:p>
          <a:p>
            <a:pPr marL="12700" marR="5080">
              <a:lnSpc>
                <a:spcPts val="3360"/>
              </a:lnSpc>
              <a:spcBef>
                <a:spcPts val="204"/>
              </a:spcBef>
              <a:buClr>
                <a:srgbClr val="E20512"/>
              </a:buClr>
              <a:buSzPct val="119642"/>
              <a:tabLst>
                <a:tab pos="241300" algn="l"/>
              </a:tabLst>
            </a:pPr>
            <a:r>
              <a:rPr lang="en-US" sz="2800" spc="-5" dirty="0" smtClean="0">
                <a:solidFill>
                  <a:srgbClr val="313131"/>
                </a:solidFill>
                <a:latin typeface="Arial"/>
                <a:cs typeface="Arial"/>
              </a:rPr>
              <a:t>arguments</a:t>
            </a:r>
          </a:p>
          <a:p>
            <a:pPr marL="12700" marR="5080">
              <a:lnSpc>
                <a:spcPts val="3360"/>
              </a:lnSpc>
              <a:spcBef>
                <a:spcPts val="204"/>
              </a:spcBef>
              <a:buClr>
                <a:srgbClr val="E20512"/>
              </a:buClr>
              <a:buSzPct val="119642"/>
              <a:tabLst>
                <a:tab pos="241300" algn="l"/>
              </a:tabLst>
            </a:pPr>
            <a:r>
              <a:rPr lang="en-US" sz="2800" spc="-5" dirty="0" smtClean="0">
                <a:solidFill>
                  <a:srgbClr val="313131"/>
                </a:solidFill>
                <a:latin typeface="Arial"/>
                <a:cs typeface="Arial"/>
              </a:rPr>
              <a:t>- test case: Test case name from the project.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763147"/>
            <a:ext cx="8219048" cy="2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1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107428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20512"/>
                </a:solidFill>
              </a:rPr>
              <a:t>Using </a:t>
            </a:r>
            <a:r>
              <a:rPr sz="3200" spc="-5" dirty="0">
                <a:solidFill>
                  <a:srgbClr val="E20512"/>
                </a:solidFill>
              </a:rPr>
              <a:t>Selenium </a:t>
            </a:r>
            <a:r>
              <a:rPr sz="3200" dirty="0">
                <a:solidFill>
                  <a:srgbClr val="E20512"/>
                </a:solidFill>
              </a:rPr>
              <a:t>IDE – </a:t>
            </a:r>
            <a:r>
              <a:rPr lang="en-US" sz="3200" dirty="0" smtClean="0">
                <a:solidFill>
                  <a:srgbClr val="E20512"/>
                </a:solidFill>
              </a:rPr>
              <a:t>Conditional logic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2219050"/>
            <a:ext cx="10216515" cy="1847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3360"/>
              </a:lnSpc>
              <a:spcBef>
                <a:spcPts val="204"/>
              </a:spcBef>
              <a:buClr>
                <a:srgbClr val="E20512"/>
              </a:buClr>
              <a:buSzPct val="119642"/>
              <a:tabLst>
                <a:tab pos="241300" algn="l"/>
              </a:tabLst>
            </a:pPr>
            <a:r>
              <a:rPr lang="en-US" sz="2800" b="1" spc="-5" dirty="0" smtClean="0">
                <a:solidFill>
                  <a:srgbClr val="313131"/>
                </a:solidFill>
                <a:latin typeface="Arial"/>
                <a:cs typeface="Arial"/>
              </a:rPr>
              <a:t>If</a:t>
            </a:r>
          </a:p>
          <a:p>
            <a:pPr marL="12700" marR="5080">
              <a:lnSpc>
                <a:spcPts val="3360"/>
              </a:lnSpc>
              <a:spcBef>
                <a:spcPts val="204"/>
              </a:spcBef>
              <a:buClr>
                <a:srgbClr val="E20512"/>
              </a:buClr>
              <a:buSzPct val="119642"/>
              <a:tabLst>
                <a:tab pos="241300" algn="l"/>
              </a:tabLst>
            </a:pPr>
            <a:r>
              <a:rPr lang="en-US" sz="2800" b="1" spc="-5" dirty="0" smtClean="0">
                <a:solidFill>
                  <a:srgbClr val="313131"/>
                </a:solidFill>
                <a:latin typeface="Arial"/>
                <a:cs typeface="Arial"/>
              </a:rPr>
              <a:t>Else if</a:t>
            </a:r>
          </a:p>
          <a:p>
            <a:pPr marL="12700" marR="5080">
              <a:lnSpc>
                <a:spcPts val="3360"/>
              </a:lnSpc>
              <a:spcBef>
                <a:spcPts val="204"/>
              </a:spcBef>
              <a:buClr>
                <a:srgbClr val="E20512"/>
              </a:buClr>
              <a:buSzPct val="119642"/>
              <a:tabLst>
                <a:tab pos="241300" algn="l"/>
              </a:tabLst>
            </a:pPr>
            <a:r>
              <a:rPr lang="en-US" sz="2800" b="1" spc="-5" dirty="0" smtClean="0">
                <a:solidFill>
                  <a:srgbClr val="313131"/>
                </a:solidFill>
                <a:latin typeface="Arial"/>
                <a:cs typeface="Arial"/>
              </a:rPr>
              <a:t>Else</a:t>
            </a:r>
          </a:p>
          <a:p>
            <a:pPr marL="12700" marR="5080">
              <a:lnSpc>
                <a:spcPts val="3360"/>
              </a:lnSpc>
              <a:spcBef>
                <a:spcPts val="204"/>
              </a:spcBef>
              <a:buClr>
                <a:srgbClr val="E20512"/>
              </a:buClr>
              <a:buSzPct val="119642"/>
              <a:tabLst>
                <a:tab pos="241300" algn="l"/>
              </a:tabLst>
            </a:pPr>
            <a:r>
              <a:rPr lang="en-US" sz="2800" b="1" spc="-5" dirty="0" smtClean="0">
                <a:solidFill>
                  <a:srgbClr val="313131"/>
                </a:solidFill>
                <a:latin typeface="Arial"/>
                <a:cs typeface="Arial"/>
              </a:rPr>
              <a:t>end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999700"/>
            <a:ext cx="9428270" cy="228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657961" y="5943600"/>
            <a:ext cx="2774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Control Flow · Selenium 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8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107428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20512"/>
                </a:solidFill>
              </a:rPr>
              <a:t>Using </a:t>
            </a:r>
            <a:r>
              <a:rPr sz="3200" spc="-5" dirty="0">
                <a:solidFill>
                  <a:srgbClr val="E20512"/>
                </a:solidFill>
              </a:rPr>
              <a:t>Selenium </a:t>
            </a:r>
            <a:r>
              <a:rPr sz="3200" dirty="0">
                <a:solidFill>
                  <a:srgbClr val="E20512"/>
                </a:solidFill>
              </a:rPr>
              <a:t>IDE – </a:t>
            </a:r>
            <a:r>
              <a:rPr lang="en-US" sz="3200" dirty="0" smtClean="0">
                <a:solidFill>
                  <a:srgbClr val="E20512"/>
                </a:solidFill>
              </a:rPr>
              <a:t>Looping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2219050"/>
            <a:ext cx="10216515" cy="1847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3360"/>
              </a:lnSpc>
              <a:spcBef>
                <a:spcPts val="204"/>
              </a:spcBef>
              <a:buClr>
                <a:srgbClr val="E20512"/>
              </a:buClr>
              <a:buSzPct val="119642"/>
              <a:tabLst>
                <a:tab pos="241300" algn="l"/>
              </a:tabLst>
            </a:pPr>
            <a:r>
              <a:rPr lang="en-US" sz="2800" b="1" spc="-5" dirty="0" smtClean="0">
                <a:solidFill>
                  <a:srgbClr val="313131"/>
                </a:solidFill>
                <a:latin typeface="Arial"/>
                <a:cs typeface="Arial"/>
              </a:rPr>
              <a:t>Times</a:t>
            </a:r>
          </a:p>
          <a:p>
            <a:pPr marL="12700" marR="5080">
              <a:lnSpc>
                <a:spcPts val="3360"/>
              </a:lnSpc>
              <a:spcBef>
                <a:spcPts val="204"/>
              </a:spcBef>
              <a:buClr>
                <a:srgbClr val="E20512"/>
              </a:buClr>
              <a:buSzPct val="119642"/>
              <a:tabLst>
                <a:tab pos="241300" algn="l"/>
              </a:tabLst>
            </a:pPr>
            <a:r>
              <a:rPr lang="en-US" sz="2800" b="1" spc="-5" dirty="0" smtClean="0">
                <a:solidFill>
                  <a:srgbClr val="313131"/>
                </a:solidFill>
                <a:latin typeface="Arial"/>
                <a:cs typeface="Arial"/>
              </a:rPr>
              <a:t>Do</a:t>
            </a:r>
          </a:p>
          <a:p>
            <a:pPr marL="12700" marR="5080">
              <a:lnSpc>
                <a:spcPts val="3360"/>
              </a:lnSpc>
              <a:spcBef>
                <a:spcPts val="204"/>
              </a:spcBef>
              <a:buClr>
                <a:srgbClr val="E20512"/>
              </a:buClr>
              <a:buSzPct val="119642"/>
              <a:tabLst>
                <a:tab pos="241300" algn="l"/>
              </a:tabLst>
            </a:pPr>
            <a:r>
              <a:rPr lang="en-US" sz="2800" b="1" spc="-5" dirty="0" smtClean="0">
                <a:solidFill>
                  <a:srgbClr val="313131"/>
                </a:solidFill>
                <a:latin typeface="Arial"/>
                <a:cs typeface="Arial"/>
              </a:rPr>
              <a:t>While</a:t>
            </a:r>
          </a:p>
          <a:p>
            <a:pPr marL="12700" marR="5080">
              <a:lnSpc>
                <a:spcPts val="3360"/>
              </a:lnSpc>
              <a:spcBef>
                <a:spcPts val="204"/>
              </a:spcBef>
              <a:buClr>
                <a:srgbClr val="E20512"/>
              </a:buClr>
              <a:buSzPct val="119642"/>
              <a:tabLst>
                <a:tab pos="241300" algn="l"/>
              </a:tabLst>
            </a:pPr>
            <a:r>
              <a:rPr lang="en-US" sz="2800" b="1" spc="-5" dirty="0" err="1" smtClean="0">
                <a:solidFill>
                  <a:srgbClr val="313131"/>
                </a:solidFill>
                <a:latin typeface="Arial"/>
                <a:cs typeface="Arial"/>
              </a:rPr>
              <a:t>ForEach</a:t>
            </a:r>
            <a:endParaRPr lang="en-US" sz="2800" b="1" spc="-5" dirty="0" smtClean="0">
              <a:solidFill>
                <a:srgbClr val="313131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901" y="5943600"/>
            <a:ext cx="2774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Control Flow · Selenium IDE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387" y="1524000"/>
            <a:ext cx="8734213" cy="36459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4410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8262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20512"/>
                </a:solidFill>
              </a:rPr>
              <a:t>Cross browser with Command-line</a:t>
            </a:r>
            <a:r>
              <a:rPr sz="3200" spc="-160" dirty="0">
                <a:solidFill>
                  <a:srgbClr val="E20512"/>
                </a:solidFill>
              </a:rPr>
              <a:t> </a:t>
            </a:r>
            <a:r>
              <a:rPr sz="3200" dirty="0">
                <a:solidFill>
                  <a:srgbClr val="E20512"/>
                </a:solidFill>
              </a:rPr>
              <a:t>Runner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86078"/>
            <a:ext cx="10009505" cy="33934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41300" marR="5080" indent="-228600">
              <a:lnSpc>
                <a:spcPts val="3360"/>
              </a:lnSpc>
              <a:spcBef>
                <a:spcPts val="204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Command-line runner helps run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all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Selenium IDE tests on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any  </a:t>
            </a:r>
            <a:r>
              <a:rPr sz="2800" spc="-20" dirty="0">
                <a:solidFill>
                  <a:srgbClr val="313131"/>
                </a:solidFill>
                <a:latin typeface="Arial"/>
                <a:cs typeface="Arial"/>
              </a:rPr>
              <a:t>browser,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in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parallel,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or in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Selenium</a:t>
            </a:r>
            <a:r>
              <a:rPr sz="2800" spc="7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Grid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Setup some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dependencies for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command-line runner to</a:t>
            </a:r>
            <a:r>
              <a:rPr sz="2800" spc="13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work:</a:t>
            </a:r>
            <a:endParaRPr sz="28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395"/>
              </a:spcBef>
              <a:buClr>
                <a:srgbClr val="E20512"/>
              </a:buClr>
              <a:buFont typeface="Wingdings"/>
              <a:buChar char=""/>
              <a:tabLst>
                <a:tab pos="699135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node: JavaScript runtime</a:t>
            </a:r>
            <a:r>
              <a:rPr sz="2800" spc="2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environment</a:t>
            </a:r>
            <a:endParaRPr sz="28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Clr>
                <a:srgbClr val="E20512"/>
              </a:buClr>
              <a:buFont typeface="Wingdings"/>
              <a:buChar char=""/>
              <a:tabLst>
                <a:tab pos="699135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npm: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NodeJS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package</a:t>
            </a:r>
            <a:r>
              <a:rPr sz="2800" spc="1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manager</a:t>
            </a:r>
            <a:endParaRPr sz="28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495"/>
              </a:spcBef>
              <a:buClr>
                <a:srgbClr val="E20512"/>
              </a:buClr>
              <a:buFont typeface="Wingdings"/>
              <a:buChar char=""/>
              <a:tabLst>
                <a:tab pos="699135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selenium-side-runner: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Selenium IDE command line</a:t>
            </a:r>
            <a:r>
              <a:rPr sz="2800" spc="13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runner</a:t>
            </a:r>
            <a:endParaRPr sz="28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Clr>
                <a:srgbClr val="E20512"/>
              </a:buClr>
              <a:buFont typeface="Wingdings"/>
              <a:buChar char=""/>
              <a:tabLst>
                <a:tab pos="699135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browser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drivers: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to run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test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on browser on</a:t>
            </a:r>
            <a:r>
              <a:rPr sz="2800" spc="3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local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88506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20512"/>
                </a:solidFill>
              </a:rPr>
              <a:t>Command-line Runner – Setup and</a:t>
            </a:r>
            <a:r>
              <a:rPr sz="3200" spc="-150" dirty="0">
                <a:solidFill>
                  <a:srgbClr val="E20512"/>
                </a:solidFill>
              </a:rPr>
              <a:t> </a:t>
            </a:r>
            <a:r>
              <a:rPr sz="3200" dirty="0">
                <a:solidFill>
                  <a:srgbClr val="E20512"/>
                </a:solidFill>
              </a:rPr>
              <a:t>Execution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259390"/>
            <a:ext cx="10333990" cy="211328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41300" marR="2938780" indent="-241300">
              <a:lnSpc>
                <a:spcPts val="4360"/>
              </a:lnSpc>
              <a:spcBef>
                <a:spcPts val="405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Download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and install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NodeJS –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latest version </a:t>
            </a:r>
            <a:r>
              <a:rPr sz="2800" u="heavy" dirty="0">
                <a:solidFill>
                  <a:srgbClr val="E20512"/>
                </a:solidFill>
                <a:uFill>
                  <a:solidFill>
                    <a:srgbClr val="E20512"/>
                  </a:solidFill>
                </a:uFill>
                <a:latin typeface="Arial"/>
                <a:cs typeface="Arial"/>
              </a:rPr>
              <a:t> </a:t>
            </a:r>
            <a:r>
              <a:rPr sz="2800" u="heavy" dirty="0">
                <a:solidFill>
                  <a:srgbClr val="E20512"/>
                </a:solidFill>
                <a:uFill>
                  <a:solidFill>
                    <a:srgbClr val="E20512"/>
                  </a:solidFill>
                </a:uFill>
                <a:latin typeface="Arial"/>
                <a:cs typeface="Arial"/>
                <a:hlinkClick r:id="rId2"/>
              </a:rPr>
              <a:t>NodeJS Latest </a:t>
            </a:r>
            <a:r>
              <a:rPr sz="2800" u="heavy" spc="-75" dirty="0">
                <a:solidFill>
                  <a:srgbClr val="E20512"/>
                </a:solidFill>
                <a:uFill>
                  <a:solidFill>
                    <a:srgbClr val="E20512"/>
                  </a:solidFill>
                </a:uFill>
                <a:latin typeface="Arial"/>
                <a:cs typeface="Arial"/>
                <a:hlinkClick r:id="rId2"/>
              </a:rPr>
              <a:t>LTS </a:t>
            </a:r>
            <a:r>
              <a:rPr sz="2800" u="heavy" spc="-20" dirty="0">
                <a:solidFill>
                  <a:srgbClr val="E20512"/>
                </a:solidFill>
                <a:uFill>
                  <a:solidFill>
                    <a:srgbClr val="E20512"/>
                  </a:solidFill>
                </a:uFill>
                <a:latin typeface="Arial"/>
                <a:cs typeface="Arial"/>
                <a:hlinkClick r:id="rId2"/>
              </a:rPr>
              <a:t>Version:</a:t>
            </a:r>
            <a:r>
              <a:rPr sz="2800" u="heavy" spc="45" dirty="0">
                <a:solidFill>
                  <a:srgbClr val="E20512"/>
                </a:solidFill>
                <a:uFill>
                  <a:solidFill>
                    <a:srgbClr val="E20512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800" u="heavy" dirty="0">
                <a:solidFill>
                  <a:srgbClr val="E20512"/>
                </a:solidFill>
                <a:uFill>
                  <a:solidFill>
                    <a:srgbClr val="E20512"/>
                  </a:solidFill>
                </a:uFill>
                <a:latin typeface="Arial"/>
                <a:cs typeface="Arial"/>
                <a:hlinkClick r:id="rId2"/>
              </a:rPr>
              <a:t>14.16.1</a:t>
            </a:r>
            <a:endParaRPr sz="2800" dirty="0">
              <a:latin typeface="Arial"/>
              <a:cs typeface="Arial"/>
            </a:endParaRPr>
          </a:p>
          <a:p>
            <a:pPr marL="241300" marR="5080" indent="-228600">
              <a:lnSpc>
                <a:spcPts val="3360"/>
              </a:lnSpc>
              <a:spcBef>
                <a:spcPts val="805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Make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sure Node.js,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npm, and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node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modules are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added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to </a:t>
            </a:r>
            <a:r>
              <a:rPr sz="2800" spc="-110" dirty="0">
                <a:solidFill>
                  <a:srgbClr val="313131"/>
                </a:solidFill>
                <a:latin typeface="Arial"/>
                <a:cs typeface="Arial"/>
              </a:rPr>
              <a:t>PATH 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environment</a:t>
            </a:r>
            <a:r>
              <a:rPr sz="2800" spc="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variables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582109"/>
            <a:ext cx="6536690" cy="45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3560"/>
              </a:lnSpc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Install ‘selenium-side-runner’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using</a:t>
            </a:r>
            <a:r>
              <a:rPr sz="2800" spc="-3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npm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2436" y="3585971"/>
            <a:ext cx="4485132" cy="797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40779" y="3585971"/>
            <a:ext cx="3794760" cy="797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30907" y="5212079"/>
            <a:ext cx="8217408" cy="8305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9210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20512"/>
                </a:solidFill>
              </a:rPr>
              <a:t>Command-line Runner – Setup Browser</a:t>
            </a:r>
            <a:r>
              <a:rPr sz="3200" spc="-170" dirty="0">
                <a:solidFill>
                  <a:srgbClr val="E20512"/>
                </a:solidFill>
              </a:rPr>
              <a:t> </a:t>
            </a:r>
            <a:r>
              <a:rPr sz="3200" dirty="0">
                <a:solidFill>
                  <a:srgbClr val="E20512"/>
                </a:solidFill>
              </a:rPr>
              <a:t>Drivers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8" y="1271571"/>
            <a:ext cx="7769861" cy="3291286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Install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browser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drivers using</a:t>
            </a:r>
            <a:r>
              <a:rPr sz="2800" spc="2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npm</a:t>
            </a:r>
            <a:endParaRPr sz="2800" dirty="0">
              <a:latin typeface="Arial"/>
              <a:cs typeface="Arial"/>
            </a:endParaRPr>
          </a:p>
          <a:p>
            <a:pPr marL="307975" marR="5080">
              <a:lnSpc>
                <a:spcPts val="4360"/>
              </a:lnSpc>
              <a:spcBef>
                <a:spcPts val="105"/>
              </a:spcBef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For Chrome: “</a:t>
            </a:r>
            <a:r>
              <a:rPr sz="2400" i="1" spc="-5" dirty="0">
                <a:solidFill>
                  <a:srgbClr val="313131"/>
                </a:solidFill>
                <a:latin typeface="Courier New"/>
                <a:cs typeface="Courier New"/>
              </a:rPr>
              <a:t>npm install </a:t>
            </a:r>
            <a:r>
              <a:rPr lang="en-US" sz="2400" i="1" spc="-5" dirty="0" smtClean="0">
                <a:solidFill>
                  <a:srgbClr val="313131"/>
                </a:solidFill>
                <a:latin typeface="Courier New"/>
                <a:cs typeface="Courier New"/>
              </a:rPr>
              <a:t>–g </a:t>
            </a:r>
            <a:r>
              <a:rPr lang="en-US" sz="2400" i="1" spc="-5" dirty="0" err="1" smtClean="0">
                <a:solidFill>
                  <a:srgbClr val="313131"/>
                </a:solidFill>
                <a:latin typeface="Courier New"/>
                <a:cs typeface="Courier New"/>
              </a:rPr>
              <a:t>c</a:t>
            </a:r>
            <a:r>
              <a:rPr sz="2400" i="1" spc="-5" dirty="0" err="1" smtClean="0">
                <a:solidFill>
                  <a:srgbClr val="313131"/>
                </a:solidFill>
                <a:latin typeface="Courier New"/>
                <a:cs typeface="Courier New"/>
              </a:rPr>
              <a:t>hrome</a:t>
            </a:r>
            <a:r>
              <a:rPr lang="en-US" sz="2400" i="1" spc="-5" dirty="0" err="1" smtClean="0">
                <a:solidFill>
                  <a:srgbClr val="313131"/>
                </a:solidFill>
                <a:latin typeface="Courier New"/>
                <a:cs typeface="Courier New"/>
              </a:rPr>
              <a:t>d</a:t>
            </a:r>
            <a:r>
              <a:rPr sz="2400" i="1" spc="-5" dirty="0" err="1" smtClean="0">
                <a:solidFill>
                  <a:srgbClr val="313131"/>
                </a:solidFill>
                <a:latin typeface="Courier New"/>
                <a:cs typeface="Courier New"/>
              </a:rPr>
              <a:t>river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”  For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Firefox: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“</a:t>
            </a:r>
            <a:r>
              <a:rPr sz="2400" i="1" spc="-5" dirty="0">
                <a:solidFill>
                  <a:srgbClr val="313131"/>
                </a:solidFill>
                <a:latin typeface="Courier New"/>
                <a:cs typeface="Courier New"/>
              </a:rPr>
              <a:t>npm install</a:t>
            </a:r>
            <a:r>
              <a:rPr sz="2400" i="1" spc="-50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lang="en-US" sz="2400" i="1" spc="-50" dirty="0" smtClean="0">
                <a:solidFill>
                  <a:srgbClr val="313131"/>
                </a:solidFill>
                <a:latin typeface="Courier New"/>
                <a:cs typeface="Courier New"/>
              </a:rPr>
              <a:t>–g </a:t>
            </a:r>
            <a:r>
              <a:rPr lang="en-US" sz="2400" i="1" spc="-5" dirty="0" err="1" smtClean="0">
                <a:solidFill>
                  <a:srgbClr val="313131"/>
                </a:solidFill>
                <a:latin typeface="Courier New"/>
                <a:cs typeface="Courier New"/>
              </a:rPr>
              <a:t>g</a:t>
            </a:r>
            <a:r>
              <a:rPr sz="2400" i="1" spc="-5" dirty="0" err="1" smtClean="0">
                <a:solidFill>
                  <a:srgbClr val="313131"/>
                </a:solidFill>
                <a:latin typeface="Courier New"/>
                <a:cs typeface="Courier New"/>
              </a:rPr>
              <a:t>ecko</a:t>
            </a:r>
            <a:r>
              <a:rPr lang="en-US" sz="2400" i="1" spc="-5" dirty="0" err="1" smtClean="0">
                <a:solidFill>
                  <a:srgbClr val="313131"/>
                </a:solidFill>
                <a:latin typeface="Courier New"/>
                <a:cs typeface="Courier New"/>
              </a:rPr>
              <a:t>d</a:t>
            </a:r>
            <a:r>
              <a:rPr sz="2400" i="1" spc="-5" dirty="0" err="1" smtClean="0">
                <a:solidFill>
                  <a:srgbClr val="313131"/>
                </a:solidFill>
                <a:latin typeface="Courier New"/>
                <a:cs typeface="Courier New"/>
              </a:rPr>
              <a:t>river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”</a:t>
            </a:r>
            <a:endParaRPr sz="2800" dirty="0">
              <a:latin typeface="Arial"/>
              <a:cs typeface="Arial"/>
            </a:endParaRPr>
          </a:p>
          <a:p>
            <a:pPr marL="307975" marR="806450">
              <a:lnSpc>
                <a:spcPts val="4360"/>
              </a:lnSpc>
              <a:spcBef>
                <a:spcPts val="5"/>
              </a:spcBef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For Edge: “</a:t>
            </a:r>
            <a:r>
              <a:rPr sz="2400" i="1" spc="-5" dirty="0">
                <a:solidFill>
                  <a:srgbClr val="313131"/>
                </a:solidFill>
                <a:latin typeface="Courier New"/>
                <a:cs typeface="Courier New"/>
              </a:rPr>
              <a:t>npm </a:t>
            </a:r>
            <a:r>
              <a:rPr sz="2400" i="1" dirty="0">
                <a:solidFill>
                  <a:srgbClr val="313131"/>
                </a:solidFill>
                <a:latin typeface="Courier New"/>
                <a:cs typeface="Courier New"/>
              </a:rPr>
              <a:t>install </a:t>
            </a:r>
            <a:r>
              <a:rPr lang="en-US" sz="2400" i="1" dirty="0" smtClean="0">
                <a:solidFill>
                  <a:srgbClr val="313131"/>
                </a:solidFill>
                <a:latin typeface="Courier New"/>
                <a:cs typeface="Courier New"/>
              </a:rPr>
              <a:t>–g </a:t>
            </a:r>
            <a:r>
              <a:rPr sz="2400" i="1" spc="-5" dirty="0" err="1" smtClean="0">
                <a:solidFill>
                  <a:srgbClr val="313131"/>
                </a:solidFill>
                <a:latin typeface="Courier New"/>
                <a:cs typeface="Courier New"/>
              </a:rPr>
              <a:t>edgedriver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”  </a:t>
            </a:r>
            <a:endParaRPr lang="en-US" sz="2800" spc="-5" dirty="0" smtClean="0">
              <a:solidFill>
                <a:srgbClr val="313131"/>
              </a:solidFill>
              <a:latin typeface="Arial"/>
              <a:cs typeface="Arial"/>
            </a:endParaRPr>
          </a:p>
          <a:p>
            <a:pPr marL="307975" marR="806450">
              <a:lnSpc>
                <a:spcPts val="4360"/>
              </a:lnSpc>
              <a:spcBef>
                <a:spcPts val="5"/>
              </a:spcBef>
            </a:pPr>
            <a:r>
              <a:rPr sz="2800" spc="-5" dirty="0" smtClean="0">
                <a:solidFill>
                  <a:srgbClr val="313131"/>
                </a:solidFill>
                <a:latin typeface="Arial"/>
                <a:cs typeface="Arial"/>
              </a:rPr>
              <a:t>For IE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: “</a:t>
            </a:r>
            <a:r>
              <a:rPr sz="2400" i="1" spc="-5" dirty="0">
                <a:solidFill>
                  <a:srgbClr val="313131"/>
                </a:solidFill>
                <a:latin typeface="Courier New"/>
                <a:cs typeface="Courier New"/>
              </a:rPr>
              <a:t>npm install</a:t>
            </a:r>
            <a:r>
              <a:rPr sz="2400" i="1" spc="-4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lang="en-US" sz="2400" i="1" spc="-45" dirty="0" smtClean="0">
                <a:solidFill>
                  <a:srgbClr val="313131"/>
                </a:solidFill>
                <a:latin typeface="Courier New"/>
                <a:cs typeface="Courier New"/>
              </a:rPr>
              <a:t>–g </a:t>
            </a:r>
            <a:r>
              <a:rPr sz="2400" i="1" spc="-5" dirty="0" err="1" smtClean="0">
                <a:solidFill>
                  <a:srgbClr val="313131"/>
                </a:solidFill>
                <a:latin typeface="Courier New"/>
                <a:cs typeface="Courier New"/>
              </a:rPr>
              <a:t>iedriver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”</a:t>
            </a:r>
            <a:endParaRPr sz="2800" dirty="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790"/>
              </a:spcBef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For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Safari: download</a:t>
            </a:r>
            <a:r>
              <a:rPr sz="2800" spc="3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u="heavy" spc="-5" dirty="0">
                <a:solidFill>
                  <a:srgbClr val="E20512"/>
                </a:solidFill>
                <a:uFill>
                  <a:solidFill>
                    <a:srgbClr val="E20512"/>
                  </a:solidFill>
                </a:uFill>
                <a:latin typeface="Arial"/>
                <a:cs typeface="Arial"/>
                <a:hlinkClick r:id="rId2"/>
              </a:rPr>
              <a:t>SafariDriver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4866" y="1396111"/>
            <a:ext cx="5527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</a:t>
            </a:r>
            <a:r>
              <a:rPr dirty="0"/>
              <a:t>is </a:t>
            </a:r>
            <a:r>
              <a:rPr spc="-5" dirty="0"/>
              <a:t>Selenium</a:t>
            </a:r>
            <a:r>
              <a:rPr spc="-50" dirty="0"/>
              <a:t> </a:t>
            </a:r>
            <a:r>
              <a:rPr spc="-5" dirty="0"/>
              <a:t>IDE?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386078"/>
            <a:ext cx="9970135" cy="185864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41300" marR="1340485" indent="-228600">
              <a:lnSpc>
                <a:spcPts val="3360"/>
              </a:lnSpc>
              <a:spcBef>
                <a:spcPts val="204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The executor “selenium-side-runner” is located under 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“/node_modules/.bin”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after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npm</a:t>
            </a:r>
            <a:r>
              <a:rPr sz="2800" spc="3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install</a:t>
            </a:r>
            <a:endParaRPr sz="2800" dirty="0">
              <a:latin typeface="Arial"/>
              <a:cs typeface="Arial"/>
            </a:endParaRPr>
          </a:p>
          <a:p>
            <a:pPr marL="241300" marR="5080" indent="-228600">
              <a:lnSpc>
                <a:spcPts val="3360"/>
              </a:lnSpc>
              <a:spcBef>
                <a:spcPts val="1000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Calling this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executor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with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path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test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suite file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*.side, and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with 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parameter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to set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browser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to be</a:t>
            </a:r>
            <a:r>
              <a:rPr sz="2800" spc="4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run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66846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20512"/>
                </a:solidFill>
              </a:rPr>
              <a:t>Command-line Runner -</a:t>
            </a:r>
            <a:r>
              <a:rPr sz="3200" spc="-125" dirty="0">
                <a:solidFill>
                  <a:srgbClr val="E20512"/>
                </a:solidFill>
              </a:rPr>
              <a:t> </a:t>
            </a:r>
            <a:r>
              <a:rPr sz="3200" dirty="0">
                <a:solidFill>
                  <a:srgbClr val="E20512"/>
                </a:solidFill>
              </a:rPr>
              <a:t>Execution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578863" y="3485388"/>
            <a:ext cx="8365236" cy="2130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88017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20512"/>
                </a:solidFill>
              </a:rPr>
              <a:t>Command-line Runner – Execution in</a:t>
            </a:r>
            <a:r>
              <a:rPr sz="3200" spc="-145" dirty="0">
                <a:solidFill>
                  <a:srgbClr val="E20512"/>
                </a:solidFill>
              </a:rPr>
              <a:t> </a:t>
            </a:r>
            <a:r>
              <a:rPr sz="3200" spc="-5" dirty="0">
                <a:solidFill>
                  <a:srgbClr val="E20512"/>
                </a:solidFill>
              </a:rPr>
              <a:t>Parallel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283463" y="3506342"/>
            <a:ext cx="6392029" cy="298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386078"/>
            <a:ext cx="10335260" cy="185864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41300" marR="5080" indent="-228600">
              <a:lnSpc>
                <a:spcPts val="3360"/>
              </a:lnSpc>
              <a:spcBef>
                <a:spcPts val="204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In </a:t>
            </a:r>
            <a:r>
              <a:rPr sz="2800" spc="-20" dirty="0">
                <a:solidFill>
                  <a:srgbClr val="313131"/>
                </a:solidFill>
                <a:latin typeface="Arial"/>
                <a:cs typeface="Arial"/>
              </a:rPr>
              <a:t>runner,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by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default, tests are executed parallel automatically at  suite</a:t>
            </a:r>
            <a:r>
              <a:rPr sz="2800" spc="-1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level</a:t>
            </a:r>
            <a:endParaRPr sz="2800">
              <a:latin typeface="Arial"/>
              <a:cs typeface="Arial"/>
            </a:endParaRPr>
          </a:p>
          <a:p>
            <a:pPr marL="241300" marR="323850" indent="-228600">
              <a:lnSpc>
                <a:spcPts val="3360"/>
              </a:lnSpc>
              <a:spcBef>
                <a:spcPts val="1000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Configure parallel execution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in IDE in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order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execute tests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in 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test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suite in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 parallel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96911" y="3439667"/>
            <a:ext cx="4895087" cy="2499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1981200"/>
            <a:ext cx="466623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/>
              <a:t>Exercise</a:t>
            </a:r>
            <a:endParaRPr sz="3600" dirty="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</p:spTree>
    <p:extLst>
      <p:ext uri="{BB962C8B-B14F-4D97-AF65-F5344CB8AC3E}">
        <p14:creationId xmlns:p14="http://schemas.microsoft.com/office/powerpoint/2010/main" val="164539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838200" y="1361663"/>
            <a:ext cx="10515600" cy="2585323"/>
          </a:xfrm>
        </p:spPr>
        <p:txBody>
          <a:bodyPr/>
          <a:lstStyle/>
          <a:p>
            <a:pPr lvl="1"/>
            <a:r>
              <a:rPr lang="en-US" sz="2400" b="1" dirty="0" smtClean="0"/>
              <a:t>Jira005: </a:t>
            </a:r>
            <a:r>
              <a:rPr lang="en-US" sz="2400" b="1" dirty="0"/>
              <a:t>[PRACTICE] - UI Automation with Selenium </a:t>
            </a:r>
            <a:r>
              <a:rPr lang="en-US" sz="2400" b="1" dirty="0" smtClean="0"/>
              <a:t>IDE</a:t>
            </a:r>
          </a:p>
          <a:p>
            <a:pPr lvl="1"/>
            <a:r>
              <a:rPr lang="en-US" sz="2400" b="1" dirty="0"/>
              <a:t>	</a:t>
            </a:r>
            <a:r>
              <a:rPr lang="en-US" sz="2400" dirty="0" smtClean="0"/>
              <a:t>Deadline: </a:t>
            </a:r>
            <a:r>
              <a:rPr lang="en-US" sz="2400" dirty="0" smtClean="0"/>
              <a:t>15 July </a:t>
            </a:r>
            <a:r>
              <a:rPr lang="en-US" sz="2400" dirty="0" smtClean="0"/>
              <a:t>2022</a:t>
            </a:r>
          </a:p>
          <a:p>
            <a:pPr lvl="2"/>
            <a:r>
              <a:rPr lang="en-US" sz="2400" dirty="0"/>
              <a:t>Link: https://</a:t>
            </a:r>
            <a:r>
              <a:rPr lang="en-US" sz="2400" dirty="0" smtClean="0"/>
              <a:t>gitlab.com/rookiesautomationgroup/batch5/-/issues/5</a:t>
            </a:r>
            <a:endParaRPr lang="en-US" sz="2400" dirty="0" smtClean="0"/>
          </a:p>
          <a:p>
            <a:pPr marL="914400" lvl="2" indent="0">
              <a:buNone/>
            </a:pPr>
            <a:endParaRPr lang="en-US" sz="2400" dirty="0" smtClean="0"/>
          </a:p>
          <a:p>
            <a:pPr lvl="1"/>
            <a:r>
              <a:rPr lang="en-US" sz="2400" b="1" dirty="0" smtClean="0"/>
              <a:t>Jira006: </a:t>
            </a:r>
            <a:r>
              <a:rPr lang="en-US" sz="2400" b="1" dirty="0"/>
              <a:t>[FINAL] UI Automated Testing with Selenium </a:t>
            </a:r>
            <a:r>
              <a:rPr lang="en-US" sz="2400" b="1" dirty="0" smtClean="0"/>
              <a:t>IDE</a:t>
            </a:r>
          </a:p>
          <a:p>
            <a:pPr lvl="1"/>
            <a:r>
              <a:rPr lang="en-US" sz="2400" b="1" dirty="0"/>
              <a:t>	</a:t>
            </a:r>
            <a:r>
              <a:rPr lang="en-US" sz="2400" dirty="0" smtClean="0"/>
              <a:t>Deadline: </a:t>
            </a:r>
            <a:r>
              <a:rPr lang="en-US" sz="2400" dirty="0" smtClean="0"/>
              <a:t>17 July </a:t>
            </a:r>
            <a:r>
              <a:rPr lang="en-US" sz="2400" dirty="0" smtClean="0"/>
              <a:t>2022</a:t>
            </a:r>
          </a:p>
          <a:p>
            <a:pPr lvl="2"/>
            <a:r>
              <a:rPr lang="en-US" sz="2400" dirty="0"/>
              <a:t>Link: https://</a:t>
            </a:r>
            <a:r>
              <a:rPr lang="en-US" sz="2400" dirty="0" smtClean="0"/>
              <a:t>gitlab.com/rookiesautomationgroup/batch5/-/issues/6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625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dirty="0" smtClean="0"/>
              <a:t>References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838200" y="1361663"/>
            <a:ext cx="11658600" cy="46815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www.selenium.dev/selenium-ide/docs/en/introduction/getting-started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https://the-internet.herokuapp.com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/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www.selenium.dev/selenium-ide/docs/en/introduction/command-line-runner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44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1861292" cy="66720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62883" y="2406802"/>
            <a:ext cx="2562860" cy="146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5490" marR="5080" indent="-733425">
              <a:lnSpc>
                <a:spcPct val="117900"/>
              </a:lnSpc>
              <a:spcBef>
                <a:spcPts val="100"/>
              </a:spcBef>
            </a:pPr>
            <a:r>
              <a:rPr spc="-10" dirty="0"/>
              <a:t>Thank</a:t>
            </a:r>
            <a:r>
              <a:rPr spc="-70" dirty="0"/>
              <a:t> </a:t>
            </a:r>
            <a:r>
              <a:rPr spc="-5" dirty="0"/>
              <a:t>you  Q &amp;</a:t>
            </a:r>
            <a:r>
              <a:rPr spc="-185" dirty="0"/>
              <a:t> </a:t>
            </a:r>
            <a:r>
              <a:rPr spc="-5" dirty="0"/>
              <a:t>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4425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20512"/>
                </a:solidFill>
              </a:rPr>
              <a:t>What is </a:t>
            </a:r>
            <a:r>
              <a:rPr sz="3200" spc="-5" dirty="0">
                <a:solidFill>
                  <a:srgbClr val="E20512"/>
                </a:solidFill>
              </a:rPr>
              <a:t>Selenium</a:t>
            </a:r>
            <a:r>
              <a:rPr sz="3200" spc="-100" dirty="0">
                <a:solidFill>
                  <a:srgbClr val="E20512"/>
                </a:solidFill>
              </a:rPr>
              <a:t> </a:t>
            </a:r>
            <a:r>
              <a:rPr sz="3200" dirty="0">
                <a:solidFill>
                  <a:srgbClr val="E20512"/>
                </a:solidFill>
              </a:rPr>
              <a:t>IDE?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915720" y="1219200"/>
            <a:ext cx="10463530" cy="3334886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41300" marR="100330" indent="-228600">
              <a:lnSpc>
                <a:spcPts val="3360"/>
              </a:lnSpc>
              <a:spcBef>
                <a:spcPts val="204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Selenium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IDE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(Integrated Development </a:t>
            </a:r>
            <a:r>
              <a:rPr sz="2800" spc="-5" dirty="0" smtClean="0">
                <a:solidFill>
                  <a:srgbClr val="313131"/>
                </a:solidFill>
                <a:latin typeface="Arial"/>
                <a:cs typeface="Arial"/>
              </a:rPr>
              <a:t>Environment)</a:t>
            </a:r>
            <a:r>
              <a:rPr lang="en-US" sz="2800" spc="-5" dirty="0" smtClean="0">
                <a:solidFill>
                  <a:srgbClr val="313131"/>
                </a:solidFill>
                <a:latin typeface="Arial"/>
                <a:cs typeface="Arial"/>
              </a:rPr>
              <a:t>. </a:t>
            </a:r>
          </a:p>
          <a:p>
            <a:pPr marL="241300" marR="100330" indent="-228600">
              <a:lnSpc>
                <a:spcPts val="3360"/>
              </a:lnSpc>
              <a:spcBef>
                <a:spcPts val="204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spc="-5" dirty="0" smtClean="0">
                <a:solidFill>
                  <a:srgbClr val="313131"/>
                </a:solidFill>
                <a:latin typeface="Arial"/>
                <a:cs typeface="Arial"/>
              </a:rPr>
              <a:t>It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is implemented as a Firefox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add-on, </a:t>
            </a:r>
            <a:r>
              <a:rPr sz="2800" dirty="0" smtClean="0">
                <a:solidFill>
                  <a:srgbClr val="313131"/>
                </a:solidFill>
                <a:latin typeface="Arial"/>
                <a:cs typeface="Arial"/>
              </a:rPr>
              <a:t>supports </a:t>
            </a:r>
            <a:r>
              <a:rPr sz="2800" spc="-5" dirty="0" smtClean="0">
                <a:solidFill>
                  <a:srgbClr val="313131"/>
                </a:solidFill>
                <a:latin typeface="Arial"/>
                <a:cs typeface="Arial"/>
              </a:rPr>
              <a:t>Chrome</a:t>
            </a:r>
            <a:r>
              <a:rPr lang="en-US" sz="2800" spc="-5" dirty="0" smtClean="0">
                <a:solidFill>
                  <a:srgbClr val="313131"/>
                </a:solidFill>
                <a:latin typeface="Arial"/>
                <a:cs typeface="Arial"/>
              </a:rPr>
              <a:t>, Edge </a:t>
            </a:r>
            <a:r>
              <a:rPr sz="2800" dirty="0" smtClean="0">
                <a:solidFill>
                  <a:srgbClr val="313131"/>
                </a:solidFill>
                <a:latin typeface="Arial"/>
                <a:cs typeface="Arial"/>
              </a:rPr>
              <a:t>extension</a:t>
            </a:r>
            <a:endParaRPr sz="2800" dirty="0">
              <a:latin typeface="Arial"/>
              <a:cs typeface="Arial"/>
            </a:endParaRPr>
          </a:p>
          <a:p>
            <a:pPr marL="241300" marR="114935" indent="-228600">
              <a:lnSpc>
                <a:spcPts val="3360"/>
              </a:lnSpc>
              <a:spcBef>
                <a:spcPts val="1010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Helps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quickly recording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playing tests, organizing tests, easy  manages test</a:t>
            </a:r>
            <a:r>
              <a:rPr sz="2800" spc="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suites</a:t>
            </a:r>
            <a:endParaRPr sz="2800" dirty="0">
              <a:latin typeface="Arial"/>
              <a:cs typeface="Arial"/>
            </a:endParaRPr>
          </a:p>
          <a:p>
            <a:pPr marL="241300" marR="5080" indent="-228600">
              <a:lnSpc>
                <a:spcPts val="3360"/>
              </a:lnSpc>
              <a:spcBef>
                <a:spcPts val="1000"/>
              </a:spcBef>
              <a:buClr>
                <a:srgbClr val="E20512"/>
              </a:buClr>
              <a:buSzPct val="119642"/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Parallel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Cross-browsers execution with Chrome,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Firefox,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MS  Edge (Chromium),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Internet </a:t>
            </a:r>
            <a:r>
              <a:rPr sz="2800" spc="-20" dirty="0">
                <a:solidFill>
                  <a:srgbClr val="313131"/>
                </a:solidFill>
                <a:latin typeface="Arial"/>
                <a:cs typeface="Arial"/>
              </a:rPr>
              <a:t>Explorer,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and</a:t>
            </a:r>
            <a:r>
              <a:rPr sz="2800" spc="9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Safari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377697"/>
            <a:ext cx="9124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E20512"/>
                </a:solidFill>
              </a:rPr>
              <a:t>Selenium </a:t>
            </a:r>
            <a:r>
              <a:rPr sz="3200" dirty="0">
                <a:solidFill>
                  <a:srgbClr val="E20512"/>
                </a:solidFill>
              </a:rPr>
              <a:t>IDE – </a:t>
            </a:r>
            <a:r>
              <a:rPr sz="3200" spc="-5" dirty="0">
                <a:solidFill>
                  <a:srgbClr val="E20512"/>
                </a:solidFill>
              </a:rPr>
              <a:t>Advantages </a:t>
            </a:r>
            <a:r>
              <a:rPr sz="3200" dirty="0">
                <a:solidFill>
                  <a:srgbClr val="E20512"/>
                </a:solidFill>
              </a:rPr>
              <a:t>and</a:t>
            </a:r>
            <a:r>
              <a:rPr sz="3200" spc="-165" dirty="0">
                <a:solidFill>
                  <a:srgbClr val="E20512"/>
                </a:solidFill>
              </a:rPr>
              <a:t> </a:t>
            </a:r>
            <a:r>
              <a:rPr sz="3200" spc="-5" dirty="0">
                <a:solidFill>
                  <a:srgbClr val="E20512"/>
                </a:solidFill>
              </a:rPr>
              <a:t>disadvantages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509016" y="1245108"/>
            <a:ext cx="5311140" cy="5215255"/>
            <a:chOff x="509016" y="1245108"/>
            <a:chExt cx="5311140" cy="5215255"/>
          </a:xfrm>
        </p:grpSpPr>
        <p:sp>
          <p:nvSpPr>
            <p:cNvPr id="4" name="object 4"/>
            <p:cNvSpPr/>
            <p:nvPr/>
          </p:nvSpPr>
          <p:spPr>
            <a:xfrm>
              <a:off x="515112" y="1251204"/>
              <a:ext cx="5299075" cy="601980"/>
            </a:xfrm>
            <a:custGeom>
              <a:avLst/>
              <a:gdLst/>
              <a:ahLst/>
              <a:cxnLst/>
              <a:rect l="l" t="t" r="r" b="b"/>
              <a:pathLst>
                <a:path w="5299075" h="601980">
                  <a:moveTo>
                    <a:pt x="5298948" y="0"/>
                  </a:moveTo>
                  <a:lnTo>
                    <a:pt x="0" y="0"/>
                  </a:lnTo>
                  <a:lnTo>
                    <a:pt x="0" y="601979"/>
                  </a:lnTo>
                  <a:lnTo>
                    <a:pt x="5298948" y="601979"/>
                  </a:lnTo>
                  <a:lnTo>
                    <a:pt x="5298948" y="0"/>
                  </a:lnTo>
                  <a:close/>
                </a:path>
              </a:pathLst>
            </a:custGeom>
            <a:solidFill>
              <a:srgbClr val="F3A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5112" y="1251204"/>
              <a:ext cx="5299075" cy="601980"/>
            </a:xfrm>
            <a:custGeom>
              <a:avLst/>
              <a:gdLst/>
              <a:ahLst/>
              <a:cxnLst/>
              <a:rect l="l" t="t" r="r" b="b"/>
              <a:pathLst>
                <a:path w="5299075" h="601980">
                  <a:moveTo>
                    <a:pt x="0" y="601979"/>
                  </a:moveTo>
                  <a:lnTo>
                    <a:pt x="5298948" y="601979"/>
                  </a:lnTo>
                  <a:lnTo>
                    <a:pt x="5298948" y="0"/>
                  </a:lnTo>
                  <a:lnTo>
                    <a:pt x="0" y="0"/>
                  </a:lnTo>
                  <a:lnTo>
                    <a:pt x="0" y="601979"/>
                  </a:lnTo>
                  <a:close/>
                </a:path>
              </a:pathLst>
            </a:custGeom>
            <a:ln w="12191">
              <a:solidFill>
                <a:srgbClr val="F3A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5112" y="1853184"/>
              <a:ext cx="5299075" cy="4601210"/>
            </a:xfrm>
            <a:custGeom>
              <a:avLst/>
              <a:gdLst/>
              <a:ahLst/>
              <a:cxnLst/>
              <a:rect l="l" t="t" r="r" b="b"/>
              <a:pathLst>
                <a:path w="5299075" h="4601210">
                  <a:moveTo>
                    <a:pt x="5298948" y="0"/>
                  </a:moveTo>
                  <a:lnTo>
                    <a:pt x="0" y="0"/>
                  </a:lnTo>
                  <a:lnTo>
                    <a:pt x="0" y="4600956"/>
                  </a:lnTo>
                  <a:lnTo>
                    <a:pt x="5298948" y="4600956"/>
                  </a:lnTo>
                  <a:lnTo>
                    <a:pt x="5298948" y="0"/>
                  </a:lnTo>
                  <a:close/>
                </a:path>
              </a:pathLst>
            </a:custGeom>
            <a:solidFill>
              <a:srgbClr val="F9E2CD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5112" y="1853184"/>
              <a:ext cx="5299075" cy="4601210"/>
            </a:xfrm>
            <a:custGeom>
              <a:avLst/>
              <a:gdLst/>
              <a:ahLst/>
              <a:cxnLst/>
              <a:rect l="l" t="t" r="r" b="b"/>
              <a:pathLst>
                <a:path w="5299075" h="4601210">
                  <a:moveTo>
                    <a:pt x="0" y="4600956"/>
                  </a:moveTo>
                  <a:lnTo>
                    <a:pt x="5298948" y="4600956"/>
                  </a:lnTo>
                  <a:lnTo>
                    <a:pt x="5298948" y="0"/>
                  </a:lnTo>
                  <a:lnTo>
                    <a:pt x="0" y="0"/>
                  </a:lnTo>
                  <a:lnTo>
                    <a:pt x="0" y="4600956"/>
                  </a:lnTo>
                  <a:close/>
                </a:path>
              </a:pathLst>
            </a:custGeom>
            <a:ln w="12192">
              <a:solidFill>
                <a:srgbClr val="F9E2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1763" y="1928622"/>
            <a:ext cx="4816475" cy="4072254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99085" marR="5080" indent="-287020">
              <a:lnSpc>
                <a:spcPts val="2900"/>
              </a:lnSpc>
              <a:spcBef>
                <a:spcPts val="575"/>
              </a:spcBef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Capability of record and play 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back</a:t>
            </a:r>
            <a:endParaRPr sz="2800" dirty="0">
              <a:latin typeface="Arial"/>
              <a:cs typeface="Arial"/>
            </a:endParaRPr>
          </a:p>
          <a:p>
            <a:pPr marL="299085" indent="-287020">
              <a:lnSpc>
                <a:spcPts val="3354"/>
              </a:lnSpc>
              <a:buChar char="•"/>
              <a:tabLst>
                <a:tab pos="299085" algn="l"/>
                <a:tab pos="299720" algn="l"/>
              </a:tabLst>
            </a:pP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Flexibility test</a:t>
            </a:r>
            <a:r>
              <a:rPr sz="2800" spc="-4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executing</a:t>
            </a:r>
            <a:endParaRPr sz="2800" dirty="0">
              <a:latin typeface="Arial"/>
              <a:cs typeface="Arial"/>
            </a:endParaRPr>
          </a:p>
          <a:p>
            <a:pPr marL="299085" marR="257810" indent="-287020">
              <a:lnSpc>
                <a:spcPts val="2900"/>
              </a:lnSpc>
              <a:spcBef>
                <a:spcPts val="505"/>
              </a:spcBef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Debug and set</a:t>
            </a:r>
            <a:r>
              <a:rPr sz="2800" spc="-6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breakpoints 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supporting</a:t>
            </a:r>
            <a:endParaRPr sz="2800" dirty="0">
              <a:latin typeface="Arial"/>
              <a:cs typeface="Arial"/>
            </a:endParaRPr>
          </a:p>
          <a:p>
            <a:pPr marL="299085" marR="755650" indent="-287020">
              <a:lnSpc>
                <a:spcPts val="2910"/>
              </a:lnSpc>
              <a:spcBef>
                <a:spcPts val="470"/>
              </a:spcBef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Rich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set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features</a:t>
            </a:r>
            <a:r>
              <a:rPr sz="2800" spc="-8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and 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extensions</a:t>
            </a:r>
            <a:endParaRPr sz="2800" dirty="0">
              <a:latin typeface="Arial"/>
              <a:cs typeface="Arial"/>
            </a:endParaRPr>
          </a:p>
          <a:p>
            <a:pPr marL="299085" indent="-287020">
              <a:lnSpc>
                <a:spcPts val="3360"/>
              </a:lnSpc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Logging</a:t>
            </a:r>
            <a:r>
              <a:rPr sz="2800" spc="-2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capabilities</a:t>
            </a:r>
            <a:endParaRPr sz="2800" dirty="0">
              <a:latin typeface="Arial"/>
              <a:cs typeface="Arial"/>
            </a:endParaRPr>
          </a:p>
          <a:p>
            <a:pPr marL="299085" marR="296545" indent="-287020">
              <a:lnSpc>
                <a:spcPts val="2910"/>
              </a:lnSpc>
              <a:spcBef>
                <a:spcPts val="484"/>
              </a:spcBef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Parallel and</a:t>
            </a:r>
            <a:r>
              <a:rPr sz="2800" spc="-3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cross-browser 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supporting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71590" y="1244853"/>
            <a:ext cx="5311775" cy="614680"/>
            <a:chOff x="6371590" y="1244853"/>
            <a:chExt cx="5311775" cy="614680"/>
          </a:xfrm>
        </p:grpSpPr>
        <p:sp>
          <p:nvSpPr>
            <p:cNvPr id="10" name="object 10"/>
            <p:cNvSpPr/>
            <p:nvPr/>
          </p:nvSpPr>
          <p:spPr>
            <a:xfrm>
              <a:off x="6377940" y="1251203"/>
              <a:ext cx="5299075" cy="601980"/>
            </a:xfrm>
            <a:custGeom>
              <a:avLst/>
              <a:gdLst/>
              <a:ahLst/>
              <a:cxnLst/>
              <a:rect l="l" t="t" r="r" b="b"/>
              <a:pathLst>
                <a:path w="5299075" h="601980">
                  <a:moveTo>
                    <a:pt x="5298948" y="0"/>
                  </a:moveTo>
                  <a:lnTo>
                    <a:pt x="0" y="0"/>
                  </a:lnTo>
                  <a:lnTo>
                    <a:pt x="0" y="601979"/>
                  </a:lnTo>
                  <a:lnTo>
                    <a:pt x="5298948" y="601979"/>
                  </a:lnTo>
                  <a:lnTo>
                    <a:pt x="5298948" y="0"/>
                  </a:lnTo>
                  <a:close/>
                </a:path>
              </a:pathLst>
            </a:custGeom>
            <a:solidFill>
              <a:srgbClr val="E20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77940" y="1251203"/>
              <a:ext cx="5299075" cy="601980"/>
            </a:xfrm>
            <a:custGeom>
              <a:avLst/>
              <a:gdLst/>
              <a:ahLst/>
              <a:cxnLst/>
              <a:rect l="l" t="t" r="r" b="b"/>
              <a:pathLst>
                <a:path w="5299075" h="601980">
                  <a:moveTo>
                    <a:pt x="0" y="601979"/>
                  </a:moveTo>
                  <a:lnTo>
                    <a:pt x="5298948" y="601979"/>
                  </a:lnTo>
                  <a:lnTo>
                    <a:pt x="5298948" y="0"/>
                  </a:lnTo>
                  <a:lnTo>
                    <a:pt x="0" y="0"/>
                  </a:lnTo>
                  <a:lnTo>
                    <a:pt x="0" y="601979"/>
                  </a:lnTo>
                  <a:close/>
                </a:path>
              </a:pathLst>
            </a:custGeom>
            <a:ln w="12191">
              <a:solidFill>
                <a:srgbClr val="E205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12085" y="1293367"/>
            <a:ext cx="80048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3816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Advantages	Disadvantages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371844" y="1847088"/>
            <a:ext cx="5311140" cy="4613275"/>
            <a:chOff x="6371844" y="1847088"/>
            <a:chExt cx="5311140" cy="4613275"/>
          </a:xfrm>
        </p:grpSpPr>
        <p:sp>
          <p:nvSpPr>
            <p:cNvPr id="14" name="object 14"/>
            <p:cNvSpPr/>
            <p:nvPr/>
          </p:nvSpPr>
          <p:spPr>
            <a:xfrm>
              <a:off x="6377940" y="1853184"/>
              <a:ext cx="5299075" cy="4601210"/>
            </a:xfrm>
            <a:custGeom>
              <a:avLst/>
              <a:gdLst/>
              <a:ahLst/>
              <a:cxnLst/>
              <a:rect l="l" t="t" r="r" b="b"/>
              <a:pathLst>
                <a:path w="5299075" h="4601210">
                  <a:moveTo>
                    <a:pt x="5298948" y="0"/>
                  </a:moveTo>
                  <a:lnTo>
                    <a:pt x="0" y="0"/>
                  </a:lnTo>
                  <a:lnTo>
                    <a:pt x="0" y="4600956"/>
                  </a:lnTo>
                  <a:lnTo>
                    <a:pt x="5298948" y="4600956"/>
                  </a:lnTo>
                  <a:lnTo>
                    <a:pt x="5298948" y="0"/>
                  </a:lnTo>
                  <a:close/>
                </a:path>
              </a:pathLst>
            </a:custGeom>
            <a:solidFill>
              <a:srgbClr val="F4CCC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77940" y="1853184"/>
              <a:ext cx="5299075" cy="4601210"/>
            </a:xfrm>
            <a:custGeom>
              <a:avLst/>
              <a:gdLst/>
              <a:ahLst/>
              <a:cxnLst/>
              <a:rect l="l" t="t" r="r" b="b"/>
              <a:pathLst>
                <a:path w="5299075" h="4601210">
                  <a:moveTo>
                    <a:pt x="0" y="4600956"/>
                  </a:moveTo>
                  <a:lnTo>
                    <a:pt x="5298948" y="4600956"/>
                  </a:lnTo>
                  <a:lnTo>
                    <a:pt x="5298948" y="0"/>
                  </a:lnTo>
                  <a:lnTo>
                    <a:pt x="0" y="0"/>
                  </a:lnTo>
                  <a:lnTo>
                    <a:pt x="0" y="4600956"/>
                  </a:lnTo>
                  <a:close/>
                </a:path>
              </a:pathLst>
            </a:custGeom>
            <a:ln w="12192">
              <a:solidFill>
                <a:srgbClr val="F4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515227" y="1928622"/>
            <a:ext cx="4857750" cy="28448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9085" marR="737870" indent="-287020">
              <a:lnSpc>
                <a:spcPct val="86200"/>
              </a:lnSpc>
              <a:spcBef>
                <a:spcPts val="560"/>
              </a:spcBef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Not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suitable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for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testing  extensive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data,</a:t>
            </a:r>
            <a:r>
              <a:rPr sz="2800" spc="-7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complex 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scenario</a:t>
            </a:r>
            <a:endParaRPr sz="28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5"/>
              </a:spcBef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Not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support database</a:t>
            </a:r>
            <a:r>
              <a:rPr sz="2800" spc="-114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testing</a:t>
            </a:r>
            <a:endParaRPr sz="28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5"/>
              </a:spcBef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Not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support error</a:t>
            </a:r>
            <a:r>
              <a:rPr sz="2800" spc="-5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handling</a:t>
            </a:r>
            <a:endParaRPr sz="2800" dirty="0">
              <a:latin typeface="Arial"/>
              <a:cs typeface="Arial"/>
            </a:endParaRPr>
          </a:p>
          <a:p>
            <a:pPr marL="299085" marR="437515" indent="-287020">
              <a:lnSpc>
                <a:spcPts val="2910"/>
              </a:lnSpc>
              <a:spcBef>
                <a:spcPts val="480"/>
              </a:spcBef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313131"/>
                </a:solidFill>
                <a:latin typeface="Arial"/>
                <a:cs typeface="Arial"/>
              </a:rPr>
              <a:t>Report and failure </a:t>
            </a:r>
            <a:r>
              <a:rPr sz="2800" dirty="0">
                <a:solidFill>
                  <a:srgbClr val="313131"/>
                </a:solidFill>
                <a:latin typeface="Arial"/>
                <a:cs typeface="Arial"/>
              </a:rPr>
              <a:t>capture  missing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6741" y="1311402"/>
            <a:ext cx="6149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Features of Selenium</a:t>
            </a:r>
            <a:r>
              <a:rPr spc="-25" dirty="0"/>
              <a:t> </a:t>
            </a:r>
            <a:r>
              <a:rPr dirty="0"/>
              <a:t>IDE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5720" y="377697"/>
            <a:ext cx="49212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E20512"/>
                </a:solidFill>
                <a:latin typeface="Arial"/>
                <a:cs typeface="Arial"/>
              </a:rPr>
              <a:t>Features of </a:t>
            </a:r>
            <a:r>
              <a:rPr sz="3200" b="1" spc="-5" dirty="0">
                <a:solidFill>
                  <a:srgbClr val="E20512"/>
                </a:solidFill>
                <a:latin typeface="Arial"/>
                <a:cs typeface="Arial"/>
              </a:rPr>
              <a:t>Selenium</a:t>
            </a:r>
            <a:r>
              <a:rPr sz="3200" b="1" spc="-110" dirty="0">
                <a:solidFill>
                  <a:srgbClr val="E20512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E20512"/>
                </a:solidFill>
                <a:latin typeface="Arial"/>
                <a:cs typeface="Arial"/>
              </a:rPr>
              <a:t>IDE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1447800"/>
            <a:ext cx="10515600" cy="1191895"/>
          </a:xfrm>
          <a:custGeom>
            <a:avLst/>
            <a:gdLst/>
            <a:ahLst/>
            <a:cxnLst/>
            <a:rect l="l" t="t" r="r" b="b"/>
            <a:pathLst>
              <a:path w="10515600" h="1191895">
                <a:moveTo>
                  <a:pt x="0" y="1191767"/>
                </a:moveTo>
                <a:lnTo>
                  <a:pt x="10515600" y="1191767"/>
                </a:lnTo>
                <a:lnTo>
                  <a:pt x="10515600" y="0"/>
                </a:lnTo>
                <a:lnTo>
                  <a:pt x="0" y="0"/>
                </a:lnTo>
                <a:lnTo>
                  <a:pt x="0" y="1191767"/>
                </a:lnTo>
                <a:close/>
              </a:path>
            </a:pathLst>
          </a:custGeom>
          <a:ln w="12192">
            <a:solidFill>
              <a:srgbClr val="F3A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41729" y="1826514"/>
            <a:ext cx="7365365" cy="66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2100" dirty="0">
                <a:solidFill>
                  <a:srgbClr val="313131"/>
                </a:solidFill>
                <a:latin typeface="Arial"/>
                <a:cs typeface="Arial"/>
              </a:rPr>
              <a:t>Automatically </a:t>
            </a:r>
            <a:r>
              <a:rPr sz="2100" spc="-5" dirty="0">
                <a:solidFill>
                  <a:srgbClr val="313131"/>
                </a:solidFill>
                <a:latin typeface="Arial"/>
                <a:cs typeface="Arial"/>
              </a:rPr>
              <a:t>record </a:t>
            </a:r>
            <a:r>
              <a:rPr sz="2100" dirty="0">
                <a:solidFill>
                  <a:srgbClr val="313131"/>
                </a:solidFill>
                <a:latin typeface="Arial"/>
                <a:cs typeface="Arial"/>
              </a:rPr>
              <a:t>test </a:t>
            </a:r>
            <a:r>
              <a:rPr sz="2100" spc="-5" dirty="0">
                <a:solidFill>
                  <a:srgbClr val="313131"/>
                </a:solidFill>
                <a:latin typeface="Arial"/>
                <a:cs typeface="Arial"/>
              </a:rPr>
              <a:t>cases via interactions with</a:t>
            </a:r>
            <a:r>
              <a:rPr sz="2100" spc="4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313131"/>
                </a:solidFill>
                <a:latin typeface="Arial"/>
                <a:cs typeface="Arial"/>
              </a:rPr>
              <a:t>browser</a:t>
            </a:r>
            <a:endParaRPr sz="2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"/>
              </a:spcBef>
              <a:buChar char="•"/>
              <a:tabLst>
                <a:tab pos="240665" algn="l"/>
                <a:tab pos="241300" algn="l"/>
              </a:tabLst>
            </a:pPr>
            <a:r>
              <a:rPr sz="2100" dirty="0">
                <a:solidFill>
                  <a:srgbClr val="313131"/>
                </a:solidFill>
                <a:latin typeface="Arial"/>
                <a:cs typeface="Arial"/>
              </a:rPr>
              <a:t>Instantly </a:t>
            </a:r>
            <a:r>
              <a:rPr sz="2100" spc="-5" dirty="0">
                <a:solidFill>
                  <a:srgbClr val="313131"/>
                </a:solidFill>
                <a:latin typeface="Arial"/>
                <a:cs typeface="Arial"/>
              </a:rPr>
              <a:t>playback all </a:t>
            </a:r>
            <a:r>
              <a:rPr sz="2100" dirty="0">
                <a:solidFill>
                  <a:srgbClr val="313131"/>
                </a:solidFill>
                <a:latin typeface="Arial"/>
                <a:cs typeface="Arial"/>
              </a:rPr>
              <a:t>test </a:t>
            </a:r>
            <a:r>
              <a:rPr sz="2100" spc="-5" dirty="0">
                <a:solidFill>
                  <a:srgbClr val="313131"/>
                </a:solidFill>
                <a:latin typeface="Arial"/>
                <a:cs typeface="Arial"/>
              </a:rPr>
              <a:t>cases or </a:t>
            </a:r>
            <a:r>
              <a:rPr sz="2100" dirty="0">
                <a:solidFill>
                  <a:srgbClr val="313131"/>
                </a:solidFill>
                <a:latin typeface="Arial"/>
                <a:cs typeface="Arial"/>
              </a:rPr>
              <a:t>set of test</a:t>
            </a:r>
            <a:r>
              <a:rPr sz="2100" spc="-2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313131"/>
                </a:solidFill>
                <a:latin typeface="Arial"/>
                <a:cs typeface="Arial"/>
              </a:rPr>
              <a:t>cases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57883" y="1132332"/>
            <a:ext cx="7373620" cy="632460"/>
            <a:chOff x="1357883" y="1132332"/>
            <a:chExt cx="7373620" cy="632460"/>
          </a:xfrm>
        </p:grpSpPr>
        <p:sp>
          <p:nvSpPr>
            <p:cNvPr id="6" name="object 6"/>
            <p:cNvSpPr/>
            <p:nvPr/>
          </p:nvSpPr>
          <p:spPr>
            <a:xfrm>
              <a:off x="1363979" y="1138428"/>
              <a:ext cx="7360920" cy="620395"/>
            </a:xfrm>
            <a:custGeom>
              <a:avLst/>
              <a:gdLst/>
              <a:ahLst/>
              <a:cxnLst/>
              <a:rect l="l" t="t" r="r" b="b"/>
              <a:pathLst>
                <a:path w="7360920" h="620394">
                  <a:moveTo>
                    <a:pt x="7257542" y="0"/>
                  </a:moveTo>
                  <a:lnTo>
                    <a:pt x="103378" y="0"/>
                  </a:lnTo>
                  <a:lnTo>
                    <a:pt x="63115" y="8116"/>
                  </a:lnTo>
                  <a:lnTo>
                    <a:pt x="30257" y="30257"/>
                  </a:lnTo>
                  <a:lnTo>
                    <a:pt x="8116" y="63115"/>
                  </a:lnTo>
                  <a:lnTo>
                    <a:pt x="0" y="103377"/>
                  </a:lnTo>
                  <a:lnTo>
                    <a:pt x="0" y="516889"/>
                  </a:lnTo>
                  <a:lnTo>
                    <a:pt x="8116" y="557152"/>
                  </a:lnTo>
                  <a:lnTo>
                    <a:pt x="30257" y="590010"/>
                  </a:lnTo>
                  <a:lnTo>
                    <a:pt x="63115" y="612151"/>
                  </a:lnTo>
                  <a:lnTo>
                    <a:pt x="103378" y="620268"/>
                  </a:lnTo>
                  <a:lnTo>
                    <a:pt x="7257542" y="620268"/>
                  </a:lnTo>
                  <a:lnTo>
                    <a:pt x="7297804" y="612151"/>
                  </a:lnTo>
                  <a:lnTo>
                    <a:pt x="7330662" y="590010"/>
                  </a:lnTo>
                  <a:lnTo>
                    <a:pt x="7352803" y="557152"/>
                  </a:lnTo>
                  <a:lnTo>
                    <a:pt x="7360920" y="516889"/>
                  </a:lnTo>
                  <a:lnTo>
                    <a:pt x="7360920" y="103377"/>
                  </a:lnTo>
                  <a:lnTo>
                    <a:pt x="7352803" y="63115"/>
                  </a:lnTo>
                  <a:lnTo>
                    <a:pt x="7330662" y="30257"/>
                  </a:lnTo>
                  <a:lnTo>
                    <a:pt x="7297804" y="8116"/>
                  </a:lnTo>
                  <a:lnTo>
                    <a:pt x="7257542" y="0"/>
                  </a:lnTo>
                  <a:close/>
                </a:path>
              </a:pathLst>
            </a:custGeom>
            <a:solidFill>
              <a:srgbClr val="F3A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63979" y="1138428"/>
              <a:ext cx="7360920" cy="620395"/>
            </a:xfrm>
            <a:custGeom>
              <a:avLst/>
              <a:gdLst/>
              <a:ahLst/>
              <a:cxnLst/>
              <a:rect l="l" t="t" r="r" b="b"/>
              <a:pathLst>
                <a:path w="7360920" h="620394">
                  <a:moveTo>
                    <a:pt x="0" y="103377"/>
                  </a:moveTo>
                  <a:lnTo>
                    <a:pt x="8116" y="63115"/>
                  </a:lnTo>
                  <a:lnTo>
                    <a:pt x="30257" y="30257"/>
                  </a:lnTo>
                  <a:lnTo>
                    <a:pt x="63115" y="8116"/>
                  </a:lnTo>
                  <a:lnTo>
                    <a:pt x="103378" y="0"/>
                  </a:lnTo>
                  <a:lnTo>
                    <a:pt x="7257542" y="0"/>
                  </a:lnTo>
                  <a:lnTo>
                    <a:pt x="7297804" y="8116"/>
                  </a:lnTo>
                  <a:lnTo>
                    <a:pt x="7330662" y="30257"/>
                  </a:lnTo>
                  <a:lnTo>
                    <a:pt x="7352803" y="63115"/>
                  </a:lnTo>
                  <a:lnTo>
                    <a:pt x="7360920" y="103377"/>
                  </a:lnTo>
                  <a:lnTo>
                    <a:pt x="7360920" y="516889"/>
                  </a:lnTo>
                  <a:lnTo>
                    <a:pt x="7352803" y="557152"/>
                  </a:lnTo>
                  <a:lnTo>
                    <a:pt x="7330662" y="590010"/>
                  </a:lnTo>
                  <a:lnTo>
                    <a:pt x="7297804" y="612151"/>
                  </a:lnTo>
                  <a:lnTo>
                    <a:pt x="7257542" y="620268"/>
                  </a:lnTo>
                  <a:lnTo>
                    <a:pt x="103378" y="620268"/>
                  </a:lnTo>
                  <a:lnTo>
                    <a:pt x="63115" y="612151"/>
                  </a:lnTo>
                  <a:lnTo>
                    <a:pt x="30257" y="590010"/>
                  </a:lnTo>
                  <a:lnTo>
                    <a:pt x="8116" y="557152"/>
                  </a:lnTo>
                  <a:lnTo>
                    <a:pt x="0" y="516889"/>
                  </a:lnTo>
                  <a:lnTo>
                    <a:pt x="0" y="10337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60017" y="1118438"/>
            <a:ext cx="43726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"/>
                <a:cs typeface="Arial"/>
              </a:rPr>
              <a:t>Record and</a:t>
            </a:r>
            <a:r>
              <a:rPr sz="3600" b="0" spc="-95" dirty="0">
                <a:latin typeface="Arial"/>
                <a:cs typeface="Arial"/>
              </a:rPr>
              <a:t> </a:t>
            </a:r>
            <a:r>
              <a:rPr sz="3600" b="0" dirty="0">
                <a:latin typeface="Arial"/>
                <a:cs typeface="Arial"/>
              </a:rPr>
              <a:t>Playback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200" y="3063239"/>
            <a:ext cx="10515600" cy="1487805"/>
          </a:xfrm>
          <a:custGeom>
            <a:avLst/>
            <a:gdLst/>
            <a:ahLst/>
            <a:cxnLst/>
            <a:rect l="l" t="t" r="r" b="b"/>
            <a:pathLst>
              <a:path w="10515600" h="1487804">
                <a:moveTo>
                  <a:pt x="0" y="1487424"/>
                </a:moveTo>
                <a:lnTo>
                  <a:pt x="10515600" y="1487424"/>
                </a:lnTo>
                <a:lnTo>
                  <a:pt x="10515600" y="0"/>
                </a:lnTo>
                <a:lnTo>
                  <a:pt x="0" y="0"/>
                </a:lnTo>
                <a:lnTo>
                  <a:pt x="0" y="1487424"/>
                </a:lnTo>
                <a:close/>
              </a:path>
            </a:pathLst>
          </a:custGeom>
          <a:ln w="12191">
            <a:solidFill>
              <a:srgbClr val="12B4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41729" y="3440938"/>
            <a:ext cx="8610600" cy="94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2100" dirty="0">
                <a:solidFill>
                  <a:srgbClr val="313131"/>
                </a:solidFill>
                <a:latin typeface="Arial"/>
                <a:cs typeface="Arial"/>
              </a:rPr>
              <a:t>IDE </a:t>
            </a:r>
            <a:r>
              <a:rPr sz="2100" spc="-5" dirty="0">
                <a:solidFill>
                  <a:srgbClr val="313131"/>
                </a:solidFill>
                <a:latin typeface="Arial"/>
                <a:cs typeface="Arial"/>
              </a:rPr>
              <a:t>add-on available on </a:t>
            </a:r>
            <a:r>
              <a:rPr sz="2100" dirty="0">
                <a:solidFill>
                  <a:srgbClr val="313131"/>
                </a:solidFill>
                <a:latin typeface="Arial"/>
                <a:cs typeface="Arial"/>
              </a:rPr>
              <a:t>Firefox </a:t>
            </a:r>
            <a:r>
              <a:rPr sz="2100" spc="-5" dirty="0">
                <a:solidFill>
                  <a:srgbClr val="313131"/>
                </a:solidFill>
                <a:latin typeface="Arial"/>
                <a:cs typeface="Arial"/>
              </a:rPr>
              <a:t>and</a:t>
            </a:r>
            <a:r>
              <a:rPr sz="2100" spc="2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313131"/>
                </a:solidFill>
                <a:latin typeface="Arial"/>
                <a:cs typeface="Arial"/>
              </a:rPr>
              <a:t>Chrome</a:t>
            </a:r>
            <a:endParaRPr sz="2100">
              <a:latin typeface="Arial"/>
              <a:cs typeface="Arial"/>
            </a:endParaRPr>
          </a:p>
          <a:p>
            <a:pPr marL="241300" marR="5080" indent="-228600">
              <a:lnSpc>
                <a:spcPts val="2170"/>
              </a:lnSpc>
              <a:spcBef>
                <a:spcPts val="375"/>
              </a:spcBef>
              <a:buChar char="•"/>
              <a:tabLst>
                <a:tab pos="240665" algn="l"/>
                <a:tab pos="241300" algn="l"/>
              </a:tabLst>
            </a:pPr>
            <a:r>
              <a:rPr sz="2100" spc="-5" dirty="0">
                <a:solidFill>
                  <a:srgbClr val="313131"/>
                </a:solidFill>
                <a:latin typeface="Arial"/>
                <a:cs typeface="Arial"/>
              </a:rPr>
              <a:t>Able </a:t>
            </a:r>
            <a:r>
              <a:rPr sz="2100" dirty="0">
                <a:solidFill>
                  <a:srgbClr val="313131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313131"/>
                </a:solidFill>
                <a:latin typeface="Arial"/>
                <a:cs typeface="Arial"/>
              </a:rPr>
              <a:t>run cross-browser using browser </a:t>
            </a:r>
            <a:r>
              <a:rPr sz="2100" spc="-25" dirty="0">
                <a:solidFill>
                  <a:srgbClr val="313131"/>
                </a:solidFill>
                <a:latin typeface="Arial"/>
                <a:cs typeface="Arial"/>
              </a:rPr>
              <a:t>driver, </a:t>
            </a:r>
            <a:r>
              <a:rPr sz="2100" dirty="0">
                <a:solidFill>
                  <a:srgbClr val="313131"/>
                </a:solidFill>
                <a:latin typeface="Arial"/>
                <a:cs typeface="Arial"/>
              </a:rPr>
              <a:t>such </a:t>
            </a:r>
            <a:r>
              <a:rPr sz="2100" spc="-5" dirty="0">
                <a:solidFill>
                  <a:srgbClr val="313131"/>
                </a:solidFill>
                <a:latin typeface="Arial"/>
                <a:cs typeface="Arial"/>
              </a:rPr>
              <a:t>as </a:t>
            </a:r>
            <a:r>
              <a:rPr sz="2100" spc="-15" dirty="0">
                <a:solidFill>
                  <a:srgbClr val="313131"/>
                </a:solidFill>
                <a:latin typeface="Arial"/>
                <a:cs typeface="Arial"/>
              </a:rPr>
              <a:t>ChromeDriver,  GeckoDriver, </a:t>
            </a:r>
            <a:r>
              <a:rPr sz="2100" dirty="0">
                <a:solidFill>
                  <a:srgbClr val="313131"/>
                </a:solidFill>
                <a:latin typeface="Arial"/>
                <a:cs typeface="Arial"/>
              </a:rPr>
              <a:t>IE </a:t>
            </a:r>
            <a:r>
              <a:rPr sz="2100" spc="-25" dirty="0">
                <a:solidFill>
                  <a:srgbClr val="313131"/>
                </a:solidFill>
                <a:latin typeface="Arial"/>
                <a:cs typeface="Arial"/>
              </a:rPr>
              <a:t>Driver,</a:t>
            </a:r>
            <a:r>
              <a:rPr sz="2100" spc="4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313131"/>
                </a:solidFill>
                <a:latin typeface="Arial"/>
                <a:cs typeface="Arial"/>
              </a:rPr>
              <a:t>SafariDriver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57883" y="2746248"/>
            <a:ext cx="7373620" cy="632460"/>
            <a:chOff x="1357883" y="2746248"/>
            <a:chExt cx="7373620" cy="632460"/>
          </a:xfrm>
        </p:grpSpPr>
        <p:sp>
          <p:nvSpPr>
            <p:cNvPr id="12" name="object 12"/>
            <p:cNvSpPr/>
            <p:nvPr/>
          </p:nvSpPr>
          <p:spPr>
            <a:xfrm>
              <a:off x="1363979" y="2752344"/>
              <a:ext cx="7360920" cy="620395"/>
            </a:xfrm>
            <a:custGeom>
              <a:avLst/>
              <a:gdLst/>
              <a:ahLst/>
              <a:cxnLst/>
              <a:rect l="l" t="t" r="r" b="b"/>
              <a:pathLst>
                <a:path w="7360920" h="620395">
                  <a:moveTo>
                    <a:pt x="7257542" y="0"/>
                  </a:moveTo>
                  <a:lnTo>
                    <a:pt x="103378" y="0"/>
                  </a:lnTo>
                  <a:lnTo>
                    <a:pt x="63115" y="8116"/>
                  </a:lnTo>
                  <a:lnTo>
                    <a:pt x="30257" y="30257"/>
                  </a:lnTo>
                  <a:lnTo>
                    <a:pt x="8116" y="63115"/>
                  </a:lnTo>
                  <a:lnTo>
                    <a:pt x="0" y="103377"/>
                  </a:lnTo>
                  <a:lnTo>
                    <a:pt x="0" y="516889"/>
                  </a:lnTo>
                  <a:lnTo>
                    <a:pt x="8116" y="557152"/>
                  </a:lnTo>
                  <a:lnTo>
                    <a:pt x="30257" y="590010"/>
                  </a:lnTo>
                  <a:lnTo>
                    <a:pt x="63115" y="612151"/>
                  </a:lnTo>
                  <a:lnTo>
                    <a:pt x="103378" y="620267"/>
                  </a:lnTo>
                  <a:lnTo>
                    <a:pt x="7257542" y="620267"/>
                  </a:lnTo>
                  <a:lnTo>
                    <a:pt x="7297804" y="612151"/>
                  </a:lnTo>
                  <a:lnTo>
                    <a:pt x="7330662" y="590010"/>
                  </a:lnTo>
                  <a:lnTo>
                    <a:pt x="7352803" y="557152"/>
                  </a:lnTo>
                  <a:lnTo>
                    <a:pt x="7360920" y="516889"/>
                  </a:lnTo>
                  <a:lnTo>
                    <a:pt x="7360920" y="103377"/>
                  </a:lnTo>
                  <a:lnTo>
                    <a:pt x="7352803" y="63115"/>
                  </a:lnTo>
                  <a:lnTo>
                    <a:pt x="7330662" y="30257"/>
                  </a:lnTo>
                  <a:lnTo>
                    <a:pt x="7297804" y="8116"/>
                  </a:lnTo>
                  <a:lnTo>
                    <a:pt x="7257542" y="0"/>
                  </a:lnTo>
                  <a:close/>
                </a:path>
              </a:pathLst>
            </a:custGeom>
            <a:solidFill>
              <a:srgbClr val="12B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3979" y="2752344"/>
              <a:ext cx="7360920" cy="620395"/>
            </a:xfrm>
            <a:custGeom>
              <a:avLst/>
              <a:gdLst/>
              <a:ahLst/>
              <a:cxnLst/>
              <a:rect l="l" t="t" r="r" b="b"/>
              <a:pathLst>
                <a:path w="7360920" h="620395">
                  <a:moveTo>
                    <a:pt x="0" y="103377"/>
                  </a:moveTo>
                  <a:lnTo>
                    <a:pt x="8116" y="63115"/>
                  </a:lnTo>
                  <a:lnTo>
                    <a:pt x="30257" y="30257"/>
                  </a:lnTo>
                  <a:lnTo>
                    <a:pt x="63115" y="8116"/>
                  </a:lnTo>
                  <a:lnTo>
                    <a:pt x="103378" y="0"/>
                  </a:lnTo>
                  <a:lnTo>
                    <a:pt x="7257542" y="0"/>
                  </a:lnTo>
                  <a:lnTo>
                    <a:pt x="7297804" y="8116"/>
                  </a:lnTo>
                  <a:lnTo>
                    <a:pt x="7330662" y="30257"/>
                  </a:lnTo>
                  <a:lnTo>
                    <a:pt x="7352803" y="63115"/>
                  </a:lnTo>
                  <a:lnTo>
                    <a:pt x="7360920" y="103377"/>
                  </a:lnTo>
                  <a:lnTo>
                    <a:pt x="7360920" y="516889"/>
                  </a:lnTo>
                  <a:lnTo>
                    <a:pt x="7352803" y="557152"/>
                  </a:lnTo>
                  <a:lnTo>
                    <a:pt x="7330662" y="590010"/>
                  </a:lnTo>
                  <a:lnTo>
                    <a:pt x="7297804" y="612151"/>
                  </a:lnTo>
                  <a:lnTo>
                    <a:pt x="7257542" y="620267"/>
                  </a:lnTo>
                  <a:lnTo>
                    <a:pt x="103378" y="620267"/>
                  </a:lnTo>
                  <a:lnTo>
                    <a:pt x="63115" y="612151"/>
                  </a:lnTo>
                  <a:lnTo>
                    <a:pt x="30257" y="590010"/>
                  </a:lnTo>
                  <a:lnTo>
                    <a:pt x="8116" y="557152"/>
                  </a:lnTo>
                  <a:lnTo>
                    <a:pt x="0" y="516889"/>
                  </a:lnTo>
                  <a:lnTo>
                    <a:pt x="0" y="10337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60017" y="2733294"/>
            <a:ext cx="2999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Cros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s-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bro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ser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8200" y="4974335"/>
            <a:ext cx="10515600" cy="1158240"/>
          </a:xfrm>
          <a:custGeom>
            <a:avLst/>
            <a:gdLst/>
            <a:ahLst/>
            <a:cxnLst/>
            <a:rect l="l" t="t" r="r" b="b"/>
            <a:pathLst>
              <a:path w="10515600" h="1158239">
                <a:moveTo>
                  <a:pt x="0" y="1158239"/>
                </a:moveTo>
                <a:lnTo>
                  <a:pt x="10515600" y="1158239"/>
                </a:lnTo>
                <a:lnTo>
                  <a:pt x="10515600" y="0"/>
                </a:lnTo>
                <a:lnTo>
                  <a:pt x="0" y="0"/>
                </a:lnTo>
                <a:lnTo>
                  <a:pt x="0" y="1158239"/>
                </a:lnTo>
                <a:close/>
              </a:path>
            </a:pathLst>
          </a:custGeom>
          <a:ln w="12192">
            <a:solidFill>
              <a:srgbClr val="E205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41729" y="5352694"/>
            <a:ext cx="8556625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345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2100" dirty="0">
                <a:solidFill>
                  <a:srgbClr val="313131"/>
                </a:solidFill>
                <a:latin typeface="Arial"/>
                <a:cs typeface="Arial"/>
              </a:rPr>
              <a:t>Set of </a:t>
            </a:r>
            <a:r>
              <a:rPr sz="2100" spc="-5" dirty="0">
                <a:solidFill>
                  <a:srgbClr val="313131"/>
                </a:solidFill>
                <a:latin typeface="Arial"/>
                <a:cs typeface="Arial"/>
              </a:rPr>
              <a:t>commands </a:t>
            </a:r>
            <a:r>
              <a:rPr sz="2100" dirty="0">
                <a:solidFill>
                  <a:srgbClr val="313131"/>
                </a:solidFill>
                <a:latin typeface="Arial"/>
                <a:cs typeface="Arial"/>
              </a:rPr>
              <a:t>– </a:t>
            </a:r>
            <a:r>
              <a:rPr sz="2100" spc="-5" dirty="0">
                <a:solidFill>
                  <a:srgbClr val="313131"/>
                </a:solidFill>
                <a:latin typeface="Arial"/>
                <a:cs typeface="Arial"/>
              </a:rPr>
              <a:t>“Selenese”, helps define and execute actions</a:t>
            </a:r>
            <a:r>
              <a:rPr sz="2100" spc="1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313131"/>
                </a:solidFill>
                <a:latin typeface="Arial"/>
                <a:cs typeface="Arial"/>
              </a:rPr>
              <a:t>from</a:t>
            </a:r>
            <a:endParaRPr sz="2100">
              <a:latin typeface="Arial"/>
              <a:cs typeface="Arial"/>
            </a:endParaRPr>
          </a:p>
          <a:p>
            <a:pPr marL="241300">
              <a:lnSpc>
                <a:spcPts val="2345"/>
              </a:lnSpc>
            </a:pPr>
            <a:r>
              <a:rPr sz="2100" spc="-5" dirty="0">
                <a:solidFill>
                  <a:srgbClr val="313131"/>
                </a:solidFill>
                <a:latin typeface="Arial"/>
                <a:cs typeface="Arial"/>
              </a:rPr>
              <a:t>recording, like </a:t>
            </a:r>
            <a:r>
              <a:rPr sz="2100" dirty="0">
                <a:solidFill>
                  <a:srgbClr val="313131"/>
                </a:solidFill>
                <a:latin typeface="Arial"/>
                <a:cs typeface="Arial"/>
              </a:rPr>
              <a:t>“click a </a:t>
            </a:r>
            <a:r>
              <a:rPr sz="2100" spc="-5" dirty="0">
                <a:solidFill>
                  <a:srgbClr val="313131"/>
                </a:solidFill>
                <a:latin typeface="Arial"/>
                <a:cs typeface="Arial"/>
              </a:rPr>
              <a:t>button”, “input </a:t>
            </a:r>
            <a:r>
              <a:rPr sz="2100" dirty="0">
                <a:solidFill>
                  <a:srgbClr val="313131"/>
                </a:solidFill>
                <a:latin typeface="Arial"/>
                <a:cs typeface="Arial"/>
              </a:rPr>
              <a:t>a text”, “select </a:t>
            </a:r>
            <a:r>
              <a:rPr sz="2100" spc="-5" dirty="0">
                <a:solidFill>
                  <a:srgbClr val="313131"/>
                </a:solidFill>
                <a:latin typeface="Arial"/>
                <a:cs typeface="Arial"/>
              </a:rPr>
              <a:t>an</a:t>
            </a: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313131"/>
                </a:solidFill>
                <a:latin typeface="Arial"/>
                <a:cs typeface="Arial"/>
              </a:rPr>
              <a:t>option”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57883" y="4658867"/>
            <a:ext cx="7373620" cy="631190"/>
            <a:chOff x="1357883" y="4658867"/>
            <a:chExt cx="7373620" cy="631190"/>
          </a:xfrm>
        </p:grpSpPr>
        <p:sp>
          <p:nvSpPr>
            <p:cNvPr id="18" name="object 18"/>
            <p:cNvSpPr/>
            <p:nvPr/>
          </p:nvSpPr>
          <p:spPr>
            <a:xfrm>
              <a:off x="1363979" y="4664963"/>
              <a:ext cx="7360920" cy="619125"/>
            </a:xfrm>
            <a:custGeom>
              <a:avLst/>
              <a:gdLst/>
              <a:ahLst/>
              <a:cxnLst/>
              <a:rect l="l" t="t" r="r" b="b"/>
              <a:pathLst>
                <a:path w="7360920" h="619125">
                  <a:moveTo>
                    <a:pt x="7257796" y="0"/>
                  </a:moveTo>
                  <a:lnTo>
                    <a:pt x="103123" y="0"/>
                  </a:lnTo>
                  <a:lnTo>
                    <a:pt x="63007" y="8112"/>
                  </a:lnTo>
                  <a:lnTo>
                    <a:pt x="30225" y="30225"/>
                  </a:lnTo>
                  <a:lnTo>
                    <a:pt x="8112" y="63007"/>
                  </a:lnTo>
                  <a:lnTo>
                    <a:pt x="0" y="103124"/>
                  </a:lnTo>
                  <a:lnTo>
                    <a:pt x="0" y="515619"/>
                  </a:lnTo>
                  <a:lnTo>
                    <a:pt x="8112" y="555736"/>
                  </a:lnTo>
                  <a:lnTo>
                    <a:pt x="30225" y="588518"/>
                  </a:lnTo>
                  <a:lnTo>
                    <a:pt x="63007" y="610631"/>
                  </a:lnTo>
                  <a:lnTo>
                    <a:pt x="103123" y="618744"/>
                  </a:lnTo>
                  <a:lnTo>
                    <a:pt x="7257796" y="618744"/>
                  </a:lnTo>
                  <a:lnTo>
                    <a:pt x="7297912" y="610631"/>
                  </a:lnTo>
                  <a:lnTo>
                    <a:pt x="7330694" y="588518"/>
                  </a:lnTo>
                  <a:lnTo>
                    <a:pt x="7352807" y="555736"/>
                  </a:lnTo>
                  <a:lnTo>
                    <a:pt x="7360920" y="515619"/>
                  </a:lnTo>
                  <a:lnTo>
                    <a:pt x="7360920" y="103124"/>
                  </a:lnTo>
                  <a:lnTo>
                    <a:pt x="7352807" y="63007"/>
                  </a:lnTo>
                  <a:lnTo>
                    <a:pt x="7330694" y="30226"/>
                  </a:lnTo>
                  <a:lnTo>
                    <a:pt x="7297912" y="8112"/>
                  </a:lnTo>
                  <a:lnTo>
                    <a:pt x="7257796" y="0"/>
                  </a:lnTo>
                  <a:close/>
                </a:path>
              </a:pathLst>
            </a:custGeom>
            <a:solidFill>
              <a:srgbClr val="E20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63979" y="4664963"/>
              <a:ext cx="7360920" cy="619125"/>
            </a:xfrm>
            <a:custGeom>
              <a:avLst/>
              <a:gdLst/>
              <a:ahLst/>
              <a:cxnLst/>
              <a:rect l="l" t="t" r="r" b="b"/>
              <a:pathLst>
                <a:path w="7360920" h="619125">
                  <a:moveTo>
                    <a:pt x="0" y="103124"/>
                  </a:moveTo>
                  <a:lnTo>
                    <a:pt x="8112" y="63007"/>
                  </a:lnTo>
                  <a:lnTo>
                    <a:pt x="30225" y="30225"/>
                  </a:lnTo>
                  <a:lnTo>
                    <a:pt x="63007" y="8112"/>
                  </a:lnTo>
                  <a:lnTo>
                    <a:pt x="103123" y="0"/>
                  </a:lnTo>
                  <a:lnTo>
                    <a:pt x="7257796" y="0"/>
                  </a:lnTo>
                  <a:lnTo>
                    <a:pt x="7297912" y="8112"/>
                  </a:lnTo>
                  <a:lnTo>
                    <a:pt x="7330694" y="30226"/>
                  </a:lnTo>
                  <a:lnTo>
                    <a:pt x="7352807" y="63007"/>
                  </a:lnTo>
                  <a:lnTo>
                    <a:pt x="7360920" y="103124"/>
                  </a:lnTo>
                  <a:lnTo>
                    <a:pt x="7360920" y="515619"/>
                  </a:lnTo>
                  <a:lnTo>
                    <a:pt x="7352807" y="555736"/>
                  </a:lnTo>
                  <a:lnTo>
                    <a:pt x="7330694" y="588518"/>
                  </a:lnTo>
                  <a:lnTo>
                    <a:pt x="7297912" y="610631"/>
                  </a:lnTo>
                  <a:lnTo>
                    <a:pt x="7257796" y="618744"/>
                  </a:lnTo>
                  <a:lnTo>
                    <a:pt x="103123" y="618744"/>
                  </a:lnTo>
                  <a:lnTo>
                    <a:pt x="63007" y="610631"/>
                  </a:lnTo>
                  <a:lnTo>
                    <a:pt x="30225" y="588518"/>
                  </a:lnTo>
                  <a:lnTo>
                    <a:pt x="8112" y="555736"/>
                  </a:lnTo>
                  <a:lnTo>
                    <a:pt x="0" y="515619"/>
                  </a:lnTo>
                  <a:lnTo>
                    <a:pt x="0" y="10312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660017" y="4645532"/>
            <a:ext cx="6429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Multiple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actions and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commands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1981200"/>
            <a:ext cx="4666233" cy="14630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/>
              <a:t>Using Selenium</a:t>
            </a:r>
            <a:r>
              <a:rPr sz="3600" spc="-65" dirty="0"/>
              <a:t> </a:t>
            </a:r>
            <a:r>
              <a:rPr sz="3600" dirty="0"/>
              <a:t>IDE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pc="-5" dirty="0"/>
              <a:t>Confidential.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2051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2175</TotalTime>
  <Words>1085</Words>
  <Application>Microsoft Office PowerPoint</Application>
  <PresentationFormat>Widescreen</PresentationFormat>
  <Paragraphs>178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Carlito</vt:lpstr>
      <vt:lpstr>Courier New</vt:lpstr>
      <vt:lpstr>Wingdings</vt:lpstr>
      <vt:lpstr>Office Theme</vt:lpstr>
      <vt:lpstr>Selenium IDE  For Beginner</vt:lpstr>
      <vt:lpstr>PowerPoint Presentation</vt:lpstr>
      <vt:lpstr>What is Selenium IDE?</vt:lpstr>
      <vt:lpstr>What is Selenium IDE?</vt:lpstr>
      <vt:lpstr>Selenium IDE – Advantages and disadvantages</vt:lpstr>
      <vt:lpstr>Features of Selenium IDE</vt:lpstr>
      <vt:lpstr>Record and Playback</vt:lpstr>
      <vt:lpstr>PowerPoint Presentation</vt:lpstr>
      <vt:lpstr>Using Selenium IDE</vt:lpstr>
      <vt:lpstr>Install</vt:lpstr>
      <vt:lpstr>Install</vt:lpstr>
      <vt:lpstr>Using Selenium IDE</vt:lpstr>
      <vt:lpstr>Using Selenium IDE</vt:lpstr>
      <vt:lpstr>Using Selenium IDE</vt:lpstr>
      <vt:lpstr>Using Selenium IDE</vt:lpstr>
      <vt:lpstr>Using Selenium IDE – Menu bar component</vt:lpstr>
      <vt:lpstr>Using Selenium IDE – Tool bar, Address bar</vt:lpstr>
      <vt:lpstr>Using Selenium IDE – Test Case pane component</vt:lpstr>
      <vt:lpstr>Using Selenium IDE – Test script editor box</vt:lpstr>
      <vt:lpstr>Using Selenium IDE – Test Script Editor box</vt:lpstr>
      <vt:lpstr>Using Selenium IDE – Test Script Editor box</vt:lpstr>
      <vt:lpstr>Using Selenium IDE – Log, Reference pane</vt:lpstr>
      <vt:lpstr>Using Selenium IDE – Debug</vt:lpstr>
      <vt:lpstr>Using Selenium IDE – Run one test from another</vt:lpstr>
      <vt:lpstr>Using Selenium IDE – Conditional logic</vt:lpstr>
      <vt:lpstr>Using Selenium IDE – Looping</vt:lpstr>
      <vt:lpstr>Cross browser with Command-line Runner</vt:lpstr>
      <vt:lpstr>Command-line Runner – Setup and Execution</vt:lpstr>
      <vt:lpstr>Command-line Runner – Setup Browser Drivers</vt:lpstr>
      <vt:lpstr>Command-line Runner - Execution</vt:lpstr>
      <vt:lpstr>Command-line Runner – Execution in Parallel</vt:lpstr>
      <vt:lpstr>Exercise</vt:lpstr>
      <vt:lpstr>Exercise</vt:lpstr>
      <vt:lpstr>URL References </vt:lpstr>
      <vt:lpstr>Thank you  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capabilities</dc:title>
  <dc:creator>Nhan Nguyen Hoang</dc:creator>
  <cp:lastModifiedBy>Truong Nguyen Nhat 1</cp:lastModifiedBy>
  <cp:revision>22</cp:revision>
  <dcterms:created xsi:type="dcterms:W3CDTF">2022-03-06T09:35:51Z</dcterms:created>
  <dcterms:modified xsi:type="dcterms:W3CDTF">2022-07-05T05:50:10Z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2022-03-06T00:00:00Z</vt:filetime>
  </property>
</Properties>
</file>