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4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5" r:id="rId28"/>
    <p:sldId id="281" r:id="rId29"/>
    <p:sldId id="286" r:id="rId30"/>
    <p:sldId id="287" r:id="rId31"/>
    <p:sldId id="288" r:id="rId32"/>
    <p:sldId id="289" r:id="rId33"/>
    <p:sldId id="290" r:id="rId34"/>
    <p:sldId id="282" r:id="rId35"/>
    <p:sldId id="283" r:id="rId3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E2051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E2051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71143" y="1385392"/>
            <a:ext cx="3816350" cy="3983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31313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E2051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556371"/>
            <a:ext cx="12191999" cy="3016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5720" y="377697"/>
            <a:ext cx="10360558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E2051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343184"/>
            <a:ext cx="10358120" cy="1617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lab.com:company-training/rookies-batch6/batch6.git" TargetMode="External"/><Relationship Id="rId2" Type="http://schemas.openxmlformats.org/officeDocument/2006/relationships/hyperlink" Target="https://gitlab.com/company-training/rookies-batch6/batch6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itlab.com/ee/user/ssh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book/en/v2/Git-Branching-Basic-Branching-and-Merging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atlassian.com/git/articles/git-team-workflows-merge-or-rebas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tBrains/idea-gitignore" TargetMode="External"/><Relationship Id="rId7" Type="http://schemas.openxmlformats.org/officeDocument/2006/relationships/hyperlink" Target="https://git-scm.com/docs/git-bisect" TargetMode="External"/><Relationship Id="rId2" Type="http://schemas.openxmlformats.org/officeDocument/2006/relationships/hyperlink" Target="https://git-scm.com/book/en/v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articles/git-team-workflows-merge-or-rebase" TargetMode="External"/><Relationship Id="rId5" Type="http://schemas.openxmlformats.org/officeDocument/2006/relationships/hyperlink" Target="https://courses.cs.washington.edu/courses/cse403/13au/lectures/git.ppt.pdf" TargetMode="External"/><Relationship Id="rId4" Type="http://schemas.openxmlformats.org/officeDocument/2006/relationships/hyperlink" Target="https://www.atlassian.com/git/tutorials/comparing-workflows/gitflow-workflow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13460" y="923544"/>
              <a:ext cx="4831080" cy="4831080"/>
            </a:xfrm>
            <a:custGeom>
              <a:avLst/>
              <a:gdLst/>
              <a:ahLst/>
              <a:cxnLst/>
              <a:rect l="l" t="t" r="r" b="b"/>
              <a:pathLst>
                <a:path w="4831080" h="4831080">
                  <a:moveTo>
                    <a:pt x="0" y="4831080"/>
                  </a:moveTo>
                  <a:lnTo>
                    <a:pt x="4831080" y="4831080"/>
                  </a:lnTo>
                  <a:lnTo>
                    <a:pt x="4831080" y="0"/>
                  </a:lnTo>
                  <a:lnTo>
                    <a:pt x="0" y="0"/>
                  </a:lnTo>
                  <a:lnTo>
                    <a:pt x="0" y="4831080"/>
                  </a:lnTo>
                  <a:close/>
                </a:path>
              </a:pathLst>
            </a:custGeom>
            <a:ln w="889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18419" y="207263"/>
              <a:ext cx="1731264" cy="17327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41548" y="1676400"/>
              <a:ext cx="7078980" cy="47137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44540" y="1581911"/>
              <a:ext cx="0" cy="2172335"/>
            </a:xfrm>
            <a:custGeom>
              <a:avLst/>
              <a:gdLst/>
              <a:ahLst/>
              <a:cxnLst/>
              <a:rect l="l" t="t" r="r" b="b"/>
              <a:pathLst>
                <a:path h="2172335">
                  <a:moveTo>
                    <a:pt x="0" y="0"/>
                  </a:moveTo>
                  <a:lnTo>
                    <a:pt x="0" y="2172081"/>
                  </a:lnTo>
                </a:path>
              </a:pathLst>
            </a:custGeom>
            <a:ln w="889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56689" y="1354328"/>
            <a:ext cx="2820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</a:rPr>
              <a:t>Git &amp;</a:t>
            </a:r>
            <a:r>
              <a:rPr sz="4000" spc="-50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Gitlab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457960" y="4748015"/>
            <a:ext cx="1209040" cy="700832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lang="en-US" sz="1600" b="1" spc="-5" dirty="0">
                <a:solidFill>
                  <a:srgbClr val="FFFFFF"/>
                </a:solidFill>
                <a:latin typeface="Arial"/>
                <a:cs typeface="Arial"/>
              </a:rPr>
              <a:t>Minh Kha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US" sz="15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500" spc="-5" dirty="0">
                <a:solidFill>
                  <a:srgbClr val="FFFFFF"/>
                </a:solidFill>
                <a:latin typeface="Arial"/>
                <a:cs typeface="Arial"/>
              </a:rPr>
              <a:t>Oct</a:t>
            </a:r>
            <a:r>
              <a:rPr sz="15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500" spc="-5" dirty="0">
                <a:solidFill>
                  <a:srgbClr val="FFFFFF"/>
                </a:solidFill>
                <a:latin typeface="Arial"/>
                <a:cs typeface="Arial"/>
              </a:rPr>
              <a:t>2022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15601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Why</a:t>
            </a:r>
            <a:r>
              <a:rPr spc="-105" dirty="0"/>
              <a:t> </a:t>
            </a:r>
            <a:r>
              <a:rPr dirty="0"/>
              <a:t>Git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43184"/>
            <a:ext cx="5965190" cy="344614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40360" indent="-328295">
              <a:lnSpc>
                <a:spcPct val="100000"/>
              </a:lnSpc>
              <a:spcBef>
                <a:spcPts val="430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340360" algn="l"/>
                <a:tab pos="340995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Fast and</a:t>
            </a:r>
            <a:r>
              <a:rPr sz="2800" spc="1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small</a:t>
            </a:r>
            <a:endParaRPr sz="2800">
              <a:latin typeface="Arial"/>
              <a:cs typeface="Arial"/>
            </a:endParaRPr>
          </a:p>
          <a:p>
            <a:pPr marL="340360" indent="-328295">
              <a:lnSpc>
                <a:spcPct val="100000"/>
              </a:lnSpc>
              <a:spcBef>
                <a:spcPts val="1000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340360" algn="l"/>
                <a:tab pos="340995" algn="l"/>
                <a:tab pos="2356485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Security</a:t>
            </a:r>
            <a:r>
              <a:rPr sz="2800" spc="3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🡪	</a:t>
            </a:r>
            <a:r>
              <a:rPr sz="2800" spc="-10" dirty="0">
                <a:solidFill>
                  <a:srgbClr val="313131"/>
                </a:solidFill>
                <a:latin typeface="Arial"/>
                <a:cs typeface="Arial"/>
              </a:rPr>
              <a:t>SHA1</a:t>
            </a:r>
            <a:endParaRPr sz="2800">
              <a:latin typeface="Arial"/>
              <a:cs typeface="Arial"/>
            </a:endParaRPr>
          </a:p>
          <a:p>
            <a:pPr marL="340360" indent="-328295">
              <a:lnSpc>
                <a:spcPct val="100000"/>
              </a:lnSpc>
              <a:spcBef>
                <a:spcPts val="1005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340360" algn="l"/>
                <a:tab pos="340995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Snapshots, not</a:t>
            </a:r>
            <a:r>
              <a:rPr sz="2800" spc="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differences</a:t>
            </a:r>
            <a:endParaRPr sz="2800">
              <a:latin typeface="Arial"/>
              <a:cs typeface="Arial"/>
            </a:endParaRPr>
          </a:p>
          <a:p>
            <a:pPr marL="340360" indent="-328295">
              <a:lnSpc>
                <a:spcPct val="100000"/>
              </a:lnSpc>
              <a:spcBef>
                <a:spcPts val="1000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340360" algn="l"/>
                <a:tab pos="340995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No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single point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of</a:t>
            </a:r>
            <a:r>
              <a:rPr sz="2800" spc="-1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failure</a:t>
            </a:r>
            <a:endParaRPr sz="28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505"/>
              </a:spcBef>
              <a:buClr>
                <a:srgbClr val="566BE2"/>
              </a:buClr>
              <a:buFont typeface="Carlito"/>
              <a:buChar char="-"/>
              <a:tabLst>
                <a:tab pos="698500" algn="l"/>
                <a:tab pos="699135" algn="l"/>
              </a:tabLst>
            </a:pP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Multiple</a:t>
            </a:r>
            <a:r>
              <a:rPr sz="2400" spc="1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backups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505"/>
              </a:spcBef>
              <a:buClr>
                <a:srgbClr val="566BE2"/>
              </a:buClr>
              <a:buFont typeface="Carlito"/>
              <a:buChar char="-"/>
              <a:tabLst>
                <a:tab pos="698500" algn="l"/>
                <a:tab pos="699135" algn="l"/>
              </a:tabLst>
            </a:pP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Make changes without internet</a:t>
            </a:r>
            <a:r>
              <a:rPr sz="2400" spc="4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13131"/>
                </a:solidFill>
                <a:latin typeface="Arial"/>
                <a:cs typeface="Arial"/>
              </a:rPr>
              <a:t>access.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505"/>
              </a:spcBef>
              <a:buClr>
                <a:srgbClr val="566BE2"/>
              </a:buClr>
              <a:buFont typeface="Carlito"/>
              <a:buChar char="-"/>
              <a:tabLst>
                <a:tab pos="698500" algn="l"/>
                <a:tab pos="699135" algn="l"/>
              </a:tabLst>
            </a:pP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Revert back</a:t>
            </a:r>
            <a:r>
              <a:rPr sz="2400" spc="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anytime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52355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Snapshots, </a:t>
            </a:r>
            <a:r>
              <a:rPr dirty="0"/>
              <a:t>not</a:t>
            </a:r>
            <a:r>
              <a:rPr spc="-50" dirty="0"/>
              <a:t> </a:t>
            </a:r>
            <a:r>
              <a:rPr spc="-5" dirty="0"/>
              <a:t>differences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8200" y="1120139"/>
            <a:ext cx="6353810" cy="5175885"/>
            <a:chOff x="838200" y="1120139"/>
            <a:chExt cx="6353810" cy="5175885"/>
          </a:xfrm>
        </p:grpSpPr>
        <p:sp>
          <p:nvSpPr>
            <p:cNvPr id="4" name="object 4"/>
            <p:cNvSpPr/>
            <p:nvPr/>
          </p:nvSpPr>
          <p:spPr>
            <a:xfrm>
              <a:off x="838200" y="1120139"/>
              <a:ext cx="6288024" cy="25816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8200" y="3723132"/>
              <a:ext cx="6353556" cy="25725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27349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 is</a:t>
            </a:r>
            <a:r>
              <a:rPr spc="-105" dirty="0"/>
              <a:t> </a:t>
            </a:r>
            <a:r>
              <a:rPr dirty="0"/>
              <a:t>Gitlab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43184"/>
            <a:ext cx="9946005" cy="30092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40360" indent="-328295">
              <a:lnSpc>
                <a:spcPct val="100000"/>
              </a:lnSpc>
              <a:spcBef>
                <a:spcPts val="430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340360" algn="l"/>
                <a:tab pos="340995" algn="l"/>
              </a:tabLst>
            </a:pPr>
            <a:r>
              <a:rPr sz="2800" dirty="0">
                <a:solidFill>
                  <a:srgbClr val="313131"/>
                </a:solidFill>
                <a:latin typeface="Arial"/>
                <a:cs typeface="Arial"/>
                <a:hlinkClick r:id="rId2"/>
              </a:rPr>
              <a:t>https://gitlab.com/</a:t>
            </a:r>
            <a:r>
              <a:rPr lang="en-US" sz="280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endParaRPr sz="2800" dirty="0">
              <a:latin typeface="Arial"/>
              <a:cs typeface="Arial"/>
            </a:endParaRPr>
          </a:p>
          <a:p>
            <a:pPr marL="340360" indent="-328295">
              <a:lnSpc>
                <a:spcPct val="100000"/>
              </a:lnSpc>
              <a:spcBef>
                <a:spcPts val="1000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340360" algn="l"/>
                <a:tab pos="340995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A cloud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service for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remote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hosting of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git</a:t>
            </a:r>
            <a:r>
              <a:rPr sz="2800" spc="-1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repositories</a:t>
            </a:r>
            <a:endParaRPr sz="2800" dirty="0">
              <a:latin typeface="Arial"/>
              <a:cs typeface="Arial"/>
            </a:endParaRPr>
          </a:p>
          <a:p>
            <a:pPr marL="241300" marR="240029" indent="-228600">
              <a:lnSpc>
                <a:spcPct val="100000"/>
              </a:lnSpc>
              <a:spcBef>
                <a:spcPts val="1005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241300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Web-based Git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repositories that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offers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free open and private  repository, issue tracking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and</a:t>
            </a:r>
            <a:r>
              <a:rPr sz="2800" spc="1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wikis</a:t>
            </a:r>
            <a:endParaRPr sz="2800" dirty="0">
              <a:latin typeface="Arial"/>
              <a:cs typeface="Arial"/>
            </a:endParaRPr>
          </a:p>
          <a:p>
            <a:pPr marL="241300" marR="5080" indent="-228600">
              <a:lnSpc>
                <a:spcPct val="100000"/>
              </a:lnSpc>
              <a:spcBef>
                <a:spcPts val="1000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340360" algn="l"/>
                <a:tab pos="340995" algn="l"/>
              </a:tabLst>
            </a:pPr>
            <a:r>
              <a:rPr dirty="0"/>
              <a:t>	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A completed DevOps platform: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project planning,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source code 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management, monitoring and</a:t>
            </a:r>
            <a:r>
              <a:rPr sz="2800" spc="6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security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31642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Git</a:t>
            </a:r>
            <a:r>
              <a:rPr spc="-50" dirty="0"/>
              <a:t> </a:t>
            </a:r>
            <a:r>
              <a:rPr spc="-5" dirty="0"/>
              <a:t>Repositories</a:t>
            </a:r>
          </a:p>
        </p:txBody>
      </p:sp>
      <p:sp>
        <p:nvSpPr>
          <p:cNvPr id="3" name="object 3"/>
          <p:cNvSpPr/>
          <p:nvPr/>
        </p:nvSpPr>
        <p:spPr>
          <a:xfrm>
            <a:off x="1591347" y="1360932"/>
            <a:ext cx="7721458" cy="4396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25336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Git</a:t>
            </a:r>
            <a:r>
              <a:rPr spc="-85" dirty="0"/>
              <a:t> </a:t>
            </a:r>
            <a:r>
              <a:rPr dirty="0"/>
              <a:t>Workflow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85392"/>
            <a:ext cx="7620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241300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three states: Modified, Staged,</a:t>
            </a:r>
            <a:r>
              <a:rPr sz="2800" spc="-2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Committed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1560" y="2104644"/>
            <a:ext cx="7353300" cy="4355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34112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Git Key</a:t>
            </a:r>
            <a:r>
              <a:rPr spc="-120" dirty="0"/>
              <a:t> </a:t>
            </a:r>
            <a:r>
              <a:rPr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43184"/>
            <a:ext cx="2307590" cy="21710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40360" indent="-328295">
              <a:lnSpc>
                <a:spcPct val="100000"/>
              </a:lnSpc>
              <a:spcBef>
                <a:spcPts val="430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340360" algn="l"/>
                <a:tab pos="340995" algn="l"/>
              </a:tabLst>
            </a:pP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Repository</a:t>
            </a:r>
            <a:endParaRPr sz="2800">
              <a:latin typeface="Arial"/>
              <a:cs typeface="Arial"/>
            </a:endParaRPr>
          </a:p>
          <a:p>
            <a:pPr marL="340360" indent="-328295">
              <a:lnSpc>
                <a:spcPct val="100000"/>
              </a:lnSpc>
              <a:spcBef>
                <a:spcPts val="1000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340360" algn="l"/>
                <a:tab pos="340995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Branch</a:t>
            </a:r>
            <a:endParaRPr sz="2800">
              <a:latin typeface="Arial"/>
              <a:cs typeface="Arial"/>
            </a:endParaRPr>
          </a:p>
          <a:p>
            <a:pPr marL="340360" indent="-328295">
              <a:lnSpc>
                <a:spcPct val="100000"/>
              </a:lnSpc>
              <a:spcBef>
                <a:spcPts val="1005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340360" algn="l"/>
                <a:tab pos="340995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HEAD/origin</a:t>
            </a:r>
            <a:endParaRPr sz="2800">
              <a:latin typeface="Arial"/>
              <a:cs typeface="Arial"/>
            </a:endParaRPr>
          </a:p>
          <a:p>
            <a:pPr marL="340360" indent="-328295">
              <a:lnSpc>
                <a:spcPct val="100000"/>
              </a:lnSpc>
              <a:spcBef>
                <a:spcPts val="1000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340360" algn="l"/>
                <a:tab pos="340995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Commit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51028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Key Concepts:</a:t>
            </a:r>
            <a:r>
              <a:rPr spc="-140" dirty="0"/>
              <a:t> </a:t>
            </a:r>
            <a:r>
              <a:rPr dirty="0"/>
              <a:t>Repository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43184"/>
            <a:ext cx="6901815" cy="161798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40360" indent="-328295">
              <a:lnSpc>
                <a:spcPct val="100000"/>
              </a:lnSpc>
              <a:spcBef>
                <a:spcPts val="430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340360" algn="l"/>
                <a:tab pos="340995" algn="l"/>
              </a:tabLst>
            </a:pP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Collection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of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all files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and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history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of</a:t>
            </a:r>
            <a:r>
              <a:rPr sz="2800" spc="-3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project</a:t>
            </a:r>
            <a:endParaRPr sz="2800">
              <a:latin typeface="Arial"/>
              <a:cs typeface="Arial"/>
            </a:endParaRPr>
          </a:p>
          <a:p>
            <a:pPr marL="340360" indent="-328295">
              <a:lnSpc>
                <a:spcPct val="100000"/>
              </a:lnSpc>
              <a:spcBef>
                <a:spcPts val="1000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340360" algn="l"/>
                <a:tab pos="340995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Local and Remote</a:t>
            </a:r>
            <a:r>
              <a:rPr sz="2800" spc="2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repository</a:t>
            </a:r>
            <a:endParaRPr sz="2800">
              <a:latin typeface="Arial"/>
              <a:cs typeface="Arial"/>
            </a:endParaRPr>
          </a:p>
          <a:p>
            <a:pPr marL="340360" indent="-328295">
              <a:lnSpc>
                <a:spcPct val="100000"/>
              </a:lnSpc>
              <a:spcBef>
                <a:spcPts val="1005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340360" algn="l"/>
                <a:tab pos="340995" algn="l"/>
              </a:tabLst>
            </a:pP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git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init, clone, pull,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fetch,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 push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43122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Key </a:t>
            </a:r>
            <a:r>
              <a:rPr spc="-5" dirty="0"/>
              <a:t>concepts:</a:t>
            </a:r>
            <a:r>
              <a:rPr spc="-95" dirty="0"/>
              <a:t> </a:t>
            </a:r>
            <a:r>
              <a:rPr dirty="0"/>
              <a:t>Branch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43184"/>
            <a:ext cx="8105775" cy="106299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40360" indent="-328295">
              <a:lnSpc>
                <a:spcPct val="100000"/>
              </a:lnSpc>
              <a:spcBef>
                <a:spcPts val="430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340360" algn="l"/>
                <a:tab pos="340995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Branch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is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nothing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but pointer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to a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specific</a:t>
            </a:r>
            <a:r>
              <a:rPr sz="2800" spc="3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commit</a:t>
            </a:r>
            <a:endParaRPr sz="2800">
              <a:latin typeface="Arial"/>
              <a:cs typeface="Arial"/>
            </a:endParaRPr>
          </a:p>
          <a:p>
            <a:pPr marL="340360" indent="-328295">
              <a:lnSpc>
                <a:spcPct val="100000"/>
              </a:lnSpc>
              <a:spcBef>
                <a:spcPts val="1000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340360" algn="l"/>
                <a:tab pos="340995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default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branch is</a:t>
            </a:r>
            <a:r>
              <a:rPr sz="2800" spc="5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13131"/>
                </a:solidFill>
                <a:latin typeface="Arial"/>
                <a:cs typeface="Arial"/>
              </a:rPr>
              <a:t>“master”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8336" y="2803274"/>
            <a:ext cx="6713783" cy="3471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43122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Key </a:t>
            </a:r>
            <a:r>
              <a:rPr spc="-5" dirty="0"/>
              <a:t>concepts:</a:t>
            </a:r>
            <a:r>
              <a:rPr spc="-95" dirty="0"/>
              <a:t> </a:t>
            </a:r>
            <a:r>
              <a:rPr dirty="0"/>
              <a:t>Branch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86078"/>
            <a:ext cx="3676015" cy="3217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0360" indent="-328295">
              <a:lnSpc>
                <a:spcPts val="2870"/>
              </a:lnSpc>
              <a:spcBef>
                <a:spcPts val="95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340360" algn="l"/>
                <a:tab pos="340995" algn="l"/>
              </a:tabLst>
            </a:pPr>
            <a:r>
              <a:rPr sz="2800" b="1" spc="-5" dirty="0">
                <a:solidFill>
                  <a:srgbClr val="313131"/>
                </a:solidFill>
                <a:latin typeface="Arial"/>
                <a:cs typeface="Arial"/>
              </a:rPr>
              <a:t>Switch to a</a:t>
            </a:r>
            <a:r>
              <a:rPr sz="2800" b="1" spc="-2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13131"/>
                </a:solidFill>
                <a:latin typeface="Arial"/>
                <a:cs typeface="Arial"/>
              </a:rPr>
              <a:t>branch</a:t>
            </a:r>
            <a:endParaRPr sz="2800">
              <a:latin typeface="Arial"/>
              <a:cs typeface="Arial"/>
            </a:endParaRPr>
          </a:p>
          <a:p>
            <a:pPr marL="698500" lvl="1" indent="-328295">
              <a:lnSpc>
                <a:spcPts val="3590"/>
              </a:lnSpc>
              <a:buClr>
                <a:srgbClr val="566BE2"/>
              </a:buClr>
              <a:buSzPct val="141666"/>
              <a:buFont typeface="Carlito"/>
              <a:buChar char="-"/>
              <a:tabLst>
                <a:tab pos="698500" algn="l"/>
                <a:tab pos="699135" algn="l"/>
              </a:tabLst>
            </a:pP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git </a:t>
            </a:r>
            <a:r>
              <a:rPr sz="2400" spc="-5" dirty="0">
                <a:solidFill>
                  <a:srgbClr val="E20512"/>
                </a:solidFill>
                <a:latin typeface="Arial"/>
                <a:cs typeface="Arial"/>
              </a:rPr>
              <a:t>checkout</a:t>
            </a:r>
            <a:r>
              <a:rPr sz="2400" dirty="0">
                <a:solidFill>
                  <a:srgbClr val="E2051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13131"/>
                </a:solidFill>
                <a:latin typeface="Arial"/>
                <a:cs typeface="Arial"/>
              </a:rPr>
              <a:t>master</a:t>
            </a:r>
            <a:endParaRPr sz="2400">
              <a:latin typeface="Arial"/>
              <a:cs typeface="Arial"/>
            </a:endParaRPr>
          </a:p>
          <a:p>
            <a:pPr marL="340360" indent="-328295">
              <a:lnSpc>
                <a:spcPct val="100000"/>
              </a:lnSpc>
              <a:spcBef>
                <a:spcPts val="780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340360" algn="l"/>
                <a:tab pos="340995" algn="l"/>
              </a:tabLst>
            </a:pPr>
            <a:r>
              <a:rPr sz="2800" b="1" spc="-5" dirty="0">
                <a:solidFill>
                  <a:srgbClr val="313131"/>
                </a:solidFill>
                <a:latin typeface="Arial"/>
                <a:cs typeface="Arial"/>
              </a:rPr>
              <a:t>Create a</a:t>
            </a:r>
            <a:r>
              <a:rPr sz="2800" b="1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13131"/>
                </a:solidFill>
                <a:latin typeface="Arial"/>
                <a:cs typeface="Arial"/>
              </a:rPr>
              <a:t>branch</a:t>
            </a:r>
            <a:endParaRPr sz="2800">
              <a:latin typeface="Arial"/>
              <a:cs typeface="Arial"/>
            </a:endParaRPr>
          </a:p>
          <a:p>
            <a:pPr marL="698500" lvl="1" indent="-328295">
              <a:lnSpc>
                <a:spcPts val="3985"/>
              </a:lnSpc>
              <a:spcBef>
                <a:spcPts val="10"/>
              </a:spcBef>
              <a:buClr>
                <a:srgbClr val="566BE2"/>
              </a:buClr>
              <a:buSzPct val="141666"/>
              <a:buFont typeface="Carlito"/>
              <a:buChar char="-"/>
              <a:tabLst>
                <a:tab pos="698500" algn="l"/>
                <a:tab pos="699135" algn="l"/>
              </a:tabLst>
            </a:pP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git </a:t>
            </a:r>
            <a:r>
              <a:rPr sz="2400" spc="-5" dirty="0">
                <a:solidFill>
                  <a:srgbClr val="E20512"/>
                </a:solidFill>
                <a:latin typeface="Arial"/>
                <a:cs typeface="Arial"/>
              </a:rPr>
              <a:t>branch</a:t>
            </a:r>
            <a:r>
              <a:rPr sz="2400" spc="-55" dirty="0">
                <a:solidFill>
                  <a:srgbClr val="E2051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13131"/>
                </a:solidFill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  <a:p>
            <a:pPr marL="698500" lvl="1" indent="-328295">
              <a:lnSpc>
                <a:spcPts val="3985"/>
              </a:lnSpc>
              <a:buClr>
                <a:srgbClr val="566BE2"/>
              </a:buClr>
              <a:buSzPct val="141666"/>
              <a:buFont typeface="Carlito"/>
              <a:buChar char="-"/>
              <a:tabLst>
                <a:tab pos="698500" algn="l"/>
                <a:tab pos="699135" algn="l"/>
              </a:tabLst>
            </a:pP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git </a:t>
            </a:r>
            <a:r>
              <a:rPr sz="2400" spc="-5" dirty="0">
                <a:solidFill>
                  <a:srgbClr val="E20512"/>
                </a:solidFill>
                <a:latin typeface="Arial"/>
                <a:cs typeface="Arial"/>
              </a:rPr>
              <a:t>checkout -b</a:t>
            </a:r>
            <a:r>
              <a:rPr sz="2400" spc="-15" dirty="0">
                <a:solidFill>
                  <a:srgbClr val="E20512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  <a:p>
            <a:pPr marL="698500" marR="5080" indent="-228600">
              <a:lnSpc>
                <a:spcPct val="100000"/>
              </a:lnSpc>
              <a:spcBef>
                <a:spcPts val="800"/>
              </a:spcBef>
              <a:tabLst>
                <a:tab pos="698500" algn="l"/>
              </a:tabLst>
            </a:pPr>
            <a:r>
              <a:rPr sz="1800" dirty="0">
                <a:solidFill>
                  <a:srgbClr val="566BE2"/>
                </a:solidFill>
                <a:latin typeface="Carlito"/>
                <a:cs typeface="Carlito"/>
              </a:rPr>
              <a:t>-	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git </a:t>
            </a:r>
            <a:r>
              <a:rPr sz="2400" spc="-5" dirty="0">
                <a:solidFill>
                  <a:srgbClr val="E20512"/>
                </a:solidFill>
                <a:latin typeface="Arial"/>
                <a:cs typeface="Arial"/>
              </a:rPr>
              <a:t>checkout -b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testing  develop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1050" y="1386078"/>
            <a:ext cx="3439795" cy="2510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0360" indent="-327660">
              <a:lnSpc>
                <a:spcPct val="100000"/>
              </a:lnSpc>
              <a:spcBef>
                <a:spcPts val="95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339725" algn="l"/>
                <a:tab pos="340360" algn="l"/>
              </a:tabLst>
            </a:pPr>
            <a:r>
              <a:rPr sz="2800" b="1" spc="-5" dirty="0">
                <a:solidFill>
                  <a:srgbClr val="313131"/>
                </a:solidFill>
                <a:latin typeface="Arial"/>
                <a:cs typeface="Arial"/>
              </a:rPr>
              <a:t>Delete a branch</a:t>
            </a:r>
            <a:endParaRPr sz="2800">
              <a:latin typeface="Arial"/>
              <a:cs typeface="Arial"/>
            </a:endParaRPr>
          </a:p>
          <a:p>
            <a:pPr marL="698500" lvl="1" indent="-328295">
              <a:lnSpc>
                <a:spcPct val="100000"/>
              </a:lnSpc>
              <a:spcBef>
                <a:spcPts val="10"/>
              </a:spcBef>
              <a:buClr>
                <a:srgbClr val="566BE2"/>
              </a:buClr>
              <a:buSzPct val="141666"/>
              <a:buFont typeface="Carlito"/>
              <a:buChar char="-"/>
              <a:tabLst>
                <a:tab pos="697865" algn="l"/>
                <a:tab pos="698500" algn="l"/>
              </a:tabLst>
            </a:pP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git </a:t>
            </a:r>
            <a:r>
              <a:rPr sz="2400" spc="-5" dirty="0">
                <a:solidFill>
                  <a:srgbClr val="E20512"/>
                </a:solidFill>
                <a:latin typeface="Arial"/>
                <a:cs typeface="Arial"/>
              </a:rPr>
              <a:t>branch -D</a:t>
            </a:r>
            <a:r>
              <a:rPr sz="2400" spc="-15" dirty="0">
                <a:solidFill>
                  <a:srgbClr val="E20512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  <a:p>
            <a:pPr marL="340360" indent="-327660">
              <a:lnSpc>
                <a:spcPct val="100000"/>
              </a:lnSpc>
              <a:spcBef>
                <a:spcPts val="795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339725" algn="l"/>
                <a:tab pos="340360" algn="l"/>
              </a:tabLst>
            </a:pPr>
            <a:r>
              <a:rPr sz="2800" b="1" spc="-5" dirty="0">
                <a:solidFill>
                  <a:srgbClr val="313131"/>
                </a:solidFill>
                <a:latin typeface="Arial"/>
                <a:cs typeface="Arial"/>
              </a:rPr>
              <a:t>Merge</a:t>
            </a:r>
            <a:r>
              <a:rPr sz="2800" b="1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13131"/>
                </a:solidFill>
                <a:latin typeface="Arial"/>
                <a:cs typeface="Arial"/>
              </a:rPr>
              <a:t>branch</a:t>
            </a:r>
            <a:endParaRPr sz="2800">
              <a:latin typeface="Arial"/>
              <a:cs typeface="Arial"/>
            </a:endParaRPr>
          </a:p>
          <a:p>
            <a:pPr marL="698500" lvl="1" indent="-328295">
              <a:lnSpc>
                <a:spcPts val="3979"/>
              </a:lnSpc>
              <a:spcBef>
                <a:spcPts val="10"/>
              </a:spcBef>
              <a:buClr>
                <a:srgbClr val="566BE2"/>
              </a:buClr>
              <a:buSzPct val="141666"/>
              <a:buFont typeface="Carlito"/>
              <a:buChar char="-"/>
              <a:tabLst>
                <a:tab pos="697865" algn="l"/>
                <a:tab pos="698500" algn="l"/>
              </a:tabLst>
            </a:pP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git </a:t>
            </a:r>
            <a:r>
              <a:rPr sz="2400" spc="-5" dirty="0">
                <a:solidFill>
                  <a:srgbClr val="E20512"/>
                </a:solidFill>
                <a:latin typeface="Arial"/>
                <a:cs typeface="Arial"/>
              </a:rPr>
              <a:t>merge</a:t>
            </a:r>
            <a:r>
              <a:rPr sz="2400" spc="-30" dirty="0">
                <a:solidFill>
                  <a:srgbClr val="E20512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  <a:p>
            <a:pPr marL="698500" lvl="1" indent="-328295">
              <a:lnSpc>
                <a:spcPts val="3979"/>
              </a:lnSpc>
              <a:buClr>
                <a:srgbClr val="566BE2"/>
              </a:buClr>
              <a:buSzPct val="141666"/>
              <a:buFont typeface="Carlito"/>
              <a:buChar char="-"/>
              <a:tabLst>
                <a:tab pos="697865" algn="l"/>
                <a:tab pos="698500" algn="l"/>
              </a:tabLst>
            </a:pP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git </a:t>
            </a:r>
            <a:r>
              <a:rPr sz="2400" spc="-5" dirty="0">
                <a:solidFill>
                  <a:srgbClr val="E20512"/>
                </a:solidFill>
                <a:latin typeface="Arial"/>
                <a:cs typeface="Arial"/>
              </a:rPr>
              <a:t>rebase</a:t>
            </a:r>
            <a:r>
              <a:rPr sz="2400" spc="-30" dirty="0">
                <a:solidFill>
                  <a:srgbClr val="E20512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41319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Key Concepts:</a:t>
            </a:r>
            <a:r>
              <a:rPr spc="-140" dirty="0"/>
              <a:t> </a:t>
            </a:r>
            <a:r>
              <a:rPr dirty="0"/>
              <a:t>HEAD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85392"/>
            <a:ext cx="8916035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340360" algn="l"/>
                <a:tab pos="340995" algn="l"/>
              </a:tabLst>
            </a:pPr>
            <a:r>
              <a:rPr dirty="0"/>
              <a:t>	</a:t>
            </a:r>
            <a:r>
              <a:rPr sz="2800" spc="-10" dirty="0">
                <a:solidFill>
                  <a:srgbClr val="313131"/>
                </a:solidFill>
                <a:latin typeface="Arial"/>
                <a:cs typeface="Arial"/>
              </a:rPr>
              <a:t>HEAD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is a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reference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to the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last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commit in the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currently  checked-out</a:t>
            </a:r>
            <a:r>
              <a:rPr sz="2800" spc="-1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branch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1872" y="2513076"/>
            <a:ext cx="6755057" cy="3947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239000" cy="6858000"/>
            <a:chOff x="0" y="0"/>
            <a:chExt cx="7239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7238999" cy="6857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55191" y="1074419"/>
              <a:ext cx="4813300" cy="2952115"/>
            </a:xfrm>
            <a:custGeom>
              <a:avLst/>
              <a:gdLst/>
              <a:ahLst/>
              <a:cxnLst/>
              <a:rect l="l" t="t" r="r" b="b"/>
              <a:pathLst>
                <a:path w="4813300" h="2952115">
                  <a:moveTo>
                    <a:pt x="0" y="2951987"/>
                  </a:moveTo>
                  <a:lnTo>
                    <a:pt x="4812792" y="2951987"/>
                  </a:lnTo>
                  <a:lnTo>
                    <a:pt x="4812792" y="0"/>
                  </a:lnTo>
                  <a:lnTo>
                    <a:pt x="0" y="0"/>
                  </a:lnTo>
                  <a:lnTo>
                    <a:pt x="0" y="2951987"/>
                  </a:lnTo>
                  <a:close/>
                </a:path>
              </a:pathLst>
            </a:custGeom>
            <a:ln w="889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508240" y="1135302"/>
            <a:ext cx="2206625" cy="319087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0"/>
              </a:spcBef>
              <a:buClr>
                <a:srgbClr val="E20512"/>
              </a:buClr>
              <a:buSzPct val="120000"/>
              <a:buAutoNum type="arabicPeriod"/>
              <a:tabLst>
                <a:tab pos="527685" algn="l"/>
                <a:tab pos="528320" algn="l"/>
              </a:tabLst>
            </a:pP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What is</a:t>
            </a:r>
            <a:r>
              <a:rPr sz="2000" spc="-8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VCS?</a:t>
            </a:r>
            <a:endParaRPr sz="20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285"/>
              </a:spcBef>
              <a:buClr>
                <a:srgbClr val="E20512"/>
              </a:buClr>
              <a:buSzPct val="120000"/>
              <a:buAutoNum type="arabicPeriod"/>
              <a:tabLst>
                <a:tab pos="527685" algn="l"/>
                <a:tab pos="528320" algn="l"/>
              </a:tabLst>
            </a:pP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What is</a:t>
            </a:r>
            <a:r>
              <a:rPr sz="2000" spc="-5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Git</a:t>
            </a:r>
            <a:endParaRPr sz="20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280"/>
              </a:spcBef>
              <a:buClr>
                <a:srgbClr val="E20512"/>
              </a:buClr>
              <a:buSzPct val="120000"/>
              <a:buAutoNum type="arabicPeriod"/>
              <a:tabLst>
                <a:tab pos="527685" algn="l"/>
                <a:tab pos="528320" algn="l"/>
              </a:tabLst>
            </a:pP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Why</a:t>
            </a:r>
            <a:r>
              <a:rPr sz="2000" spc="-3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Git</a:t>
            </a:r>
            <a:endParaRPr sz="20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275"/>
              </a:spcBef>
              <a:buClr>
                <a:srgbClr val="E20512"/>
              </a:buClr>
              <a:buSzPct val="120000"/>
              <a:buAutoNum type="arabicPeriod"/>
              <a:tabLst>
                <a:tab pos="527685" algn="l"/>
                <a:tab pos="528320" algn="l"/>
              </a:tabLst>
            </a:pP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What is</a:t>
            </a:r>
            <a:r>
              <a:rPr sz="2000" spc="-10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GitLab</a:t>
            </a:r>
            <a:endParaRPr sz="20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290"/>
              </a:spcBef>
              <a:buClr>
                <a:srgbClr val="E20512"/>
              </a:buClr>
              <a:buSzPct val="120000"/>
              <a:buAutoNum type="arabicPeriod"/>
              <a:tabLst>
                <a:tab pos="527685" algn="l"/>
                <a:tab pos="528320" algn="l"/>
              </a:tabLst>
            </a:pP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Git</a:t>
            </a:r>
            <a:r>
              <a:rPr sz="2000" spc="-4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Workflow</a:t>
            </a:r>
            <a:endParaRPr sz="20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275"/>
              </a:spcBef>
              <a:buClr>
                <a:srgbClr val="E20512"/>
              </a:buClr>
              <a:buSzPct val="120000"/>
              <a:buAutoNum type="arabicPeriod"/>
              <a:tabLst>
                <a:tab pos="527685" algn="l"/>
                <a:tab pos="528320" algn="l"/>
              </a:tabLst>
            </a:pP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Key</a:t>
            </a:r>
            <a:r>
              <a:rPr sz="2000" spc="-4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Concepts</a:t>
            </a:r>
            <a:endParaRPr sz="20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275"/>
              </a:spcBef>
              <a:buClr>
                <a:srgbClr val="E20512"/>
              </a:buClr>
              <a:buSzPct val="120000"/>
              <a:buAutoNum type="arabicPeriod"/>
              <a:tabLst>
                <a:tab pos="527685" algn="l"/>
                <a:tab pos="528320" algn="l"/>
              </a:tabLst>
            </a:pP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Git</a:t>
            </a:r>
            <a:r>
              <a:rPr sz="2000" spc="-3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Basics</a:t>
            </a:r>
            <a:endParaRPr sz="20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290"/>
              </a:spcBef>
              <a:buClr>
                <a:srgbClr val="E20512"/>
              </a:buClr>
              <a:buSzPct val="120000"/>
              <a:buAutoNum type="arabicPeriod"/>
              <a:tabLst>
                <a:tab pos="527685" algn="l"/>
                <a:tab pos="528320" algn="l"/>
              </a:tabLst>
            </a:pP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Demo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94866" y="1396111"/>
            <a:ext cx="222250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</a:rPr>
              <a:t>Table of  Co</a:t>
            </a:r>
            <a:r>
              <a:rPr sz="4000" spc="-25" dirty="0">
                <a:solidFill>
                  <a:srgbClr val="FFFFFF"/>
                </a:solidFill>
              </a:rPr>
              <a:t>n</a:t>
            </a:r>
            <a:r>
              <a:rPr sz="4000" spc="-5" dirty="0">
                <a:solidFill>
                  <a:srgbClr val="FFFFFF"/>
                </a:solidFill>
              </a:rPr>
              <a:t>tents</a:t>
            </a:r>
            <a:endParaRPr sz="4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41097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Key Concepts:</a:t>
            </a:r>
            <a:r>
              <a:rPr spc="-135" dirty="0"/>
              <a:t> </a:t>
            </a:r>
            <a:r>
              <a:rPr dirty="0"/>
              <a:t>origin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85392"/>
            <a:ext cx="10188575" cy="2967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241300" algn="l"/>
              </a:tabLst>
            </a:pP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origin is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a remote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repository that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project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was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originally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cloned  from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(original repository's</a:t>
            </a:r>
            <a:r>
              <a:rPr sz="2800" spc="2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URL)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$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git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push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origin</a:t>
            </a:r>
            <a:r>
              <a:rPr sz="2800" spc="2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develop</a:t>
            </a:r>
            <a:endParaRPr sz="2800">
              <a:latin typeface="Arial"/>
              <a:cs typeface="Arial"/>
            </a:endParaRPr>
          </a:p>
          <a:p>
            <a:pPr marL="12700" marR="562610">
              <a:lnSpc>
                <a:spcPct val="100000"/>
              </a:lnSpc>
              <a:spcBef>
                <a:spcPts val="994"/>
              </a:spcBef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$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git push https://gitlab.com/hoadoanthingocvn/de-training.git 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develop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1268" y="3189732"/>
            <a:ext cx="8228076" cy="3435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5720" y="350265"/>
            <a:ext cx="4424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Key Concepts:</a:t>
            </a:r>
            <a:r>
              <a:rPr spc="-120" dirty="0"/>
              <a:t> </a:t>
            </a:r>
            <a:r>
              <a:rPr spc="-5" dirty="0"/>
              <a:t>commit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257861"/>
            <a:ext cx="5159375" cy="168783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$git checkout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 testing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$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vim</a:t>
            </a:r>
            <a:r>
              <a:rPr sz="2800" spc="-1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test.rb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$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git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commit -m 'made a</a:t>
            </a:r>
            <a:r>
              <a:rPr sz="2800" spc="2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change‘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44246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Key Concepts:</a:t>
            </a:r>
            <a:r>
              <a:rPr spc="-120" dirty="0"/>
              <a:t> </a:t>
            </a:r>
            <a:r>
              <a:rPr spc="-5" dirty="0"/>
              <a:t>commit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85392"/>
            <a:ext cx="10045065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241300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commit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or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revision, is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an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individual change to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file (or set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of 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files)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7655" y="2465832"/>
            <a:ext cx="9130284" cy="3697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20129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Git</a:t>
            </a:r>
            <a:r>
              <a:rPr spc="-100" dirty="0"/>
              <a:t> </a:t>
            </a:r>
            <a:r>
              <a:rPr dirty="0"/>
              <a:t>Basics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274" y="891412"/>
            <a:ext cx="10436861" cy="5424562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40360" indent="-328295">
              <a:lnSpc>
                <a:spcPct val="100000"/>
              </a:lnSpc>
              <a:spcBef>
                <a:spcPts val="1100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340360" algn="l"/>
                <a:tab pos="340995" algn="l"/>
              </a:tabLst>
            </a:pPr>
            <a:r>
              <a:rPr sz="2800" b="1" spc="-5" dirty="0">
                <a:solidFill>
                  <a:srgbClr val="313131"/>
                </a:solidFill>
                <a:latin typeface="Arial"/>
                <a:cs typeface="Arial"/>
              </a:rPr>
              <a:t>Git global</a:t>
            </a:r>
            <a:r>
              <a:rPr sz="2800" b="1" dirty="0">
                <a:solidFill>
                  <a:srgbClr val="313131"/>
                </a:solidFill>
                <a:latin typeface="Arial"/>
                <a:cs typeface="Arial"/>
              </a:rPr>
              <a:t> setup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git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config --global user.name "</a:t>
            </a:r>
            <a:r>
              <a:rPr lang="en-US" sz="2800" spc="-5" dirty="0">
                <a:solidFill>
                  <a:srgbClr val="313131"/>
                </a:solidFill>
                <a:latin typeface="Arial"/>
                <a:cs typeface="Arial"/>
              </a:rPr>
              <a:t>Minh K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"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git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config --global </a:t>
            </a:r>
            <a:r>
              <a:rPr sz="2800" spc="-5" dirty="0" err="1">
                <a:solidFill>
                  <a:srgbClr val="313131"/>
                </a:solidFill>
                <a:latin typeface="Arial"/>
                <a:cs typeface="Arial"/>
              </a:rPr>
              <a:t>user.email</a:t>
            </a:r>
            <a:r>
              <a:rPr lang="en-US" sz="2800" spc="-5" dirty="0">
                <a:solidFill>
                  <a:srgbClr val="313131"/>
                </a:solidFill>
                <a:latin typeface="Arial"/>
                <a:cs typeface="Arial"/>
              </a:rPr>
              <a:t> minh.khagiai@nashtechglobal.com</a:t>
            </a:r>
            <a:endParaRPr sz="3100" dirty="0">
              <a:latin typeface="Arial"/>
              <a:cs typeface="Arial"/>
            </a:endParaRPr>
          </a:p>
          <a:p>
            <a:pPr marL="340360" indent="-328295">
              <a:lnSpc>
                <a:spcPct val="100000"/>
              </a:lnSpc>
              <a:spcBef>
                <a:spcPts val="1785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340360" algn="l"/>
                <a:tab pos="340995" algn="l"/>
              </a:tabLst>
            </a:pPr>
            <a:r>
              <a:rPr lang="en-US" sz="2800" b="1" spc="-5" dirty="0">
                <a:solidFill>
                  <a:srgbClr val="313131"/>
                </a:solidFill>
                <a:latin typeface="Arial"/>
                <a:cs typeface="Arial"/>
              </a:rPr>
              <a:t>Clone</a:t>
            </a:r>
            <a:r>
              <a:rPr sz="2800" b="1" spc="-5" dirty="0">
                <a:solidFill>
                  <a:srgbClr val="313131"/>
                </a:solidFill>
                <a:latin typeface="Arial"/>
                <a:cs typeface="Arial"/>
              </a:rPr>
              <a:t> a repository</a:t>
            </a:r>
            <a:r>
              <a:rPr lang="en-US" sz="2800" b="1" spc="-5" dirty="0">
                <a:solidFill>
                  <a:srgbClr val="313131"/>
                </a:solidFill>
                <a:latin typeface="Arial"/>
                <a:cs typeface="Arial"/>
              </a:rPr>
              <a:t> by HTTPS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800" spc="-5" dirty="0" err="1">
                <a:solidFill>
                  <a:srgbClr val="313131"/>
                </a:solidFill>
                <a:latin typeface="Arial"/>
                <a:cs typeface="Arial"/>
              </a:rPr>
              <a:t>git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 clone </a:t>
            </a:r>
            <a:r>
              <a:rPr lang="en-US" sz="2800" dirty="0">
                <a:solidFill>
                  <a:srgbClr val="313131"/>
                </a:solidFill>
                <a:latin typeface="Arial"/>
                <a:cs typeface="Arial"/>
                <a:hlinkClick r:id="rId2"/>
              </a:rPr>
              <a:t>https://gitlab.com/company-training/rookies-batch6/batch6.git</a:t>
            </a:r>
            <a:r>
              <a:rPr lang="en-US" sz="280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</a:p>
          <a:p>
            <a:pPr marL="340360" indent="-328295">
              <a:lnSpc>
                <a:spcPct val="100000"/>
              </a:lnSpc>
              <a:spcBef>
                <a:spcPts val="1785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340360" algn="l"/>
                <a:tab pos="340995" algn="l"/>
              </a:tabLst>
            </a:pPr>
            <a:r>
              <a:rPr lang="en-US" sz="2800" b="1" spc="-5" dirty="0">
                <a:solidFill>
                  <a:srgbClr val="313131"/>
                </a:solidFill>
                <a:latin typeface="Arial"/>
                <a:cs typeface="Arial"/>
              </a:rPr>
              <a:t>Clone a repository by SSH</a:t>
            </a:r>
            <a:endParaRPr lang="en-US"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lang="en-US" sz="2800" spc="-5" dirty="0" err="1">
                <a:solidFill>
                  <a:srgbClr val="313131"/>
                </a:solidFill>
                <a:latin typeface="Arial"/>
                <a:cs typeface="Arial"/>
              </a:rPr>
              <a:t>git</a:t>
            </a:r>
            <a:r>
              <a:rPr lang="en-US" sz="2800" spc="-5" dirty="0">
                <a:solidFill>
                  <a:srgbClr val="313131"/>
                </a:solidFill>
                <a:latin typeface="Arial"/>
                <a:cs typeface="Arial"/>
              </a:rPr>
              <a:t> clone </a:t>
            </a:r>
            <a:r>
              <a:rPr lang="en-US" sz="2800" spc="-5" dirty="0" err="1">
                <a:solidFill>
                  <a:srgbClr val="313131"/>
                </a:solidFill>
                <a:latin typeface="Arial"/>
                <a:cs typeface="Arial"/>
                <a:hlinkClick r:id="rId3"/>
              </a:rPr>
              <a:t>git@gitlab.com:company-training</a:t>
            </a:r>
            <a:r>
              <a:rPr lang="en-US" sz="2800" spc="-5" dirty="0">
                <a:solidFill>
                  <a:srgbClr val="313131"/>
                </a:solidFill>
                <a:latin typeface="Arial"/>
                <a:cs typeface="Arial"/>
                <a:hlinkClick r:id="rId3"/>
              </a:rPr>
              <a:t>/rookies-batch6/batch6.git</a:t>
            </a:r>
            <a:r>
              <a:rPr lang="en-US" sz="2800" spc="-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(configure SSH key on local machine then put it on the </a:t>
            </a:r>
            <a:r>
              <a:rPr lang="en-US" sz="2800" dirty="0" err="1">
                <a:latin typeface="Arial"/>
                <a:cs typeface="Arial"/>
              </a:rPr>
              <a:t>Git</a:t>
            </a:r>
            <a:r>
              <a:rPr lang="en-US" sz="2800" dirty="0">
                <a:latin typeface="Arial"/>
                <a:cs typeface="Arial"/>
              </a:rPr>
              <a:t> server - </a:t>
            </a:r>
            <a:r>
              <a:rPr lang="en-US" sz="2800" dirty="0">
                <a:latin typeface="Arial"/>
                <a:cs typeface="Arial"/>
                <a:hlinkClick r:id="rId4"/>
              </a:rPr>
              <a:t>https://docs.gitlab.com/ee/user/ssh.html</a:t>
            </a:r>
            <a:r>
              <a:rPr lang="en-US" sz="2800" dirty="0">
                <a:latin typeface="Arial"/>
                <a:cs typeface="Arial"/>
              </a:rPr>
              <a:t>)</a:t>
            </a:r>
            <a:endParaRPr lang="en-US" sz="2800" spc="-5" dirty="0">
              <a:solidFill>
                <a:srgbClr val="31313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20129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Git</a:t>
            </a:r>
            <a:r>
              <a:rPr spc="-100" dirty="0"/>
              <a:t> </a:t>
            </a:r>
            <a:r>
              <a:rPr dirty="0"/>
              <a:t>Basics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28129" y="1385392"/>
            <a:ext cx="2854071" cy="40081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CA2136"/>
              </a:buClr>
              <a:buSzPct val="92857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git</a:t>
            </a:r>
            <a:r>
              <a:rPr sz="2800" spc="-2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init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200"/>
              </a:spcBef>
              <a:buClr>
                <a:srgbClr val="CA2136"/>
              </a:buClr>
              <a:buSzPct val="92857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git</a:t>
            </a:r>
            <a:r>
              <a:rPr sz="2800" spc="-9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fetch/pull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210"/>
              </a:spcBef>
              <a:buClr>
                <a:srgbClr val="CA2136"/>
              </a:buClr>
              <a:buSzPct val="92857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git</a:t>
            </a:r>
            <a:r>
              <a:rPr sz="2800" spc="-2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status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195"/>
              </a:spcBef>
              <a:buClr>
                <a:srgbClr val="CA2136"/>
              </a:buClr>
              <a:buSzPct val="92857"/>
              <a:buChar char="•"/>
              <a:tabLst>
                <a:tab pos="241300" algn="l"/>
              </a:tabLst>
            </a:pPr>
            <a:r>
              <a:rPr sz="2800" dirty="0" err="1">
                <a:solidFill>
                  <a:srgbClr val="313131"/>
                </a:solidFill>
                <a:latin typeface="Arial"/>
                <a:cs typeface="Arial"/>
              </a:rPr>
              <a:t>git</a:t>
            </a:r>
            <a:r>
              <a:rPr sz="2800" spc="-2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stash</a:t>
            </a:r>
            <a:endParaRPr lang="en-US" sz="2800" dirty="0">
              <a:solidFill>
                <a:srgbClr val="313131"/>
              </a:solidFill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195"/>
              </a:spcBef>
              <a:buClr>
                <a:srgbClr val="CA2136"/>
              </a:buClr>
              <a:buSzPct val="92857"/>
              <a:buChar char="•"/>
              <a:tabLst>
                <a:tab pos="241300" algn="l"/>
              </a:tabLst>
            </a:pPr>
            <a:r>
              <a:rPr lang="en-US" sz="2800" dirty="0" err="1">
                <a:solidFill>
                  <a:srgbClr val="313131"/>
                </a:solidFill>
                <a:latin typeface="Arial"/>
                <a:cs typeface="Arial"/>
              </a:rPr>
              <a:t>git</a:t>
            </a:r>
            <a:r>
              <a:rPr lang="en-US" sz="2800" dirty="0">
                <a:solidFill>
                  <a:srgbClr val="313131"/>
                </a:solidFill>
                <a:latin typeface="Arial"/>
                <a:cs typeface="Arial"/>
              </a:rPr>
              <a:t> cherry-pick</a:t>
            </a:r>
          </a:p>
          <a:p>
            <a:pPr marL="241300" indent="-228600">
              <a:lnSpc>
                <a:spcPct val="100000"/>
              </a:lnSpc>
              <a:spcBef>
                <a:spcPts val="2195"/>
              </a:spcBef>
              <a:buClr>
                <a:srgbClr val="CA2136"/>
              </a:buClr>
              <a:buSzPct val="92857"/>
              <a:buChar char="•"/>
              <a:tabLst>
                <a:tab pos="241300" algn="l"/>
              </a:tabLst>
            </a:pPr>
            <a:r>
              <a:rPr lang="en-US" sz="2800" dirty="0" err="1">
                <a:solidFill>
                  <a:srgbClr val="313131"/>
                </a:solidFill>
                <a:latin typeface="Arial"/>
                <a:cs typeface="Arial"/>
              </a:rPr>
              <a:t>git</a:t>
            </a:r>
            <a:r>
              <a:rPr lang="en-US" sz="2800" dirty="0">
                <a:solidFill>
                  <a:srgbClr val="313131"/>
                </a:solidFill>
                <a:latin typeface="Arial"/>
                <a:cs typeface="Arial"/>
              </a:rPr>
              <a:t> log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1171143" y="1385392"/>
            <a:ext cx="3816350" cy="47211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Clr>
                <a:srgbClr val="CA2136"/>
              </a:buClr>
              <a:buSzPct val="92857"/>
              <a:buChar char="•"/>
              <a:tabLst>
                <a:tab pos="241935" algn="l"/>
              </a:tabLst>
            </a:pPr>
            <a:r>
              <a:rPr spc="-5" dirty="0"/>
              <a:t>git</a:t>
            </a:r>
            <a:r>
              <a:rPr spc="-15" dirty="0"/>
              <a:t> </a:t>
            </a:r>
            <a:r>
              <a:rPr spc="-5" dirty="0"/>
              <a:t>clone</a:t>
            </a:r>
          </a:p>
          <a:p>
            <a:pPr marL="241300" indent="-229235">
              <a:lnSpc>
                <a:spcPct val="100000"/>
              </a:lnSpc>
              <a:spcBef>
                <a:spcPts val="2200"/>
              </a:spcBef>
              <a:buClr>
                <a:srgbClr val="CA2136"/>
              </a:buClr>
              <a:buSzPct val="92857"/>
              <a:buChar char="•"/>
              <a:tabLst>
                <a:tab pos="241935" algn="l"/>
              </a:tabLst>
            </a:pPr>
            <a:r>
              <a:rPr dirty="0"/>
              <a:t>git </a:t>
            </a:r>
            <a:r>
              <a:rPr spc="-5" dirty="0"/>
              <a:t>checkout</a:t>
            </a:r>
            <a:r>
              <a:rPr spc="-10" dirty="0"/>
              <a:t> </a:t>
            </a:r>
            <a:r>
              <a:rPr spc="-5" dirty="0"/>
              <a:t>-b</a:t>
            </a:r>
          </a:p>
          <a:p>
            <a:pPr marL="241300" indent="-229235">
              <a:lnSpc>
                <a:spcPct val="100000"/>
              </a:lnSpc>
              <a:spcBef>
                <a:spcPts val="2210"/>
              </a:spcBef>
              <a:buClr>
                <a:srgbClr val="CA2136"/>
              </a:buClr>
              <a:buSzPct val="92857"/>
              <a:buChar char="•"/>
              <a:tabLst>
                <a:tab pos="241935" algn="l"/>
              </a:tabLst>
            </a:pPr>
            <a:r>
              <a:rPr spc="-5" dirty="0"/>
              <a:t>git add </a:t>
            </a:r>
            <a:r>
              <a:rPr dirty="0"/>
              <a:t>/ </a:t>
            </a:r>
            <a:r>
              <a:rPr spc="-5" dirty="0"/>
              <a:t>git add</a:t>
            </a:r>
            <a:r>
              <a:rPr spc="5" dirty="0"/>
              <a:t> </a:t>
            </a:r>
            <a:r>
              <a:rPr dirty="0"/>
              <a:t>.</a:t>
            </a:r>
          </a:p>
          <a:p>
            <a:pPr marL="241300" indent="-229235">
              <a:lnSpc>
                <a:spcPct val="100000"/>
              </a:lnSpc>
              <a:spcBef>
                <a:spcPts val="2195"/>
              </a:spcBef>
              <a:buClr>
                <a:srgbClr val="CA2136"/>
              </a:buClr>
              <a:buSzPct val="92857"/>
              <a:buChar char="•"/>
              <a:tabLst>
                <a:tab pos="241935" algn="l"/>
              </a:tabLst>
            </a:pPr>
            <a:r>
              <a:rPr dirty="0"/>
              <a:t>git </a:t>
            </a:r>
            <a:r>
              <a:rPr spc="-5" dirty="0"/>
              <a:t>commit</a:t>
            </a:r>
            <a:r>
              <a:rPr spc="10" dirty="0"/>
              <a:t> </a:t>
            </a:r>
            <a:r>
              <a:rPr spc="-5" dirty="0"/>
              <a:t>–m</a:t>
            </a:r>
          </a:p>
          <a:p>
            <a:pPr marL="241300" indent="-229235">
              <a:lnSpc>
                <a:spcPct val="100000"/>
              </a:lnSpc>
              <a:spcBef>
                <a:spcPts val="2200"/>
              </a:spcBef>
              <a:buClr>
                <a:srgbClr val="CA2136"/>
              </a:buClr>
              <a:buSzPct val="92857"/>
              <a:buChar char="•"/>
              <a:tabLst>
                <a:tab pos="241935" algn="l"/>
              </a:tabLst>
            </a:pPr>
            <a:r>
              <a:rPr spc="-5" dirty="0"/>
              <a:t>git </a:t>
            </a:r>
            <a:r>
              <a:rPr dirty="0"/>
              <a:t>rebase</a:t>
            </a:r>
            <a:r>
              <a:rPr spc="-15" dirty="0"/>
              <a:t> </a:t>
            </a:r>
            <a:r>
              <a:rPr dirty="0"/>
              <a:t>develop</a:t>
            </a:r>
          </a:p>
          <a:p>
            <a:pPr marL="241300" indent="-229235">
              <a:lnSpc>
                <a:spcPct val="100000"/>
              </a:lnSpc>
              <a:spcBef>
                <a:spcPts val="2210"/>
              </a:spcBef>
              <a:buClr>
                <a:srgbClr val="CA2136"/>
              </a:buClr>
              <a:buSzPct val="92857"/>
              <a:buChar char="•"/>
              <a:tabLst>
                <a:tab pos="241935" algn="l"/>
              </a:tabLst>
            </a:pPr>
            <a:r>
              <a:rPr dirty="0"/>
              <a:t>git </a:t>
            </a:r>
            <a:r>
              <a:rPr spc="-5" dirty="0"/>
              <a:t>push </a:t>
            </a:r>
            <a:r>
              <a:rPr dirty="0"/>
              <a:t>origin</a:t>
            </a:r>
            <a:r>
              <a:rPr spc="-35" dirty="0"/>
              <a:t> </a:t>
            </a:r>
            <a:r>
              <a:rPr spc="-5" dirty="0"/>
              <a:t>develop</a:t>
            </a:r>
            <a:endParaRPr lang="en-US" spc="-5" dirty="0"/>
          </a:p>
          <a:p>
            <a:pPr marL="241300" indent="-229235">
              <a:lnSpc>
                <a:spcPct val="100000"/>
              </a:lnSpc>
              <a:spcBef>
                <a:spcPts val="2210"/>
              </a:spcBef>
              <a:buClr>
                <a:srgbClr val="CA2136"/>
              </a:buClr>
              <a:buSzPct val="92857"/>
              <a:buChar char="•"/>
              <a:tabLst>
                <a:tab pos="241935" algn="l"/>
              </a:tabLst>
            </a:pPr>
            <a:r>
              <a:rPr lang="en-US" spc="-5" dirty="0" err="1"/>
              <a:t>git</a:t>
            </a:r>
            <a:r>
              <a:rPr lang="en-US" spc="-5" dirty="0"/>
              <a:t> merge</a:t>
            </a:r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56371"/>
            <a:ext cx="12191999" cy="301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0" y="1752600"/>
            <a:ext cx="2743200" cy="2743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19221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Git</a:t>
            </a:r>
            <a:r>
              <a:rPr spc="-100" dirty="0"/>
              <a:t> </a:t>
            </a:r>
            <a:r>
              <a:rPr dirty="0"/>
              <a:t>merge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360932"/>
            <a:ext cx="5036820" cy="3302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24015" y="1360932"/>
            <a:ext cx="4907280" cy="33939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31544" y="5299709"/>
            <a:ext cx="59728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heavy" spc="-5" dirty="0">
                <a:solidFill>
                  <a:srgbClr val="E20512"/>
                </a:solidFill>
                <a:uFill>
                  <a:solidFill>
                    <a:srgbClr val="E20512"/>
                  </a:solidFill>
                </a:uFill>
                <a:latin typeface="Arial"/>
                <a:cs typeface="Arial"/>
                <a:hlinkClick r:id="rId4"/>
              </a:rPr>
              <a:t>https://git-scm.com/book/en/v2/Git-Branching-Basic-Branching-and-Merging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19221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Git</a:t>
            </a:r>
            <a:r>
              <a:rPr spc="-100" dirty="0"/>
              <a:t> </a:t>
            </a:r>
            <a:r>
              <a:rPr dirty="0"/>
              <a:t>merge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31544" y="5299709"/>
            <a:ext cx="59728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u="heavy" spc="-5" dirty="0">
                <a:solidFill>
                  <a:srgbClr val="E20512"/>
                </a:solidFill>
                <a:uFill>
                  <a:solidFill>
                    <a:srgbClr val="E20512"/>
                  </a:solidFill>
                </a:uFill>
                <a:latin typeface="Arial"/>
                <a:cs typeface="Arial"/>
                <a:hlinkClick r:id="rId2"/>
              </a:rPr>
              <a:t>https://www.atlassian.com/git/articles/git-team-workflows-merge-or-rebase</a:t>
            </a:r>
            <a:r>
              <a:rPr lang="en-US" sz="1400" u="heavy" spc="-5" dirty="0">
                <a:solidFill>
                  <a:srgbClr val="E20512"/>
                </a:solidFill>
                <a:uFill>
                  <a:solidFill>
                    <a:srgbClr val="E20512"/>
                  </a:solidFill>
                </a:uFill>
                <a:latin typeface="Arial"/>
                <a:cs typeface="Arial"/>
              </a:rPr>
              <a:t> 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1026" name="Picture 2" descr="Merge tre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9160"/>
            <a:ext cx="10992779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657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20129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Git</a:t>
            </a:r>
            <a:r>
              <a:rPr spc="-100" dirty="0"/>
              <a:t> </a:t>
            </a:r>
            <a:r>
              <a:rPr dirty="0"/>
              <a:t>rebase</a:t>
            </a:r>
          </a:p>
        </p:txBody>
      </p:sp>
      <p:sp>
        <p:nvSpPr>
          <p:cNvPr id="3" name="object 3"/>
          <p:cNvSpPr/>
          <p:nvPr/>
        </p:nvSpPr>
        <p:spPr>
          <a:xfrm>
            <a:off x="6181344" y="1360932"/>
            <a:ext cx="5100828" cy="3236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1360932"/>
            <a:ext cx="5067300" cy="3322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5265624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Before</a:t>
            </a:r>
            <a:r>
              <a:rPr spc="-100" dirty="0"/>
              <a:t> </a:t>
            </a:r>
            <a:r>
              <a:rPr dirty="0"/>
              <a:t>rebase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20" y="2057400"/>
            <a:ext cx="10668000" cy="301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7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26670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 is</a:t>
            </a:r>
            <a:r>
              <a:rPr spc="-110" dirty="0"/>
              <a:t> </a:t>
            </a:r>
            <a:r>
              <a:rPr dirty="0"/>
              <a:t>VCS?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85392"/>
            <a:ext cx="95878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241300" algn="l"/>
              </a:tabLst>
            </a:pP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Version control system: record changes and recall</a:t>
            </a:r>
            <a:r>
              <a:rPr sz="2800" spc="4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versions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2876" y="2179410"/>
            <a:ext cx="6574743" cy="4280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109714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Automatic</a:t>
            </a:r>
            <a:r>
              <a:rPr spc="-100" dirty="0"/>
              <a:t> </a:t>
            </a:r>
            <a:r>
              <a:rPr dirty="0"/>
              <a:t>rebase</a:t>
            </a:r>
            <a:r>
              <a:rPr lang="en-US" dirty="0"/>
              <a:t> 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44" y="1295400"/>
            <a:ext cx="11125200" cy="31362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8744" y="4572000"/>
            <a:ext cx="1074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git</a:t>
            </a:r>
            <a:r>
              <a:rPr lang="en-US" b="1" dirty="0"/>
              <a:t> checkout </a:t>
            </a:r>
            <a:r>
              <a:rPr lang="en-US" b="1" dirty="0" err="1"/>
              <a:t>FeatureA_UT</a:t>
            </a:r>
            <a:endParaRPr lang="en-US" b="1" dirty="0"/>
          </a:p>
          <a:p>
            <a:r>
              <a:rPr lang="en-US" b="1" dirty="0" err="1"/>
              <a:t>git</a:t>
            </a:r>
            <a:r>
              <a:rPr lang="en-US" b="1" dirty="0"/>
              <a:t> rebase </a:t>
            </a:r>
            <a:r>
              <a:rPr lang="en-US" b="1" dirty="0" err="1"/>
              <a:t>FeatureA</a:t>
            </a:r>
            <a:r>
              <a:rPr lang="en-US" b="1" dirty="0"/>
              <a:t> </a:t>
            </a:r>
          </a:p>
          <a:p>
            <a:endParaRPr lang="en-US" b="1" dirty="0"/>
          </a:p>
          <a:p>
            <a:r>
              <a:rPr lang="en-US" b="1" dirty="0"/>
              <a:t>pick</a:t>
            </a:r>
            <a:r>
              <a:rPr lang="en-US" dirty="0"/>
              <a:t> [</a:t>
            </a:r>
            <a:r>
              <a:rPr lang="en-US" dirty="0" err="1"/>
              <a:t>FeatureA_UT</a:t>
            </a:r>
            <a:r>
              <a:rPr lang="en-US" dirty="0"/>
              <a:t>] update expected result</a:t>
            </a:r>
          </a:p>
          <a:p>
            <a:r>
              <a:rPr lang="en-US" b="1" dirty="0"/>
              <a:t>pick</a:t>
            </a:r>
            <a:r>
              <a:rPr lang="en-US" dirty="0"/>
              <a:t> [</a:t>
            </a:r>
            <a:r>
              <a:rPr lang="en-US" dirty="0" err="1"/>
              <a:t>FeatureA_UT</a:t>
            </a:r>
            <a:r>
              <a:rPr lang="en-US" dirty="0"/>
              <a:t>] add UT for multiply, divide </a:t>
            </a:r>
            <a:r>
              <a:rPr lang="en-US" dirty="0" err="1"/>
              <a:t>func</a:t>
            </a:r>
            <a:endParaRPr lang="en-US" dirty="0"/>
          </a:p>
          <a:p>
            <a:r>
              <a:rPr lang="en-US" b="1" dirty="0"/>
              <a:t>pick</a:t>
            </a:r>
            <a:r>
              <a:rPr lang="en-US" dirty="0"/>
              <a:t> [</a:t>
            </a:r>
            <a:r>
              <a:rPr lang="en-US" dirty="0" err="1"/>
              <a:t>FeatureA_UT</a:t>
            </a:r>
            <a:r>
              <a:rPr lang="en-US" dirty="0"/>
              <a:t>] add UT for </a:t>
            </a:r>
            <a:r>
              <a:rPr lang="en-US" dirty="0" err="1"/>
              <a:t>substract</a:t>
            </a:r>
            <a:r>
              <a:rPr lang="en-US" dirty="0"/>
              <a:t> </a:t>
            </a:r>
            <a:r>
              <a:rPr lang="en-US" dirty="0" err="1"/>
              <a:t>func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45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109714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Interactive</a:t>
            </a:r>
            <a:r>
              <a:rPr spc="-100" dirty="0"/>
              <a:t> </a:t>
            </a:r>
            <a:r>
              <a:rPr dirty="0"/>
              <a:t>rebase</a:t>
            </a:r>
            <a:r>
              <a:rPr lang="en-US" dirty="0"/>
              <a:t> (reword + fixup) 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618744" y="4572000"/>
            <a:ext cx="1074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git</a:t>
            </a:r>
            <a:r>
              <a:rPr lang="en-US" b="1" dirty="0"/>
              <a:t> checkout </a:t>
            </a:r>
            <a:r>
              <a:rPr lang="en-US" b="1" dirty="0" err="1"/>
              <a:t>FeatureA_UT</a:t>
            </a:r>
            <a:endParaRPr lang="en-US" b="1" dirty="0"/>
          </a:p>
          <a:p>
            <a:r>
              <a:rPr lang="en-US" b="1" dirty="0" err="1"/>
              <a:t>git</a:t>
            </a:r>
            <a:r>
              <a:rPr lang="en-US" b="1" dirty="0"/>
              <a:t> rebase –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err="1"/>
              <a:t>FeatureA</a:t>
            </a:r>
            <a:r>
              <a:rPr lang="en-US" b="1" dirty="0"/>
              <a:t> </a:t>
            </a:r>
          </a:p>
          <a:p>
            <a:endParaRPr lang="en-US" b="1" dirty="0"/>
          </a:p>
          <a:p>
            <a:r>
              <a:rPr lang="en-US" b="1" dirty="0"/>
              <a:t>reword</a:t>
            </a:r>
            <a:r>
              <a:rPr lang="en-US" dirty="0"/>
              <a:t> [</a:t>
            </a:r>
            <a:r>
              <a:rPr lang="en-US" dirty="0" err="1"/>
              <a:t>FeatureA_UT</a:t>
            </a:r>
            <a:r>
              <a:rPr lang="en-US" dirty="0"/>
              <a:t>] update expected result</a:t>
            </a:r>
          </a:p>
          <a:p>
            <a:r>
              <a:rPr lang="en-US" b="1" dirty="0"/>
              <a:t>fixup</a:t>
            </a:r>
            <a:r>
              <a:rPr lang="en-US" dirty="0"/>
              <a:t> [</a:t>
            </a:r>
            <a:r>
              <a:rPr lang="en-US" dirty="0" err="1"/>
              <a:t>FeatureA_UT</a:t>
            </a:r>
            <a:r>
              <a:rPr lang="en-US" dirty="0"/>
              <a:t>] add UT for multiply, divide </a:t>
            </a:r>
            <a:r>
              <a:rPr lang="en-US" dirty="0" err="1"/>
              <a:t>func</a:t>
            </a:r>
            <a:endParaRPr lang="en-US" dirty="0"/>
          </a:p>
          <a:p>
            <a:r>
              <a:rPr lang="en-US" b="1" dirty="0"/>
              <a:t>fixup</a:t>
            </a:r>
            <a:r>
              <a:rPr lang="en-US" dirty="0"/>
              <a:t> [</a:t>
            </a:r>
            <a:r>
              <a:rPr lang="en-US" dirty="0" err="1"/>
              <a:t>FeatureA_UT</a:t>
            </a:r>
            <a:r>
              <a:rPr lang="en-US" dirty="0"/>
              <a:t>] add UT for </a:t>
            </a:r>
            <a:r>
              <a:rPr lang="en-US" dirty="0" err="1"/>
              <a:t>substract</a:t>
            </a:r>
            <a:r>
              <a:rPr lang="en-US" dirty="0"/>
              <a:t> </a:t>
            </a:r>
            <a:r>
              <a:rPr lang="en-US" dirty="0" err="1"/>
              <a:t>func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22" y="1219200"/>
            <a:ext cx="1057724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236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109714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Interactive</a:t>
            </a:r>
            <a:r>
              <a:rPr spc="-100" dirty="0"/>
              <a:t> </a:t>
            </a:r>
            <a:r>
              <a:rPr dirty="0"/>
              <a:t>rebase</a:t>
            </a:r>
            <a:r>
              <a:rPr lang="en-US" dirty="0"/>
              <a:t> 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740" y="979598"/>
            <a:ext cx="7657440" cy="46814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5757046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git</a:t>
            </a:r>
            <a:r>
              <a:rPr lang="en-US" b="1" dirty="0"/>
              <a:t> checkout </a:t>
            </a:r>
            <a:r>
              <a:rPr lang="en-US" b="1" dirty="0" err="1"/>
              <a:t>FeatureA_UT</a:t>
            </a:r>
            <a:endParaRPr lang="en-US" b="1" dirty="0"/>
          </a:p>
          <a:p>
            <a:pPr algn="ctr"/>
            <a:r>
              <a:rPr lang="en-US" b="1" dirty="0" err="1"/>
              <a:t>git</a:t>
            </a:r>
            <a:r>
              <a:rPr lang="en-US" b="1" dirty="0"/>
              <a:t> rebase –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err="1"/>
              <a:t>FeatureA</a:t>
            </a:r>
            <a:r>
              <a:rPr lang="en-US" b="1" dirty="0"/>
              <a:t> </a:t>
            </a: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372787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109714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Conflict resolution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60" y="1676400"/>
            <a:ext cx="10668000" cy="382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470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0400" y="952500"/>
              <a:ext cx="5852159" cy="31455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22167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5720" y="1066800"/>
            <a:ext cx="6906259" cy="5133457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SzPct val="121428"/>
              <a:buFont typeface="Carlito"/>
              <a:buChar char="▪"/>
              <a:tabLst>
                <a:tab pos="241300" algn="l"/>
              </a:tabLst>
            </a:pPr>
            <a:r>
              <a:rPr sz="2800" u="heavy" dirty="0">
                <a:solidFill>
                  <a:srgbClr val="E20512"/>
                </a:solidFill>
                <a:uFill>
                  <a:solidFill>
                    <a:srgbClr val="E20512"/>
                  </a:solidFill>
                </a:uFill>
                <a:latin typeface="Arial"/>
                <a:cs typeface="Arial"/>
                <a:hlinkClick r:id="rId2"/>
              </a:rPr>
              <a:t>https://git-scm.com/book/en/v2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000"/>
              </a:spcBef>
              <a:buSzPct val="121428"/>
              <a:buFont typeface="Carlito"/>
              <a:buChar char="▪"/>
              <a:tabLst>
                <a:tab pos="241300" algn="l"/>
              </a:tabLst>
            </a:pPr>
            <a:r>
              <a:rPr sz="2800" u="heavy" dirty="0">
                <a:solidFill>
                  <a:srgbClr val="E20512"/>
                </a:solidFill>
                <a:uFill>
                  <a:solidFill>
                    <a:srgbClr val="E20512"/>
                  </a:solidFill>
                </a:uFill>
                <a:latin typeface="Arial"/>
                <a:cs typeface="Arial"/>
                <a:hlinkClick r:id="rId3"/>
              </a:rPr>
              <a:t>https://github.com/github/gitignore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005"/>
              </a:spcBef>
              <a:buSzPct val="121428"/>
              <a:buFont typeface="Carlito"/>
              <a:buChar char="▪"/>
              <a:tabLst>
                <a:tab pos="241300" algn="l"/>
              </a:tabLst>
            </a:pPr>
            <a:r>
              <a:rPr sz="2800" u="heavy" dirty="0">
                <a:solidFill>
                  <a:srgbClr val="E20512"/>
                </a:solidFill>
                <a:uFill>
                  <a:solidFill>
                    <a:srgbClr val="E20512"/>
                  </a:solidFill>
                </a:uFill>
                <a:latin typeface="Arial"/>
                <a:cs typeface="Arial"/>
                <a:hlinkClick r:id="rId3"/>
              </a:rPr>
              <a:t>https://github.com/JetBrains/idea-gitignore</a:t>
            </a:r>
            <a:endParaRPr lang="en-US" sz="2800" u="heavy" dirty="0">
              <a:solidFill>
                <a:srgbClr val="E20512"/>
              </a:solidFill>
              <a:uFill>
                <a:solidFill>
                  <a:srgbClr val="E20512"/>
                </a:solidFill>
              </a:uFill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005"/>
              </a:spcBef>
              <a:buSzPct val="121428"/>
              <a:buFont typeface="Carlito"/>
              <a:buChar char="▪"/>
              <a:tabLst>
                <a:tab pos="241300" algn="l"/>
              </a:tabLst>
            </a:pPr>
            <a:r>
              <a:rPr lang="en-US" sz="2800" dirty="0">
                <a:latin typeface="Arial"/>
                <a:cs typeface="Arial"/>
                <a:hlinkClick r:id="rId4"/>
              </a:rPr>
              <a:t>https://www.atlassian.com/git/tutorials/comparing-workflows/gitflow-workflow</a:t>
            </a:r>
            <a:r>
              <a:rPr lang="en-US" sz="2800" dirty="0">
                <a:latin typeface="Arial"/>
                <a:cs typeface="Arial"/>
              </a:rPr>
              <a:t> </a:t>
            </a:r>
          </a:p>
          <a:p>
            <a:pPr marL="241300" indent="-228600">
              <a:lnSpc>
                <a:spcPct val="100000"/>
              </a:lnSpc>
              <a:spcBef>
                <a:spcPts val="1005"/>
              </a:spcBef>
              <a:buSzPct val="121428"/>
              <a:buFont typeface="Carlito"/>
              <a:buChar char="▪"/>
              <a:tabLst>
                <a:tab pos="241300" algn="l"/>
              </a:tabLst>
            </a:pPr>
            <a:r>
              <a:rPr lang="en-US" sz="2800" dirty="0">
                <a:latin typeface="Arial"/>
                <a:cs typeface="Arial"/>
                <a:hlinkClick r:id="rId5"/>
              </a:rPr>
              <a:t>https://courses.cs.washington.edu/courses/cse403/13au/lectures/git.ppt.pdf</a:t>
            </a:r>
            <a:r>
              <a:rPr lang="en-US" sz="2800" dirty="0">
                <a:latin typeface="Arial"/>
                <a:cs typeface="Arial"/>
              </a:rPr>
              <a:t> </a:t>
            </a:r>
          </a:p>
          <a:p>
            <a:pPr marL="241300" indent="-228600">
              <a:lnSpc>
                <a:spcPct val="100000"/>
              </a:lnSpc>
              <a:spcBef>
                <a:spcPts val="1005"/>
              </a:spcBef>
              <a:buSzPct val="121428"/>
              <a:buFont typeface="Carlito"/>
              <a:buChar char="▪"/>
              <a:tabLst>
                <a:tab pos="241300" algn="l"/>
              </a:tabLst>
            </a:pPr>
            <a:r>
              <a:rPr lang="en-US" sz="2800" dirty="0">
                <a:latin typeface="Arial"/>
                <a:cs typeface="Arial"/>
                <a:hlinkClick r:id="rId6"/>
              </a:rPr>
              <a:t>https://www.atlassian.com/git/articles/git-team-workflows-merge-or-rebase</a:t>
            </a:r>
            <a:r>
              <a:rPr lang="en-US" sz="2800" dirty="0">
                <a:latin typeface="Arial"/>
                <a:cs typeface="Arial"/>
              </a:rPr>
              <a:t> </a:t>
            </a:r>
          </a:p>
          <a:p>
            <a:pPr marL="241300" indent="-228600">
              <a:lnSpc>
                <a:spcPct val="100000"/>
              </a:lnSpc>
              <a:spcBef>
                <a:spcPts val="1005"/>
              </a:spcBef>
              <a:buSzPct val="121428"/>
              <a:buFont typeface="Carlito"/>
              <a:buChar char="▪"/>
              <a:tabLst>
                <a:tab pos="241300" algn="l"/>
              </a:tabLst>
            </a:pPr>
            <a:r>
              <a:rPr lang="en-US" sz="2800" dirty="0">
                <a:latin typeface="Arial"/>
                <a:cs typeface="Arial"/>
                <a:hlinkClick r:id="rId7"/>
              </a:rPr>
              <a:t>https://git-scm.com/docs/git-bisect</a:t>
            </a:r>
            <a:r>
              <a:rPr lang="en-US" sz="2800" dirty="0">
                <a:latin typeface="Arial"/>
                <a:cs typeface="Arial"/>
              </a:rPr>
              <a:t> 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29178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VCS</a:t>
            </a:r>
            <a:r>
              <a:rPr spc="-80" dirty="0"/>
              <a:t> </a:t>
            </a:r>
            <a:r>
              <a:rPr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43184"/>
            <a:ext cx="7904480" cy="161798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241300" algn="l"/>
              </a:tabLst>
            </a:pP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Allow developers to work</a:t>
            </a:r>
            <a:r>
              <a:rPr sz="2800" spc="2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simultaneously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000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241300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Does not allow overwriting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each other’s</a:t>
            </a:r>
            <a:r>
              <a:rPr sz="2800" spc="9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changes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005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241300" algn="l"/>
              </a:tabLst>
            </a:pP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Maintains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history of every</a:t>
            </a:r>
            <a:r>
              <a:rPr sz="2800" spc="1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version.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21501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VCS</a:t>
            </a:r>
            <a:r>
              <a:rPr spc="-85" dirty="0"/>
              <a:t> </a:t>
            </a:r>
            <a:r>
              <a:rPr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43184"/>
            <a:ext cx="9305290" cy="161798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241300" algn="l"/>
              </a:tabLst>
            </a:pP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Local Version Control</a:t>
            </a:r>
            <a:r>
              <a:rPr sz="2800" spc="2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Systems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000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241300" algn="l"/>
              </a:tabLst>
            </a:pP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Centralized version control system</a:t>
            </a:r>
            <a:r>
              <a:rPr sz="2800" spc="3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(CVCS).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005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241300" algn="l"/>
              </a:tabLst>
            </a:pP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Distributed/Decentralized version control system</a:t>
            </a:r>
            <a:r>
              <a:rPr sz="2800" spc="4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(DVCS).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48558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Version Control</a:t>
            </a:r>
            <a:r>
              <a:rPr spc="-95" dirty="0"/>
              <a:t> </a:t>
            </a:r>
            <a:r>
              <a:rPr spc="-5" dirty="0"/>
              <a:t>Systems</a:t>
            </a:r>
          </a:p>
        </p:txBody>
      </p:sp>
      <p:sp>
        <p:nvSpPr>
          <p:cNvPr id="3" name="object 3"/>
          <p:cNvSpPr/>
          <p:nvPr/>
        </p:nvSpPr>
        <p:spPr>
          <a:xfrm>
            <a:off x="1050961" y="1447242"/>
            <a:ext cx="9659392" cy="4894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21469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 is</a:t>
            </a:r>
            <a:r>
              <a:rPr spc="-114" dirty="0"/>
              <a:t> </a:t>
            </a:r>
            <a:r>
              <a:rPr dirty="0"/>
              <a:t>Git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85392"/>
            <a:ext cx="6129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E20512"/>
              </a:buClr>
              <a:buSzPct val="121428"/>
              <a:buFont typeface="Carlito"/>
              <a:buChar char="▪"/>
              <a:tabLst>
                <a:tab pos="241300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Distributed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Version Control</a:t>
            </a:r>
            <a:r>
              <a:rPr sz="2800" spc="1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System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720" y="377697"/>
            <a:ext cx="10360558" cy="984885"/>
          </a:xfrm>
        </p:spPr>
        <p:txBody>
          <a:bodyPr/>
          <a:lstStyle/>
          <a:p>
            <a:pPr marL="12700">
              <a:spcBef>
                <a:spcPts val="105"/>
              </a:spcBef>
            </a:pPr>
            <a:r>
              <a:rPr lang="en-US" dirty="0"/>
              <a:t>Why </a:t>
            </a:r>
            <a:r>
              <a:rPr lang="en-US" dirty="0" err="1"/>
              <a:t>Git</a:t>
            </a:r>
            <a:r>
              <a:rPr lang="en-US" dirty="0"/>
              <a:t>? (Local Version Control Systems)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067" y="1828800"/>
            <a:ext cx="5757863" cy="384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587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15601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Why</a:t>
            </a:r>
            <a:r>
              <a:rPr spc="-105" dirty="0"/>
              <a:t> </a:t>
            </a:r>
            <a:r>
              <a:rPr dirty="0"/>
              <a:t>Git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008632"/>
            <a:ext cx="6152169" cy="3180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34328" y="2112264"/>
            <a:ext cx="5271253" cy="3790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2051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</TotalTime>
  <Words>780</Words>
  <Application>Microsoft Office PowerPoint</Application>
  <PresentationFormat>Widescreen</PresentationFormat>
  <Paragraphs>135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Carlito</vt:lpstr>
      <vt:lpstr>Office Theme</vt:lpstr>
      <vt:lpstr>Git &amp; Gitlab</vt:lpstr>
      <vt:lpstr>Table of  Contents</vt:lpstr>
      <vt:lpstr>What is VCS?</vt:lpstr>
      <vt:lpstr>VCS Functions</vt:lpstr>
      <vt:lpstr>VCS Types</vt:lpstr>
      <vt:lpstr>Version Control Systems</vt:lpstr>
      <vt:lpstr>What is Git</vt:lpstr>
      <vt:lpstr>Why Git? (Local Version Control Systems) </vt:lpstr>
      <vt:lpstr>Why Git</vt:lpstr>
      <vt:lpstr>Why Git</vt:lpstr>
      <vt:lpstr>Snapshots, not differences</vt:lpstr>
      <vt:lpstr>What is Gitlab</vt:lpstr>
      <vt:lpstr>Git Repositories</vt:lpstr>
      <vt:lpstr>Git Workflow</vt:lpstr>
      <vt:lpstr>Git Key Concepts</vt:lpstr>
      <vt:lpstr>Key Concepts: Repository</vt:lpstr>
      <vt:lpstr>Key concepts: Branch</vt:lpstr>
      <vt:lpstr>Key concepts: Branch</vt:lpstr>
      <vt:lpstr>Key Concepts: HEAD</vt:lpstr>
      <vt:lpstr>Key Concepts: origin</vt:lpstr>
      <vt:lpstr>Key Concepts: commit</vt:lpstr>
      <vt:lpstr>Key Concepts: commit</vt:lpstr>
      <vt:lpstr>Git Basics</vt:lpstr>
      <vt:lpstr>Git Basics</vt:lpstr>
      <vt:lpstr>PowerPoint Presentation</vt:lpstr>
      <vt:lpstr>Git merge</vt:lpstr>
      <vt:lpstr>Git merge</vt:lpstr>
      <vt:lpstr>Git rebase</vt:lpstr>
      <vt:lpstr>Before rebase</vt:lpstr>
      <vt:lpstr>Automatic rebase </vt:lpstr>
      <vt:lpstr>Interactive rebase (reword + fixup) </vt:lpstr>
      <vt:lpstr>Interactive rebase </vt:lpstr>
      <vt:lpstr>Conflict resolution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Gitlab</dc:title>
  <dc:creator>Son Bui</dc:creator>
  <cp:lastModifiedBy>Tien Nguyen Anh</cp:lastModifiedBy>
  <cp:revision>33</cp:revision>
  <dcterms:created xsi:type="dcterms:W3CDTF">2021-09-23T10:16:05Z</dcterms:created>
  <dcterms:modified xsi:type="dcterms:W3CDTF">2024-04-17T07:02:51Z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2021-09-23T00:00:00Z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2021-09-23T00:00:00Z</vt:filetime>
  </property>
</Properties>
</file>