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arlow Bold" charset="1" panose="00000800000000000000"/>
      <p:regular r:id="rId22"/>
    </p:embeddedFont>
    <p:embeddedFont>
      <p:font typeface="Open Sans Bold" charset="1" panose="020B0806030504020204"/>
      <p:regular r:id="rId23"/>
    </p:embeddedFont>
    <p:embeddedFont>
      <p:font typeface="Open Sans" charset="1" panose="020B0606030504020204"/>
      <p:regular r:id="rId24"/>
    </p:embeddedFont>
    <p:embeddedFont>
      <p:font typeface="Barlow" charset="1" panose="00000500000000000000"/>
      <p:regular r:id="rId25"/>
    </p:embeddedFont>
    <p:embeddedFont>
      <p:font typeface="Barlow Medium" charset="1" panose="000006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6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5091" y="789737"/>
            <a:ext cx="12050217" cy="8983499"/>
            <a:chOff x="0" y="0"/>
            <a:chExt cx="16066956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6066956" cy="11977999"/>
              <a:chOff x="0" y="0"/>
              <a:chExt cx="4076246" cy="303886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076247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4076247">
                    <a:moveTo>
                      <a:pt x="3951786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951786" y="0"/>
                    </a:lnTo>
                    <a:cubicBezTo>
                      <a:pt x="4020366" y="0"/>
                      <a:pt x="4076247" y="55880"/>
                      <a:pt x="4076247" y="124460"/>
                    </a:cubicBezTo>
                    <a:lnTo>
                      <a:pt x="4076247" y="2914403"/>
                    </a:lnTo>
                    <a:cubicBezTo>
                      <a:pt x="4076247" y="2982983"/>
                      <a:pt x="4020366" y="3038863"/>
                      <a:pt x="3951786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B6EE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AutoShape 11" id="11"/>
            <p:cNvSpPr/>
            <p:nvPr/>
          </p:nvSpPr>
          <p:spPr>
            <a:xfrm rot="0">
              <a:off x="0" y="1266422"/>
              <a:ext cx="16066956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1481238" y="3857187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11665" y="3339483"/>
            <a:ext cx="9061913" cy="376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25"/>
              </a:lnSpc>
            </a:pPr>
            <a:r>
              <a:rPr lang="en-US" sz="14525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Les mots de passe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6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7752" y="865667"/>
            <a:ext cx="14957154" cy="8983499"/>
            <a:chOff x="0" y="0"/>
            <a:chExt cx="5059580" cy="3038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9581" cy="3038863"/>
            </a:xfrm>
            <a:custGeom>
              <a:avLst/>
              <a:gdLst/>
              <a:ahLst/>
              <a:cxnLst/>
              <a:rect r="r" b="b" t="t" l="l"/>
              <a:pathLst>
                <a:path h="3038863" w="5059581">
                  <a:moveTo>
                    <a:pt x="4935120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35120" y="0"/>
                  </a:lnTo>
                  <a:cubicBezTo>
                    <a:pt x="5003700" y="0"/>
                    <a:pt x="5059581" y="55880"/>
                    <a:pt x="5059581" y="124460"/>
                  </a:cubicBezTo>
                  <a:lnTo>
                    <a:pt x="5059581" y="2914403"/>
                  </a:lnTo>
                  <a:cubicBezTo>
                    <a:pt x="5059581" y="2982983"/>
                    <a:pt x="5003700" y="3038863"/>
                    <a:pt x="4935120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2363370" y="1242617"/>
            <a:ext cx="301995" cy="217278"/>
            <a:chOff x="0" y="0"/>
            <a:chExt cx="8825885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25885" cy="6350000"/>
            </a:xfrm>
            <a:custGeom>
              <a:avLst/>
              <a:gdLst/>
              <a:ahLst/>
              <a:cxnLst/>
              <a:rect r="r" b="b" t="t" l="l"/>
              <a:pathLst>
                <a:path h="6350000" w="8825885">
                  <a:moveTo>
                    <a:pt x="4412942" y="0"/>
                  </a:moveTo>
                  <a:cubicBezTo>
                    <a:pt x="1975742" y="0"/>
                    <a:pt x="0" y="1421496"/>
                    <a:pt x="0" y="3175000"/>
                  </a:cubicBezTo>
                  <a:cubicBezTo>
                    <a:pt x="0" y="4928504"/>
                    <a:pt x="1975742" y="6350000"/>
                    <a:pt x="4412942" y="6350000"/>
                  </a:cubicBezTo>
                  <a:cubicBezTo>
                    <a:pt x="6850143" y="6350000"/>
                    <a:pt x="8825885" y="4928504"/>
                    <a:pt x="8825885" y="3175000"/>
                  </a:cubicBezTo>
                  <a:cubicBezTo>
                    <a:pt x="8825885" y="1421496"/>
                    <a:pt x="6850143" y="0"/>
                    <a:pt x="4412942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2001814" y="1242617"/>
            <a:ext cx="301995" cy="217278"/>
            <a:chOff x="0" y="0"/>
            <a:chExt cx="8825885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25885" cy="6350000"/>
            </a:xfrm>
            <a:custGeom>
              <a:avLst/>
              <a:gdLst/>
              <a:ahLst/>
              <a:cxnLst/>
              <a:rect r="r" b="b" t="t" l="l"/>
              <a:pathLst>
                <a:path h="6350000" w="8825885">
                  <a:moveTo>
                    <a:pt x="4412942" y="0"/>
                  </a:moveTo>
                  <a:cubicBezTo>
                    <a:pt x="1975742" y="0"/>
                    <a:pt x="0" y="1421496"/>
                    <a:pt x="0" y="3175000"/>
                  </a:cubicBezTo>
                  <a:cubicBezTo>
                    <a:pt x="0" y="4928504"/>
                    <a:pt x="1975742" y="6350000"/>
                    <a:pt x="4412942" y="6350000"/>
                  </a:cubicBezTo>
                  <a:cubicBezTo>
                    <a:pt x="6850143" y="6350000"/>
                    <a:pt x="8825885" y="4928504"/>
                    <a:pt x="8825885" y="3175000"/>
                  </a:cubicBezTo>
                  <a:cubicBezTo>
                    <a:pt x="8825885" y="1421496"/>
                    <a:pt x="6850143" y="0"/>
                    <a:pt x="4412942" y="0"/>
                  </a:cubicBezTo>
                  <a:close/>
                </a:path>
              </a:pathLst>
            </a:custGeom>
            <a:solidFill>
              <a:srgbClr val="5B6E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640258" y="1242617"/>
            <a:ext cx="301995" cy="217278"/>
            <a:chOff x="0" y="0"/>
            <a:chExt cx="8825885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25885" cy="6350000"/>
            </a:xfrm>
            <a:custGeom>
              <a:avLst/>
              <a:gdLst/>
              <a:ahLst/>
              <a:cxnLst/>
              <a:rect r="r" b="b" t="t" l="l"/>
              <a:pathLst>
                <a:path h="6350000" w="8825885">
                  <a:moveTo>
                    <a:pt x="4412942" y="0"/>
                  </a:moveTo>
                  <a:cubicBezTo>
                    <a:pt x="1975742" y="0"/>
                    <a:pt x="0" y="1421496"/>
                    <a:pt x="0" y="3175000"/>
                  </a:cubicBezTo>
                  <a:cubicBezTo>
                    <a:pt x="0" y="4928504"/>
                    <a:pt x="1975742" y="6350000"/>
                    <a:pt x="4412942" y="6350000"/>
                  </a:cubicBezTo>
                  <a:cubicBezTo>
                    <a:pt x="6850143" y="6350000"/>
                    <a:pt x="8825885" y="4928504"/>
                    <a:pt x="8825885" y="3175000"/>
                  </a:cubicBezTo>
                  <a:cubicBezTo>
                    <a:pt x="8825885" y="1421496"/>
                    <a:pt x="6850143" y="0"/>
                    <a:pt x="4412942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AutoShape 10" id="10"/>
          <p:cNvSpPr/>
          <p:nvPr/>
        </p:nvSpPr>
        <p:spPr>
          <a:xfrm>
            <a:off x="917752" y="1820247"/>
            <a:ext cx="1495715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616781" y="2175596"/>
            <a:ext cx="4825458" cy="4114800"/>
          </a:xfrm>
          <a:custGeom>
            <a:avLst/>
            <a:gdLst/>
            <a:ahLst/>
            <a:cxnLst/>
            <a:rect r="r" b="b" t="t" l="l"/>
            <a:pathLst>
              <a:path h="4114800" w="4825458">
                <a:moveTo>
                  <a:pt x="0" y="0"/>
                </a:moveTo>
                <a:lnTo>
                  <a:pt x="4825458" y="0"/>
                </a:lnTo>
                <a:lnTo>
                  <a:pt x="48254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84114" y="6640983"/>
            <a:ext cx="5690792" cy="3208184"/>
          </a:xfrm>
          <a:custGeom>
            <a:avLst/>
            <a:gdLst/>
            <a:ahLst/>
            <a:cxnLst/>
            <a:rect r="r" b="b" t="t" l="l"/>
            <a:pathLst>
              <a:path h="3208184" w="5690792">
                <a:moveTo>
                  <a:pt x="0" y="0"/>
                </a:moveTo>
                <a:lnTo>
                  <a:pt x="5690792" y="0"/>
                </a:lnTo>
                <a:lnTo>
                  <a:pt x="5690792" y="3208184"/>
                </a:lnTo>
                <a:lnTo>
                  <a:pt x="0" y="3208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791256" y="2082184"/>
            <a:ext cx="7954354" cy="1527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9"/>
              </a:lnSpc>
            </a:pPr>
            <a:r>
              <a:rPr lang="en-US" b="true" sz="4370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Antivirus et pare-feu :</a:t>
            </a:r>
          </a:p>
          <a:p>
            <a:pPr algn="ctr">
              <a:lnSpc>
                <a:spcPts val="611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514368" y="3895214"/>
            <a:ext cx="6756071" cy="4507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18"/>
              </a:lnSpc>
            </a:pPr>
            <a:r>
              <a:rPr lang="en-US" sz="36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Activez le pare-feu de votre système pour une protection optimale et assurez-vous que Windows Defender est bien installé et correctement configuré.</a:t>
            </a:r>
          </a:p>
          <a:p>
            <a:pPr algn="just">
              <a:lnSpc>
                <a:spcPts val="511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68168" y="651750"/>
            <a:ext cx="12639529" cy="8983499"/>
            <a:chOff x="0" y="0"/>
            <a:chExt cx="16852705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6852705" cy="11977999"/>
              <a:chOff x="0" y="0"/>
              <a:chExt cx="4275594" cy="303886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75594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4275594">
                    <a:moveTo>
                      <a:pt x="4151133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51134" y="0"/>
                    </a:lnTo>
                    <a:cubicBezTo>
                      <a:pt x="4219714" y="0"/>
                      <a:pt x="4275594" y="55880"/>
                      <a:pt x="4275594" y="124460"/>
                    </a:cubicBezTo>
                    <a:lnTo>
                      <a:pt x="4275594" y="2914403"/>
                    </a:lnTo>
                    <a:cubicBezTo>
                      <a:pt x="4275594" y="2982983"/>
                      <a:pt x="4219714" y="3038863"/>
                      <a:pt x="4151134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16852705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8C52FF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6121926" y="3277783"/>
            <a:ext cx="10332012" cy="389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3"/>
              </a:lnSpc>
              <a:spcBef>
                <a:spcPct val="0"/>
              </a:spcBef>
            </a:pPr>
            <a:r>
              <a:rPr lang="en-US" b="true" sz="738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Utilisation du poste de travail et des périphériques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61771" y="4424834"/>
            <a:ext cx="4943590" cy="4943590"/>
          </a:xfrm>
          <a:custGeom>
            <a:avLst/>
            <a:gdLst/>
            <a:ahLst/>
            <a:cxnLst/>
            <a:rect r="r" b="b" t="t" l="l"/>
            <a:pathLst>
              <a:path h="4943590" w="4943590">
                <a:moveTo>
                  <a:pt x="0" y="0"/>
                </a:moveTo>
                <a:lnTo>
                  <a:pt x="4943589" y="0"/>
                </a:lnTo>
                <a:lnTo>
                  <a:pt x="4943589" y="4943590"/>
                </a:lnTo>
                <a:lnTo>
                  <a:pt x="0" y="4943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4287" y="651750"/>
            <a:ext cx="4141073" cy="4354857"/>
          </a:xfrm>
          <a:custGeom>
            <a:avLst/>
            <a:gdLst/>
            <a:ahLst/>
            <a:cxnLst/>
            <a:rect r="r" b="b" t="t" l="l"/>
            <a:pathLst>
              <a:path h="4354857" w="4141073">
                <a:moveTo>
                  <a:pt x="0" y="0"/>
                </a:moveTo>
                <a:lnTo>
                  <a:pt x="4141073" y="0"/>
                </a:lnTo>
                <a:lnTo>
                  <a:pt x="4141073" y="4354857"/>
                </a:lnTo>
                <a:lnTo>
                  <a:pt x="0" y="43548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5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750" y="651750"/>
            <a:ext cx="16984499" cy="8983499"/>
            <a:chOff x="0" y="0"/>
            <a:chExt cx="22645999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745374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5745374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22645999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8C52FF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12426106" y="1947615"/>
            <a:ext cx="4463056" cy="7310685"/>
            <a:chOff x="0" y="0"/>
            <a:chExt cx="1509725" cy="24729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09725" cy="2472997"/>
            </a:xfrm>
            <a:custGeom>
              <a:avLst/>
              <a:gdLst/>
              <a:ahLst/>
              <a:cxnLst/>
              <a:rect r="r" b="b" t="t" l="l"/>
              <a:pathLst>
                <a:path h="2472997" w="1509725">
                  <a:moveTo>
                    <a:pt x="1385265" y="2472997"/>
                  </a:moveTo>
                  <a:lnTo>
                    <a:pt x="124460" y="2472997"/>
                  </a:lnTo>
                  <a:cubicBezTo>
                    <a:pt x="55880" y="2472997"/>
                    <a:pt x="0" y="2417117"/>
                    <a:pt x="0" y="23485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85265" y="0"/>
                  </a:lnTo>
                  <a:cubicBezTo>
                    <a:pt x="1453845" y="0"/>
                    <a:pt x="1509725" y="55880"/>
                    <a:pt x="1509725" y="124460"/>
                  </a:cubicBezTo>
                  <a:lnTo>
                    <a:pt x="1509725" y="2348537"/>
                  </a:lnTo>
                  <a:cubicBezTo>
                    <a:pt x="1509725" y="2417117"/>
                    <a:pt x="1453845" y="2472997"/>
                    <a:pt x="1385265" y="2472997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2687487" y="6650861"/>
            <a:ext cx="3940292" cy="1295918"/>
          </a:xfrm>
          <a:custGeom>
            <a:avLst/>
            <a:gdLst/>
            <a:ahLst/>
            <a:cxnLst/>
            <a:rect r="r" b="b" t="t" l="l"/>
            <a:pathLst>
              <a:path h="1295918" w="3940292">
                <a:moveTo>
                  <a:pt x="0" y="0"/>
                </a:moveTo>
                <a:lnTo>
                  <a:pt x="3940293" y="0"/>
                </a:lnTo>
                <a:lnTo>
                  <a:pt x="3940293" y="1295918"/>
                </a:lnTo>
                <a:lnTo>
                  <a:pt x="0" y="1295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009278" y="1947615"/>
            <a:ext cx="5296712" cy="3528934"/>
          </a:xfrm>
          <a:custGeom>
            <a:avLst/>
            <a:gdLst/>
            <a:ahLst/>
            <a:cxnLst/>
            <a:rect r="r" b="b" t="t" l="l"/>
            <a:pathLst>
              <a:path h="3528934" w="5296712">
                <a:moveTo>
                  <a:pt x="0" y="0"/>
                </a:moveTo>
                <a:lnTo>
                  <a:pt x="5296711" y="0"/>
                </a:lnTo>
                <a:lnTo>
                  <a:pt x="5296711" y="3528935"/>
                </a:lnTo>
                <a:lnTo>
                  <a:pt x="0" y="3528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61815" y="2577549"/>
            <a:ext cx="2391638" cy="2269066"/>
          </a:xfrm>
          <a:custGeom>
            <a:avLst/>
            <a:gdLst/>
            <a:ahLst/>
            <a:cxnLst/>
            <a:rect r="r" b="b" t="t" l="l"/>
            <a:pathLst>
              <a:path h="2269066" w="2391638">
                <a:moveTo>
                  <a:pt x="0" y="0"/>
                </a:moveTo>
                <a:lnTo>
                  <a:pt x="2391637" y="0"/>
                </a:lnTo>
                <a:lnTo>
                  <a:pt x="2391637" y="2269067"/>
                </a:lnTo>
                <a:lnTo>
                  <a:pt x="0" y="22690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53571" y="2674941"/>
            <a:ext cx="8869323" cy="5375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76"/>
              </a:lnSpc>
            </a:pP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Ne branchez </a:t>
            </a: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jamais</a:t>
            </a: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une </a:t>
            </a: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clé USB inconnue</a:t>
            </a:r>
          </a:p>
          <a:p>
            <a:pPr algn="just">
              <a:lnSpc>
                <a:spcPts val="3876"/>
              </a:lnSpc>
            </a:pPr>
          </a:p>
          <a:p>
            <a:pPr algn="just">
              <a:lnSpc>
                <a:spcPts val="3876"/>
              </a:lnSpc>
            </a:pP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Uniquement</a:t>
            </a: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des périphériques provenant de </a:t>
            </a: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sources fiables</a:t>
            </a:r>
          </a:p>
          <a:p>
            <a:pPr algn="just">
              <a:lnSpc>
                <a:spcPts val="3876"/>
              </a:lnSpc>
            </a:pPr>
          </a:p>
          <a:p>
            <a:pPr algn="just">
              <a:lnSpc>
                <a:spcPts val="3876"/>
              </a:lnSpc>
            </a:pP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Déconnectez vous</a:t>
            </a: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et n’enregistrez rien sur les ordinateurs partagés</a:t>
            </a:r>
          </a:p>
          <a:p>
            <a:pPr algn="just">
              <a:lnSpc>
                <a:spcPts val="3876"/>
              </a:lnSpc>
            </a:pPr>
          </a:p>
          <a:p>
            <a:pPr algn="just">
              <a:lnSpc>
                <a:spcPts val="3876"/>
              </a:lnSpc>
            </a:pP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Verrouillez</a:t>
            </a: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votre session</a:t>
            </a:r>
          </a:p>
          <a:p>
            <a:pPr algn="just">
              <a:lnSpc>
                <a:spcPts val="3876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E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19530"/>
            <a:ext cx="12577735" cy="7647940"/>
            <a:chOff x="0" y="0"/>
            <a:chExt cx="16770313" cy="1019725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6770313" cy="10197253"/>
              <a:chOff x="0" y="0"/>
              <a:chExt cx="4254691" cy="258708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54691" cy="2587081"/>
              </a:xfrm>
              <a:custGeom>
                <a:avLst/>
                <a:gdLst/>
                <a:ahLst/>
                <a:cxnLst/>
                <a:rect r="r" b="b" t="t" l="l"/>
                <a:pathLst>
                  <a:path h="2587081" w="4254691">
                    <a:moveTo>
                      <a:pt x="4130230" y="2587081"/>
                    </a:moveTo>
                    <a:lnTo>
                      <a:pt x="124460" y="2587081"/>
                    </a:lnTo>
                    <a:cubicBezTo>
                      <a:pt x="55880" y="2587081"/>
                      <a:pt x="0" y="2531201"/>
                      <a:pt x="0" y="246262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30231" y="0"/>
                    </a:lnTo>
                    <a:cubicBezTo>
                      <a:pt x="4198811" y="0"/>
                      <a:pt x="4254691" y="55880"/>
                      <a:pt x="4254691" y="124460"/>
                    </a:cubicBezTo>
                    <a:lnTo>
                      <a:pt x="4254691" y="2462621"/>
                    </a:lnTo>
                    <a:cubicBezTo>
                      <a:pt x="4254691" y="2531201"/>
                      <a:pt x="4198811" y="2587081"/>
                      <a:pt x="4130231" y="25870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>
              <a:off x="0" y="1272772"/>
              <a:ext cx="16736288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71579" y="502600"/>
              <a:ext cx="286528" cy="289704"/>
              <a:chOff x="0" y="0"/>
              <a:chExt cx="6280392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280392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280392">
                    <a:moveTo>
                      <a:pt x="3140196" y="0"/>
                    </a:moveTo>
                    <a:cubicBezTo>
                      <a:pt x="1405914" y="0"/>
                      <a:pt x="0" y="1421496"/>
                      <a:pt x="0" y="3175000"/>
                    </a:cubicBezTo>
                    <a:cubicBezTo>
                      <a:pt x="0" y="4928504"/>
                      <a:pt x="1405914" y="6350000"/>
                      <a:pt x="3140196" y="6350000"/>
                    </a:cubicBezTo>
                    <a:cubicBezTo>
                      <a:pt x="4874479" y="6350000"/>
                      <a:pt x="6280392" y="4928504"/>
                      <a:pt x="6280392" y="3175000"/>
                    </a:cubicBezTo>
                    <a:cubicBezTo>
                      <a:pt x="6280392" y="1421496"/>
                      <a:pt x="4874479" y="0"/>
                      <a:pt x="3140196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28541" y="502600"/>
              <a:ext cx="286528" cy="289704"/>
              <a:chOff x="0" y="0"/>
              <a:chExt cx="6280392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280392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280392">
                    <a:moveTo>
                      <a:pt x="3140196" y="0"/>
                    </a:moveTo>
                    <a:cubicBezTo>
                      <a:pt x="1405914" y="0"/>
                      <a:pt x="0" y="1421496"/>
                      <a:pt x="0" y="3175000"/>
                    </a:cubicBezTo>
                    <a:cubicBezTo>
                      <a:pt x="0" y="4928504"/>
                      <a:pt x="1405914" y="6350000"/>
                      <a:pt x="3140196" y="6350000"/>
                    </a:cubicBezTo>
                    <a:cubicBezTo>
                      <a:pt x="4874479" y="6350000"/>
                      <a:pt x="6280392" y="4928504"/>
                      <a:pt x="6280392" y="3175000"/>
                    </a:cubicBezTo>
                    <a:cubicBezTo>
                      <a:pt x="6280392" y="1421496"/>
                      <a:pt x="4874479" y="0"/>
                      <a:pt x="3140196" y="0"/>
                    </a:cubicBezTo>
                    <a:close/>
                  </a:path>
                </a:pathLst>
              </a:custGeom>
              <a:solidFill>
                <a:srgbClr val="B2E6DE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85502" y="502600"/>
              <a:ext cx="286528" cy="289704"/>
              <a:chOff x="0" y="0"/>
              <a:chExt cx="6280392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280392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280392">
                    <a:moveTo>
                      <a:pt x="3140196" y="0"/>
                    </a:moveTo>
                    <a:cubicBezTo>
                      <a:pt x="1405914" y="0"/>
                      <a:pt x="0" y="1421496"/>
                      <a:pt x="0" y="3175000"/>
                    </a:cubicBezTo>
                    <a:cubicBezTo>
                      <a:pt x="0" y="4928504"/>
                      <a:pt x="1405914" y="6350000"/>
                      <a:pt x="3140196" y="6350000"/>
                    </a:cubicBezTo>
                    <a:cubicBezTo>
                      <a:pt x="4874479" y="6350000"/>
                      <a:pt x="6280392" y="4928504"/>
                      <a:pt x="6280392" y="3175000"/>
                    </a:cubicBezTo>
                    <a:cubicBezTo>
                      <a:pt x="6280392" y="1421496"/>
                      <a:pt x="4874479" y="0"/>
                      <a:pt x="3140196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1987174" y="4193441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3" y="0"/>
                </a:lnTo>
                <a:lnTo>
                  <a:pt x="5778063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89295" y="3553755"/>
            <a:ext cx="10456544" cy="3427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95"/>
              </a:lnSpc>
            </a:pPr>
            <a:r>
              <a:rPr lang="en-US" sz="13195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Naviguer sur internet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E6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750" y="651750"/>
            <a:ext cx="16984499" cy="8983499"/>
            <a:chOff x="0" y="0"/>
            <a:chExt cx="5745374" cy="3038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5374" cy="3038863"/>
            </a:xfrm>
            <a:custGeom>
              <a:avLst/>
              <a:gdLst/>
              <a:ahLst/>
              <a:cxnLst/>
              <a:rect r="r" b="b" t="t" l="l"/>
              <a:pathLst>
                <a:path h="3038863" w="5745374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651750" y="1601567"/>
            <a:ext cx="16984499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10800000">
            <a:off x="1691836" y="1028700"/>
            <a:ext cx="217278" cy="217278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431705" y="1028700"/>
            <a:ext cx="217278" cy="217278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2E6DE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1171575" y="1028700"/>
            <a:ext cx="217278" cy="217278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375431" y="3372545"/>
            <a:ext cx="8747345" cy="4403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76"/>
              </a:lnSpc>
            </a:pP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Évitez</a:t>
            </a: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les réseaux </a:t>
            </a: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Wi-Fi publics</a:t>
            </a:r>
          </a:p>
          <a:p>
            <a:pPr algn="just">
              <a:lnSpc>
                <a:spcPts val="3876"/>
              </a:lnSpc>
            </a:pP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Ou utilisez les avec un VPN </a:t>
            </a:r>
          </a:p>
          <a:p>
            <a:pPr algn="just">
              <a:lnSpc>
                <a:spcPts val="3876"/>
              </a:lnSpc>
            </a:pPr>
          </a:p>
          <a:p>
            <a:pPr algn="just">
              <a:lnSpc>
                <a:spcPts val="3876"/>
              </a:lnSpc>
            </a:pP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Ne saisissez </a:t>
            </a: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jamais d’informations sensibles </a:t>
            </a: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sur un</a:t>
            </a: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 Wi-Fi public</a:t>
            </a: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algn="just">
              <a:lnSpc>
                <a:spcPts val="3876"/>
              </a:lnSpc>
            </a:pPr>
          </a:p>
          <a:p>
            <a:pPr algn="just">
              <a:lnSpc>
                <a:spcPts val="3876"/>
              </a:lnSpc>
            </a:pP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Vérifiez</a:t>
            </a: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que les sites sont sécurisés en </a:t>
            </a:r>
            <a:r>
              <a:rPr lang="en-US" sz="3876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"https://"</a:t>
            </a:r>
            <a:r>
              <a:rPr lang="en-US" sz="3876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algn="just">
              <a:lnSpc>
                <a:spcPts val="3876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280214" y="1963517"/>
            <a:ext cx="4463056" cy="7294783"/>
            <a:chOff x="0" y="0"/>
            <a:chExt cx="1509725" cy="24676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09725" cy="2467618"/>
            </a:xfrm>
            <a:custGeom>
              <a:avLst/>
              <a:gdLst/>
              <a:ahLst/>
              <a:cxnLst/>
              <a:rect r="r" b="b" t="t" l="l"/>
              <a:pathLst>
                <a:path h="2467618" w="1509725">
                  <a:moveTo>
                    <a:pt x="1385265" y="2467618"/>
                  </a:moveTo>
                  <a:lnTo>
                    <a:pt x="124460" y="2467618"/>
                  </a:lnTo>
                  <a:cubicBezTo>
                    <a:pt x="55880" y="2467618"/>
                    <a:pt x="0" y="2411738"/>
                    <a:pt x="0" y="234315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85265" y="0"/>
                  </a:lnTo>
                  <a:cubicBezTo>
                    <a:pt x="1453845" y="0"/>
                    <a:pt x="1509725" y="55880"/>
                    <a:pt x="1509725" y="124460"/>
                  </a:cubicBezTo>
                  <a:lnTo>
                    <a:pt x="1509725" y="2343158"/>
                  </a:lnTo>
                  <a:cubicBezTo>
                    <a:pt x="1509725" y="2411738"/>
                    <a:pt x="1453845" y="2467618"/>
                    <a:pt x="1385265" y="2467618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2609008" y="4708174"/>
            <a:ext cx="1805468" cy="1805468"/>
          </a:xfrm>
          <a:custGeom>
            <a:avLst/>
            <a:gdLst/>
            <a:ahLst/>
            <a:cxnLst/>
            <a:rect r="r" b="b" t="t" l="l"/>
            <a:pathLst>
              <a:path h="1805468" w="1805468">
                <a:moveTo>
                  <a:pt x="0" y="0"/>
                </a:moveTo>
                <a:lnTo>
                  <a:pt x="1805468" y="0"/>
                </a:lnTo>
                <a:lnTo>
                  <a:pt x="1805468" y="1805469"/>
                </a:lnTo>
                <a:lnTo>
                  <a:pt x="0" y="1805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908557" y="2179633"/>
            <a:ext cx="3206369" cy="2252474"/>
          </a:xfrm>
          <a:custGeom>
            <a:avLst/>
            <a:gdLst/>
            <a:ahLst/>
            <a:cxnLst/>
            <a:rect r="r" b="b" t="t" l="l"/>
            <a:pathLst>
              <a:path h="2252474" w="3206369">
                <a:moveTo>
                  <a:pt x="0" y="0"/>
                </a:moveTo>
                <a:lnTo>
                  <a:pt x="3206369" y="0"/>
                </a:lnTo>
                <a:lnTo>
                  <a:pt x="3206369" y="2252474"/>
                </a:lnTo>
                <a:lnTo>
                  <a:pt x="0" y="22524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31014" y="6470110"/>
            <a:ext cx="4561456" cy="2788190"/>
          </a:xfrm>
          <a:custGeom>
            <a:avLst/>
            <a:gdLst/>
            <a:ahLst/>
            <a:cxnLst/>
            <a:rect r="r" b="b" t="t" l="l"/>
            <a:pathLst>
              <a:path h="2788190" w="4561456">
                <a:moveTo>
                  <a:pt x="0" y="0"/>
                </a:moveTo>
                <a:lnTo>
                  <a:pt x="4561456" y="0"/>
                </a:lnTo>
                <a:lnTo>
                  <a:pt x="4561456" y="2788190"/>
                </a:lnTo>
                <a:lnTo>
                  <a:pt x="0" y="2788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D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19530"/>
            <a:ext cx="12577735" cy="7647940"/>
            <a:chOff x="0" y="0"/>
            <a:chExt cx="16770313" cy="1019725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6770313" cy="10197253"/>
              <a:chOff x="0" y="0"/>
              <a:chExt cx="4254691" cy="258708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254691" cy="2587081"/>
              </a:xfrm>
              <a:custGeom>
                <a:avLst/>
                <a:gdLst/>
                <a:ahLst/>
                <a:cxnLst/>
                <a:rect r="r" b="b" t="t" l="l"/>
                <a:pathLst>
                  <a:path h="2587081" w="4254691">
                    <a:moveTo>
                      <a:pt x="4130230" y="2587081"/>
                    </a:moveTo>
                    <a:lnTo>
                      <a:pt x="124460" y="2587081"/>
                    </a:lnTo>
                    <a:cubicBezTo>
                      <a:pt x="55880" y="2587081"/>
                      <a:pt x="0" y="2531201"/>
                      <a:pt x="0" y="246262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4130231" y="0"/>
                    </a:lnTo>
                    <a:cubicBezTo>
                      <a:pt x="4198811" y="0"/>
                      <a:pt x="4254691" y="55880"/>
                      <a:pt x="4254691" y="124460"/>
                    </a:cubicBezTo>
                    <a:lnTo>
                      <a:pt x="4254691" y="2462621"/>
                    </a:lnTo>
                    <a:cubicBezTo>
                      <a:pt x="4254691" y="2531201"/>
                      <a:pt x="4198811" y="2587081"/>
                      <a:pt x="4130231" y="258708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>
              <a:off x="0" y="1272772"/>
              <a:ext cx="16736288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71579" y="502600"/>
              <a:ext cx="286528" cy="289704"/>
              <a:chOff x="0" y="0"/>
              <a:chExt cx="6280392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280392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280392">
                    <a:moveTo>
                      <a:pt x="3140196" y="0"/>
                    </a:moveTo>
                    <a:cubicBezTo>
                      <a:pt x="1405914" y="0"/>
                      <a:pt x="0" y="1421496"/>
                      <a:pt x="0" y="3175000"/>
                    </a:cubicBezTo>
                    <a:cubicBezTo>
                      <a:pt x="0" y="4928504"/>
                      <a:pt x="1405914" y="6350000"/>
                      <a:pt x="3140196" y="6350000"/>
                    </a:cubicBezTo>
                    <a:cubicBezTo>
                      <a:pt x="4874479" y="6350000"/>
                      <a:pt x="6280392" y="4928504"/>
                      <a:pt x="6280392" y="3175000"/>
                    </a:cubicBezTo>
                    <a:cubicBezTo>
                      <a:pt x="6280392" y="1421496"/>
                      <a:pt x="4874479" y="0"/>
                      <a:pt x="3140196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28541" y="502600"/>
              <a:ext cx="286528" cy="289704"/>
              <a:chOff x="0" y="0"/>
              <a:chExt cx="6280392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280392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280392">
                    <a:moveTo>
                      <a:pt x="3140196" y="0"/>
                    </a:moveTo>
                    <a:cubicBezTo>
                      <a:pt x="1405914" y="0"/>
                      <a:pt x="0" y="1421496"/>
                      <a:pt x="0" y="3175000"/>
                    </a:cubicBezTo>
                    <a:cubicBezTo>
                      <a:pt x="0" y="4928504"/>
                      <a:pt x="1405914" y="6350000"/>
                      <a:pt x="3140196" y="6350000"/>
                    </a:cubicBezTo>
                    <a:cubicBezTo>
                      <a:pt x="4874479" y="6350000"/>
                      <a:pt x="6280392" y="4928504"/>
                      <a:pt x="6280392" y="3175000"/>
                    </a:cubicBezTo>
                    <a:cubicBezTo>
                      <a:pt x="6280392" y="1421496"/>
                      <a:pt x="4874479" y="0"/>
                      <a:pt x="3140196" y="0"/>
                    </a:cubicBezTo>
                    <a:close/>
                  </a:path>
                </a:pathLst>
              </a:custGeom>
              <a:solidFill>
                <a:srgbClr val="B2E6DE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85502" y="502600"/>
              <a:ext cx="286528" cy="289704"/>
              <a:chOff x="0" y="0"/>
              <a:chExt cx="6280392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280392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280392">
                    <a:moveTo>
                      <a:pt x="3140196" y="0"/>
                    </a:moveTo>
                    <a:cubicBezTo>
                      <a:pt x="1405914" y="0"/>
                      <a:pt x="0" y="1421496"/>
                      <a:pt x="0" y="3175000"/>
                    </a:cubicBezTo>
                    <a:cubicBezTo>
                      <a:pt x="0" y="4928504"/>
                      <a:pt x="1405914" y="6350000"/>
                      <a:pt x="3140196" y="6350000"/>
                    </a:cubicBezTo>
                    <a:cubicBezTo>
                      <a:pt x="4874479" y="6350000"/>
                      <a:pt x="6280392" y="4928504"/>
                      <a:pt x="6280392" y="3175000"/>
                    </a:cubicBezTo>
                    <a:cubicBezTo>
                      <a:pt x="6280392" y="1421496"/>
                      <a:pt x="4874479" y="0"/>
                      <a:pt x="3140196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2835217" y="2245543"/>
            <a:ext cx="6309630" cy="6309630"/>
          </a:xfrm>
          <a:custGeom>
            <a:avLst/>
            <a:gdLst/>
            <a:ahLst/>
            <a:cxnLst/>
            <a:rect r="r" b="b" t="t" l="l"/>
            <a:pathLst>
              <a:path h="6309630" w="6309630">
                <a:moveTo>
                  <a:pt x="0" y="0"/>
                </a:moveTo>
                <a:lnTo>
                  <a:pt x="6309629" y="0"/>
                </a:lnTo>
                <a:lnTo>
                  <a:pt x="6309629" y="6309629"/>
                </a:lnTo>
                <a:lnTo>
                  <a:pt x="0" y="630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49212" y="3466002"/>
            <a:ext cx="9536711" cy="406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61"/>
              </a:lnSpc>
            </a:pPr>
            <a:r>
              <a:rPr lang="en-US" sz="10561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Vie privée et prévention des fraudes en ligne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D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13036" y="756303"/>
            <a:ext cx="7510340" cy="8983499"/>
            <a:chOff x="0" y="0"/>
            <a:chExt cx="10013787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013787" cy="11977999"/>
              <a:chOff x="0" y="0"/>
              <a:chExt cx="2540535" cy="303886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540535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2540535">
                    <a:moveTo>
                      <a:pt x="2416075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16075" y="0"/>
                    </a:lnTo>
                    <a:cubicBezTo>
                      <a:pt x="2484655" y="0"/>
                      <a:pt x="2540535" y="55880"/>
                      <a:pt x="2540535" y="124460"/>
                    </a:cubicBezTo>
                    <a:lnTo>
                      <a:pt x="2540535" y="2914403"/>
                    </a:lnTo>
                    <a:cubicBezTo>
                      <a:pt x="2540535" y="2982983"/>
                      <a:pt x="2484655" y="3038863"/>
                      <a:pt x="2416075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10013787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BF63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651750" y="651750"/>
            <a:ext cx="9097209" cy="8983499"/>
            <a:chOff x="0" y="0"/>
            <a:chExt cx="3077328" cy="303886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77328" cy="3038863"/>
            </a:xfrm>
            <a:custGeom>
              <a:avLst/>
              <a:gdLst/>
              <a:ahLst/>
              <a:cxnLst/>
              <a:rect r="r" b="b" t="t" l="l"/>
              <a:pathLst>
                <a:path h="3038863" w="3077328">
                  <a:moveTo>
                    <a:pt x="2952867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52868" y="0"/>
                  </a:lnTo>
                  <a:cubicBezTo>
                    <a:pt x="3021448" y="0"/>
                    <a:pt x="3077328" y="55880"/>
                    <a:pt x="3077328" y="124460"/>
                  </a:cubicBezTo>
                  <a:lnTo>
                    <a:pt x="3077328" y="2914403"/>
                  </a:lnTo>
                  <a:cubicBezTo>
                    <a:pt x="3077328" y="2982983"/>
                    <a:pt x="3021448" y="3038863"/>
                    <a:pt x="2952868" y="3038863"/>
                  </a:cubicBezTo>
                  <a:close/>
                </a:path>
              </a:pathLst>
            </a:custGeom>
            <a:solidFill>
              <a:srgbClr val="100F0D">
                <a:alpha val="37647"/>
              </a:srgbClr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77988" y="6240334"/>
            <a:ext cx="7102437" cy="3017966"/>
          </a:xfrm>
          <a:custGeom>
            <a:avLst/>
            <a:gdLst/>
            <a:ahLst/>
            <a:cxnLst/>
            <a:rect r="r" b="b" t="t" l="l"/>
            <a:pathLst>
              <a:path h="3017966" w="7102437">
                <a:moveTo>
                  <a:pt x="0" y="0"/>
                </a:moveTo>
                <a:lnTo>
                  <a:pt x="7102436" y="0"/>
                </a:lnTo>
                <a:lnTo>
                  <a:pt x="7102436" y="3017966"/>
                </a:lnTo>
                <a:lnTo>
                  <a:pt x="0" y="3017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83" t="-6928" r="-11036" b="-2136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2784" y="4436101"/>
            <a:ext cx="2537071" cy="2537071"/>
          </a:xfrm>
          <a:custGeom>
            <a:avLst/>
            <a:gdLst/>
            <a:ahLst/>
            <a:cxnLst/>
            <a:rect r="r" b="b" t="t" l="l"/>
            <a:pathLst>
              <a:path h="2537071" w="2537071">
                <a:moveTo>
                  <a:pt x="0" y="0"/>
                </a:moveTo>
                <a:lnTo>
                  <a:pt x="2537070" y="0"/>
                </a:lnTo>
                <a:lnTo>
                  <a:pt x="2537070" y="2537070"/>
                </a:lnTo>
                <a:lnTo>
                  <a:pt x="0" y="25370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236878" y="1349779"/>
            <a:ext cx="3926953" cy="3793721"/>
          </a:xfrm>
          <a:custGeom>
            <a:avLst/>
            <a:gdLst/>
            <a:ahLst/>
            <a:cxnLst/>
            <a:rect r="r" b="b" t="t" l="l"/>
            <a:pathLst>
              <a:path h="3793721" w="3926953">
                <a:moveTo>
                  <a:pt x="0" y="0"/>
                </a:moveTo>
                <a:lnTo>
                  <a:pt x="3926953" y="0"/>
                </a:lnTo>
                <a:lnTo>
                  <a:pt x="3926953" y="3793721"/>
                </a:lnTo>
                <a:lnTo>
                  <a:pt x="0" y="379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637" t="-17876" r="-19645" b="-25262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726946" y="3400695"/>
            <a:ext cx="6482521" cy="3761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1"/>
              </a:lnSpc>
            </a:pPr>
            <a:r>
              <a:rPr lang="en-US" sz="3711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Ne partagez pas </a:t>
            </a:r>
            <a:r>
              <a:rPr lang="en-US" sz="3711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d'informations sensibles</a:t>
            </a:r>
            <a:r>
              <a:rPr lang="en-US" sz="3711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sur les réseaux et configurez vos </a:t>
            </a:r>
            <a:r>
              <a:rPr lang="en-US" sz="3711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paramètres de confidentialité</a:t>
            </a:r>
            <a:r>
              <a:rPr lang="en-US" sz="3711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algn="just">
              <a:lnSpc>
                <a:spcPts val="3711"/>
              </a:lnSpc>
            </a:pPr>
          </a:p>
          <a:p>
            <a:pPr algn="just">
              <a:lnSpc>
                <a:spcPts val="3711"/>
              </a:lnSpc>
            </a:pPr>
            <a:r>
              <a:rPr lang="en-US" sz="3711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Ne cliquez pas sur les </a:t>
            </a:r>
            <a:r>
              <a:rPr lang="en-US" sz="3711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liens</a:t>
            </a:r>
            <a:r>
              <a:rPr lang="en-US" sz="3711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envoyés par des </a:t>
            </a:r>
            <a:r>
              <a:rPr lang="en-US" sz="3711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inconnus</a:t>
            </a:r>
            <a:r>
              <a:rPr lang="en-US" sz="3711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ou des messages </a:t>
            </a:r>
            <a:r>
              <a:rPr lang="en-US" sz="3711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inhabituels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6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7183" y="513036"/>
            <a:ext cx="16984499" cy="8983499"/>
            <a:chOff x="0" y="0"/>
            <a:chExt cx="22645999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745374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5745374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22645999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5B6EEF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12006104" y="2552546"/>
            <a:ext cx="4739028" cy="5633457"/>
            <a:chOff x="0" y="0"/>
            <a:chExt cx="1603079" cy="19056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03079" cy="1905639"/>
            </a:xfrm>
            <a:custGeom>
              <a:avLst/>
              <a:gdLst/>
              <a:ahLst/>
              <a:cxnLst/>
              <a:rect r="r" b="b" t="t" l="l"/>
              <a:pathLst>
                <a:path h="1905639" w="1603079">
                  <a:moveTo>
                    <a:pt x="1478619" y="1905639"/>
                  </a:moveTo>
                  <a:lnTo>
                    <a:pt x="124460" y="1905639"/>
                  </a:lnTo>
                  <a:cubicBezTo>
                    <a:pt x="55880" y="1905639"/>
                    <a:pt x="0" y="1849759"/>
                    <a:pt x="0" y="17811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78619" y="0"/>
                  </a:lnTo>
                  <a:cubicBezTo>
                    <a:pt x="1547199" y="0"/>
                    <a:pt x="1603079" y="55880"/>
                    <a:pt x="1603079" y="124460"/>
                  </a:cubicBezTo>
                  <a:lnTo>
                    <a:pt x="1603079" y="1781179"/>
                  </a:lnTo>
                  <a:cubicBezTo>
                    <a:pt x="1603079" y="1849759"/>
                    <a:pt x="1547199" y="1905639"/>
                    <a:pt x="1478619" y="1905639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2596880" y="3697308"/>
            <a:ext cx="3557476" cy="3557476"/>
          </a:xfrm>
          <a:custGeom>
            <a:avLst/>
            <a:gdLst/>
            <a:ahLst/>
            <a:cxnLst/>
            <a:rect r="r" b="b" t="t" l="l"/>
            <a:pathLst>
              <a:path h="3557476" w="3557476">
                <a:moveTo>
                  <a:pt x="0" y="0"/>
                </a:moveTo>
                <a:lnTo>
                  <a:pt x="3557476" y="0"/>
                </a:lnTo>
                <a:lnTo>
                  <a:pt x="3557476" y="3557476"/>
                </a:lnTo>
                <a:lnTo>
                  <a:pt x="0" y="3557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60569" y="2016166"/>
            <a:ext cx="922945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17171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Utilisez des </a:t>
            </a:r>
            <a:r>
              <a:rPr lang="en-US" sz="3399" b="true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mots de passe complexes</a:t>
            </a:r>
            <a:r>
              <a:rPr lang="en-US" sz="3399" b="true">
                <a:solidFill>
                  <a:srgbClr val="17171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71717"/>
                </a:solidFill>
                <a:latin typeface="Open Sans"/>
                <a:ea typeface="Open Sans"/>
                <a:cs typeface="Open Sans"/>
                <a:sym typeface="Open Sans"/>
              </a:rPr>
              <a:t>Au moins </a:t>
            </a:r>
            <a:r>
              <a:rPr lang="en-US" sz="3399" b="true">
                <a:solidFill>
                  <a:srgbClr val="17171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 caractères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71717"/>
                </a:solidFill>
                <a:latin typeface="Open Sans"/>
                <a:ea typeface="Open Sans"/>
                <a:cs typeface="Open Sans"/>
                <a:sym typeface="Open Sans"/>
              </a:rPr>
              <a:t>Inclure des </a:t>
            </a:r>
            <a:r>
              <a:rPr lang="en-US" sz="3399" b="true">
                <a:solidFill>
                  <a:srgbClr val="17171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majuscules</a:t>
            </a:r>
            <a:r>
              <a:rPr lang="en-US" sz="3399">
                <a:solidFill>
                  <a:srgbClr val="171717"/>
                </a:solidFill>
                <a:latin typeface="Open Sans"/>
                <a:ea typeface="Open Sans"/>
                <a:cs typeface="Open Sans"/>
                <a:sym typeface="Open Sans"/>
              </a:rPr>
              <a:t>, des </a:t>
            </a:r>
            <a:r>
              <a:rPr lang="en-US" sz="3399" b="true">
                <a:solidFill>
                  <a:srgbClr val="17171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minuscules</a:t>
            </a:r>
            <a:r>
              <a:rPr lang="en-US" sz="3399">
                <a:solidFill>
                  <a:srgbClr val="171717"/>
                </a:solidFill>
                <a:latin typeface="Open Sans"/>
                <a:ea typeface="Open Sans"/>
                <a:cs typeface="Open Sans"/>
                <a:sym typeface="Open Sans"/>
              </a:rPr>
              <a:t>, des </a:t>
            </a:r>
            <a:r>
              <a:rPr lang="en-US" sz="3399" b="true">
                <a:solidFill>
                  <a:srgbClr val="17171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chiffres</a:t>
            </a:r>
            <a:r>
              <a:rPr lang="en-US" sz="3399">
                <a:solidFill>
                  <a:srgbClr val="171717"/>
                </a:solidFill>
                <a:latin typeface="Open Sans"/>
                <a:ea typeface="Open Sans"/>
                <a:cs typeface="Open Sans"/>
                <a:sym typeface="Open Sans"/>
              </a:rPr>
              <a:t> et des </a:t>
            </a:r>
            <a:r>
              <a:rPr lang="en-US" sz="3399" b="true">
                <a:solidFill>
                  <a:srgbClr val="17171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symboles</a:t>
            </a:r>
            <a:r>
              <a:rPr lang="en-US" sz="3399">
                <a:solidFill>
                  <a:srgbClr val="171717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171717"/>
                </a:solidFill>
                <a:latin typeface="Open Sans"/>
                <a:ea typeface="Open Sans"/>
                <a:cs typeface="Open Sans"/>
                <a:sym typeface="Open Sans"/>
              </a:rPr>
              <a:t>Évitez : nom, prénom, date de naissance etc...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760569" y="6405463"/>
            <a:ext cx="922945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17171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Utilisez un </a:t>
            </a:r>
            <a:r>
              <a:rPr lang="en-US" b="true" sz="3399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mot de passe unique</a:t>
            </a:r>
            <a:r>
              <a:rPr lang="en-US" sz="3399">
                <a:solidFill>
                  <a:srgbClr val="171717"/>
                </a:solidFill>
                <a:latin typeface="Open Sans"/>
                <a:ea typeface="Open Sans"/>
                <a:cs typeface="Open Sans"/>
                <a:sym typeface="Open Sans"/>
              </a:rPr>
              <a:t> pour chaque compte. Cela limite les risques si un mot de passe est compromis.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6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0727" y="651750"/>
            <a:ext cx="12820287" cy="8983499"/>
            <a:chOff x="0" y="0"/>
            <a:chExt cx="4336739" cy="3038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6739" cy="3038863"/>
            </a:xfrm>
            <a:custGeom>
              <a:avLst/>
              <a:gdLst/>
              <a:ahLst/>
              <a:cxnLst/>
              <a:rect r="r" b="b" t="t" l="l"/>
              <a:pathLst>
                <a:path h="3038863" w="4336739">
                  <a:moveTo>
                    <a:pt x="4212279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12279" y="0"/>
                  </a:lnTo>
                  <a:cubicBezTo>
                    <a:pt x="4280859" y="0"/>
                    <a:pt x="4336739" y="55880"/>
                    <a:pt x="4336739" y="124460"/>
                  </a:cubicBezTo>
                  <a:lnTo>
                    <a:pt x="4336739" y="2914403"/>
                  </a:lnTo>
                  <a:cubicBezTo>
                    <a:pt x="4336739" y="2982983"/>
                    <a:pt x="4280859" y="3038863"/>
                    <a:pt x="4212279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740727" y="1611092"/>
            <a:ext cx="12820287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10800000">
            <a:off x="2096030" y="1028700"/>
            <a:ext cx="335173" cy="217278"/>
            <a:chOff x="0" y="0"/>
            <a:chExt cx="979552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95520" cy="6350000"/>
            </a:xfrm>
            <a:custGeom>
              <a:avLst/>
              <a:gdLst/>
              <a:ahLst/>
              <a:cxnLst/>
              <a:rect r="r" b="b" t="t" l="l"/>
              <a:pathLst>
                <a:path h="6350000" w="9795520">
                  <a:moveTo>
                    <a:pt x="4897760" y="0"/>
                  </a:moveTo>
                  <a:cubicBezTo>
                    <a:pt x="2192802" y="0"/>
                    <a:pt x="0" y="1421496"/>
                    <a:pt x="0" y="3175000"/>
                  </a:cubicBezTo>
                  <a:cubicBezTo>
                    <a:pt x="0" y="4928504"/>
                    <a:pt x="2192802" y="6350000"/>
                    <a:pt x="4897760" y="6350000"/>
                  </a:cubicBezTo>
                  <a:cubicBezTo>
                    <a:pt x="7602718" y="6350000"/>
                    <a:pt x="9795520" y="4928504"/>
                    <a:pt x="9795520" y="3175000"/>
                  </a:cubicBezTo>
                  <a:cubicBezTo>
                    <a:pt x="9795520" y="1421496"/>
                    <a:pt x="7602718" y="0"/>
                    <a:pt x="4897760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694753" y="1028700"/>
            <a:ext cx="335173" cy="217278"/>
            <a:chOff x="0" y="0"/>
            <a:chExt cx="979552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795520" cy="6350000"/>
            </a:xfrm>
            <a:custGeom>
              <a:avLst/>
              <a:gdLst/>
              <a:ahLst/>
              <a:cxnLst/>
              <a:rect r="r" b="b" t="t" l="l"/>
              <a:pathLst>
                <a:path h="6350000" w="9795520">
                  <a:moveTo>
                    <a:pt x="4897760" y="0"/>
                  </a:moveTo>
                  <a:cubicBezTo>
                    <a:pt x="2192802" y="0"/>
                    <a:pt x="0" y="1421496"/>
                    <a:pt x="0" y="3175000"/>
                  </a:cubicBezTo>
                  <a:cubicBezTo>
                    <a:pt x="0" y="4928504"/>
                    <a:pt x="2192802" y="6350000"/>
                    <a:pt x="4897760" y="6350000"/>
                  </a:cubicBezTo>
                  <a:cubicBezTo>
                    <a:pt x="7602718" y="6350000"/>
                    <a:pt x="9795520" y="4928504"/>
                    <a:pt x="9795520" y="3175000"/>
                  </a:cubicBezTo>
                  <a:cubicBezTo>
                    <a:pt x="9795520" y="1421496"/>
                    <a:pt x="7602718" y="0"/>
                    <a:pt x="4897760" y="0"/>
                  </a:cubicBezTo>
                  <a:close/>
                </a:path>
              </a:pathLst>
            </a:custGeom>
            <a:solidFill>
              <a:srgbClr val="5B6EEF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1293475" y="1028700"/>
            <a:ext cx="335173" cy="217278"/>
            <a:chOff x="0" y="0"/>
            <a:chExt cx="979552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95520" cy="6350000"/>
            </a:xfrm>
            <a:custGeom>
              <a:avLst/>
              <a:gdLst/>
              <a:ahLst/>
              <a:cxnLst/>
              <a:rect r="r" b="b" t="t" l="l"/>
              <a:pathLst>
                <a:path h="6350000" w="9795520">
                  <a:moveTo>
                    <a:pt x="4897760" y="0"/>
                  </a:moveTo>
                  <a:cubicBezTo>
                    <a:pt x="2192802" y="0"/>
                    <a:pt x="0" y="1421496"/>
                    <a:pt x="0" y="3175000"/>
                  </a:cubicBezTo>
                  <a:cubicBezTo>
                    <a:pt x="0" y="4928504"/>
                    <a:pt x="2192802" y="6350000"/>
                    <a:pt x="4897760" y="6350000"/>
                  </a:cubicBezTo>
                  <a:cubicBezTo>
                    <a:pt x="7602718" y="6350000"/>
                    <a:pt x="9795520" y="4928504"/>
                    <a:pt x="9795520" y="3175000"/>
                  </a:cubicBezTo>
                  <a:cubicBezTo>
                    <a:pt x="9795520" y="1421496"/>
                    <a:pt x="7602718" y="0"/>
                    <a:pt x="4897760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778605" y="651750"/>
            <a:ext cx="4060342" cy="8983499"/>
            <a:chOff x="0" y="0"/>
            <a:chExt cx="1373499" cy="30388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3499" cy="3038863"/>
            </a:xfrm>
            <a:custGeom>
              <a:avLst/>
              <a:gdLst/>
              <a:ahLst/>
              <a:cxnLst/>
              <a:rect r="r" b="b" t="t" l="l"/>
              <a:pathLst>
                <a:path h="3038863" w="1373499">
                  <a:moveTo>
                    <a:pt x="1249038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249039" y="0"/>
                  </a:lnTo>
                  <a:cubicBezTo>
                    <a:pt x="1317619" y="0"/>
                    <a:pt x="1373499" y="55880"/>
                    <a:pt x="1373499" y="124460"/>
                  </a:cubicBezTo>
                  <a:lnTo>
                    <a:pt x="1373499" y="2914403"/>
                  </a:lnTo>
                  <a:cubicBezTo>
                    <a:pt x="1373499" y="2982983"/>
                    <a:pt x="1317619" y="3038863"/>
                    <a:pt x="1249039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516889" y="1606330"/>
            <a:ext cx="2583775" cy="2583775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000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10" t="0" r="-9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3778605" y="4408760"/>
            <a:ext cx="4060342" cy="2283943"/>
          </a:xfrm>
          <a:custGeom>
            <a:avLst/>
            <a:gdLst/>
            <a:ahLst/>
            <a:cxnLst/>
            <a:rect r="r" b="b" t="t" l="l"/>
            <a:pathLst>
              <a:path h="2283943" w="4060342">
                <a:moveTo>
                  <a:pt x="0" y="0"/>
                </a:moveTo>
                <a:lnTo>
                  <a:pt x="4060342" y="0"/>
                </a:lnTo>
                <a:lnTo>
                  <a:pt x="4060342" y="2283942"/>
                </a:lnTo>
                <a:lnTo>
                  <a:pt x="0" y="2283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778605" y="6692702"/>
            <a:ext cx="4060342" cy="2942547"/>
          </a:xfrm>
          <a:custGeom>
            <a:avLst/>
            <a:gdLst/>
            <a:ahLst/>
            <a:cxnLst/>
            <a:rect r="r" b="b" t="t" l="l"/>
            <a:pathLst>
              <a:path h="2942547" w="4060342">
                <a:moveTo>
                  <a:pt x="0" y="0"/>
                </a:moveTo>
                <a:lnTo>
                  <a:pt x="4060342" y="0"/>
                </a:lnTo>
                <a:lnTo>
                  <a:pt x="4060342" y="2942548"/>
                </a:lnTo>
                <a:lnTo>
                  <a:pt x="0" y="2942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95" t="0" r="-7295" b="-604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927352" y="2562642"/>
            <a:ext cx="10447036" cy="560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99"/>
              </a:lnSpc>
            </a:pPr>
            <a:r>
              <a:rPr lang="en-US" sz="3399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Utilisez un </a:t>
            </a:r>
            <a:r>
              <a:rPr lang="en-US" sz="3399" b="true">
                <a:solidFill>
                  <a:srgbClr val="FF3131"/>
                </a:solidFill>
                <a:latin typeface="Barlow Bold"/>
                <a:ea typeface="Barlow Bold"/>
                <a:cs typeface="Barlow Bold"/>
                <a:sym typeface="Barlow Bold"/>
              </a:rPr>
              <a:t>gestionnaire de mots de passe</a:t>
            </a:r>
            <a:r>
              <a:rPr lang="en-US" sz="3399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pour stocker vos mots de passe en toute sécurité (par exemple </a:t>
            </a:r>
            <a:r>
              <a:rPr lang="en-US" sz="3399" b="true">
                <a:solidFill>
                  <a:srgbClr val="3B82F6"/>
                </a:solidFill>
                <a:latin typeface="Barlow Bold"/>
                <a:ea typeface="Barlow Bold"/>
                <a:cs typeface="Barlow Bold"/>
                <a:sym typeface="Barlow Bold"/>
              </a:rPr>
              <a:t>KeePass</a:t>
            </a:r>
            <a:r>
              <a:rPr lang="en-US" sz="3399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</a:p>
          <a:p>
            <a:pPr algn="just">
              <a:lnSpc>
                <a:spcPts val="3399"/>
              </a:lnSpc>
            </a:pPr>
          </a:p>
          <a:p>
            <a:pPr algn="just">
              <a:lnSpc>
                <a:spcPts val="3399"/>
              </a:lnSpc>
            </a:pPr>
          </a:p>
          <a:p>
            <a:pPr algn="just">
              <a:lnSpc>
                <a:spcPts val="3399"/>
              </a:lnSpc>
            </a:pPr>
            <a:r>
              <a:rPr lang="en-US" sz="3399" b="true">
                <a:solidFill>
                  <a:srgbClr val="FF3131"/>
                </a:solidFill>
                <a:latin typeface="Barlow Bold"/>
                <a:ea typeface="Barlow Bold"/>
                <a:cs typeface="Barlow Bold"/>
                <a:sym typeface="Barlow Bold"/>
              </a:rPr>
              <a:t>Ne</a:t>
            </a:r>
            <a:r>
              <a:rPr lang="en-US" sz="3399">
                <a:solidFill>
                  <a:srgbClr val="FF313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399" b="true">
                <a:solidFill>
                  <a:srgbClr val="FF3131"/>
                </a:solidFill>
                <a:latin typeface="Barlow Bold"/>
                <a:ea typeface="Barlow Bold"/>
                <a:cs typeface="Barlow Bold"/>
                <a:sym typeface="Barlow Bold"/>
              </a:rPr>
              <a:t>jamais enregistrer</a:t>
            </a:r>
            <a:r>
              <a:rPr lang="en-US" sz="3399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vos mots de passe dans votre navigateur</a:t>
            </a:r>
          </a:p>
          <a:p>
            <a:pPr algn="just">
              <a:lnSpc>
                <a:spcPts val="3399"/>
              </a:lnSpc>
            </a:pPr>
          </a:p>
          <a:p>
            <a:pPr algn="just">
              <a:lnSpc>
                <a:spcPts val="3399"/>
              </a:lnSpc>
            </a:pPr>
          </a:p>
          <a:p>
            <a:pPr algn="just">
              <a:lnSpc>
                <a:spcPts val="3399"/>
              </a:lnSpc>
            </a:pPr>
            <a:r>
              <a:rPr lang="en-US" sz="3399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Activez </a:t>
            </a:r>
            <a:r>
              <a:rPr lang="en-US" sz="3399" b="true">
                <a:solidFill>
                  <a:srgbClr val="171717"/>
                </a:solidFill>
                <a:latin typeface="Barlow Bold"/>
                <a:ea typeface="Barlow Bold"/>
                <a:cs typeface="Barlow Bold"/>
                <a:sym typeface="Barlow Bold"/>
              </a:rPr>
              <a:t>l'authentification à 2 facteurs</a:t>
            </a:r>
            <a:r>
              <a:rPr lang="en-US" sz="3399">
                <a:solidFill>
                  <a:srgbClr val="171717"/>
                </a:solidFill>
                <a:latin typeface="Barlow"/>
                <a:ea typeface="Barlow"/>
                <a:cs typeface="Barlow"/>
                <a:sym typeface="Barlow"/>
              </a:rPr>
              <a:t> (via SMS, e-mail ou application dédiée) chaque fois que c'est possible pour une couche de sécurité supplémentaire</a:t>
            </a:r>
          </a:p>
          <a:p>
            <a:pPr algn="just">
              <a:lnSpc>
                <a:spcPts val="3399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4767489" y="4304825"/>
            <a:ext cx="2491811" cy="2491811"/>
          </a:xfrm>
          <a:custGeom>
            <a:avLst/>
            <a:gdLst/>
            <a:ahLst/>
            <a:cxnLst/>
            <a:rect r="r" b="b" t="t" l="l"/>
            <a:pathLst>
              <a:path h="2491811" w="2491811">
                <a:moveTo>
                  <a:pt x="0" y="0"/>
                </a:moveTo>
                <a:lnTo>
                  <a:pt x="2491811" y="0"/>
                </a:lnTo>
                <a:lnTo>
                  <a:pt x="2491811" y="2491812"/>
                </a:lnTo>
                <a:lnTo>
                  <a:pt x="0" y="249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7499" y="473797"/>
            <a:ext cx="16984499" cy="8983499"/>
            <a:chOff x="0" y="0"/>
            <a:chExt cx="22645999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745374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5745374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22645999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558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2871739" y="5865067"/>
            <a:ext cx="7874335" cy="18748418"/>
          </a:xfrm>
          <a:custGeom>
            <a:avLst/>
            <a:gdLst/>
            <a:ahLst/>
            <a:cxnLst/>
            <a:rect r="r" b="b" t="t" l="l"/>
            <a:pathLst>
              <a:path h="18748418" w="7874335">
                <a:moveTo>
                  <a:pt x="0" y="0"/>
                </a:moveTo>
                <a:lnTo>
                  <a:pt x="7874336" y="0"/>
                </a:lnTo>
                <a:lnTo>
                  <a:pt x="7874336" y="18748418"/>
                </a:lnTo>
                <a:lnTo>
                  <a:pt x="0" y="18748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46401" y="2728802"/>
            <a:ext cx="11445318" cy="8345545"/>
            <a:chOff x="0" y="0"/>
            <a:chExt cx="15260424" cy="1112739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90500"/>
              <a:ext cx="15260424" cy="3638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01"/>
                </a:lnSpc>
              </a:pPr>
              <a:r>
                <a:rPr lang="en-US" sz="10301" b="true">
                  <a:solidFill>
                    <a:srgbClr val="171717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 quoi servent les sauvegardes ?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9985206"/>
              <a:ext cx="12486043" cy="1142188"/>
              <a:chOff x="0" y="0"/>
              <a:chExt cx="12092311" cy="110617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093581" cy="1106170"/>
              </a:xfrm>
              <a:custGeom>
                <a:avLst/>
                <a:gdLst/>
                <a:ahLst/>
                <a:cxnLst/>
                <a:rect r="r" b="b" t="t" l="l"/>
                <a:pathLst>
                  <a:path h="1106170" w="12093581">
                    <a:moveTo>
                      <a:pt x="11539861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11539861" y="0"/>
                    </a:lnTo>
                    <a:cubicBezTo>
                      <a:pt x="11845930" y="0"/>
                      <a:pt x="12093580" y="247650"/>
                      <a:pt x="12093580" y="553720"/>
                    </a:cubicBezTo>
                    <a:cubicBezTo>
                      <a:pt x="12092311" y="858520"/>
                      <a:pt x="11844661" y="1106170"/>
                      <a:pt x="11539861" y="110617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943276" y="8482103"/>
              <a:ext cx="10599491" cy="436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36"/>
                </a:lnSpc>
              </a:pPr>
              <a:r>
                <a:rPr lang="en-US" sz="1954" b="true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Devinez ce qui est zoomé sur la photo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5766" y="897419"/>
            <a:ext cx="16984499" cy="8983499"/>
            <a:chOff x="0" y="0"/>
            <a:chExt cx="5745374" cy="3038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5374" cy="3038863"/>
            </a:xfrm>
            <a:custGeom>
              <a:avLst/>
              <a:gdLst/>
              <a:ahLst/>
              <a:cxnLst/>
              <a:rect r="r" b="b" t="t" l="l"/>
              <a:pathLst>
                <a:path h="3038863" w="5745374">
                  <a:moveTo>
                    <a:pt x="5620914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620914" y="0"/>
                  </a:lnTo>
                  <a:cubicBezTo>
                    <a:pt x="5689494" y="0"/>
                    <a:pt x="5745374" y="55880"/>
                    <a:pt x="5745374" y="124460"/>
                  </a:cubicBezTo>
                  <a:lnTo>
                    <a:pt x="5745374" y="2914403"/>
                  </a:lnTo>
                  <a:cubicBezTo>
                    <a:pt x="5745374" y="2982983"/>
                    <a:pt x="5689494" y="3038863"/>
                    <a:pt x="5620914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691836" y="1028700"/>
            <a:ext cx="217278" cy="21727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431705" y="1028700"/>
            <a:ext cx="217278" cy="21727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814B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171575" y="1028700"/>
            <a:ext cx="217278" cy="217278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443730" y="2607297"/>
            <a:ext cx="11409126" cy="1078146"/>
            <a:chOff x="0" y="0"/>
            <a:chExt cx="15212168" cy="1437528"/>
          </a:xfrm>
        </p:grpSpPr>
        <p:sp>
          <p:nvSpPr>
            <p:cNvPr name="AutoShape 11" id="11"/>
            <p:cNvSpPr/>
            <p:nvPr/>
          </p:nvSpPr>
          <p:spPr>
            <a:xfrm>
              <a:off x="0" y="1433262"/>
              <a:ext cx="15212168" cy="0"/>
            </a:xfrm>
            <a:prstGeom prst="line">
              <a:avLst/>
            </a:prstGeom>
            <a:ln cap="rnd" w="853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155227" y="85725"/>
              <a:ext cx="12658568" cy="826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17"/>
                </a:lnSpc>
              </a:pPr>
              <a:r>
                <a:rPr lang="en-US" sz="4517" b="true">
                  <a:solidFill>
                    <a:srgbClr val="171717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Faire des sauvegardes régulières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634241" y="5672554"/>
            <a:ext cx="4253556" cy="15191272"/>
          </a:xfrm>
          <a:custGeom>
            <a:avLst/>
            <a:gdLst/>
            <a:ahLst/>
            <a:cxnLst/>
            <a:rect r="r" b="b" t="t" l="l"/>
            <a:pathLst>
              <a:path h="15191272" w="4253556">
                <a:moveTo>
                  <a:pt x="0" y="0"/>
                </a:moveTo>
                <a:lnTo>
                  <a:pt x="4253556" y="0"/>
                </a:lnTo>
                <a:lnTo>
                  <a:pt x="4253556" y="15191272"/>
                </a:lnTo>
                <a:lnTo>
                  <a:pt x="0" y="1519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491740" y="6200561"/>
            <a:ext cx="3846890" cy="12745720"/>
          </a:xfrm>
          <a:custGeom>
            <a:avLst/>
            <a:gdLst/>
            <a:ahLst/>
            <a:cxnLst/>
            <a:rect r="r" b="b" t="t" l="l"/>
            <a:pathLst>
              <a:path h="12745720" w="3846890">
                <a:moveTo>
                  <a:pt x="3846890" y="0"/>
                </a:moveTo>
                <a:lnTo>
                  <a:pt x="0" y="0"/>
                </a:lnTo>
                <a:lnTo>
                  <a:pt x="0" y="12745719"/>
                </a:lnTo>
                <a:lnTo>
                  <a:pt x="3846890" y="12745719"/>
                </a:lnTo>
                <a:lnTo>
                  <a:pt x="38468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43730" y="7076719"/>
            <a:ext cx="2682444" cy="2355673"/>
          </a:xfrm>
          <a:custGeom>
            <a:avLst/>
            <a:gdLst/>
            <a:ahLst/>
            <a:cxnLst/>
            <a:rect r="r" b="b" t="t" l="l"/>
            <a:pathLst>
              <a:path h="2355673" w="2682444">
                <a:moveTo>
                  <a:pt x="0" y="0"/>
                </a:moveTo>
                <a:lnTo>
                  <a:pt x="2682444" y="0"/>
                </a:lnTo>
                <a:lnTo>
                  <a:pt x="2682444" y="2355673"/>
                </a:lnTo>
                <a:lnTo>
                  <a:pt x="0" y="23556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40069" y="4161693"/>
            <a:ext cx="15155892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71717"/>
                </a:solidFill>
                <a:latin typeface="Open Sans"/>
                <a:ea typeface="Open Sans"/>
                <a:cs typeface="Open Sans"/>
                <a:sym typeface="Open Sans"/>
              </a:rPr>
              <a:t>Effectuer des sauvegardes régulières vous permet de conserver un accès sécurisé à vos données en cas de perte ou de problème. Pour cela, nous vous recommandons de stocker vos informations sur un SSD externe ou dans le cloud.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211899" y="7638770"/>
            <a:ext cx="8817782" cy="118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3"/>
              </a:lnSpc>
            </a:pPr>
            <a:r>
              <a:rPr lang="en-US" sz="2238" b="true">
                <a:solidFill>
                  <a:srgbClr val="17171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 données stockées sur des clés USB ou des disques durs ne sont pas éternelles, car ces supports utilisent une mémoire flash, qui a une durée de vie d’environ dix ans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D5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1750" y="651750"/>
            <a:ext cx="16984499" cy="8983499"/>
            <a:chOff x="0" y="0"/>
            <a:chExt cx="22645999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645999" cy="11977999"/>
              <a:chOff x="0" y="0"/>
              <a:chExt cx="5745374" cy="303886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745374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5745374">
                    <a:moveTo>
                      <a:pt x="5620914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620914" y="0"/>
                    </a:lnTo>
                    <a:cubicBezTo>
                      <a:pt x="5689494" y="0"/>
                      <a:pt x="5745374" y="55880"/>
                      <a:pt x="5745374" y="124460"/>
                    </a:cubicBezTo>
                    <a:lnTo>
                      <a:pt x="5745374" y="2914403"/>
                    </a:lnTo>
                    <a:cubicBezTo>
                      <a:pt x="5745374" y="2982983"/>
                      <a:pt x="5689494" y="3038863"/>
                      <a:pt x="5620914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AutoShape 5" id="5"/>
            <p:cNvSpPr/>
            <p:nvPr/>
          </p:nvSpPr>
          <p:spPr>
            <a:xfrm rot="0">
              <a:off x="0" y="1266422"/>
              <a:ext cx="22645999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-10800000">
              <a:off x="1386781" y="502600"/>
              <a:ext cx="289704" cy="289704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1039940" y="502600"/>
              <a:ext cx="289704" cy="289704"/>
              <a:chOff x="0" y="0"/>
              <a:chExt cx="6350000" cy="6350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558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-10800000">
              <a:off x="693100" y="502600"/>
              <a:ext cx="289704" cy="289704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1028700" y="2190270"/>
            <a:ext cx="10056367" cy="7040970"/>
            <a:chOff x="0" y="0"/>
            <a:chExt cx="13408489" cy="938796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238125"/>
              <a:ext cx="13408489" cy="4457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50"/>
                </a:lnSpc>
              </a:pPr>
              <a:r>
                <a:rPr lang="en-US" sz="12650" b="true">
                  <a:solidFill>
                    <a:srgbClr val="171717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Vulnérabilité aux attaques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0" y="7985410"/>
              <a:ext cx="10970794" cy="1402551"/>
              <a:chOff x="0" y="0"/>
              <a:chExt cx="8652495" cy="110617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653766" cy="1106170"/>
              </a:xfrm>
              <a:custGeom>
                <a:avLst/>
                <a:gdLst/>
                <a:ahLst/>
                <a:cxnLst/>
                <a:rect r="r" b="b" t="t" l="l"/>
                <a:pathLst>
                  <a:path h="1106170" w="8653766">
                    <a:moveTo>
                      <a:pt x="8100045" y="1106170"/>
                    </a:moveTo>
                    <a:lnTo>
                      <a:pt x="553720" y="1106170"/>
                    </a:lnTo>
                    <a:cubicBezTo>
                      <a:pt x="247650" y="1106170"/>
                      <a:pt x="0" y="858520"/>
                      <a:pt x="0" y="553720"/>
                    </a:cubicBezTo>
                    <a:cubicBezTo>
                      <a:pt x="0" y="247650"/>
                      <a:pt x="247650" y="0"/>
                      <a:pt x="553720" y="0"/>
                    </a:cubicBezTo>
                    <a:lnTo>
                      <a:pt x="8100045" y="0"/>
                    </a:lnTo>
                    <a:cubicBezTo>
                      <a:pt x="8406116" y="0"/>
                      <a:pt x="8653766" y="247650"/>
                      <a:pt x="8653766" y="553720"/>
                    </a:cubicBezTo>
                    <a:cubicBezTo>
                      <a:pt x="8652495" y="858520"/>
                      <a:pt x="8404845" y="1106170"/>
                      <a:pt x="8100045" y="110617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828805" y="6990250"/>
              <a:ext cx="9313185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b="true">
                  <a:solidFill>
                    <a:srgbClr val="FFFFFF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Devinez ce qui est zoomé sur la photo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6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8354" y="651750"/>
            <a:ext cx="16748634" cy="8983499"/>
            <a:chOff x="0" y="0"/>
            <a:chExt cx="22331513" cy="119779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331513" cy="11977999"/>
              <a:chOff x="0" y="0"/>
              <a:chExt cx="5665587" cy="303886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665588" cy="3038863"/>
              </a:xfrm>
              <a:custGeom>
                <a:avLst/>
                <a:gdLst/>
                <a:ahLst/>
                <a:cxnLst/>
                <a:rect r="r" b="b" t="t" l="l"/>
                <a:pathLst>
                  <a:path h="3038863" w="5665588">
                    <a:moveTo>
                      <a:pt x="5541127" y="3038863"/>
                    </a:moveTo>
                    <a:lnTo>
                      <a:pt x="124460" y="3038863"/>
                    </a:lnTo>
                    <a:cubicBezTo>
                      <a:pt x="55880" y="3038863"/>
                      <a:pt x="0" y="2982983"/>
                      <a:pt x="0" y="29144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541128" y="0"/>
                    </a:lnTo>
                    <a:cubicBezTo>
                      <a:pt x="5609708" y="0"/>
                      <a:pt x="5665588" y="55880"/>
                      <a:pt x="5665588" y="124460"/>
                    </a:cubicBezTo>
                    <a:lnTo>
                      <a:pt x="5665588" y="2914403"/>
                    </a:lnTo>
                    <a:cubicBezTo>
                      <a:pt x="5665588" y="2982983"/>
                      <a:pt x="5609708" y="3038863"/>
                      <a:pt x="5541128" y="30388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-10800000">
              <a:off x="1927491" y="502600"/>
              <a:ext cx="402660" cy="289704"/>
              <a:chOff x="0" y="0"/>
              <a:chExt cx="8825885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82588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8825885">
                    <a:moveTo>
                      <a:pt x="4412942" y="0"/>
                    </a:moveTo>
                    <a:cubicBezTo>
                      <a:pt x="1975742" y="0"/>
                      <a:pt x="0" y="1421496"/>
                      <a:pt x="0" y="3175000"/>
                    </a:cubicBezTo>
                    <a:cubicBezTo>
                      <a:pt x="0" y="4928504"/>
                      <a:pt x="1975742" y="6350000"/>
                      <a:pt x="4412942" y="6350000"/>
                    </a:cubicBezTo>
                    <a:cubicBezTo>
                      <a:pt x="6850143" y="6350000"/>
                      <a:pt x="8825885" y="4928504"/>
                      <a:pt x="8825885" y="3175000"/>
                    </a:cubicBezTo>
                    <a:cubicBezTo>
                      <a:pt x="8825885" y="1421496"/>
                      <a:pt x="6850143" y="0"/>
                      <a:pt x="4412942" y="0"/>
                    </a:cubicBezTo>
                    <a:close/>
                  </a:path>
                </a:pathLst>
              </a:custGeom>
              <a:solidFill>
                <a:srgbClr val="EDECED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-10800000">
              <a:off x="1445416" y="502600"/>
              <a:ext cx="402660" cy="289704"/>
              <a:chOff x="0" y="0"/>
              <a:chExt cx="8825885" cy="63500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82588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8825885">
                    <a:moveTo>
                      <a:pt x="4412942" y="0"/>
                    </a:moveTo>
                    <a:cubicBezTo>
                      <a:pt x="1975742" y="0"/>
                      <a:pt x="0" y="1421496"/>
                      <a:pt x="0" y="3175000"/>
                    </a:cubicBezTo>
                    <a:cubicBezTo>
                      <a:pt x="0" y="4928504"/>
                      <a:pt x="1975742" y="6350000"/>
                      <a:pt x="4412942" y="6350000"/>
                    </a:cubicBezTo>
                    <a:cubicBezTo>
                      <a:pt x="6850143" y="6350000"/>
                      <a:pt x="8825885" y="4928504"/>
                      <a:pt x="8825885" y="3175000"/>
                    </a:cubicBezTo>
                    <a:cubicBezTo>
                      <a:pt x="8825885" y="1421496"/>
                      <a:pt x="6850143" y="0"/>
                      <a:pt x="4412942" y="0"/>
                    </a:cubicBezTo>
                    <a:close/>
                  </a:path>
                </a:pathLst>
              </a:custGeom>
              <a:solidFill>
                <a:srgbClr val="5B6EEF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-10800000">
              <a:off x="963341" y="502600"/>
              <a:ext cx="402660" cy="289704"/>
              <a:chOff x="0" y="0"/>
              <a:chExt cx="8825885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82588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8825885">
                    <a:moveTo>
                      <a:pt x="4412942" y="0"/>
                    </a:moveTo>
                    <a:cubicBezTo>
                      <a:pt x="1975742" y="0"/>
                      <a:pt x="0" y="1421496"/>
                      <a:pt x="0" y="3175000"/>
                    </a:cubicBezTo>
                    <a:cubicBezTo>
                      <a:pt x="0" y="4928504"/>
                      <a:pt x="1975742" y="6350000"/>
                      <a:pt x="4412942" y="6350000"/>
                    </a:cubicBezTo>
                    <a:cubicBezTo>
                      <a:pt x="6850143" y="6350000"/>
                      <a:pt x="8825885" y="4928504"/>
                      <a:pt x="8825885" y="3175000"/>
                    </a:cubicBezTo>
                    <a:cubicBezTo>
                      <a:pt x="8825885" y="1421496"/>
                      <a:pt x="6850143" y="0"/>
                      <a:pt x="4412942" y="0"/>
                    </a:cubicBezTo>
                    <a:close/>
                  </a:path>
                </a:pathLst>
              </a:custGeom>
              <a:solidFill>
                <a:srgbClr val="171717"/>
              </a:solidFill>
            </p:spPr>
          </p:sp>
        </p:grpSp>
        <p:sp>
          <p:nvSpPr>
            <p:cNvPr name="AutoShape 11" id="11"/>
            <p:cNvSpPr/>
            <p:nvPr/>
          </p:nvSpPr>
          <p:spPr>
            <a:xfrm>
              <a:off x="0" y="1272772"/>
              <a:ext cx="19942872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3245691" y="6277433"/>
            <a:ext cx="3273576" cy="2808292"/>
          </a:xfrm>
          <a:custGeom>
            <a:avLst/>
            <a:gdLst/>
            <a:ahLst/>
            <a:cxnLst/>
            <a:rect r="r" b="b" t="t" l="l"/>
            <a:pathLst>
              <a:path h="2808292" w="3273576">
                <a:moveTo>
                  <a:pt x="0" y="0"/>
                </a:moveTo>
                <a:lnTo>
                  <a:pt x="3273577" y="0"/>
                </a:lnTo>
                <a:lnTo>
                  <a:pt x="3273577" y="2808292"/>
                </a:lnTo>
                <a:lnTo>
                  <a:pt x="0" y="2808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731" t="-8705" r="-3974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107376" y="651750"/>
            <a:ext cx="5550207" cy="3697826"/>
          </a:xfrm>
          <a:custGeom>
            <a:avLst/>
            <a:gdLst/>
            <a:ahLst/>
            <a:cxnLst/>
            <a:rect r="r" b="b" t="t" l="l"/>
            <a:pathLst>
              <a:path h="3697826" w="5550207">
                <a:moveTo>
                  <a:pt x="0" y="0"/>
                </a:moveTo>
                <a:lnTo>
                  <a:pt x="5550207" y="0"/>
                </a:lnTo>
                <a:lnTo>
                  <a:pt x="5550207" y="3697826"/>
                </a:lnTo>
                <a:lnTo>
                  <a:pt x="0" y="36978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V="true">
            <a:off x="14882480" y="4385032"/>
            <a:ext cx="19050" cy="189240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2746271" y="1193471"/>
            <a:ext cx="4310518" cy="3252482"/>
          </a:xfrm>
          <a:custGeom>
            <a:avLst/>
            <a:gdLst/>
            <a:ahLst/>
            <a:cxnLst/>
            <a:rect r="r" b="b" t="t" l="l"/>
            <a:pathLst>
              <a:path h="3252482" w="4310518">
                <a:moveTo>
                  <a:pt x="0" y="0"/>
                </a:moveTo>
                <a:lnTo>
                  <a:pt x="4310517" y="0"/>
                </a:lnTo>
                <a:lnTo>
                  <a:pt x="4310517" y="3252482"/>
                </a:lnTo>
                <a:lnTo>
                  <a:pt x="0" y="3252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87561" y="1919261"/>
            <a:ext cx="1059477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Liens et pièces jointes inconnus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6997" y="4398328"/>
            <a:ext cx="10935905" cy="314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</a:pPr>
            <a:r>
              <a:rPr lang="en-US" sz="254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Évitez de cliquer sur des liens ou d’ouvrir des pièces jointes provenant de sources inconnues ou douteuses. </a:t>
            </a:r>
          </a:p>
          <a:p>
            <a:pPr algn="ctr">
              <a:lnSpc>
                <a:spcPts val="3559"/>
              </a:lnSpc>
            </a:pPr>
          </a:p>
          <a:p>
            <a:pPr algn="ctr">
              <a:lnSpc>
                <a:spcPts val="3559"/>
              </a:lnSpc>
            </a:pPr>
            <a:r>
              <a:rPr lang="en-US" sz="254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 un e-mail paraît suspect, même s’il vient d’un contact connu, vérifiez l’adresse d’expéditeur et confirmez directement avec l’envoyeur.</a:t>
            </a:r>
          </a:p>
          <a:p>
            <a:pPr algn="ctr">
              <a:lnSpc>
                <a:spcPts val="35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6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20297" y="689916"/>
            <a:ext cx="11618628" cy="9059831"/>
            <a:chOff x="0" y="0"/>
            <a:chExt cx="3897139" cy="3038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7139" cy="3038863"/>
            </a:xfrm>
            <a:custGeom>
              <a:avLst/>
              <a:gdLst/>
              <a:ahLst/>
              <a:cxnLst/>
              <a:rect r="r" b="b" t="t" l="l"/>
              <a:pathLst>
                <a:path h="3038863" w="3897139">
                  <a:moveTo>
                    <a:pt x="3772679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772679" y="0"/>
                  </a:lnTo>
                  <a:cubicBezTo>
                    <a:pt x="3841259" y="0"/>
                    <a:pt x="3897139" y="55880"/>
                    <a:pt x="3897139" y="124460"/>
                  </a:cubicBezTo>
                  <a:lnTo>
                    <a:pt x="3897139" y="2914403"/>
                  </a:lnTo>
                  <a:cubicBezTo>
                    <a:pt x="3897139" y="2982983"/>
                    <a:pt x="3841259" y="3038863"/>
                    <a:pt x="3772679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517199" y="689916"/>
            <a:ext cx="10237606" cy="8983499"/>
          </a:xfrm>
          <a:custGeom>
            <a:avLst/>
            <a:gdLst/>
            <a:ahLst/>
            <a:cxnLst/>
            <a:rect r="r" b="b" t="t" l="l"/>
            <a:pathLst>
              <a:path h="8983499" w="10237606">
                <a:moveTo>
                  <a:pt x="0" y="0"/>
                </a:moveTo>
                <a:lnTo>
                  <a:pt x="10237606" y="0"/>
                </a:lnTo>
                <a:lnTo>
                  <a:pt x="10237606" y="8983500"/>
                </a:lnTo>
                <a:lnTo>
                  <a:pt x="0" y="898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6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5395" y="651750"/>
            <a:ext cx="14720879" cy="8983499"/>
            <a:chOff x="0" y="0"/>
            <a:chExt cx="4979655" cy="30388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79655" cy="3038863"/>
            </a:xfrm>
            <a:custGeom>
              <a:avLst/>
              <a:gdLst/>
              <a:ahLst/>
              <a:cxnLst/>
              <a:rect r="r" b="b" t="t" l="l"/>
              <a:pathLst>
                <a:path h="3038863" w="4979655">
                  <a:moveTo>
                    <a:pt x="4855195" y="3038863"/>
                  </a:moveTo>
                  <a:lnTo>
                    <a:pt x="124460" y="3038863"/>
                  </a:lnTo>
                  <a:cubicBezTo>
                    <a:pt x="55880" y="3038863"/>
                    <a:pt x="0" y="2982983"/>
                    <a:pt x="0" y="29144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55196" y="0"/>
                  </a:lnTo>
                  <a:cubicBezTo>
                    <a:pt x="4923775" y="0"/>
                    <a:pt x="4979655" y="55880"/>
                    <a:pt x="4979655" y="124460"/>
                  </a:cubicBezTo>
                  <a:lnTo>
                    <a:pt x="4979655" y="2914403"/>
                  </a:lnTo>
                  <a:cubicBezTo>
                    <a:pt x="4979655" y="2982983"/>
                    <a:pt x="4923775" y="3038863"/>
                    <a:pt x="4855196" y="303886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2035518" y="1110590"/>
            <a:ext cx="265433" cy="217278"/>
            <a:chOff x="0" y="0"/>
            <a:chExt cx="7757336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57336" cy="6350000"/>
            </a:xfrm>
            <a:custGeom>
              <a:avLst/>
              <a:gdLst/>
              <a:ahLst/>
              <a:cxnLst/>
              <a:rect r="r" b="b" t="t" l="l"/>
              <a:pathLst>
                <a:path h="6350000" w="7757336">
                  <a:moveTo>
                    <a:pt x="3878668" y="0"/>
                  </a:moveTo>
                  <a:cubicBezTo>
                    <a:pt x="1736539" y="0"/>
                    <a:pt x="0" y="1421496"/>
                    <a:pt x="0" y="3175000"/>
                  </a:cubicBezTo>
                  <a:cubicBezTo>
                    <a:pt x="0" y="4928504"/>
                    <a:pt x="1736539" y="6350000"/>
                    <a:pt x="3878668" y="6350000"/>
                  </a:cubicBezTo>
                  <a:cubicBezTo>
                    <a:pt x="6020797" y="6350000"/>
                    <a:pt x="7757336" y="4928504"/>
                    <a:pt x="7757336" y="3175000"/>
                  </a:cubicBezTo>
                  <a:cubicBezTo>
                    <a:pt x="7757336" y="1421496"/>
                    <a:pt x="6020797" y="0"/>
                    <a:pt x="3878668" y="0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717735" y="1110590"/>
            <a:ext cx="265433" cy="217278"/>
            <a:chOff x="0" y="0"/>
            <a:chExt cx="7757336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57336" cy="6350000"/>
            </a:xfrm>
            <a:custGeom>
              <a:avLst/>
              <a:gdLst/>
              <a:ahLst/>
              <a:cxnLst/>
              <a:rect r="r" b="b" t="t" l="l"/>
              <a:pathLst>
                <a:path h="6350000" w="7757336">
                  <a:moveTo>
                    <a:pt x="3878668" y="0"/>
                  </a:moveTo>
                  <a:cubicBezTo>
                    <a:pt x="1736539" y="0"/>
                    <a:pt x="0" y="1421496"/>
                    <a:pt x="0" y="3175000"/>
                  </a:cubicBezTo>
                  <a:cubicBezTo>
                    <a:pt x="0" y="4928504"/>
                    <a:pt x="1736539" y="6350000"/>
                    <a:pt x="3878668" y="6350000"/>
                  </a:cubicBezTo>
                  <a:cubicBezTo>
                    <a:pt x="6020797" y="6350000"/>
                    <a:pt x="7757336" y="4928504"/>
                    <a:pt x="7757336" y="3175000"/>
                  </a:cubicBezTo>
                  <a:cubicBezTo>
                    <a:pt x="7757336" y="1421496"/>
                    <a:pt x="6020797" y="0"/>
                    <a:pt x="3878668" y="0"/>
                  </a:cubicBezTo>
                  <a:close/>
                </a:path>
              </a:pathLst>
            </a:custGeom>
            <a:solidFill>
              <a:srgbClr val="5B6E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399953" y="1110590"/>
            <a:ext cx="265433" cy="217278"/>
            <a:chOff x="0" y="0"/>
            <a:chExt cx="7757336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757336" cy="6350000"/>
            </a:xfrm>
            <a:custGeom>
              <a:avLst/>
              <a:gdLst/>
              <a:ahLst/>
              <a:cxnLst/>
              <a:rect r="r" b="b" t="t" l="l"/>
              <a:pathLst>
                <a:path h="6350000" w="7757336">
                  <a:moveTo>
                    <a:pt x="3878668" y="0"/>
                  </a:moveTo>
                  <a:cubicBezTo>
                    <a:pt x="1736539" y="0"/>
                    <a:pt x="0" y="1421496"/>
                    <a:pt x="0" y="3175000"/>
                  </a:cubicBezTo>
                  <a:cubicBezTo>
                    <a:pt x="0" y="4928504"/>
                    <a:pt x="1736539" y="6350000"/>
                    <a:pt x="3878668" y="6350000"/>
                  </a:cubicBezTo>
                  <a:cubicBezTo>
                    <a:pt x="6020797" y="6350000"/>
                    <a:pt x="7757336" y="4928504"/>
                    <a:pt x="7757336" y="3175000"/>
                  </a:cubicBezTo>
                  <a:cubicBezTo>
                    <a:pt x="7757336" y="1421496"/>
                    <a:pt x="6020797" y="0"/>
                    <a:pt x="3878668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AutoShape 10" id="10"/>
          <p:cNvSpPr/>
          <p:nvPr/>
        </p:nvSpPr>
        <p:spPr>
          <a:xfrm>
            <a:off x="764920" y="1688219"/>
            <a:ext cx="14720879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391643" y="1028700"/>
            <a:ext cx="8809412" cy="5814212"/>
          </a:xfrm>
          <a:custGeom>
            <a:avLst/>
            <a:gdLst/>
            <a:ahLst/>
            <a:cxnLst/>
            <a:rect r="r" b="b" t="t" l="l"/>
            <a:pathLst>
              <a:path h="5814212" w="8809412">
                <a:moveTo>
                  <a:pt x="0" y="0"/>
                </a:moveTo>
                <a:lnTo>
                  <a:pt x="8809413" y="0"/>
                </a:lnTo>
                <a:lnTo>
                  <a:pt x="8809413" y="5814212"/>
                </a:lnTo>
                <a:lnTo>
                  <a:pt x="0" y="5814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304699" y="5407316"/>
            <a:ext cx="6983301" cy="3928107"/>
          </a:xfrm>
          <a:custGeom>
            <a:avLst/>
            <a:gdLst/>
            <a:ahLst/>
            <a:cxnLst/>
            <a:rect r="r" b="b" t="t" l="l"/>
            <a:pathLst>
              <a:path h="3928107" w="6983301">
                <a:moveTo>
                  <a:pt x="0" y="0"/>
                </a:moveTo>
                <a:lnTo>
                  <a:pt x="6983301" y="0"/>
                </a:lnTo>
                <a:lnTo>
                  <a:pt x="6983301" y="3928106"/>
                </a:lnTo>
                <a:lnTo>
                  <a:pt x="0" y="3928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643897" y="1843149"/>
            <a:ext cx="7954354" cy="1310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</a:pPr>
            <a:r>
              <a:rPr lang="en-US" sz="37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Système et logiciels à jour </a:t>
            </a:r>
          </a:p>
          <a:p>
            <a:pPr algn="ctr">
              <a:lnSpc>
                <a:spcPts val="52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222992" y="3899762"/>
            <a:ext cx="8796165" cy="297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22482" indent="-261241" lvl="1">
              <a:lnSpc>
                <a:spcPts val="3388"/>
              </a:lnSpc>
              <a:buFont typeface="Arial"/>
              <a:buChar char="•"/>
            </a:pPr>
            <a:r>
              <a:rPr lang="en-US" b="true" sz="24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Gardez votre système d’exploitation et vos logiciels à jour pour éliminer les failles de sécurité connues.</a:t>
            </a:r>
          </a:p>
          <a:p>
            <a:pPr algn="just">
              <a:lnSpc>
                <a:spcPts val="3388"/>
              </a:lnSpc>
            </a:pPr>
          </a:p>
          <a:p>
            <a:pPr algn="just" marL="522482" indent="-261241" lvl="1">
              <a:lnSpc>
                <a:spcPts val="3388"/>
              </a:lnSpc>
              <a:buFont typeface="Arial"/>
              <a:buChar char="•"/>
            </a:pPr>
            <a:r>
              <a:rPr lang="en-US" b="true" sz="24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Cela réduit le risque de vulnérabilités liées aux versions obsolètes. </a:t>
            </a:r>
          </a:p>
          <a:p>
            <a:pPr algn="ctr">
              <a:lnSpc>
                <a:spcPts val="3388"/>
              </a:lnSpc>
            </a:pPr>
          </a:p>
          <a:p>
            <a:pPr algn="ctr" marL="522482" indent="-261241" lvl="1">
              <a:lnSpc>
                <a:spcPts val="3388"/>
              </a:lnSpc>
              <a:buFont typeface="Arial"/>
              <a:buChar char="•"/>
            </a:pPr>
            <a:r>
              <a:rPr lang="en-US" b="true" sz="24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Activez les mises à jour automatiques si disponible.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DAGbshhlBJY</dc:identifier>
  <dcterms:modified xsi:type="dcterms:W3CDTF">2011-08-01T06:04:30Z</dcterms:modified>
  <cp:revision>1</cp:revision>
  <dc:title>Les mots de passe :</dc:title>
</cp:coreProperties>
</file>