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63" r:id="rId4"/>
    <p:sldId id="264" r:id="rId5"/>
    <p:sldId id="261" r:id="rId6"/>
    <p:sldId id="259" r:id="rId7"/>
    <p:sldId id="258" r:id="rId8"/>
    <p:sldId id="265" r:id="rId9"/>
    <p:sldId id="260" r:id="rId10"/>
    <p:sldId id="266" r:id="rId11"/>
    <p:sldId id="270" r:id="rId12"/>
    <p:sldId id="268"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99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54534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01204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43933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81059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63620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76425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80395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6730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5188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555329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01206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10/1/2019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26824095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29" r:id="rId5"/>
    <p:sldLayoutId id="2147483735" r:id="rId6"/>
    <p:sldLayoutId id="2147483736" r:id="rId7"/>
    <p:sldLayoutId id="2147483726" r:id="rId8"/>
    <p:sldLayoutId id="2147483727" r:id="rId9"/>
    <p:sldLayoutId id="2147483728" r:id="rId10"/>
    <p:sldLayoutId id="2147483730"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A9C548-0579-4864-92A3-093842E89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7525A5F-CDD4-4EB3-9187-2A0E9EA1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3" name="Rectangle 12">
            <a:extLst>
              <a:ext uri="{FF2B5EF4-FFF2-40B4-BE49-F238E27FC236}">
                <a16:creationId xmlns:a16="http://schemas.microsoft.com/office/drawing/2014/main" id="{08F5B423-DA6A-4E80-B3CA-549A442C8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860"/>
            <a:ext cx="3813048"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BDCAA8DB-7EE2-4111-A07E-01829B9A31DB}"/>
              </a:ext>
            </a:extLst>
          </p:cNvPr>
          <p:cNvSpPr>
            <a:spLocks noGrp="1"/>
          </p:cNvSpPr>
          <p:nvPr>
            <p:ph type="ctrTitle"/>
          </p:nvPr>
        </p:nvSpPr>
        <p:spPr>
          <a:xfrm>
            <a:off x="7957225" y="1559768"/>
            <a:ext cx="2978281" cy="2538687"/>
          </a:xfrm>
        </p:spPr>
        <p:txBody>
          <a:bodyPr>
            <a:normAutofit/>
          </a:bodyPr>
          <a:lstStyle/>
          <a:p>
            <a:r>
              <a:rPr lang="en-US" sz="3200" b="1" dirty="0">
                <a:solidFill>
                  <a:schemeClr val="accent1">
                    <a:lumMod val="50000"/>
                  </a:schemeClr>
                </a:solidFill>
                <a:latin typeface="Times New Roman" panose="02020603050405020304" pitchFamily="18" charset="0"/>
                <a:cs typeface="Times New Roman" panose="02020603050405020304" pitchFamily="18" charset="0"/>
              </a:rPr>
              <a:t>NHÓM 17</a:t>
            </a:r>
          </a:p>
        </p:txBody>
      </p:sp>
      <p:sp>
        <p:nvSpPr>
          <p:cNvPr id="15" name="Rectangle 14">
            <a:extLst>
              <a:ext uri="{FF2B5EF4-FFF2-40B4-BE49-F238E27FC236}">
                <a16:creationId xmlns:a16="http://schemas.microsoft.com/office/drawing/2014/main" id="{738170B5-3ECC-493B-85FA-6905971AD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3768"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F8DD37B8-B6EA-49DC-90EF-F4E3594540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00F7FF8-41E5-4585-AFDC-54EA8B2757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0970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E2A71D-F8BA-4E4F-88A8-1F5FD5DF13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1026" name="Picture 2" descr="Kết quả hình ảnh cho mongodb">
            <a:extLst>
              <a:ext uri="{FF2B5EF4-FFF2-40B4-BE49-F238E27FC236}">
                <a16:creationId xmlns:a16="http://schemas.microsoft.com/office/drawing/2014/main" id="{134FE170-85AE-4A31-9C33-51077DFFA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6493" y="928056"/>
            <a:ext cx="4367488" cy="5118316"/>
          </a:xfrm>
          <a:prstGeom prst="rect">
            <a:avLst/>
          </a:prstGeom>
          <a:noFill/>
          <a:extLst>
            <a:ext uri="{909E8E84-426E-40DD-AFC4-6F175D3DCCD1}">
              <a14:hiddenFill xmlns:a14="http://schemas.microsoft.com/office/drawing/2010/main">
                <a:solidFill>
                  <a:srgbClr val="FFFFFF"/>
                </a:solidFill>
              </a14:hiddenFill>
            </a:ext>
          </a:extLst>
        </p:spPr>
      </p:pic>
      <p:sp>
        <p:nvSpPr>
          <p:cNvPr id="14" name="Subtitle 2">
            <a:extLst>
              <a:ext uri="{FF2B5EF4-FFF2-40B4-BE49-F238E27FC236}">
                <a16:creationId xmlns:a16="http://schemas.microsoft.com/office/drawing/2014/main" id="{06ADB6C7-B01D-4E4E-AA9A-BBD17768D78A}"/>
              </a:ext>
            </a:extLst>
          </p:cNvPr>
          <p:cNvSpPr txBox="1">
            <a:spLocks/>
          </p:cNvSpPr>
          <p:nvPr/>
        </p:nvSpPr>
        <p:spPr>
          <a:xfrm>
            <a:off x="7539841" y="3100248"/>
            <a:ext cx="3813048" cy="773931"/>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LÊ DUY QUÍ</a:t>
            </a:r>
          </a:p>
          <a:p>
            <a:r>
              <a:rPr lang="en-US" sz="2000" b="1" dirty="0">
                <a:latin typeface="Times New Roman" panose="02020603050405020304" pitchFamily="18" charset="0"/>
                <a:cs typeface="Times New Roman" panose="02020603050405020304" pitchFamily="18" charset="0"/>
              </a:rPr>
              <a:t>PHAN NGUYỄN TẤN TÀI</a:t>
            </a:r>
          </a:p>
        </p:txBody>
      </p:sp>
    </p:spTree>
    <p:extLst>
      <p:ext uri="{BB962C8B-B14F-4D97-AF65-F5344CB8AC3E}">
        <p14:creationId xmlns:p14="http://schemas.microsoft.com/office/powerpoint/2010/main" val="1439793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86E5B-5FF1-4F1A-8686-FCF57FD0FA76}"/>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ƯU ĐIỂM</a:t>
            </a:r>
          </a:p>
        </p:txBody>
      </p:sp>
      <p:sp>
        <p:nvSpPr>
          <p:cNvPr id="3" name="Content Placeholder 2">
            <a:extLst>
              <a:ext uri="{FF2B5EF4-FFF2-40B4-BE49-F238E27FC236}">
                <a16:creationId xmlns:a16="http://schemas.microsoft.com/office/drawing/2014/main" id="{49C6CC46-4FAD-4280-BC57-7C96D1A8814D}"/>
              </a:ext>
            </a:extLst>
          </p:cNvPr>
          <p:cNvSpPr>
            <a:spLocks noGrp="1"/>
          </p:cNvSpPr>
          <p:nvPr>
            <p:ph idx="1"/>
          </p:nvPr>
        </p:nvSpPr>
        <p:spPr>
          <a:xfrm>
            <a:off x="921026" y="1705554"/>
            <a:ext cx="10820400" cy="4695245"/>
          </a:xfrm>
        </p:spPr>
        <p:txBody>
          <a:bodyPr>
            <a:normAutofit fontScale="92500" lnSpcReduction="20000"/>
          </a:bodyPr>
          <a:lstStyle/>
          <a:p>
            <a:r>
              <a:rPr lang="vi-VN" sz="2400" b="1" dirty="0">
                <a:latin typeface="Times New Roman" panose="02020603050405020304" pitchFamily="18" charset="0"/>
                <a:cs typeface="Times New Roman" panose="02020603050405020304" pitchFamily="18" charset="0"/>
              </a:rPr>
              <a:t>Document oriented</a:t>
            </a:r>
            <a:r>
              <a:rPr lang="en-US" sz="2400" b="1" dirty="0">
                <a:latin typeface="Times New Roman" panose="02020603050405020304" pitchFamily="18" charset="0"/>
                <a:cs typeface="Times New Roman" panose="02020603050405020304" pitchFamily="18" charset="0"/>
              </a:rPr>
              <a:t>, </a:t>
            </a:r>
            <a:r>
              <a:rPr lang="vi-VN" sz="2400" b="1" dirty="0">
                <a:latin typeface="Times New Roman" panose="02020603050405020304" pitchFamily="18" charset="0"/>
                <a:cs typeface="Times New Roman" panose="02020603050405020304" pitchFamily="18" charset="0"/>
              </a:rPr>
              <a:t>Hiệu suất cao</a:t>
            </a:r>
            <a:r>
              <a:rPr lang="en-US" sz="2400" b="1" dirty="0">
                <a:latin typeface="Times New Roman" panose="02020603050405020304" pitchFamily="18" charset="0"/>
                <a:cs typeface="Times New Roman" panose="02020603050405020304" pitchFamily="18" charset="0"/>
              </a:rPr>
              <a:t>, </a:t>
            </a:r>
            <a:r>
              <a:rPr lang="vi-VN" sz="2400" b="1" dirty="0">
                <a:latin typeface="Times New Roman" panose="02020603050405020304" pitchFamily="18" charset="0"/>
                <a:cs typeface="Times New Roman" panose="02020603050405020304" pitchFamily="18" charset="0"/>
              </a:rPr>
              <a:t>Tính sẵn sàng cao – Nhân rộng</a:t>
            </a:r>
            <a:r>
              <a:rPr lang="en-US" sz="2400" b="1" dirty="0">
                <a:latin typeface="Times New Roman" panose="02020603050405020304" pitchFamily="18" charset="0"/>
                <a:cs typeface="Times New Roman" panose="02020603050405020304" pitchFamily="18" charset="0"/>
              </a:rPr>
              <a:t>, </a:t>
            </a:r>
            <a:r>
              <a:rPr lang="vi-VN" sz="2400" b="1" dirty="0">
                <a:latin typeface="Times New Roman" panose="02020603050405020304" pitchFamily="18" charset="0"/>
                <a:cs typeface="Times New Roman" panose="02020603050405020304" pitchFamily="18" charset="0"/>
              </a:rPr>
              <a:t>Khả năng mở rộng cao – Sharding</a:t>
            </a:r>
          </a:p>
          <a:p>
            <a:r>
              <a:rPr lang="vi-VN" sz="2400" b="1" dirty="0">
                <a:latin typeface="Times New Roman" panose="02020603050405020304" pitchFamily="18" charset="0"/>
                <a:cs typeface="Times New Roman" panose="02020603050405020304" pitchFamily="18" charset="0"/>
              </a:rPr>
              <a:t>Năng động – Không có lược đồ cứng nhắc</a:t>
            </a:r>
            <a:r>
              <a:rPr lang="en-US" sz="2400" b="1" dirty="0">
                <a:latin typeface="Times New Roman" panose="02020603050405020304" pitchFamily="18" charset="0"/>
                <a:cs typeface="Times New Roman" panose="02020603050405020304" pitchFamily="18" charset="0"/>
              </a:rPr>
              <a:t>, </a:t>
            </a:r>
            <a:r>
              <a:rPr lang="vi-VN" sz="2400" b="1" dirty="0">
                <a:latin typeface="Times New Roman" panose="02020603050405020304" pitchFamily="18" charset="0"/>
                <a:cs typeface="Times New Roman" panose="02020603050405020304" pitchFamily="18" charset="0"/>
              </a:rPr>
              <a:t>Linh hoạt – thêm / xóa trường có ít hoặc không ảnh hưởng đến ứng dụng</a:t>
            </a:r>
            <a:r>
              <a:rPr lang="en-US" sz="2400" b="1" dirty="0">
                <a:latin typeface="Times New Roman" panose="02020603050405020304" pitchFamily="18" charset="0"/>
                <a:cs typeface="Times New Roman" panose="02020603050405020304" pitchFamily="18" charset="0"/>
              </a:rPr>
              <a:t>, </a:t>
            </a:r>
            <a:r>
              <a:rPr lang="vi-VN" sz="2400" b="1" dirty="0">
                <a:latin typeface="Times New Roman" panose="02020603050405020304" pitchFamily="18" charset="0"/>
                <a:cs typeface="Times New Roman" panose="02020603050405020304" pitchFamily="18" charset="0"/>
              </a:rPr>
              <a:t>Dữ liệu không đồng nhất</a:t>
            </a:r>
            <a:r>
              <a:rPr lang="en-US" sz="2400" b="1" dirty="0">
                <a:latin typeface="Times New Roman" panose="02020603050405020304" pitchFamily="18" charset="0"/>
                <a:cs typeface="Times New Roman" panose="02020603050405020304" pitchFamily="18" charset="0"/>
              </a:rPr>
              <a:t>.</a:t>
            </a:r>
            <a:endParaRPr lang="vi-VN" sz="2400" b="1" dirty="0">
              <a:latin typeface="Times New Roman" panose="02020603050405020304" pitchFamily="18" charset="0"/>
              <a:cs typeface="Times New Roman" panose="02020603050405020304" pitchFamily="18" charset="0"/>
            </a:endParaRPr>
          </a:p>
          <a:p>
            <a:r>
              <a:rPr lang="vi-VN" sz="2400" b="1" dirty="0">
                <a:latin typeface="Times New Roman" panose="02020603050405020304" pitchFamily="18" charset="0"/>
                <a:cs typeface="Times New Roman" panose="02020603050405020304" pitchFamily="18" charset="0"/>
              </a:rPr>
              <a:t>Không joins</a:t>
            </a:r>
          </a:p>
          <a:p>
            <a:r>
              <a:rPr lang="vi-VN" sz="2400" b="1" dirty="0">
                <a:latin typeface="Times New Roman" panose="02020603050405020304" pitchFamily="18" charset="0"/>
                <a:cs typeface="Times New Roman" panose="02020603050405020304" pitchFamily="18" charset="0"/>
              </a:rPr>
              <a:t>Biểu diễn dữ liệu trong JSON hoặc BSON</a:t>
            </a:r>
          </a:p>
          <a:p>
            <a:r>
              <a:rPr lang="vi-VN" sz="2400" b="1" dirty="0">
                <a:latin typeface="Times New Roman" panose="02020603050405020304" pitchFamily="18" charset="0"/>
                <a:cs typeface="Times New Roman" panose="02020603050405020304" pitchFamily="18" charset="0"/>
              </a:rPr>
              <a:t>Hỗ trợ không gian địa lý (Geospatial)</a:t>
            </a:r>
          </a:p>
          <a:p>
            <a:r>
              <a:rPr lang="vi-VN" sz="2400" b="1" dirty="0">
                <a:latin typeface="Times New Roman" panose="02020603050405020304" pitchFamily="18" charset="0"/>
                <a:cs typeface="Times New Roman" panose="02020603050405020304" pitchFamily="18" charset="0"/>
              </a:rPr>
              <a:t>Ngôn ngữ truy vấn dựa trên tài liệu mạnh mẽ như SQL</a:t>
            </a:r>
          </a:p>
          <a:p>
            <a:r>
              <a:rPr lang="vi-VN" sz="2400" b="1" dirty="0">
                <a:latin typeface="Times New Roman" panose="02020603050405020304" pitchFamily="18" charset="0"/>
                <a:cs typeface="Times New Roman" panose="02020603050405020304" pitchFamily="18" charset="0"/>
              </a:rPr>
              <a:t>Các bản phân phối cloud như AWS, Microsoft, RedHat, dotCloud và SoftLayer, v.v … Trên thực tế, MongoDB được xây dựng cho cloud. Kiến trúc mở rộng quy mô tự nhiên của nó, được kích hoạt bởi sharding, liên kết tốt với quy mô và sự nhanh nhẹn có được nhờ điện toán đám mây.</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8755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86E5B-5FF1-4F1A-8686-FCF57FD0FA76}"/>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TỐT CHO:</a:t>
            </a:r>
          </a:p>
        </p:txBody>
      </p:sp>
      <p:sp>
        <p:nvSpPr>
          <p:cNvPr id="3" name="Content Placeholder 2">
            <a:extLst>
              <a:ext uri="{FF2B5EF4-FFF2-40B4-BE49-F238E27FC236}">
                <a16:creationId xmlns:a16="http://schemas.microsoft.com/office/drawing/2014/main" id="{49C6CC46-4FAD-4280-BC57-7C96D1A8814D}"/>
              </a:ext>
            </a:extLst>
          </p:cNvPr>
          <p:cNvSpPr>
            <a:spLocks noGrp="1"/>
          </p:cNvSpPr>
          <p:nvPr>
            <p:ph idx="1"/>
          </p:nvPr>
        </p:nvSpPr>
        <p:spPr>
          <a:xfrm>
            <a:off x="921026" y="1705554"/>
            <a:ext cx="10820400" cy="4695245"/>
          </a:xfrm>
        </p:spPr>
        <p:txBody>
          <a:bodyPr>
            <a:normAutofit/>
          </a:bodyPr>
          <a:lstStyle/>
          <a:p>
            <a:r>
              <a:rPr lang="vi-VN" sz="2400" b="1" dirty="0">
                <a:latin typeface="Times New Roman" panose="02020603050405020304" pitchFamily="18" charset="0"/>
                <a:cs typeface="Times New Roman" panose="02020603050405020304" pitchFamily="18" charset="0"/>
              </a:rPr>
              <a:t>Danh mục sản phẩm thương mại điện tử.</a:t>
            </a:r>
          </a:p>
          <a:p>
            <a:r>
              <a:rPr lang="vi-VN" sz="2400" b="1" dirty="0">
                <a:latin typeface="Times New Roman" panose="02020603050405020304" pitchFamily="18" charset="0"/>
                <a:cs typeface="Times New Roman" panose="02020603050405020304" pitchFamily="18" charset="0"/>
              </a:rPr>
              <a:t>Blog và quản lý nội dung.</a:t>
            </a:r>
          </a:p>
          <a:p>
            <a:r>
              <a:rPr lang="vi-VN" sz="2400" b="1" dirty="0">
                <a:latin typeface="Times New Roman" panose="02020603050405020304" pitchFamily="18" charset="0"/>
                <a:cs typeface="Times New Roman" panose="02020603050405020304" pitchFamily="18" charset="0"/>
              </a:rPr>
              <a:t>Phân tích thời gian thực và ghi nhật ký tốc độ cao, bộ nhớ đệm và khả năng mở rộng cao.</a:t>
            </a:r>
          </a:p>
          <a:p>
            <a:r>
              <a:rPr lang="vi-VN" sz="2400" b="1" dirty="0">
                <a:latin typeface="Times New Roman" panose="02020603050405020304" pitchFamily="18" charset="0"/>
                <a:cs typeface="Times New Roman" panose="02020603050405020304" pitchFamily="18" charset="0"/>
              </a:rPr>
              <a:t>Quản lý cấu hình.</a:t>
            </a:r>
          </a:p>
          <a:p>
            <a:r>
              <a:rPr lang="vi-VN" sz="2400" b="1" dirty="0">
                <a:latin typeface="Times New Roman" panose="02020603050405020304" pitchFamily="18" charset="0"/>
                <a:cs typeface="Times New Roman" panose="02020603050405020304" pitchFamily="18" charset="0"/>
              </a:rPr>
              <a:t>Duy trì dữ liệu dựa trên vị trí – Dữ liệu không gian địa lý.</a:t>
            </a:r>
          </a:p>
          <a:p>
            <a:r>
              <a:rPr lang="vi-VN" sz="2400" b="1" dirty="0">
                <a:latin typeface="Times New Roman" panose="02020603050405020304" pitchFamily="18" charset="0"/>
                <a:cs typeface="Times New Roman" panose="02020603050405020304" pitchFamily="18" charset="0"/>
              </a:rPr>
              <a:t>Các trang web di động và mạng xã hội.</a:t>
            </a:r>
          </a:p>
          <a:p>
            <a:r>
              <a:rPr lang="vi-VN" sz="2400" b="1" dirty="0">
                <a:latin typeface="Times New Roman" panose="02020603050405020304" pitchFamily="18" charset="0"/>
                <a:cs typeface="Times New Roman" panose="02020603050405020304" pitchFamily="18" charset="0"/>
              </a:rPr>
              <a:t>Phát triển yêu cầu dữ liệu.</a:t>
            </a:r>
          </a:p>
          <a:p>
            <a:r>
              <a:rPr lang="vi-VN" sz="2400" b="1" dirty="0">
                <a:latin typeface="Times New Roman" panose="02020603050405020304" pitchFamily="18" charset="0"/>
                <a:cs typeface="Times New Roman" panose="02020603050405020304" pitchFamily="18" charset="0"/>
              </a:rPr>
              <a:t>Mục tiêu không chặt chẽ – thiết kế có thể thay đổi theo thời gian.</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006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86E5B-5FF1-4F1A-8686-FCF57FD0FA76}"/>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NH</a:t>
            </a:r>
            <a:r>
              <a:rPr lang="vi-VN" dirty="0">
                <a:solidFill>
                  <a:srgbClr val="FF0000"/>
                </a:solidFill>
                <a:latin typeface="Times New Roman" panose="02020603050405020304" pitchFamily="18" charset="0"/>
                <a:cs typeface="Times New Roman" panose="02020603050405020304" pitchFamily="18" charset="0"/>
              </a:rPr>
              <a:t>Ư</a:t>
            </a:r>
            <a:r>
              <a:rPr lang="en-US" dirty="0">
                <a:solidFill>
                  <a:srgbClr val="FF0000"/>
                </a:solidFill>
                <a:latin typeface="Times New Roman" panose="02020603050405020304" pitchFamily="18" charset="0"/>
                <a:cs typeface="Times New Roman" panose="02020603050405020304" pitchFamily="18" charset="0"/>
              </a:rPr>
              <a:t>ỢC ĐIỂM</a:t>
            </a:r>
          </a:p>
        </p:txBody>
      </p:sp>
      <p:sp>
        <p:nvSpPr>
          <p:cNvPr id="3" name="Content Placeholder 2">
            <a:extLst>
              <a:ext uri="{FF2B5EF4-FFF2-40B4-BE49-F238E27FC236}">
                <a16:creationId xmlns:a16="http://schemas.microsoft.com/office/drawing/2014/main" id="{49C6CC46-4FAD-4280-BC57-7C96D1A8814D}"/>
              </a:ext>
            </a:extLst>
          </p:cNvPr>
          <p:cNvSpPr>
            <a:spLocks noGrp="1"/>
          </p:cNvSpPr>
          <p:nvPr>
            <p:ph idx="1"/>
          </p:nvPr>
        </p:nvSpPr>
        <p:spPr>
          <a:xfrm>
            <a:off x="921026" y="1705554"/>
            <a:ext cx="10820400" cy="2614655"/>
          </a:xfrm>
        </p:spPr>
        <p:txBody>
          <a:bodyPr>
            <a:normAutofit/>
          </a:bodyPr>
          <a:lstStyle/>
          <a:p>
            <a:r>
              <a:rPr lang="vi-VN" sz="2400" b="1" dirty="0">
                <a:latin typeface="Times New Roman" panose="02020603050405020304" pitchFamily="18" charset="0"/>
                <a:cs typeface="Times New Roman" panose="02020603050405020304" pitchFamily="18" charset="0"/>
              </a:rPr>
              <a:t>Một nhược điểm của NoSQL là hầu hết các giải pháp đều không tuân thủ ACID mạnh mẽ (Atomic, Consistency, Isolation, Durability) như các hệ thống RDBMS được thiết lập tốt hơn.</a:t>
            </a:r>
          </a:p>
          <a:p>
            <a:r>
              <a:rPr lang="vi-VN" sz="2400" b="1" dirty="0">
                <a:latin typeface="Times New Roman" panose="02020603050405020304" pitchFamily="18" charset="0"/>
                <a:cs typeface="Times New Roman" panose="02020603050405020304" pitchFamily="18" charset="0"/>
              </a:rPr>
              <a:t>Giao dịch phức tạp</a:t>
            </a:r>
          </a:p>
          <a:p>
            <a:r>
              <a:rPr lang="vi-VN" sz="2400" b="1" dirty="0">
                <a:latin typeface="Times New Roman" panose="02020603050405020304" pitchFamily="18" charset="0"/>
                <a:cs typeface="Times New Roman" panose="02020603050405020304" pitchFamily="18" charset="0"/>
              </a:rPr>
              <a:t>Không có chức năng hoặc thủ tục lưu trữ tồn tại nơi bạn có thể liên kết logic</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379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86E5B-5FF1-4F1A-8686-FCF57FD0FA76}"/>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KHÔNG TỐT CHO: </a:t>
            </a:r>
          </a:p>
        </p:txBody>
      </p:sp>
      <p:sp>
        <p:nvSpPr>
          <p:cNvPr id="3" name="Content Placeholder 2">
            <a:extLst>
              <a:ext uri="{FF2B5EF4-FFF2-40B4-BE49-F238E27FC236}">
                <a16:creationId xmlns:a16="http://schemas.microsoft.com/office/drawing/2014/main" id="{49C6CC46-4FAD-4280-BC57-7C96D1A8814D}"/>
              </a:ext>
            </a:extLst>
          </p:cNvPr>
          <p:cNvSpPr>
            <a:spLocks noGrp="1"/>
          </p:cNvSpPr>
          <p:nvPr>
            <p:ph idx="1"/>
          </p:nvPr>
        </p:nvSpPr>
        <p:spPr>
          <a:xfrm>
            <a:off x="921026" y="1705554"/>
            <a:ext cx="10820400" cy="2614655"/>
          </a:xfrm>
        </p:spPr>
        <p:txBody>
          <a:bodyPr>
            <a:normAutofit/>
          </a:bodyPr>
          <a:lstStyle/>
          <a:p>
            <a:r>
              <a:rPr lang="vi-VN" sz="2400" b="1" dirty="0">
                <a:latin typeface="Times New Roman" panose="02020603050405020304" pitchFamily="18" charset="0"/>
                <a:cs typeface="Times New Roman" panose="02020603050405020304" pitchFamily="18" charset="0"/>
              </a:rPr>
              <a:t>Hệ thống giao dịch cao hoặc nơi mô hình dữ liệu được thiết kế trước.</a:t>
            </a:r>
          </a:p>
          <a:p>
            <a:r>
              <a:rPr lang="vi-VN" sz="2400" b="1" dirty="0">
                <a:latin typeface="Times New Roman" panose="02020603050405020304" pitchFamily="18" charset="0"/>
                <a:cs typeface="Times New Roman" panose="02020603050405020304" pitchFamily="18" charset="0"/>
              </a:rPr>
              <a:t>Hệ thống kết hợp chặt chẽ</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679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BD4C-8241-4609-A8FE-05DD139D10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122366-121D-4D10-A46B-4CD0BD76B91A}"/>
              </a:ext>
            </a:extLst>
          </p:cNvPr>
          <p:cNvSpPr>
            <a:spLocks noGrp="1"/>
          </p:cNvSpPr>
          <p:nvPr>
            <p:ph idx="1"/>
          </p:nvPr>
        </p:nvSpPr>
        <p:spPr/>
        <p:txBody>
          <a:bodyPr/>
          <a:lstStyle/>
          <a:p>
            <a:endParaRPr lang="en-US"/>
          </a:p>
        </p:txBody>
      </p:sp>
      <p:pic>
        <p:nvPicPr>
          <p:cNvPr id="9218" name="Picture 2" descr="Kết quả hình ảnh cho THANKS">
            <a:extLst>
              <a:ext uri="{FF2B5EF4-FFF2-40B4-BE49-F238E27FC236}">
                <a16:creationId xmlns:a16="http://schemas.microsoft.com/office/drawing/2014/main" id="{6F4C64C6-D9D9-430D-BEF0-A0F0DF04C7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956"/>
          <a:stretch/>
        </p:blipFill>
        <p:spPr bwMode="auto">
          <a:xfrm>
            <a:off x="0" y="0"/>
            <a:ext cx="12192000" cy="686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207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Kết quả hình ảnh cho tool icon png">
            <a:extLst>
              <a:ext uri="{FF2B5EF4-FFF2-40B4-BE49-F238E27FC236}">
                <a16:creationId xmlns:a16="http://schemas.microsoft.com/office/drawing/2014/main" id="{139F8193-8D18-4352-AFD5-E587D97752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0277" y="2815398"/>
            <a:ext cx="2711446" cy="2711446"/>
          </a:xfrm>
          <a:prstGeom prst="ellipse">
            <a:avLst/>
          </a:prstGeom>
          <a:ln w="63500" cap="rnd">
            <a:solidFill>
              <a:srgbClr val="CC0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4" name="Picture 6" descr="Hình ảnh có liên quan">
            <a:extLst>
              <a:ext uri="{FF2B5EF4-FFF2-40B4-BE49-F238E27FC236}">
                <a16:creationId xmlns:a16="http://schemas.microsoft.com/office/drawing/2014/main" id="{0EE7FA98-4432-4914-851A-1347B2C36D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8694" y="2818023"/>
            <a:ext cx="2711446" cy="2711446"/>
          </a:xfrm>
          <a:prstGeom prst="ellipse">
            <a:avLst/>
          </a:prstGeom>
          <a:ln w="63500" cap="rnd">
            <a:solidFill>
              <a:srgbClr val="0099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6" name="Picture 8" descr="Kết quả hình ảnh cho rdbms vs mongodb">
            <a:extLst>
              <a:ext uri="{FF2B5EF4-FFF2-40B4-BE49-F238E27FC236}">
                <a16:creationId xmlns:a16="http://schemas.microsoft.com/office/drawing/2014/main" id="{A85CA67C-C510-4B86-B123-E7889BC141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860" y="2818023"/>
            <a:ext cx="2711446" cy="2711446"/>
          </a:xfrm>
          <a:prstGeom prst="ellipse">
            <a:avLst/>
          </a:prstGeom>
          <a:ln w="63500" cap="rnd">
            <a:solidFill>
              <a:srgbClr val="FF99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4" name="Callout: Double Bent Line 3">
            <a:extLst>
              <a:ext uri="{FF2B5EF4-FFF2-40B4-BE49-F238E27FC236}">
                <a16:creationId xmlns:a16="http://schemas.microsoft.com/office/drawing/2014/main" id="{4CD34017-410B-4B64-BCE2-D446F4F7943E}"/>
              </a:ext>
            </a:extLst>
          </p:cNvPr>
          <p:cNvSpPr/>
          <p:nvPr/>
        </p:nvSpPr>
        <p:spPr>
          <a:xfrm>
            <a:off x="1245704" y="1166191"/>
            <a:ext cx="2491409" cy="1219200"/>
          </a:xfrm>
          <a:prstGeom prst="borderCallout3">
            <a:avLst>
              <a:gd name="adj1" fmla="val 29620"/>
              <a:gd name="adj2" fmla="val -886"/>
              <a:gd name="adj3" fmla="val 36141"/>
              <a:gd name="adj4" fmla="val -25596"/>
              <a:gd name="adj5" fmla="val 100000"/>
              <a:gd name="adj6" fmla="val -16667"/>
              <a:gd name="adj7" fmla="val 164422"/>
              <a:gd name="adj8" fmla="val -6509"/>
            </a:avLst>
          </a:prstGeom>
          <a:solidFill>
            <a:srgbClr val="FF9900"/>
          </a:solidFill>
          <a:ln w="571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SO SÁNH RDBMS VÀ MONGODB</a:t>
            </a:r>
          </a:p>
        </p:txBody>
      </p:sp>
      <p:sp>
        <p:nvSpPr>
          <p:cNvPr id="10" name="Callout: Double Bent Line 9">
            <a:extLst>
              <a:ext uri="{FF2B5EF4-FFF2-40B4-BE49-F238E27FC236}">
                <a16:creationId xmlns:a16="http://schemas.microsoft.com/office/drawing/2014/main" id="{B72F5101-ABC3-4AC2-898A-7A1AEB88123A}"/>
              </a:ext>
            </a:extLst>
          </p:cNvPr>
          <p:cNvSpPr/>
          <p:nvPr/>
        </p:nvSpPr>
        <p:spPr>
          <a:xfrm>
            <a:off x="5155097" y="1166191"/>
            <a:ext cx="2491409" cy="1219200"/>
          </a:xfrm>
          <a:prstGeom prst="borderCallout3">
            <a:avLst>
              <a:gd name="adj1" fmla="val 31793"/>
              <a:gd name="adj2" fmla="val 178"/>
              <a:gd name="adj3" fmla="val 30707"/>
              <a:gd name="adj4" fmla="val -21340"/>
              <a:gd name="adj5" fmla="val 36956"/>
              <a:gd name="adj6" fmla="val -33688"/>
              <a:gd name="adj7" fmla="val 161159"/>
              <a:gd name="adj8" fmla="val 3066"/>
            </a:avLst>
          </a:prstGeom>
          <a:solidFill>
            <a:srgbClr val="CC0000"/>
          </a:solid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CÔNG CỤ SỬ DỤNG</a:t>
            </a:r>
          </a:p>
        </p:txBody>
      </p:sp>
      <p:sp>
        <p:nvSpPr>
          <p:cNvPr id="11" name="Callout: Double Bent Line 10">
            <a:extLst>
              <a:ext uri="{FF2B5EF4-FFF2-40B4-BE49-F238E27FC236}">
                <a16:creationId xmlns:a16="http://schemas.microsoft.com/office/drawing/2014/main" id="{769FF24F-C0FC-4575-9FF7-DF96E2D18028}"/>
              </a:ext>
            </a:extLst>
          </p:cNvPr>
          <p:cNvSpPr/>
          <p:nvPr/>
        </p:nvSpPr>
        <p:spPr>
          <a:xfrm>
            <a:off x="9064490" y="1166191"/>
            <a:ext cx="2491409" cy="1219200"/>
          </a:xfrm>
          <a:prstGeom prst="borderCallout3">
            <a:avLst>
              <a:gd name="adj1" fmla="val 31793"/>
              <a:gd name="adj2" fmla="val 178"/>
              <a:gd name="adj3" fmla="val 20924"/>
              <a:gd name="adj4" fmla="val -10169"/>
              <a:gd name="adj5" fmla="val 94565"/>
              <a:gd name="adj6" fmla="val -37411"/>
              <a:gd name="adj7" fmla="val 175291"/>
              <a:gd name="adj8" fmla="val 2002"/>
            </a:avLst>
          </a:prstGeom>
          <a:solidFill>
            <a:srgbClr val="009900"/>
          </a:solidFill>
          <a:ln w="5715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NHỮNG LỆNH C</a:t>
            </a:r>
            <a:r>
              <a:rPr lang="vi-VN" b="1" dirty="0">
                <a:solidFill>
                  <a:schemeClr val="tx1"/>
                </a:solidFill>
                <a:latin typeface="Times New Roman" panose="02020603050405020304" pitchFamily="18" charset="0"/>
                <a:cs typeface="Times New Roman" panose="02020603050405020304" pitchFamily="18" charset="0"/>
              </a:rPr>
              <a:t>Ơ</a:t>
            </a:r>
            <a:r>
              <a:rPr lang="en-US" b="1" dirty="0">
                <a:solidFill>
                  <a:schemeClr val="tx1"/>
                </a:solidFill>
                <a:latin typeface="Times New Roman" panose="02020603050405020304" pitchFamily="18" charset="0"/>
                <a:cs typeface="Times New Roman" panose="02020603050405020304" pitchFamily="18" charset="0"/>
              </a:rPr>
              <a:t> BẢN</a:t>
            </a:r>
          </a:p>
        </p:txBody>
      </p:sp>
    </p:spTree>
    <p:extLst>
      <p:ext uri="{BB962C8B-B14F-4D97-AF65-F5344CB8AC3E}">
        <p14:creationId xmlns:p14="http://schemas.microsoft.com/office/powerpoint/2010/main" val="236729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Effect transition="in" filter="fade">
                                      <p:cBhvr>
                                        <p:cTn id="7" dur="500"/>
                                        <p:tgtEl>
                                          <p:spTgt spid="205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52"/>
                                        </p:tgtEl>
                                        <p:attrNameLst>
                                          <p:attrName>style.visibility</p:attrName>
                                        </p:attrNameLst>
                                      </p:cBhvr>
                                      <p:to>
                                        <p:strVal val="visible"/>
                                      </p:to>
                                    </p:set>
                                    <p:animEffect transition="in" filter="fade">
                                      <p:cBhvr>
                                        <p:cTn id="16" dur="500"/>
                                        <p:tgtEl>
                                          <p:spTgt spid="205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54"/>
                                        </p:tgtEl>
                                        <p:attrNameLst>
                                          <p:attrName>style.visibility</p:attrName>
                                        </p:attrNameLst>
                                      </p:cBhvr>
                                      <p:to>
                                        <p:strVal val="visible"/>
                                      </p:to>
                                    </p:set>
                                    <p:animEffect transition="in" filter="fade">
                                      <p:cBhvr>
                                        <p:cTn id="25" dur="500"/>
                                        <p:tgtEl>
                                          <p:spTgt spid="205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92DBE-54BD-43C8-B0B3-7F940256F9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0B0F0B-644C-4A7B-B01F-D99C239496CA}"/>
              </a:ext>
            </a:extLst>
          </p:cNvPr>
          <p:cNvSpPr>
            <a:spLocks noGrp="1"/>
          </p:cNvSpPr>
          <p:nvPr>
            <p:ph idx="1"/>
          </p:nvPr>
        </p:nvSpPr>
        <p:spPr/>
        <p:txBody>
          <a:bodyPr/>
          <a:lstStyle/>
          <a:p>
            <a:endParaRPr lang="en-US" dirty="0"/>
          </a:p>
        </p:txBody>
      </p:sp>
      <p:pic>
        <p:nvPicPr>
          <p:cNvPr id="5" name="Picture 4" descr="Kết quả hình ảnh cho tool icon png">
            <a:extLst>
              <a:ext uri="{FF2B5EF4-FFF2-40B4-BE49-F238E27FC236}">
                <a16:creationId xmlns:a16="http://schemas.microsoft.com/office/drawing/2014/main" id="{A9742693-4C81-49A1-86F7-AAB0C7352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417" y="642594"/>
            <a:ext cx="5579165" cy="5572811"/>
          </a:xfrm>
          <a:prstGeom prst="ellipse">
            <a:avLst/>
          </a:prstGeom>
          <a:ln w="63500" cap="rnd">
            <a:solidFill>
              <a:srgbClr val="CC0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036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12B4FA6C-A8BB-4EAB-A82A-C47924E9E0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607" y="1387545"/>
            <a:ext cx="2857500" cy="504825"/>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5124" name="Picture 4" descr="Kết quả hình ảnh cho mongodb compass png">
            <a:extLst>
              <a:ext uri="{FF2B5EF4-FFF2-40B4-BE49-F238E27FC236}">
                <a16:creationId xmlns:a16="http://schemas.microsoft.com/office/drawing/2014/main" id="{3E78C9D7-9895-4AF9-98B7-E29EBCADD4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6797" y="251792"/>
            <a:ext cx="5055908" cy="412805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11902893-970A-4700-AB87-A1734C378A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0870" y="809419"/>
            <a:ext cx="1952625" cy="195262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BB430CE1-C836-4867-B0DD-B6BFC031B1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7932" y="4746555"/>
            <a:ext cx="2200275" cy="72390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1DCC87C9-94C2-4412-B059-090C634559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8444" y="4746553"/>
            <a:ext cx="2275111" cy="723899"/>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D0B157A8-B169-49A8-BBE3-880D861385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90245" y="4746552"/>
            <a:ext cx="2247900" cy="723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43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92DBE-54BD-43C8-B0B3-7F940256F9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0B0F0B-644C-4A7B-B01F-D99C239496CA}"/>
              </a:ext>
            </a:extLst>
          </p:cNvPr>
          <p:cNvSpPr>
            <a:spLocks noGrp="1"/>
          </p:cNvSpPr>
          <p:nvPr>
            <p:ph idx="1"/>
          </p:nvPr>
        </p:nvSpPr>
        <p:spPr/>
        <p:txBody>
          <a:bodyPr/>
          <a:lstStyle/>
          <a:p>
            <a:endParaRPr lang="en-US" dirty="0"/>
          </a:p>
        </p:txBody>
      </p:sp>
      <p:pic>
        <p:nvPicPr>
          <p:cNvPr id="4" name="Picture 6" descr="Hình ảnh có liên quan">
            <a:extLst>
              <a:ext uri="{FF2B5EF4-FFF2-40B4-BE49-F238E27FC236}">
                <a16:creationId xmlns:a16="http://schemas.microsoft.com/office/drawing/2014/main" id="{4775AF62-5C76-4599-9460-1BC57105FA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417" y="642594"/>
            <a:ext cx="5579165" cy="5572812"/>
          </a:xfrm>
          <a:prstGeom prst="ellipse">
            <a:avLst/>
          </a:prstGeom>
          <a:ln w="63500" cap="rnd">
            <a:solidFill>
              <a:srgbClr val="0099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869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Kết quả hình ảnh cho rdbms vs mongodb">
            <a:extLst>
              <a:ext uri="{FF2B5EF4-FFF2-40B4-BE49-F238E27FC236}">
                <a16:creationId xmlns:a16="http://schemas.microsoft.com/office/drawing/2014/main" id="{1978A5F7-C2B3-4CE3-BCEE-CBB30521D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9217" y="562217"/>
            <a:ext cx="5733566" cy="5733566"/>
          </a:xfrm>
          <a:prstGeom prst="ellipse">
            <a:avLst/>
          </a:prstGeom>
          <a:ln w="63500" cap="rnd">
            <a:solidFill>
              <a:srgbClr val="FF99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80253"/>
      </p:ext>
    </p:extLst>
  </p:cSld>
  <p:clrMapOvr>
    <a:masterClrMapping/>
  </p:clrMapOvr>
  <p:transition spd="slow">
    <p:circl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BF8D4EB-31F1-4F8C-B949-C882F4A52759}"/>
              </a:ext>
            </a:extLst>
          </p:cNvPr>
          <p:cNvGraphicFramePr>
            <a:graphicFrameLocks noGrp="1"/>
          </p:cNvGraphicFramePr>
          <p:nvPr>
            <p:ph idx="1"/>
            <p:extLst>
              <p:ext uri="{D42A27DB-BD31-4B8C-83A1-F6EECF244321}">
                <p14:modId xmlns:p14="http://schemas.microsoft.com/office/powerpoint/2010/main" val="984280565"/>
              </p:ext>
            </p:extLst>
          </p:nvPr>
        </p:nvGraphicFramePr>
        <p:xfrm>
          <a:off x="1842051" y="435946"/>
          <a:ext cx="9921254" cy="6040120"/>
        </p:xfrm>
        <a:graphic>
          <a:graphicData uri="http://schemas.openxmlformats.org/drawingml/2006/table">
            <a:tbl>
              <a:tblPr firstRow="1" bandRow="1">
                <a:tableStyleId>{5C22544A-7EE6-4342-B048-85BDC9FD1C3A}</a:tableStyleId>
              </a:tblPr>
              <a:tblGrid>
                <a:gridCol w="2621301">
                  <a:extLst>
                    <a:ext uri="{9D8B030D-6E8A-4147-A177-3AD203B41FA5}">
                      <a16:colId xmlns:a16="http://schemas.microsoft.com/office/drawing/2014/main" val="4207001655"/>
                    </a:ext>
                  </a:extLst>
                </a:gridCol>
                <a:gridCol w="3474700">
                  <a:extLst>
                    <a:ext uri="{9D8B030D-6E8A-4147-A177-3AD203B41FA5}">
                      <a16:colId xmlns:a16="http://schemas.microsoft.com/office/drawing/2014/main" val="2689557208"/>
                    </a:ext>
                  </a:extLst>
                </a:gridCol>
                <a:gridCol w="3825253">
                  <a:extLst>
                    <a:ext uri="{9D8B030D-6E8A-4147-A177-3AD203B41FA5}">
                      <a16:colId xmlns:a16="http://schemas.microsoft.com/office/drawing/2014/main" val="2471261485"/>
                    </a:ext>
                  </a:extLst>
                </a:gridCol>
              </a:tblGrid>
              <a:tr h="370840">
                <a:tc>
                  <a:txBody>
                    <a:bodyPr/>
                    <a:lstStyle/>
                    <a:p>
                      <a:r>
                        <a:rPr lang="en-US" b="1" dirty="0" err="1">
                          <a:solidFill>
                            <a:schemeClr val="tx1"/>
                          </a:solidFill>
                          <a:latin typeface="Times New Roman" panose="02020603050405020304" pitchFamily="18" charset="0"/>
                          <a:cs typeface="Times New Roman" panose="02020603050405020304" pitchFamily="18" charset="0"/>
                        </a:rPr>
                        <a:t>Tính</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năng</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b="1" dirty="0">
                          <a:solidFill>
                            <a:schemeClr val="tx1"/>
                          </a:solidFill>
                          <a:latin typeface="Times New Roman" panose="02020603050405020304" pitchFamily="18" charset="0"/>
                          <a:cs typeface="Times New Roman" panose="02020603050405020304" pitchFamily="18" charset="0"/>
                        </a:rPr>
                        <a:t>RDBMS</a:t>
                      </a:r>
                    </a:p>
                  </a:txBody>
                  <a:tcPr/>
                </a:tc>
                <a:tc>
                  <a:txBody>
                    <a:bodyPr/>
                    <a:lstStyle/>
                    <a:p>
                      <a:r>
                        <a:rPr lang="en-US" b="1" dirty="0">
                          <a:solidFill>
                            <a:schemeClr val="tx1"/>
                          </a:solidFill>
                          <a:latin typeface="Times New Roman" panose="02020603050405020304" pitchFamily="18" charset="0"/>
                          <a:cs typeface="Times New Roman" panose="02020603050405020304" pitchFamily="18" charset="0"/>
                        </a:rPr>
                        <a:t>NoSQL</a:t>
                      </a:r>
                    </a:p>
                  </a:txBody>
                  <a:tcPr/>
                </a:tc>
                <a:extLst>
                  <a:ext uri="{0D108BD9-81ED-4DB2-BD59-A6C34878D82A}">
                    <a16:rowId xmlns:a16="http://schemas.microsoft.com/office/drawing/2014/main" val="2121287462"/>
                  </a:ext>
                </a:extLst>
              </a:tr>
              <a:tr h="370840">
                <a:tc>
                  <a:txBody>
                    <a:bodyPr/>
                    <a:lstStyle/>
                    <a:p>
                      <a:r>
                        <a:rPr lang="en-US" b="1" dirty="0">
                          <a:solidFill>
                            <a:schemeClr val="tx1"/>
                          </a:solidFill>
                          <a:latin typeface="Times New Roman" panose="02020603050405020304" pitchFamily="18" charset="0"/>
                          <a:cs typeface="Times New Roman" panose="02020603050405020304" pitchFamily="18" charset="0"/>
                        </a:rPr>
                        <a:t>HIỆU SUẤT</a:t>
                      </a:r>
                    </a:p>
                  </a:txBody>
                  <a:tcPr/>
                </a:tc>
                <a:tc>
                  <a:txBody>
                    <a:bodyPr/>
                    <a:lstStyle/>
                    <a:p>
                      <a:r>
                        <a:rPr lang="en-US" b="1" dirty="0">
                          <a:solidFill>
                            <a:schemeClr val="tx1"/>
                          </a:solidFill>
                          <a:latin typeface="Times New Roman" panose="02020603050405020304" pitchFamily="18" charset="0"/>
                          <a:cs typeface="Times New Roman" panose="02020603050405020304" pitchFamily="18" charset="0"/>
                        </a:rPr>
                        <a:t>-</a:t>
                      </a:r>
                      <a:r>
                        <a:rPr lang="vi-VN" b="1" dirty="0">
                          <a:solidFill>
                            <a:schemeClr val="tx1"/>
                          </a:solidFill>
                          <a:latin typeface="Times New Roman" panose="02020603050405020304" pitchFamily="18" charset="0"/>
                          <a:cs typeface="Times New Roman" panose="02020603050405020304" pitchFamily="18" charset="0"/>
                        </a:rPr>
                        <a:t>Kém hơn NoSQL</a:t>
                      </a:r>
                    </a:p>
                    <a:p>
                      <a:r>
                        <a:rPr lang="en-US" b="1" dirty="0">
                          <a:solidFill>
                            <a:schemeClr val="tx1"/>
                          </a:solidFill>
                          <a:latin typeface="Times New Roman" panose="02020603050405020304" pitchFamily="18" charset="0"/>
                          <a:cs typeface="Times New Roman" panose="02020603050405020304" pitchFamily="18" charset="0"/>
                        </a:rPr>
                        <a:t>-</a:t>
                      </a:r>
                      <a:r>
                        <a:rPr lang="vi-VN" b="1" dirty="0">
                          <a:solidFill>
                            <a:schemeClr val="tx1"/>
                          </a:solidFill>
                          <a:latin typeface="Times New Roman" panose="02020603050405020304" pitchFamily="18" charset="0"/>
                          <a:cs typeface="Times New Roman" panose="02020603050405020304" pitchFamily="18" charset="0"/>
                        </a:rPr>
                        <a:t>SQL Relation giữa các table</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b="1" dirty="0">
                          <a:solidFill>
                            <a:schemeClr val="tx1"/>
                          </a:solidFill>
                          <a:latin typeface="Times New Roman" panose="02020603050405020304" pitchFamily="18" charset="0"/>
                          <a:cs typeface="Times New Roman" panose="02020603050405020304" pitchFamily="18" charset="0"/>
                        </a:rPr>
                        <a:t>-</a:t>
                      </a:r>
                      <a:r>
                        <a:rPr lang="en-US" b="1" dirty="0" err="1">
                          <a:solidFill>
                            <a:schemeClr val="tx1"/>
                          </a:solidFill>
                          <a:latin typeface="Times New Roman" panose="02020603050405020304" pitchFamily="18" charset="0"/>
                          <a:cs typeface="Times New Roman" panose="02020603050405020304" pitchFamily="18" charset="0"/>
                        </a:rPr>
                        <a:t>Rất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tốt</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a:t>
                      </a:r>
                      <a:r>
                        <a:rPr lang="en-US" b="1" dirty="0" err="1">
                          <a:solidFill>
                            <a:schemeClr val="tx1"/>
                          </a:solidFill>
                          <a:latin typeface="Times New Roman" panose="02020603050405020304" pitchFamily="18" charset="0"/>
                          <a:cs typeface="Times New Roman" panose="02020603050405020304" pitchFamily="18" charset="0"/>
                        </a:rPr>
                        <a:t>Bỏ</a:t>
                      </a:r>
                      <a:r>
                        <a:rPr lang="en-US" b="1" dirty="0">
                          <a:solidFill>
                            <a:schemeClr val="tx1"/>
                          </a:solidFill>
                          <a:latin typeface="Times New Roman" panose="02020603050405020304" pitchFamily="18" charset="0"/>
                          <a:cs typeface="Times New Roman" panose="02020603050405020304" pitchFamily="18" charset="0"/>
                        </a:rPr>
                        <a:t> qua SQL</a:t>
                      </a:r>
                    </a:p>
                    <a:p>
                      <a:r>
                        <a:rPr lang="en-US" b="1" dirty="0">
                          <a:solidFill>
                            <a:schemeClr val="tx1"/>
                          </a:solidFill>
                          <a:latin typeface="Times New Roman" panose="02020603050405020304" pitchFamily="18" charset="0"/>
                          <a:cs typeface="Times New Roman" panose="02020603050405020304" pitchFamily="18" charset="0"/>
                        </a:rPr>
                        <a:t>-</a:t>
                      </a:r>
                      <a:r>
                        <a:rPr lang="en-US" b="1" dirty="0" err="1">
                          <a:solidFill>
                            <a:schemeClr val="tx1"/>
                          </a:solidFill>
                          <a:latin typeface="Times New Roman" panose="02020603050405020304" pitchFamily="18" charset="0"/>
                          <a:cs typeface="Times New Roman" panose="02020603050405020304" pitchFamily="18" charset="0"/>
                        </a:rPr>
                        <a:t>Bỏ</a:t>
                      </a:r>
                      <a:r>
                        <a:rPr lang="en-US" b="1" dirty="0">
                          <a:solidFill>
                            <a:schemeClr val="tx1"/>
                          </a:solidFill>
                          <a:latin typeface="Times New Roman" panose="02020603050405020304" pitchFamily="18" charset="0"/>
                          <a:cs typeface="Times New Roman" panose="02020603050405020304" pitchFamily="18" charset="0"/>
                        </a:rPr>
                        <a:t> qua </a:t>
                      </a:r>
                      <a:r>
                        <a:rPr lang="en-US" b="1" dirty="0" err="1">
                          <a:solidFill>
                            <a:schemeClr val="tx1"/>
                          </a:solidFill>
                          <a:latin typeface="Times New Roman" panose="02020603050405020304" pitchFamily="18" charset="0"/>
                          <a:cs typeface="Times New Roman" panose="02020603050405020304" pitchFamily="18" charset="0"/>
                        </a:rPr>
                        <a:t>các</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ràng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buộc</a:t>
                      </a:r>
                      <a:endParaRPr lang="en-US"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67611164"/>
                  </a:ext>
                </a:extLst>
              </a:tr>
              <a:tr h="370840">
                <a:tc>
                  <a:txBody>
                    <a:bodyPr/>
                    <a:lstStyle/>
                    <a:p>
                      <a:r>
                        <a:rPr lang="en-US" b="1" dirty="0">
                          <a:solidFill>
                            <a:schemeClr val="tx1"/>
                          </a:solidFill>
                          <a:latin typeface="Times New Roman" panose="02020603050405020304" pitchFamily="18" charset="0"/>
                          <a:cs typeface="Times New Roman" panose="02020603050405020304" pitchFamily="18" charset="0"/>
                        </a:rPr>
                        <a:t>TỐC ĐỘ GHI</a:t>
                      </a:r>
                    </a:p>
                  </a:txBody>
                  <a:tcPr/>
                </a:tc>
                <a:tc>
                  <a:txBody>
                    <a:bodyPr/>
                    <a:lstStyle/>
                    <a:p>
                      <a:r>
                        <a:rPr lang="en-US" b="1" dirty="0">
                          <a:solidFill>
                            <a:schemeClr val="tx1"/>
                          </a:solidFill>
                          <a:latin typeface="Times New Roman" panose="02020603050405020304" pitchFamily="18" charset="0"/>
                          <a:cs typeface="Times New Roman" panose="02020603050405020304" pitchFamily="18" charset="0"/>
                        </a:rPr>
                        <a:t>-</a:t>
                      </a:r>
                      <a:r>
                        <a:rPr lang="en-US" b="1" dirty="0" err="1">
                          <a:solidFill>
                            <a:schemeClr val="tx1"/>
                          </a:solidFill>
                          <a:latin typeface="Times New Roman" panose="02020603050405020304" pitchFamily="18" charset="0"/>
                          <a:cs typeface="Times New Roman" panose="02020603050405020304" pitchFamily="18" charset="0"/>
                        </a:rPr>
                        <a:t>Kém</a:t>
                      </a:r>
                      <a:r>
                        <a:rPr lang="en-US" b="1" dirty="0">
                          <a:solidFill>
                            <a:schemeClr val="tx1"/>
                          </a:solidFill>
                          <a:latin typeface="Times New Roman" panose="02020603050405020304" pitchFamily="18" charset="0"/>
                          <a:cs typeface="Times New Roman" panose="02020603050405020304" pitchFamily="18" charset="0"/>
                        </a:rPr>
                        <a:t> do </a:t>
                      </a:r>
                      <a:r>
                        <a:rPr lang="en-US" b="1" dirty="0" err="1">
                          <a:solidFill>
                            <a:schemeClr val="tx1"/>
                          </a:solidFill>
                          <a:latin typeface="Times New Roman" panose="02020603050405020304" pitchFamily="18" charset="0"/>
                          <a:cs typeface="Times New Roman" panose="02020603050405020304" pitchFamily="18" charset="0"/>
                        </a:rPr>
                        <a:t>thiết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kế</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phải</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đảm</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bảo</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vào</a:t>
                      </a:r>
                      <a:r>
                        <a:rPr lang="en-US" b="1" dirty="0">
                          <a:solidFill>
                            <a:schemeClr val="tx1"/>
                          </a:solidFill>
                          <a:latin typeface="Times New Roman" panose="02020603050405020304" pitchFamily="18" charset="0"/>
                          <a:cs typeface="Times New Roman" panose="02020603050405020304" pitchFamily="18" charset="0"/>
                        </a:rPr>
                        <a:t> ra </a:t>
                      </a:r>
                      <a:r>
                        <a:rPr lang="en-US" b="1" dirty="0" err="1">
                          <a:solidFill>
                            <a:schemeClr val="tx1"/>
                          </a:solidFill>
                          <a:latin typeface="Times New Roman" panose="02020603050405020304" pitchFamily="18" charset="0"/>
                          <a:cs typeface="Times New Roman" panose="02020603050405020304" pitchFamily="18" charset="0"/>
                        </a:rPr>
                        <a:t>liên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tục</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của</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dữ</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liệu</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có</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tính</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ràng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buộc</a:t>
                      </a:r>
                      <a:r>
                        <a:rPr lang="en-US" b="1" dirty="0">
                          <a:solidFill>
                            <a:schemeClr val="tx1"/>
                          </a:solidFill>
                          <a:latin typeface="Times New Roman" panose="02020603050405020304" pitchFamily="18" charset="0"/>
                          <a:cs typeface="Times New Roman" panose="02020603050405020304" pitchFamily="18" charset="0"/>
                        </a:rPr>
                        <a:t>.</a:t>
                      </a:r>
                    </a:p>
                    <a:p>
                      <a:r>
                        <a:rPr lang="en-US" b="1" dirty="0">
                          <a:solidFill>
                            <a:schemeClr val="tx1"/>
                          </a:solidFill>
                          <a:latin typeface="Times New Roman" panose="02020603050405020304" pitchFamily="18" charset="0"/>
                          <a:cs typeface="Times New Roman" panose="02020603050405020304" pitchFamily="18" charset="0"/>
                        </a:rPr>
                        <a:t>-</a:t>
                      </a:r>
                      <a:r>
                        <a:rPr lang="en-US" b="1" dirty="0" err="1">
                          <a:solidFill>
                            <a:schemeClr val="tx1"/>
                          </a:solidFill>
                          <a:latin typeface="Times New Roman" panose="02020603050405020304" pitchFamily="18" charset="0"/>
                          <a:cs typeface="Times New Roman" panose="02020603050405020304" pitchFamily="18" charset="0"/>
                        </a:rPr>
                        <a:t>Mặt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khác</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phải</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đảm</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bảo</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tính</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nhất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quán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ràng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buộc</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toàn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vẹn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của</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dữ</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liệu</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b="1" dirty="0">
                          <a:solidFill>
                            <a:schemeClr val="tx1"/>
                          </a:solidFill>
                          <a:latin typeface="Times New Roman" panose="02020603050405020304" pitchFamily="18" charset="0"/>
                          <a:cs typeface="Times New Roman" panose="02020603050405020304" pitchFamily="18" charset="0"/>
                        </a:rPr>
                        <a:t>-</a:t>
                      </a:r>
                      <a:r>
                        <a:rPr lang="vi-VN" b="1" dirty="0">
                          <a:solidFill>
                            <a:schemeClr val="tx1"/>
                          </a:solidFill>
                          <a:latin typeface="Times New Roman" panose="02020603050405020304" pitchFamily="18" charset="0"/>
                          <a:cs typeface="Times New Roman" panose="02020603050405020304" pitchFamily="18" charset="0"/>
                        </a:rPr>
                        <a:t>Tốc độc đọc ghi rất nhanh vì NoSQL thiết kế bỏ đi các cơ chế ràng buộc toàn vẹn phức tạp.</a:t>
                      </a:r>
                    </a:p>
                    <a:p>
                      <a:r>
                        <a:rPr lang="en-US" b="1" dirty="0">
                          <a:solidFill>
                            <a:schemeClr val="tx1"/>
                          </a:solidFill>
                          <a:latin typeface="Times New Roman" panose="02020603050405020304" pitchFamily="18" charset="0"/>
                          <a:cs typeface="Times New Roman" panose="02020603050405020304" pitchFamily="18" charset="0"/>
                        </a:rPr>
                        <a:t>-</a:t>
                      </a:r>
                      <a:r>
                        <a:rPr lang="vi-VN" b="1" dirty="0">
                          <a:solidFill>
                            <a:schemeClr val="tx1"/>
                          </a:solidFill>
                          <a:latin typeface="Times New Roman" panose="02020603050405020304" pitchFamily="18" charset="0"/>
                          <a:cs typeface="Times New Roman" panose="02020603050405020304" pitchFamily="18" charset="0"/>
                        </a:rPr>
                        <a:t>Mặt khác chúng được thực hiện chủ yếu trên bộ nhớ, sau đó dữ liệu mới được ghi từ từ xuống đĩa không giống như RDBMS.</a:t>
                      </a:r>
                      <a:endParaRPr lang="en-US"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3753118"/>
                  </a:ext>
                </a:extLst>
              </a:tr>
              <a:tr h="370840">
                <a:tc>
                  <a:txBody>
                    <a:bodyPr/>
                    <a:lstStyle/>
                    <a:p>
                      <a:r>
                        <a:rPr lang="en-US" b="1" dirty="0" err="1">
                          <a:solidFill>
                            <a:schemeClr val="tx1"/>
                          </a:solidFill>
                          <a:latin typeface="Times New Roman" panose="02020603050405020304" pitchFamily="18" charset="0"/>
                          <a:cs typeface="Times New Roman" panose="02020603050405020304" pitchFamily="18" charset="0"/>
                        </a:rPr>
                        <a:t>Yêu</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cầu</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phần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cứng</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b="1" dirty="0" err="1">
                          <a:solidFill>
                            <a:schemeClr val="tx1"/>
                          </a:solidFill>
                          <a:latin typeface="Times New Roman" panose="02020603050405020304" pitchFamily="18" charset="0"/>
                          <a:cs typeface="Times New Roman" panose="02020603050405020304" pitchFamily="18" charset="0"/>
                        </a:rPr>
                        <a:t>Đòi</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hỏi</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cao</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về</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cấu</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hình</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phần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cứng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hoặc</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cấu</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hình</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đặc</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biệt</a:t>
                      </a:r>
                      <a:r>
                        <a:rPr lang="en-US" b="1" dirty="0">
                          <a:solidFill>
                            <a:schemeClr val="tx1"/>
                          </a:solidFill>
                          <a:latin typeface="Times New Roman" panose="02020603050405020304" pitchFamily="18" charset="0"/>
                          <a:cs typeface="Times New Roman" panose="02020603050405020304" pitchFamily="18" charset="0"/>
                        </a:rPr>
                        <a:t>.</a:t>
                      </a:r>
                    </a:p>
                  </a:txBody>
                  <a:tcPr/>
                </a:tc>
                <a:tc>
                  <a:txBody>
                    <a:bodyPr/>
                    <a:lstStyle/>
                    <a:p>
                      <a:r>
                        <a:rPr lang="vi-VN" b="1" dirty="0">
                          <a:solidFill>
                            <a:schemeClr val="tx1"/>
                          </a:solidFill>
                          <a:latin typeface="Times New Roman" panose="02020603050405020304" pitchFamily="18" charset="0"/>
                          <a:cs typeface="Times New Roman" panose="02020603050405020304" pitchFamily="18" charset="0"/>
                        </a:rPr>
                        <a:t>Đòi hỏi thấp hơn về cấu hình, tính đồng nhất của phần cứng</a:t>
                      </a:r>
                      <a:endParaRPr lang="en-US"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5112372"/>
                  </a:ext>
                </a:extLst>
              </a:tr>
              <a:tr h="370840">
                <a:tc>
                  <a:txBody>
                    <a:bodyPr/>
                    <a:lstStyle/>
                    <a:p>
                      <a:r>
                        <a:rPr lang="en-US" b="1" dirty="0" err="1">
                          <a:solidFill>
                            <a:schemeClr val="tx1"/>
                          </a:solidFill>
                          <a:latin typeface="Times New Roman" panose="02020603050405020304" pitchFamily="18" charset="0"/>
                          <a:cs typeface="Times New Roman" panose="02020603050405020304" pitchFamily="18" charset="0"/>
                        </a:rPr>
                        <a:t>Tính</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nhất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quán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dữ</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liệu</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b="1" dirty="0" err="1">
                          <a:solidFill>
                            <a:schemeClr val="tx1"/>
                          </a:solidFill>
                          <a:latin typeface="Times New Roman" panose="02020603050405020304" pitchFamily="18" charset="0"/>
                          <a:cs typeface="Times New Roman" panose="02020603050405020304" pitchFamily="18" charset="0"/>
                        </a:rPr>
                        <a:t>Đảm</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bảo</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tính</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nhất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quán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và</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ràng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buộc</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toàn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vẹn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dữ</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liệu</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b="1" dirty="0">
                          <a:solidFill>
                            <a:schemeClr val="tx1"/>
                          </a:solidFill>
                          <a:latin typeface="Times New Roman" panose="02020603050405020304" pitchFamily="18" charset="0"/>
                          <a:cs typeface="Times New Roman" panose="02020603050405020304" pitchFamily="18" charset="0"/>
                        </a:rPr>
                        <a:t>Tính nhất quán và ràng buộc toàn vẹn yếu và chủ yếu được thực thi nhiều trên code</a:t>
                      </a:r>
                      <a:endParaRPr lang="en-US"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5269023"/>
                  </a:ext>
                </a:extLst>
              </a:tr>
              <a:tr h="370840">
                <a:tc>
                  <a:txBody>
                    <a:bodyPr/>
                    <a:lstStyle/>
                    <a:p>
                      <a:r>
                        <a:rPr lang="en-US" b="1" dirty="0" err="1">
                          <a:solidFill>
                            <a:schemeClr val="tx1"/>
                          </a:solidFill>
                          <a:latin typeface="Times New Roman" panose="02020603050405020304" pitchFamily="18" charset="0"/>
                          <a:cs typeface="Times New Roman" panose="02020603050405020304" pitchFamily="18" charset="0"/>
                        </a:rPr>
                        <a:t>Truy</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vấn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và</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báo</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cáo</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b="1" dirty="0" err="1">
                          <a:solidFill>
                            <a:schemeClr val="tx1"/>
                          </a:solidFill>
                          <a:latin typeface="Times New Roman" panose="02020603050405020304" pitchFamily="18" charset="0"/>
                          <a:cs typeface="Times New Roman" panose="02020603050405020304" pitchFamily="18" charset="0"/>
                        </a:rPr>
                        <a:t>Dễ</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dàng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sử</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dụng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ngôn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ngữ</a:t>
                      </a:r>
                      <a:r>
                        <a:rPr lang="en-US" b="1" dirty="0">
                          <a:solidFill>
                            <a:schemeClr val="tx1"/>
                          </a:solidFill>
                          <a:latin typeface="Times New Roman" panose="02020603050405020304" pitchFamily="18" charset="0"/>
                          <a:cs typeface="Times New Roman" panose="02020603050405020304" pitchFamily="18" charset="0"/>
                        </a:rPr>
                        <a:t> SQL query </a:t>
                      </a:r>
                      <a:r>
                        <a:rPr lang="en-US" b="1" dirty="0" err="1">
                          <a:solidFill>
                            <a:schemeClr val="tx1"/>
                          </a:solidFill>
                          <a:latin typeface="Times New Roman" panose="02020603050405020304" pitchFamily="18" charset="0"/>
                          <a:cs typeface="Times New Roman" panose="02020603050405020304" pitchFamily="18" charset="0"/>
                        </a:rPr>
                        <a:t>để</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truy</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vấn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trực</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tiếp</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dữ</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liệu</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từ</a:t>
                      </a:r>
                      <a:r>
                        <a:rPr lang="en-US" b="1" dirty="0">
                          <a:solidFill>
                            <a:schemeClr val="tx1"/>
                          </a:solidFill>
                          <a:latin typeface="Times New Roman" panose="02020603050405020304" pitchFamily="18" charset="0"/>
                          <a:cs typeface="Times New Roman" panose="02020603050405020304" pitchFamily="18" charset="0"/>
                        </a:rPr>
                        <a:t> database </a:t>
                      </a:r>
                      <a:r>
                        <a:rPr lang="en-US" b="1" dirty="0" err="1">
                          <a:solidFill>
                            <a:schemeClr val="tx1"/>
                          </a:solidFill>
                          <a:latin typeface="Times New Roman" panose="02020603050405020304" pitchFamily="18" charset="0"/>
                          <a:cs typeface="Times New Roman" panose="02020603050405020304" pitchFamily="18" charset="0"/>
                        </a:rPr>
                        <a:t>hoặc</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dùng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công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cụ</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hỗ</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trợ</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để</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lấy</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báo</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cáo</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b="1" dirty="0">
                          <a:solidFill>
                            <a:schemeClr val="tx1"/>
                          </a:solidFill>
                          <a:latin typeface="Times New Roman" panose="02020603050405020304" pitchFamily="18" charset="0"/>
                          <a:cs typeface="Times New Roman" panose="02020603050405020304" pitchFamily="18" charset="0"/>
                        </a:rPr>
                        <a:t>Việc lấy báo cáo dữ liệu trực tiếp từ NoSQL chưa được hỗ trợ tốt, thực hiện chủ yếu thông qua giao diện ứng dụng</a:t>
                      </a:r>
                      <a:endParaRPr lang="en-US"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4465820"/>
                  </a:ext>
                </a:extLst>
              </a:tr>
            </a:tbl>
          </a:graphicData>
        </a:graphic>
      </p:graphicFrame>
      <p:pic>
        <p:nvPicPr>
          <p:cNvPr id="4" name="Picture 8" descr="Kết quả hình ảnh cho rdbms vs mongodb">
            <a:extLst>
              <a:ext uri="{FF2B5EF4-FFF2-40B4-BE49-F238E27FC236}">
                <a16:creationId xmlns:a16="http://schemas.microsoft.com/office/drawing/2014/main" id="{209D875C-446B-47C6-BF0A-441F394D6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95" y="449886"/>
            <a:ext cx="1276209" cy="1276209"/>
          </a:xfrm>
          <a:prstGeom prst="ellipse">
            <a:avLst/>
          </a:prstGeom>
          <a:ln w="63500" cap="rnd">
            <a:solidFill>
              <a:srgbClr val="FF99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107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BF8D4EB-31F1-4F8C-B949-C882F4A52759}"/>
              </a:ext>
            </a:extLst>
          </p:cNvPr>
          <p:cNvGraphicFramePr>
            <a:graphicFrameLocks noGrp="1"/>
          </p:cNvGraphicFramePr>
          <p:nvPr>
            <p:ph idx="1"/>
            <p:extLst>
              <p:ext uri="{D42A27DB-BD31-4B8C-83A1-F6EECF244321}">
                <p14:modId xmlns:p14="http://schemas.microsoft.com/office/powerpoint/2010/main" val="2110263053"/>
              </p:ext>
            </p:extLst>
          </p:nvPr>
        </p:nvGraphicFramePr>
        <p:xfrm>
          <a:off x="1842051" y="435946"/>
          <a:ext cx="9921254" cy="5770880"/>
        </p:xfrm>
        <a:graphic>
          <a:graphicData uri="http://schemas.openxmlformats.org/drawingml/2006/table">
            <a:tbl>
              <a:tblPr firstRow="1" bandRow="1">
                <a:tableStyleId>{5C22544A-7EE6-4342-B048-85BDC9FD1C3A}</a:tableStyleId>
              </a:tblPr>
              <a:tblGrid>
                <a:gridCol w="2621301">
                  <a:extLst>
                    <a:ext uri="{9D8B030D-6E8A-4147-A177-3AD203B41FA5}">
                      <a16:colId xmlns:a16="http://schemas.microsoft.com/office/drawing/2014/main" val="4207001655"/>
                    </a:ext>
                  </a:extLst>
                </a:gridCol>
                <a:gridCol w="3474700">
                  <a:extLst>
                    <a:ext uri="{9D8B030D-6E8A-4147-A177-3AD203B41FA5}">
                      <a16:colId xmlns:a16="http://schemas.microsoft.com/office/drawing/2014/main" val="2689557208"/>
                    </a:ext>
                  </a:extLst>
                </a:gridCol>
                <a:gridCol w="3825253">
                  <a:extLst>
                    <a:ext uri="{9D8B030D-6E8A-4147-A177-3AD203B41FA5}">
                      <a16:colId xmlns:a16="http://schemas.microsoft.com/office/drawing/2014/main" val="2471261485"/>
                    </a:ext>
                  </a:extLst>
                </a:gridCol>
              </a:tblGrid>
              <a:tr h="370840">
                <a:tc>
                  <a:txBody>
                    <a:bodyPr/>
                    <a:lstStyle/>
                    <a:p>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b="1" dirty="0">
                          <a:solidFill>
                            <a:schemeClr val="tx1"/>
                          </a:solidFill>
                          <a:latin typeface="Times New Roman" panose="02020603050405020304" pitchFamily="18" charset="0"/>
                          <a:cs typeface="Times New Roman" panose="02020603050405020304" pitchFamily="18" charset="0"/>
                        </a:rPr>
                        <a:t>MYSQL</a:t>
                      </a:r>
                    </a:p>
                  </a:txBody>
                  <a:tcPr/>
                </a:tc>
                <a:tc>
                  <a:txBody>
                    <a:bodyPr/>
                    <a:lstStyle/>
                    <a:p>
                      <a:r>
                        <a:rPr lang="en-US" b="1" dirty="0">
                          <a:solidFill>
                            <a:schemeClr val="tx1"/>
                          </a:solidFill>
                          <a:latin typeface="Times New Roman" panose="02020603050405020304" pitchFamily="18" charset="0"/>
                          <a:cs typeface="Times New Roman" panose="02020603050405020304" pitchFamily="18" charset="0"/>
                        </a:rPr>
                        <a:t>MONGO DB</a:t>
                      </a:r>
                    </a:p>
                  </a:txBody>
                  <a:tcPr/>
                </a:tc>
                <a:extLst>
                  <a:ext uri="{0D108BD9-81ED-4DB2-BD59-A6C34878D82A}">
                    <a16:rowId xmlns:a16="http://schemas.microsoft.com/office/drawing/2014/main" val="2121287462"/>
                  </a:ext>
                </a:extLst>
              </a:tr>
              <a:tr h="0">
                <a:tc>
                  <a:txBody>
                    <a:bodyPr/>
                    <a:lstStyle/>
                    <a:p>
                      <a:r>
                        <a:rPr lang="en-US" b="1" dirty="0" err="1">
                          <a:solidFill>
                            <a:schemeClr val="tx1"/>
                          </a:solidFill>
                          <a:latin typeface="Times New Roman" panose="02020603050405020304" pitchFamily="18" charset="0"/>
                          <a:cs typeface="Times New Roman" panose="02020603050405020304" pitchFamily="18" charset="0"/>
                        </a:rPr>
                        <a:t>Các</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điểm</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chính</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b="1" dirty="0">
                          <a:solidFill>
                            <a:schemeClr val="tx1"/>
                          </a:solidFill>
                          <a:latin typeface="Times New Roman" panose="02020603050405020304" pitchFamily="18" charset="0"/>
                          <a:cs typeface="Times New Roman" panose="02020603050405020304" pitchFamily="18" charset="0"/>
                        </a:rPr>
                        <a:t>Table , Row ,Column</a:t>
                      </a:r>
                    </a:p>
                  </a:txBody>
                  <a:tcPr/>
                </a:tc>
                <a:tc>
                  <a:txBody>
                    <a:bodyPr/>
                    <a:lstStyle/>
                    <a:p>
                      <a:r>
                        <a:rPr lang="en-US" b="1" dirty="0">
                          <a:solidFill>
                            <a:schemeClr val="tx1"/>
                          </a:solidFill>
                          <a:latin typeface="Times New Roman" panose="02020603050405020304" pitchFamily="18" charset="0"/>
                          <a:cs typeface="Times New Roman" panose="02020603050405020304" pitchFamily="18" charset="0"/>
                        </a:rPr>
                        <a:t>Collection , Document, Field</a:t>
                      </a:r>
                    </a:p>
                  </a:txBody>
                  <a:tcPr/>
                </a:tc>
                <a:extLst>
                  <a:ext uri="{0D108BD9-81ED-4DB2-BD59-A6C34878D82A}">
                    <a16:rowId xmlns:a16="http://schemas.microsoft.com/office/drawing/2014/main" val="1867611164"/>
                  </a:ext>
                </a:extLst>
              </a:tr>
              <a:tr h="370840">
                <a:tc>
                  <a:txBody>
                    <a:bodyPr/>
                    <a:lstStyle/>
                    <a:p>
                      <a:r>
                        <a:rPr lang="en-US" b="1" dirty="0">
                          <a:solidFill>
                            <a:schemeClr val="tx1"/>
                          </a:solidFill>
                          <a:latin typeface="Times New Roman" panose="02020603050405020304" pitchFamily="18" charset="0"/>
                          <a:cs typeface="Times New Roman" panose="02020603050405020304" pitchFamily="18" charset="0"/>
                        </a:rPr>
                        <a:t>License</a:t>
                      </a:r>
                    </a:p>
                  </a:txBody>
                  <a:tcPr/>
                </a:tc>
                <a:tc>
                  <a:txBody>
                    <a:bodyPr/>
                    <a:lstStyle/>
                    <a:p>
                      <a:r>
                        <a:rPr lang="vi-VN" b="1" dirty="0">
                          <a:solidFill>
                            <a:schemeClr val="tx1"/>
                          </a:solidFill>
                          <a:latin typeface="Times New Roman" panose="02020603050405020304" pitchFamily="18" charset="0"/>
                          <a:cs typeface="Times New Roman" panose="02020603050405020304" pitchFamily="18" charset="0"/>
                        </a:rPr>
                        <a:t>GPL v2 / Giấy phép thương mại có sẵn OD</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b="1" dirty="0">
                          <a:solidFill>
                            <a:schemeClr val="tx1"/>
                          </a:solidFill>
                          <a:latin typeface="Times New Roman" panose="02020603050405020304" pitchFamily="18" charset="0"/>
                          <a:cs typeface="Times New Roman" panose="02020603050405020304" pitchFamily="18" charset="0"/>
                        </a:rPr>
                        <a:t>OD GNU AGPL v3.0 / Giấy phép thương mại có sẵn OD</a:t>
                      </a:r>
                      <a:endParaRPr lang="en-US"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3753118"/>
                  </a:ext>
                </a:extLst>
              </a:tr>
              <a:tr h="370840">
                <a:tc>
                  <a:txBody>
                    <a:bodyPr/>
                    <a:lstStyle/>
                    <a:p>
                      <a:r>
                        <a:rPr lang="vi-VN" b="1" dirty="0">
                          <a:solidFill>
                            <a:schemeClr val="tx1"/>
                          </a:solidFill>
                          <a:latin typeface="Times New Roman" panose="02020603050405020304" pitchFamily="18" charset="0"/>
                          <a:cs typeface="Times New Roman" panose="02020603050405020304" pitchFamily="18" charset="0"/>
                        </a:rPr>
                        <a:t>Lược đồ</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b="1" dirty="0">
                          <a:solidFill>
                            <a:schemeClr val="tx1"/>
                          </a:solidFill>
                          <a:latin typeface="Times New Roman" panose="02020603050405020304" pitchFamily="18" charset="0"/>
                          <a:cs typeface="Times New Roman" panose="02020603050405020304" pitchFamily="18" charset="0"/>
                        </a:rPr>
                        <a:t>Strict</a:t>
                      </a:r>
                    </a:p>
                  </a:txBody>
                  <a:tcPr/>
                </a:tc>
                <a:tc>
                  <a:txBody>
                    <a:bodyPr/>
                    <a:lstStyle/>
                    <a:p>
                      <a:r>
                        <a:rPr lang="en-US" b="1" dirty="0">
                          <a:solidFill>
                            <a:schemeClr val="tx1"/>
                          </a:solidFill>
                          <a:latin typeface="Times New Roman" panose="02020603050405020304" pitchFamily="18" charset="0"/>
                          <a:cs typeface="Times New Roman" panose="02020603050405020304" pitchFamily="18" charset="0"/>
                        </a:rPr>
                        <a:t>Dynamic</a:t>
                      </a:r>
                    </a:p>
                  </a:txBody>
                  <a:tcPr/>
                </a:tc>
                <a:extLst>
                  <a:ext uri="{0D108BD9-81ED-4DB2-BD59-A6C34878D82A}">
                    <a16:rowId xmlns:a16="http://schemas.microsoft.com/office/drawing/2014/main" val="1005112372"/>
                  </a:ext>
                </a:extLst>
              </a:tr>
              <a:tr h="370840">
                <a:tc>
                  <a:txBody>
                    <a:bodyPr/>
                    <a:lstStyle/>
                    <a:p>
                      <a:r>
                        <a:rPr lang="en-US" b="1" dirty="0" err="1">
                          <a:solidFill>
                            <a:schemeClr val="tx1"/>
                          </a:solidFill>
                          <a:latin typeface="Times New Roman" panose="02020603050405020304" pitchFamily="18" charset="0"/>
                          <a:cs typeface="Times New Roman" panose="02020603050405020304" pitchFamily="18" charset="0"/>
                        </a:rPr>
                        <a:t>Các</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tính</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năng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chính</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b="1" dirty="0">
                          <a:solidFill>
                            <a:schemeClr val="tx1"/>
                          </a:solidFill>
                          <a:latin typeface="Times New Roman" panose="02020603050405020304" pitchFamily="18" charset="0"/>
                          <a:cs typeface="Times New Roman" panose="02020603050405020304" pitchFamily="18" charset="0"/>
                        </a:rPr>
                        <a:t>Tìm kiếm và đánh chỉ số full text ,Hỗ trợ nhân rộng tích hợp, Trigger, SubSELECT,Truy vấn bộ nhớ đệm,Hỗ trợ SSL,Hỗ trợ Unicode,Công cụ lưu trữ khác nhau với các đặc tính hiệu suất khác nhau</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b="1" dirty="0">
                          <a:solidFill>
                            <a:schemeClr val="tx1"/>
                          </a:solidFill>
                          <a:latin typeface="Times New Roman" panose="02020603050405020304" pitchFamily="18" charset="0"/>
                          <a:cs typeface="Times New Roman" panose="02020603050405020304" pitchFamily="18" charset="0"/>
                        </a:rPr>
                        <a:t>Auto-sharding,Native replication,Hỗ trợ mô hình dữ liệu nhúng,Chỉ số phụ toàn diện,Hỗ trợ ngôn ngữ truy vấn phong phú,Hỗ trợ công cụ lưu trữ khác nhau</a:t>
                      </a:r>
                      <a:endParaRPr lang="en-US"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5269023"/>
                  </a:ext>
                </a:extLst>
              </a:tr>
              <a:tr h="370840">
                <a:tc>
                  <a:txBody>
                    <a:bodyPr/>
                    <a:lstStyle/>
                    <a:p>
                      <a:r>
                        <a:rPr lang="en-US" b="1" dirty="0" err="1">
                          <a:solidFill>
                            <a:schemeClr val="tx1"/>
                          </a:solidFill>
                          <a:latin typeface="Times New Roman" panose="02020603050405020304" pitchFamily="18" charset="0"/>
                          <a:cs typeface="Times New Roman" panose="02020603050405020304" pitchFamily="18" charset="0"/>
                        </a:rPr>
                        <a:t>Sử</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dụng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tốt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nhất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cho</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b="1" dirty="0">
                          <a:solidFill>
                            <a:schemeClr val="tx1"/>
                          </a:solidFill>
                          <a:latin typeface="Times New Roman" panose="02020603050405020304" pitchFamily="18" charset="0"/>
                          <a:cs typeface="Times New Roman" panose="02020603050405020304" pitchFamily="18" charset="0"/>
                        </a:rPr>
                        <a:t>Cấu trúc dữ liệu phù hợp với bảng và hàng,Sự phụ thuộc mạnh mẽ vào,các giao dịch nhiều hàng,Cập nhật thường xuyên và sửa đổi khối lượng lớn bản ghi,Bộ dữ liệu tương đối nhỏ</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b="1" dirty="0">
                          <a:solidFill>
                            <a:schemeClr val="tx1"/>
                          </a:solidFill>
                          <a:latin typeface="Times New Roman" panose="02020603050405020304" pitchFamily="18" charset="0"/>
                          <a:cs typeface="Times New Roman" panose="02020603050405020304" pitchFamily="18" charset="0"/>
                        </a:rPr>
                        <a:t>Tải ghi cao,Lược đồ không ổn định,DB của bạn được thiết lập để phát triển lớn,Dữ liệu dựa trên vị trí,HA (tính sẵn sàng cao) trong môi trường không ổn định là bắt buộc,Không có quản trị viên cơ sở dữ liệu (DBA)</a:t>
                      </a:r>
                      <a:endParaRPr lang="en-US"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4465820"/>
                  </a:ext>
                </a:extLst>
              </a:tr>
            </a:tbl>
          </a:graphicData>
        </a:graphic>
      </p:graphicFrame>
      <p:pic>
        <p:nvPicPr>
          <p:cNvPr id="4" name="Picture 8" descr="Kết quả hình ảnh cho rdbms vs mongodb">
            <a:extLst>
              <a:ext uri="{FF2B5EF4-FFF2-40B4-BE49-F238E27FC236}">
                <a16:creationId xmlns:a16="http://schemas.microsoft.com/office/drawing/2014/main" id="{209D875C-446B-47C6-BF0A-441F394D6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95" y="449886"/>
            <a:ext cx="1276209" cy="1276209"/>
          </a:xfrm>
          <a:prstGeom prst="ellipse">
            <a:avLst/>
          </a:prstGeom>
          <a:ln w="63500" cap="rnd">
            <a:solidFill>
              <a:srgbClr val="FF99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837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Kết quả hình ảnh cho rdbms vs mongodb">
            <a:extLst>
              <a:ext uri="{FF2B5EF4-FFF2-40B4-BE49-F238E27FC236}">
                <a16:creationId xmlns:a16="http://schemas.microsoft.com/office/drawing/2014/main" id="{9DC7C7A1-0EBC-491E-BFCC-A39E9586B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95" y="449886"/>
            <a:ext cx="1276209" cy="1276209"/>
          </a:xfrm>
          <a:prstGeom prst="ellipse">
            <a:avLst/>
          </a:prstGeom>
          <a:ln w="63500" cap="rnd">
            <a:solidFill>
              <a:srgbClr val="FF99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8194" name="Picture 2" descr="RDBMS Schema Design">
            <a:extLst>
              <a:ext uri="{FF2B5EF4-FFF2-40B4-BE49-F238E27FC236}">
                <a16:creationId xmlns:a16="http://schemas.microsoft.com/office/drawing/2014/main" id="{17DF8E9A-5CF4-486A-B9B5-7D952A593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60" y="1908312"/>
            <a:ext cx="10446592" cy="426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755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43441"/>
      </a:dk2>
      <a:lt2>
        <a:srgbClr val="E8E2E7"/>
      </a:lt2>
      <a:accent1>
        <a:srgbClr val="52B364"/>
      </a:accent1>
      <a:accent2>
        <a:srgbClr val="50B38C"/>
      </a:accent2>
      <a:accent3>
        <a:srgbClr val="5AACAE"/>
      </a:accent3>
      <a:accent4>
        <a:srgbClr val="60A4D8"/>
      </a:accent4>
      <a:accent5>
        <a:srgbClr val="7D8BDF"/>
      </a:accent5>
      <a:accent6>
        <a:srgbClr val="8160D8"/>
      </a:accent6>
      <a:hlink>
        <a:srgbClr val="AE69A1"/>
      </a:hlink>
      <a:folHlink>
        <a:srgbClr val="7F7F7F"/>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89</TotalTime>
  <Words>845</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Garamond</vt:lpstr>
      <vt:lpstr>Selawik Light</vt:lpstr>
      <vt:lpstr>Speak Pro</vt:lpstr>
      <vt:lpstr>Times New Roman</vt:lpstr>
      <vt:lpstr>SavonVTI</vt:lpstr>
      <vt:lpstr>NHÓM 17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ƯU ĐIỂM</vt:lpstr>
      <vt:lpstr>TỐT CHO:</vt:lpstr>
      <vt:lpstr>NHƯỢC ĐIỂM</vt:lpstr>
      <vt:lpstr>KHÔNG TỐT CHO: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17</dc:title>
  <dc:creator>Lê Duy Quí</dc:creator>
  <cp:lastModifiedBy>Lê Duy Quí</cp:lastModifiedBy>
  <cp:revision>9</cp:revision>
  <dcterms:created xsi:type="dcterms:W3CDTF">2019-10-01T15:48:21Z</dcterms:created>
  <dcterms:modified xsi:type="dcterms:W3CDTF">2019-10-01T17:17:29Z</dcterms:modified>
</cp:coreProperties>
</file>