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1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7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031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0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9778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84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8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9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2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7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8EE3-E910-47F8-9F12-C053557F9BB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12B4EE-2B98-4CDB-BFAE-6AE4397D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4000" t="34000" r="41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Kalapa Credit Scoring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OCR-AT Solution</a:t>
            </a:r>
          </a:p>
          <a:p>
            <a:r>
              <a:rPr lang="en-US" dirty="0" err="1" smtClean="0"/>
              <a:t>Trương</a:t>
            </a:r>
            <a:r>
              <a:rPr lang="en-US" dirty="0" smtClean="0"/>
              <a:t> Gia </a:t>
            </a:r>
            <a:r>
              <a:rPr lang="en-US" dirty="0" err="1" smtClean="0"/>
              <a:t>Lợi</a:t>
            </a:r>
            <a:r>
              <a:rPr lang="en-US" dirty="0" smtClean="0"/>
              <a:t>, CME/GHS, FPT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 &gt; Result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:</a:t>
            </a:r>
          </a:p>
          <a:p>
            <a:r>
              <a:rPr lang="en-US" dirty="0"/>
              <a:t>Local 10 </a:t>
            </a:r>
            <a:r>
              <a:rPr lang="en-US" dirty="0" err="1"/>
              <a:t>KFold</a:t>
            </a:r>
            <a:r>
              <a:rPr lang="en-US" dirty="0"/>
              <a:t> Score: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vùng</a:t>
            </a:r>
            <a:r>
              <a:rPr lang="en-US" dirty="0"/>
              <a:t> age_source2 Null = </a:t>
            </a:r>
            <a:r>
              <a:rPr lang="en-US" dirty="0" smtClean="0"/>
              <a:t>0.09-0.11 (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vùng</a:t>
            </a:r>
            <a:r>
              <a:rPr lang="en-US" dirty="0"/>
              <a:t> age_source2 </a:t>
            </a:r>
            <a:r>
              <a:rPr lang="en-US" dirty="0" err="1"/>
              <a:t>không</a:t>
            </a:r>
            <a:r>
              <a:rPr lang="en-US" dirty="0"/>
              <a:t> Null = 0.28-0.32 (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)</a:t>
            </a:r>
          </a:p>
          <a:p>
            <a:r>
              <a:rPr lang="en-US" dirty="0"/>
              <a:t>Public Score: 0.19</a:t>
            </a:r>
          </a:p>
        </p:txBody>
      </p:sp>
    </p:spTree>
    <p:extLst>
      <p:ext uri="{BB962C8B-B14F-4D97-AF65-F5344CB8AC3E}">
        <p14:creationId xmlns:p14="http://schemas.microsoft.com/office/powerpoint/2010/main" val="26794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 &gt; Result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sklearn.neural_network.MLPClassifier</a:t>
            </a:r>
            <a:r>
              <a:rPr lang="en-US" dirty="0"/>
              <a:t>:</a:t>
            </a:r>
          </a:p>
          <a:p>
            <a:r>
              <a:rPr lang="en-US" dirty="0"/>
              <a:t>Local 10 </a:t>
            </a:r>
            <a:r>
              <a:rPr lang="en-US" dirty="0" err="1"/>
              <a:t>KFold</a:t>
            </a:r>
            <a:r>
              <a:rPr lang="en-US" dirty="0"/>
              <a:t> Score: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vùng</a:t>
            </a:r>
            <a:r>
              <a:rPr lang="en-US" dirty="0"/>
              <a:t> age_source2 Null = </a:t>
            </a:r>
            <a:r>
              <a:rPr lang="en-US" dirty="0" smtClean="0"/>
              <a:t>0.09-0.11 (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vùng</a:t>
            </a:r>
            <a:r>
              <a:rPr lang="en-US" dirty="0"/>
              <a:t> age_source2 </a:t>
            </a:r>
            <a:r>
              <a:rPr lang="en-US" dirty="0" err="1"/>
              <a:t>không</a:t>
            </a:r>
            <a:r>
              <a:rPr lang="en-US" dirty="0"/>
              <a:t> Null = 0.28-0.32 (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)</a:t>
            </a:r>
          </a:p>
          <a:p>
            <a:r>
              <a:rPr lang="en-US" dirty="0"/>
              <a:t>Public Score: 0.21</a:t>
            </a:r>
          </a:p>
          <a:p>
            <a:r>
              <a:rPr lang="en-US" b="1" dirty="0"/>
              <a:t>Private Score: 0.27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5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OCR-AT Team =&gt; We Automatically Build OCR Templates !</a:t>
            </a:r>
          </a:p>
          <a:p>
            <a:pPr lvl="1"/>
            <a:r>
              <a:rPr lang="en-US" dirty="0" smtClean="0"/>
              <a:t>The fastest template building </a:t>
            </a:r>
          </a:p>
          <a:p>
            <a:pPr lvl="1"/>
            <a:r>
              <a:rPr lang="en-US" dirty="0" smtClean="0"/>
              <a:t>Long time maintenance for customers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0846" y="3646988"/>
            <a:ext cx="4232366" cy="262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Analysis and </a:t>
            </a:r>
            <a:r>
              <a:rPr lang="en-US" dirty="0" smtClean="0"/>
              <a:t>Enrichment</a:t>
            </a:r>
          </a:p>
          <a:p>
            <a:pPr lvl="1"/>
            <a:r>
              <a:rPr lang="en-US" dirty="0" smtClean="0"/>
              <a:t>Dataset Partition</a:t>
            </a:r>
          </a:p>
          <a:p>
            <a:r>
              <a:rPr lang="en-US" dirty="0" smtClean="0"/>
              <a:t>Features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Values </a:t>
            </a:r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Final features</a:t>
            </a:r>
          </a:p>
          <a:p>
            <a:r>
              <a:rPr lang="en-US" dirty="0" smtClean="0"/>
              <a:t>Machine Learning Model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397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Analysis and Enrichment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1320"/>
            <a:ext cx="8596668" cy="3880773"/>
          </a:xfrm>
        </p:spPr>
        <p:txBody>
          <a:bodyPr/>
          <a:lstStyle/>
          <a:p>
            <a:r>
              <a:rPr lang="en-US" dirty="0" smtClean="0"/>
              <a:t>Feature “province”: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giàu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/</a:t>
            </a:r>
            <a:r>
              <a:rPr lang="en-US" dirty="0" err="1" smtClean="0"/>
              <a:t>vĩ</a:t>
            </a:r>
            <a:r>
              <a:rPr lang="en-US" dirty="0" smtClean="0"/>
              <a:t> </a:t>
            </a:r>
            <a:r>
              <a:rPr lang="en-US" dirty="0" err="1" smtClean="0"/>
              <a:t>tuyết</a:t>
            </a:r>
            <a:r>
              <a:rPr lang="en-US" dirty="0" smtClean="0"/>
              <a:t>,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50" y="2594306"/>
            <a:ext cx="3685786" cy="37011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7" y="2594306"/>
            <a:ext cx="2638990" cy="24044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489" y="2594306"/>
            <a:ext cx="3398815" cy="24005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167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Analysis and Enrichment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“FIELD_3”: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Feature “FIELD_7”: </a:t>
            </a:r>
            <a:r>
              <a:rPr lang="en-US" dirty="0" err="1" smtClean="0"/>
              <a:t>Dạng</a:t>
            </a:r>
            <a:r>
              <a:rPr lang="en-US" dirty="0" smtClean="0"/>
              <a:t> List,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giàu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Feature “age_source1”, “age_source2”: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[-1,1]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smtClean="0"/>
              <a:t>features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: </a:t>
            </a:r>
            <a:r>
              <a:rPr lang="en-US" dirty="0" err="1" smtClean="0"/>
              <a:t>Dạng</a:t>
            </a:r>
            <a:r>
              <a:rPr lang="en-US" dirty="0" smtClean="0"/>
              <a:t> Categorical,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069" y="2897698"/>
            <a:ext cx="5753599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 smtClean="0"/>
              <a:t>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281"/>
            <a:ext cx="8596668" cy="3880773"/>
          </a:xfrm>
        </p:spPr>
        <p:txBody>
          <a:bodyPr/>
          <a:lstStyle/>
          <a:p>
            <a:r>
              <a:rPr lang="en-US" dirty="0" smtClean="0"/>
              <a:t>Age_source2 NULL vs NOT NULL: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fields null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57852"/>
            <a:ext cx="9632515" cy="34978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272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Selection &gt; Value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57206" cy="4351338"/>
          </a:xfrm>
        </p:spPr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feature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WoE</a:t>
            </a:r>
            <a:r>
              <a:rPr lang="en-US" dirty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vi-VN" dirty="0" smtClean="0"/>
              <a:t>None</a:t>
            </a:r>
            <a:r>
              <a:rPr lang="en-US" dirty="0" smtClean="0"/>
              <a:t> (</a:t>
            </a:r>
            <a:r>
              <a:rPr lang="vi-VN" dirty="0" smtClean="0"/>
              <a:t>NaN</a:t>
            </a:r>
            <a:r>
              <a:rPr lang="en-US" dirty="0" smtClean="0"/>
              <a:t>)</a:t>
            </a:r>
            <a:endParaRPr lang="vi-VN" dirty="0"/>
          </a:p>
          <a:p>
            <a:pPr lvl="1"/>
            <a:r>
              <a:rPr lang="vi-VN" dirty="0" smtClean="0"/>
              <a:t>SHORT</a:t>
            </a:r>
            <a:r>
              <a:rPr lang="en-US" dirty="0" smtClean="0"/>
              <a:t> (</a:t>
            </a:r>
            <a:r>
              <a:rPr lang="vi-VN" dirty="0" smtClean="0"/>
              <a:t>0 </a:t>
            </a:r>
            <a:r>
              <a:rPr lang="vi-VN" dirty="0"/>
              <a:t>&lt;= giá trị &lt;= </a:t>
            </a:r>
            <a:r>
              <a:rPr lang="vi-VN" dirty="0" smtClean="0"/>
              <a:t>5</a:t>
            </a:r>
            <a:r>
              <a:rPr lang="en-US" dirty="0" smtClean="0"/>
              <a:t>) </a:t>
            </a:r>
            <a:r>
              <a:rPr lang="vi-VN" dirty="0" smtClean="0"/>
              <a:t>có tỉ lệ positive cao hơn.</a:t>
            </a:r>
            <a:endParaRPr lang="vi-VN" dirty="0"/>
          </a:p>
          <a:p>
            <a:pPr lvl="1"/>
            <a:r>
              <a:rPr lang="vi-VN" dirty="0" smtClean="0"/>
              <a:t>LONG</a:t>
            </a:r>
            <a:r>
              <a:rPr lang="en-US" dirty="0" smtClean="0"/>
              <a:t> (</a:t>
            </a:r>
            <a:r>
              <a:rPr lang="vi-VN" dirty="0" smtClean="0"/>
              <a:t>6 </a:t>
            </a:r>
            <a:r>
              <a:rPr lang="vi-VN" dirty="0"/>
              <a:t>&lt;= giá </a:t>
            </a:r>
            <a:r>
              <a:rPr lang="vi-VN" dirty="0" smtClean="0"/>
              <a:t>trị</a:t>
            </a:r>
            <a:r>
              <a:rPr lang="en-US" dirty="0" smtClean="0"/>
              <a:t>) </a:t>
            </a:r>
            <a:r>
              <a:rPr lang="vi-VN" dirty="0" smtClean="0"/>
              <a:t>có tỉ lệ positive thấp hơn. 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5" t="9195" r="5415" b="7663"/>
          <a:stretch/>
        </p:blipFill>
        <p:spPr>
          <a:xfrm>
            <a:off x="5986203" y="1628208"/>
            <a:ext cx="5077097" cy="4746172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27195" y="4849392"/>
            <a:ext cx="284990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Information Value hay Weight of Evidence.</a:t>
            </a:r>
            <a:endParaRPr lang="vi-VN" dirty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846583" y="5181608"/>
            <a:ext cx="1028361" cy="714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Selection &gt; Value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905207" cy="39433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Trộn</a:t>
            </a:r>
            <a:r>
              <a:rPr lang="en-US" sz="2400" dirty="0" smtClean="0"/>
              <a:t> </a:t>
            </a:r>
            <a:r>
              <a:rPr lang="en-US" sz="2400" dirty="0" smtClean="0"/>
              <a:t>label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xem</a:t>
            </a:r>
            <a:r>
              <a:rPr lang="en-US" sz="2400" dirty="0" smtClean="0"/>
              <a:t>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trọng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value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9862" y="2230620"/>
            <a:ext cx="5735041" cy="4110574"/>
            <a:chOff x="1981200" y="863406"/>
            <a:chExt cx="7872995" cy="54330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3539138"/>
              <a:ext cx="4114800" cy="2743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863406"/>
              <a:ext cx="4114800" cy="2743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559" y="865610"/>
              <a:ext cx="4114800" cy="27432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395" y="3553226"/>
              <a:ext cx="4114800" cy="27432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5077097" y="4692630"/>
            <a:ext cx="160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Selection &gt; After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2234" cy="4351338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vùng</a:t>
            </a:r>
            <a:r>
              <a:rPr lang="en-US" b="1" dirty="0"/>
              <a:t> age_source2 </a:t>
            </a:r>
            <a:r>
              <a:rPr lang="en-US" b="1" dirty="0" err="1"/>
              <a:t>không</a:t>
            </a:r>
            <a:r>
              <a:rPr lang="en-US" b="1" dirty="0"/>
              <a:t> Null:</a:t>
            </a:r>
          </a:p>
          <a:p>
            <a:r>
              <a:rPr lang="en-US" dirty="0"/>
              <a:t>FIELD_1: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r>
              <a:rPr lang="en-US" dirty="0"/>
              <a:t>age_source2: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(-1,1)</a:t>
            </a:r>
          </a:p>
          <a:p>
            <a:r>
              <a:rPr lang="en-US" dirty="0"/>
              <a:t>age_source1: ‘None’, ‘Young’:(0,30), ‘Old’:(30,100)</a:t>
            </a:r>
          </a:p>
          <a:p>
            <a:r>
              <a:rPr lang="en-US" dirty="0"/>
              <a:t>FIELD_5: ‘A’:(-1,0.5), ‘B’:(0.5,15)</a:t>
            </a:r>
          </a:p>
          <a:p>
            <a:r>
              <a:rPr lang="en-US" dirty="0"/>
              <a:t>FIELD_6: ‘A’:(-1,0.5), ‘B’:(0.5,15)</a:t>
            </a:r>
          </a:p>
          <a:p>
            <a:r>
              <a:rPr lang="en-US" dirty="0"/>
              <a:t>FIELD_7: {‘</a:t>
            </a:r>
            <a:r>
              <a:rPr lang="en-US" dirty="0" err="1"/>
              <a:t>LNone</a:t>
            </a:r>
            <a:r>
              <a:rPr lang="en-US" dirty="0"/>
              <a:t>’:lambda x: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x.strip</a:t>
            </a:r>
            <a:r>
              <a:rPr lang="en-US" dirty="0"/>
              <a:t>())==0, ‘</a:t>
            </a:r>
            <a:r>
              <a:rPr lang="en-US" dirty="0" err="1"/>
              <a:t>Empty’:lambda</a:t>
            </a:r>
            <a:r>
              <a:rPr lang="en-US" dirty="0"/>
              <a:t> x: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x.strip</a:t>
            </a:r>
            <a:r>
              <a:rPr lang="en-US" dirty="0"/>
              <a:t>())==2, ‘</a:t>
            </a:r>
            <a:r>
              <a:rPr lang="en-US" dirty="0" err="1"/>
              <a:t>Not-Empty’:lambda</a:t>
            </a:r>
            <a:r>
              <a:rPr lang="en-US" dirty="0"/>
              <a:t> x: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x.strip</a:t>
            </a:r>
            <a:r>
              <a:rPr lang="en-US" dirty="0"/>
              <a:t>())&gt;2}</a:t>
            </a:r>
          </a:p>
          <a:p>
            <a:r>
              <a:rPr lang="en-US" dirty="0"/>
              <a:t>FIELD_8, FIELD_10, FIELD_12, FIELD_1, FIELD_1, FIELD_17, FIELD_18, FIELD_19, FIELD_20: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r>
              <a:rPr lang="en-US" dirty="0"/>
              <a:t>FIELD_22: {‘</a:t>
            </a:r>
            <a:r>
              <a:rPr lang="en-US" dirty="0" err="1"/>
              <a:t>LNone</a:t>
            </a:r>
            <a:r>
              <a:rPr lang="en-US" dirty="0"/>
              <a:t>’:lambda x:x!=x, ‘A’:(-0.5,0.5), ‘B’:(0.5,44.5), ‘C’:(44.5,100.5),‘D’:(100.5,1000)}</a:t>
            </a:r>
          </a:p>
          <a:p>
            <a:r>
              <a:rPr lang="en-US" dirty="0"/>
              <a:t>FIELD_25, FIELD_26 ,FIELD_29, FIELD_30 ,FIELD_31, FIELD_46, FIELD_47, FIELD_48: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r>
              <a:rPr lang="en-US" dirty="0"/>
              <a:t>FIELD_51: {‘A’:(-0.5,7.5), ‘B’:(7.5,44.5), ‘C’:(44.5,500.5)}</a:t>
            </a:r>
          </a:p>
          <a:p>
            <a:r>
              <a:rPr lang="en-US" dirty="0"/>
              <a:t>FIELD_52: {‘A’:(29,32), ‘B’:(60,80)}</a:t>
            </a:r>
          </a:p>
          <a:p>
            <a:r>
              <a:rPr lang="en-US" dirty="0"/>
              <a:t>FIELD_53: {‘A’:(29,32), ‘B’:(60,80)}</a:t>
            </a:r>
          </a:p>
          <a:p>
            <a:r>
              <a:rPr lang="en-US" dirty="0"/>
              <a:t>FIELD_54: {‘A’:(-1,0.13),‘B’:(0.13,1.2)}</a:t>
            </a:r>
          </a:p>
          <a:p>
            <a:r>
              <a:rPr lang="en-US" dirty="0"/>
              <a:t>FIELD_56: {‘A’:(-1,0.001), ‘B’:(0.001,1.2)}</a:t>
            </a:r>
          </a:p>
          <a:p>
            <a:r>
              <a:rPr lang="en-US" dirty="0"/>
              <a:t>FIELD_57: {‘A’:(-1,0.001), ‘B’:(0.001,1.2)}</a:t>
            </a:r>
          </a:p>
          <a:p>
            <a:r>
              <a:rPr lang="en-US" dirty="0" err="1"/>
              <a:t>vung</a:t>
            </a:r>
            <a:endParaRPr lang="en-US" dirty="0"/>
          </a:p>
          <a:p>
            <a:r>
              <a:rPr lang="en-US" dirty="0"/>
              <a:t>F7_count</a:t>
            </a:r>
          </a:p>
          <a:p>
            <a:r>
              <a:rPr lang="en-US" dirty="0"/>
              <a:t>F7_CH</a:t>
            </a:r>
          </a:p>
          <a:p>
            <a:endParaRPr lang="vi-V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63789" y="1825625"/>
            <a:ext cx="2910213" cy="196260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vùng</a:t>
            </a:r>
            <a:r>
              <a:rPr lang="en-US" b="1" dirty="0"/>
              <a:t> age_source2 Null:</a:t>
            </a:r>
          </a:p>
          <a:p>
            <a:r>
              <a:rPr lang="en-US" dirty="0"/>
              <a:t>FIELD_7: {‘</a:t>
            </a:r>
            <a:r>
              <a:rPr lang="en-US" dirty="0" err="1"/>
              <a:t>LNone</a:t>
            </a:r>
            <a:r>
              <a:rPr lang="en-US" dirty="0"/>
              <a:t>’:lambda x: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x.strip</a:t>
            </a:r>
            <a:r>
              <a:rPr lang="en-US" dirty="0"/>
              <a:t>())==0, ‘</a:t>
            </a:r>
            <a:r>
              <a:rPr lang="en-US" dirty="0" err="1"/>
              <a:t>Empty’:lambda</a:t>
            </a:r>
            <a:r>
              <a:rPr lang="en-US" dirty="0"/>
              <a:t> x: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x.strip</a:t>
            </a:r>
            <a:r>
              <a:rPr lang="en-US" dirty="0"/>
              <a:t>())==2, ‘</a:t>
            </a:r>
            <a:r>
              <a:rPr lang="en-US" dirty="0" err="1"/>
              <a:t>Not-Empty’:lambda</a:t>
            </a:r>
            <a:r>
              <a:rPr lang="en-US" dirty="0"/>
              <a:t> x: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x.strip</a:t>
            </a:r>
            <a:r>
              <a:rPr lang="en-US" dirty="0"/>
              <a:t>())&gt;2}</a:t>
            </a:r>
          </a:p>
          <a:p>
            <a:r>
              <a:rPr lang="en-US" dirty="0"/>
              <a:t>FIELD_5: ‘A’:(-1,0.5), ‘B’:(0.5,15)</a:t>
            </a:r>
          </a:p>
          <a:p>
            <a:r>
              <a:rPr lang="en-US" dirty="0"/>
              <a:t>age_source1: ‘None’, ‘Young’:(0,30), ‘Old’:(30,100)</a:t>
            </a:r>
          </a:p>
          <a:p>
            <a:r>
              <a:rPr lang="en-US" dirty="0"/>
              <a:t>age_source1: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(-1,1)</a:t>
            </a:r>
          </a:p>
          <a:p>
            <a:r>
              <a:rPr lang="en-US" dirty="0"/>
              <a:t>FIELD_48: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r>
              <a:rPr lang="en-US" dirty="0" err="1"/>
              <a:t>vung</a:t>
            </a:r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278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 &gt;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sklearn.model_selection.StratifiedKFold</a:t>
            </a:r>
            <a:r>
              <a:rPr lang="en-US" dirty="0"/>
              <a:t> (10 folds) </a:t>
            </a:r>
            <a:endParaRPr lang="en-US" dirty="0" smtClean="0"/>
          </a:p>
          <a:p>
            <a:r>
              <a:rPr lang="en-US" dirty="0" smtClean="0"/>
              <a:t>Q</a:t>
            </a:r>
            <a:r>
              <a:rPr lang="vi-VN" dirty="0" smtClean="0"/>
              <a:t>uét </a:t>
            </a:r>
            <a:r>
              <a:rPr lang="vi-VN" dirty="0"/>
              <a:t>lưới tham số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85"/>
          <a:stretch/>
        </p:blipFill>
        <p:spPr>
          <a:xfrm>
            <a:off x="838200" y="2993581"/>
            <a:ext cx="3193057" cy="25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1228</TotalTime>
  <Words>648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Kalapa Credit Scoring Challenge</vt:lpstr>
      <vt:lpstr>Content</vt:lpstr>
      <vt:lpstr>Features Analysis and Enrichment</vt:lpstr>
      <vt:lpstr>Features Analysis and Enrichment</vt:lpstr>
      <vt:lpstr>Dataset Partition</vt:lpstr>
      <vt:lpstr>Features Selection &gt; Value Grouping</vt:lpstr>
      <vt:lpstr>Features Selection &gt; Value Grouping</vt:lpstr>
      <vt:lpstr>Features Selection &gt; After grouping</vt:lpstr>
      <vt:lpstr>Machine Learning Model &gt; Methods</vt:lpstr>
      <vt:lpstr>Machine Learning Model &gt; Result </vt:lpstr>
      <vt:lpstr>Machine Learning Model &gt; Result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Gia Loi (FHM.SME)</dc:creator>
  <cp:lastModifiedBy>Truong Gia Loi (FHM.SME)</cp:lastModifiedBy>
  <cp:revision>61</cp:revision>
  <dcterms:created xsi:type="dcterms:W3CDTF">2020-05-16T10:05:35Z</dcterms:created>
  <dcterms:modified xsi:type="dcterms:W3CDTF">2020-05-17T19:22:16Z</dcterms:modified>
</cp:coreProperties>
</file>