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429" r:id="rId4"/>
    <p:sldId id="293" r:id="rId5"/>
    <p:sldId id="294" r:id="rId6"/>
    <p:sldId id="438" r:id="rId7"/>
    <p:sldId id="439" r:id="rId8"/>
    <p:sldId id="443" r:id="rId9"/>
    <p:sldId id="440" r:id="rId10"/>
    <p:sldId id="441" r:id="rId11"/>
    <p:sldId id="442" r:id="rId12"/>
    <p:sldId id="444" r:id="rId13"/>
    <p:sldId id="445" r:id="rId14"/>
    <p:sldId id="430" r:id="rId15"/>
    <p:sldId id="435" r:id="rId16"/>
    <p:sldId id="436" r:id="rId17"/>
    <p:sldId id="437" r:id="rId18"/>
    <p:sldId id="446" r:id="rId19"/>
    <p:sldId id="447" r:id="rId20"/>
    <p:sldId id="449" r:id="rId21"/>
    <p:sldId id="448" r:id="rId22"/>
    <p:sldId id="450" r:id="rId23"/>
    <p:sldId id="451" r:id="rId24"/>
    <p:sldId id="452" r:id="rId25"/>
    <p:sldId id="454" r:id="rId26"/>
    <p:sldId id="453" r:id="rId27"/>
    <p:sldId id="455" r:id="rId28"/>
    <p:sldId id="456" r:id="rId29"/>
    <p:sldId id="458" r:id="rId30"/>
    <p:sldId id="460" r:id="rId31"/>
    <p:sldId id="461" r:id="rId32"/>
    <p:sldId id="462" r:id="rId33"/>
  </p:sldIdLst>
  <p:sldSz cx="6858000" cy="9906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  <a:srgbClr val="EAEAEA"/>
    <a:srgbClr val="FFFFCC"/>
    <a:srgbClr val="777777"/>
    <a:srgbClr val="66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83" autoAdjust="0"/>
  </p:normalViewPr>
  <p:slideViewPr>
    <p:cSldViewPr>
      <p:cViewPr>
        <p:scale>
          <a:sx n="75" d="100"/>
          <a:sy n="75" d="100"/>
        </p:scale>
        <p:origin x="2568" y="4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C867-AF11-F145-BB66-3DACC76B544C}" type="datetimeFigureOut">
              <a:rPr kumimoji="1" lang="ko-KR" altLang="en-US" smtClean="0"/>
              <a:t>2017. 6. 28.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5D95-5AFD-6D42-8E08-609A02AE69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A17B1-DED2-4BC8-A37B-63495E70C3FB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716D1-A746-459A-A7CF-F8553501F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D711E-C8E9-45F2-BCFD-92C03B4F2ABF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B1F48-6451-4FAB-872D-609E5C5021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6C9A-3502-443A-A1FA-8FF9AE0D7CEA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E2DD-6D30-4241-800E-AE78B07114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7"/>
          <p:cNvCxnSpPr/>
          <p:nvPr userDrawn="1"/>
        </p:nvCxnSpPr>
        <p:spPr>
          <a:xfrm>
            <a:off x="0" y="631825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/>
          <p:cNvCxnSpPr/>
          <p:nvPr userDrawn="1"/>
        </p:nvCxnSpPr>
        <p:spPr>
          <a:xfrm>
            <a:off x="0" y="9472613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3"/>
            <a:ext cx="16002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227F-1513-4C32-BA7F-061C0A30DEC3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3"/>
            <a:ext cx="21717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3"/>
            <a:ext cx="16002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E544-6740-431B-87F3-D00E9BDE80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1FB6-616F-45E2-87FF-F8EB3725E908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5101A-112A-42E1-84F0-7DD76C5077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028F-A038-4E80-8732-DF016B6CE864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B1E75-2829-4368-A637-3E58DB1DE6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2E40-DFDD-41E7-8C61-7F70DD61B675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5D268-FA3B-4743-8F3E-5C6C7F403F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0B0-6B1D-447A-BA17-A85092BAE538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D4D6-016D-4231-B456-7C933FDF08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E5A8D-0C9A-4133-8849-89F0F9826A0F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734D-220D-4E6C-959C-2B151D383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5C1B3-3DF9-41AD-B24B-B3C778D70455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084CE-11ED-4E78-8E7D-859E476EC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841C-C1DC-477C-BB3F-F32ED8EB4C76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EBCF-F1BE-4F0C-B140-EFA682115F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E8B94F-D08D-407E-A4DF-7AC0B24A1238}" type="datetimeFigureOut">
              <a:rPr lang="ko-KR" altLang="en-US"/>
              <a:pPr>
                <a:defRPr/>
              </a:pPr>
              <a:t>2017. 6. 28.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FEAE9C-11B0-4D20-A0DE-981E3FB72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LeFal/ThreeLineRevie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4252"/>
            <a:ext cx="6858000" cy="6253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16" name="부제목 2"/>
          <p:cNvSpPr>
            <a:spLocks noGrp="1"/>
          </p:cNvSpPr>
          <p:nvPr>
            <p:ph type="subTitle" idx="1"/>
          </p:nvPr>
        </p:nvSpPr>
        <p:spPr>
          <a:xfrm>
            <a:off x="1028700" y="6969224"/>
            <a:ext cx="4800600" cy="2532063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TERM  PROJECT</a:t>
            </a:r>
          </a:p>
          <a:p>
            <a:pPr eaLnBrk="1" hangingPunct="1"/>
            <a:r>
              <a:rPr lang="en-US" altLang="ko-KR" sz="28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세줄 리뷰</a:t>
            </a:r>
            <a:r>
              <a:rPr lang="en-US" altLang="ko-KR" sz="28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&gt;</a:t>
            </a:r>
            <a:endParaRPr lang="en-US" altLang="ko-KR" sz="28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eaLnBrk="1" hangingPunct="1"/>
            <a:endParaRPr lang="en-US" altLang="ko-KR" sz="28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eaLnBrk="1" hangingPunct="1"/>
            <a:endParaRPr lang="en-US" altLang="ko-KR" sz="28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317" name="Text Box 66"/>
          <p:cNvSpPr>
            <a:spLocks noGrp="1" noChangeArrowheads="1"/>
          </p:cNvSpPr>
          <p:nvPr>
            <p:ph type="ctrTitle"/>
          </p:nvPr>
        </p:nvSpPr>
        <p:spPr>
          <a:xfrm>
            <a:off x="620688" y="5502029"/>
            <a:ext cx="5829300" cy="531091"/>
          </a:xfrm>
        </p:spPr>
        <p:txBody>
          <a:bodyPr>
            <a:spAutoFit/>
          </a:bodyPr>
          <a:lstStyle/>
          <a:p>
            <a:pPr eaLnBrk="1" hangingPunct="1"/>
            <a:r>
              <a:rPr kumimoji="1" lang="en-US" altLang="ko-KR" sz="32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DATABASE  APPLICATIONS 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4581128" y="9276714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2014190004</a:t>
            </a:r>
            <a:r>
              <a:rPr lang="ko-KR" altLang="en-US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 오형준</a:t>
            </a:r>
            <a:endParaRPr lang="en-US" altLang="ko-KR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56584" y="8841432"/>
            <a:ext cx="108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 SD Gothic Neo Light" charset="-127"/>
                <a:ea typeface="Apple SD Gothic Neo Light" charset="-127"/>
                <a:cs typeface="Apple SD Gothic Neo Light" charset="-127"/>
              </a:rPr>
              <a:t>교육학과</a:t>
            </a:r>
            <a:endParaRPr lang="en-US" altLang="ko-KR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590925" y="3715361"/>
            <a:ext cx="300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상단 검색 바에서 키워드를 넣은 뒤 검색 버튼을 누르면 아래에 리뷰 대상 간략히 표시한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이 출력된다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cell </a:t>
            </a:r>
            <a:r>
              <a:rPr lang="ko-KR" altLang="en-US" sz="1200" dirty="0" smtClean="0"/>
              <a:t>을 터치하면 리뷰 대상 상세페이지로 이동시킨다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1085850" y="1466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검색</a:t>
            </a:r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720839" y="401980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최신순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7545848"/>
            <a:ext cx="2959100" cy="16891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501348" y="4808984"/>
            <a:ext cx="476677" cy="27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2675220" y="2585592"/>
            <a:ext cx="1250523" cy="7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925743" y="2248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버튼 누르면 검색 진행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617937" y="82057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상세 페이지로 이동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7" y="2031318"/>
            <a:ext cx="2895235" cy="51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590925" y="3715361"/>
            <a:ext cx="30064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 상단에 리뷰대상 이름을 출력한다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그 아래 중간에 평균을 출력한다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소수점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자리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그 아래 긍정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보통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부정 리뷰수를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그 아래 기본 정보를 출력한다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 아래 리뷰 대상에 대한 리뷰를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리뷰에는 생성 날짜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작성자 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리뷰 내용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점수를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리뷰가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 이상이면 페이징을 통해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732076" y="110966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상세 페이지</a:t>
            </a:r>
            <a:endParaRPr kumimoji="1" lang="ko-KR" altLang="en-US" dirty="0"/>
          </a:p>
        </p:txBody>
      </p:sp>
      <p:cxnSp>
        <p:nvCxnSpPr>
          <p:cNvPr id="11" name="직선 연결선[R] 10"/>
          <p:cNvCxnSpPr/>
          <p:nvPr/>
        </p:nvCxnSpPr>
        <p:spPr>
          <a:xfrm flipV="1">
            <a:off x="2824423" y="1539339"/>
            <a:ext cx="1250523" cy="7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4104362" y="143335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작성 페이지로 이동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617937" y="82057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상세 페이지로 이동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6" y="1887878"/>
            <a:ext cx="2260600" cy="762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63223" y="2569975"/>
            <a:ext cx="561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smtClean="0">
                <a:solidFill>
                  <a:srgbClr val="FF0000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삭제</a:t>
            </a:r>
            <a:endParaRPr kumimoji="1" lang="ko-KR" altLang="en-US" sz="1000" dirty="0">
              <a:solidFill>
                <a:srgbClr val="FF0000"/>
              </a:solidFill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16" name="직선 연결선[R] 15"/>
          <p:cNvCxnSpPr/>
          <p:nvPr/>
        </p:nvCxnSpPr>
        <p:spPr>
          <a:xfrm flipV="1">
            <a:off x="2803738" y="2627350"/>
            <a:ext cx="1201326" cy="1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4074946" y="2456644"/>
            <a:ext cx="25224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관리자로 접속하면 삭제 버튼이 보일 수 있도록 하며</a:t>
            </a:r>
            <a:r>
              <a:rPr kumimoji="1" lang="en-US" altLang="ko-KR" sz="1050" dirty="0" smtClean="0"/>
              <a:t>,</a:t>
            </a:r>
            <a:r>
              <a:rPr kumimoji="1" lang="ko-KR" altLang="en-US" sz="1050" dirty="0" smtClean="0"/>
              <a:t> 디비에서 리뷰 대상을 삭제하도록 한다</a:t>
            </a:r>
            <a:r>
              <a:rPr kumimoji="1" lang="en-US" altLang="ko-KR" sz="1050" dirty="0" smtClean="0"/>
              <a:t>.</a:t>
            </a:r>
            <a:r>
              <a:rPr kumimoji="1" lang="ko-KR" altLang="en-US" sz="1050" dirty="0" smtClean="0"/>
              <a:t> </a:t>
            </a:r>
            <a:endParaRPr kumimoji="1" lang="ko-KR" altLang="en-US" sz="1050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2401609" y="6477022"/>
            <a:ext cx="561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smtClean="0">
                <a:solidFill>
                  <a:srgbClr val="FF0000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삭제</a:t>
            </a:r>
            <a:endParaRPr kumimoji="1" lang="ko-KR" altLang="en-US" sz="1000" dirty="0">
              <a:solidFill>
                <a:srgbClr val="FF0000"/>
              </a:solidFill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19" name="직선 연결선[R] 18"/>
          <p:cNvCxnSpPr>
            <a:endCxn id="20" idx="1"/>
          </p:cNvCxnSpPr>
          <p:nvPr/>
        </p:nvCxnSpPr>
        <p:spPr>
          <a:xfrm>
            <a:off x="2670152" y="6781680"/>
            <a:ext cx="554914" cy="102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/>
          <p:nvPr/>
        </p:nvSpPr>
        <p:spPr>
          <a:xfrm>
            <a:off x="3225066" y="7521079"/>
            <a:ext cx="25224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관리자로 접속하면 삭제 버튼이 보일 수 있도록 하며</a:t>
            </a:r>
            <a:r>
              <a:rPr kumimoji="1" lang="en-US" altLang="ko-KR" sz="1050" dirty="0" smtClean="0"/>
              <a:t>,</a:t>
            </a:r>
            <a:r>
              <a:rPr kumimoji="1" lang="ko-KR" altLang="en-US" sz="1050" dirty="0" smtClean="0"/>
              <a:t> 디비에서 리뷰를 삭제하도록 한다</a:t>
            </a:r>
            <a:r>
              <a:rPr kumimoji="1" lang="en-US" altLang="ko-KR" sz="1050" dirty="0" smtClean="0"/>
              <a:t>.</a:t>
            </a:r>
            <a:r>
              <a:rPr kumimoji="1" lang="ko-KR" altLang="en-US" sz="1050" dirty="0" smtClean="0"/>
              <a:t> 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6605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849093" y="4211794"/>
            <a:ext cx="300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본인이 생각하는 점수를 기록한 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리뷰를 작성하도록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1085850" y="146685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페이지</a:t>
            </a:r>
            <a:endParaRPr kumimoji="1" lang="ko-KR" altLang="en-US" dirty="0"/>
          </a:p>
        </p:txBody>
      </p:sp>
      <p:cxnSp>
        <p:nvCxnSpPr>
          <p:cNvPr id="11" name="직선 연결선[R] 10"/>
          <p:cNvCxnSpPr/>
          <p:nvPr/>
        </p:nvCxnSpPr>
        <p:spPr>
          <a:xfrm flipV="1">
            <a:off x="2675220" y="2585592"/>
            <a:ext cx="1250523" cy="7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925743" y="224828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상단에는 작성하는 리뷰</a:t>
            </a:r>
            <a:endParaRPr kumimoji="1" lang="en-US" altLang="ko-KR" dirty="0" smtClean="0"/>
          </a:p>
          <a:p>
            <a:r>
              <a:rPr lang="ko-KR" altLang="en-US" dirty="0" smtClean="0"/>
              <a:t>대상을 출력한다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884117" y="7712461"/>
            <a:ext cx="268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작성완료버튼을 누르면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디비에 저장한 뒤 페이지를 내리도록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9" y="2280321"/>
            <a:ext cx="3283940" cy="60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725155" y="5247110"/>
            <a:ext cx="300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 버튼을 누르면 로그아웃 시킨뒤 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 페이지로 이동시킨다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앱의 </a:t>
            </a:r>
            <a:r>
              <a:rPr lang="en-US" altLang="ko-KR" sz="1200" dirty="0" err="1" smtClean="0"/>
              <a:t>userdefault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정보를 삭제한다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1085850" y="14668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마이페이지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3925744" y="2248279"/>
            <a:ext cx="264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자신이 작성한 리뷰를 출력할 수 있도록 한다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8" y="2506805"/>
            <a:ext cx="3081747" cy="5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84200"/>
              </p:ext>
            </p:extLst>
          </p:nvPr>
        </p:nvGraphicFramePr>
        <p:xfrm>
          <a:off x="491117" y="1151078"/>
          <a:ext cx="864096" cy="2136520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login_email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password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join_date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last_login_date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user_level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user_point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good_value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soso_value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bad_value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92116"/>
              </p:ext>
            </p:extLst>
          </p:nvPr>
        </p:nvGraphicFramePr>
        <p:xfrm>
          <a:off x="2966743" y="5108101"/>
          <a:ext cx="864096" cy="966088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category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list_order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status</a:t>
                      </a: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4314"/>
              </p:ext>
            </p:extLst>
          </p:nvPr>
        </p:nvGraphicFramePr>
        <p:xfrm>
          <a:off x="5273279" y="1147328"/>
          <a:ext cx="864096" cy="2868040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review_target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category_id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img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basic_info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status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like_count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review_count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popularity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good_value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soso_value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bad_value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12827"/>
              </p:ext>
            </p:extLst>
          </p:nvPr>
        </p:nvGraphicFramePr>
        <p:xfrm>
          <a:off x="3003628" y="1147328"/>
          <a:ext cx="864096" cy="184391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review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target_id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content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like_count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open_yn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14082"/>
              </p:ext>
            </p:extLst>
          </p:nvPr>
        </p:nvGraphicFramePr>
        <p:xfrm>
          <a:off x="491117" y="8161934"/>
          <a:ext cx="864096" cy="92189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bet_status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item_id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bet_point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bet_user_id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8261"/>
              </p:ext>
            </p:extLst>
          </p:nvPr>
        </p:nvGraphicFramePr>
        <p:xfrm>
          <a:off x="2966744" y="7431856"/>
          <a:ext cx="1023519" cy="1697608"/>
        </p:xfrm>
        <a:graphic>
          <a:graphicData uri="http://schemas.openxmlformats.org/drawingml/2006/table">
            <a:tbl>
              <a:tblPr/>
              <a:tblGrid>
                <a:gridCol w="1023519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store_list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item_id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start_date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end_date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announce_date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status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bet_count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delete_yn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get_user_id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32970"/>
              </p:ext>
            </p:extLst>
          </p:nvPr>
        </p:nvGraphicFramePr>
        <p:xfrm>
          <a:off x="5273279" y="8090717"/>
          <a:ext cx="864096" cy="966088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833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store_item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price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img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basic_info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63144"/>
              </p:ext>
            </p:extLst>
          </p:nvPr>
        </p:nvGraphicFramePr>
        <p:xfrm>
          <a:off x="5273279" y="5502330"/>
          <a:ext cx="864096" cy="527176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455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213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</a:t>
                      </a: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43696"/>
              </p:ext>
            </p:extLst>
          </p:nvPr>
        </p:nvGraphicFramePr>
        <p:xfrm>
          <a:off x="491117" y="5257723"/>
          <a:ext cx="864096" cy="966088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451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delivery_status</a:t>
                      </a:r>
                      <a:endParaRPr kumimoji="1" lang="ko-KR" altLang="en-US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1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item_id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deliver_yn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deliver_date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58" marB="34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" name="AutoShape 9"/>
          <p:cNvSpPr>
            <a:spLocks noChangeArrowheads="1"/>
          </p:cNvSpPr>
          <p:nvPr/>
        </p:nvSpPr>
        <p:spPr bwMode="auto">
          <a:xfrm>
            <a:off x="1685312" y="1743054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/>
              <a:t>작성</a:t>
            </a:r>
          </a:p>
        </p:txBody>
      </p:sp>
      <p:sp>
        <p:nvSpPr>
          <p:cNvPr id="145" name="AutoShape 9"/>
          <p:cNvSpPr>
            <a:spLocks noChangeArrowheads="1"/>
          </p:cNvSpPr>
          <p:nvPr/>
        </p:nvSpPr>
        <p:spPr bwMode="auto">
          <a:xfrm>
            <a:off x="3002044" y="3100721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/>
              <a:t>생성</a:t>
            </a:r>
          </a:p>
        </p:txBody>
      </p:sp>
      <p:sp>
        <p:nvSpPr>
          <p:cNvPr id="147" name="AutoShape 9"/>
          <p:cNvSpPr>
            <a:spLocks noChangeArrowheads="1"/>
          </p:cNvSpPr>
          <p:nvPr/>
        </p:nvSpPr>
        <p:spPr bwMode="auto">
          <a:xfrm>
            <a:off x="4081813" y="1743054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포함</a:t>
            </a:r>
          </a:p>
        </p:txBody>
      </p:sp>
      <p:sp>
        <p:nvSpPr>
          <p:cNvPr id="148" name="AutoShape 9"/>
          <p:cNvSpPr>
            <a:spLocks noChangeArrowheads="1"/>
          </p:cNvSpPr>
          <p:nvPr/>
        </p:nvSpPr>
        <p:spPr bwMode="auto">
          <a:xfrm>
            <a:off x="1685312" y="5911074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베팅</a:t>
            </a:r>
          </a:p>
        </p:txBody>
      </p:sp>
      <p:sp>
        <p:nvSpPr>
          <p:cNvPr id="150" name="AutoShape 9"/>
          <p:cNvSpPr>
            <a:spLocks noChangeArrowheads="1"/>
          </p:cNvSpPr>
          <p:nvPr/>
        </p:nvSpPr>
        <p:spPr bwMode="auto">
          <a:xfrm>
            <a:off x="4139740" y="6481637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배송</a:t>
            </a:r>
          </a:p>
        </p:txBody>
      </p:sp>
      <p:sp>
        <p:nvSpPr>
          <p:cNvPr id="152" name="AutoShape 9"/>
          <p:cNvSpPr>
            <a:spLocks noChangeArrowheads="1"/>
          </p:cNvSpPr>
          <p:nvPr/>
        </p:nvSpPr>
        <p:spPr bwMode="auto">
          <a:xfrm>
            <a:off x="4139740" y="8573762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등록</a:t>
            </a:r>
          </a:p>
        </p:txBody>
      </p:sp>
      <p:sp>
        <p:nvSpPr>
          <p:cNvPr id="153" name="AutoShape 9"/>
          <p:cNvSpPr>
            <a:spLocks noChangeArrowheads="1"/>
          </p:cNvSpPr>
          <p:nvPr/>
        </p:nvSpPr>
        <p:spPr bwMode="auto">
          <a:xfrm>
            <a:off x="4065384" y="5415244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/>
              <a:t>생성</a:t>
            </a:r>
          </a:p>
        </p:txBody>
      </p:sp>
      <p:sp>
        <p:nvSpPr>
          <p:cNvPr id="154" name="AutoShape 9"/>
          <p:cNvSpPr>
            <a:spLocks noChangeArrowheads="1"/>
          </p:cNvSpPr>
          <p:nvPr/>
        </p:nvSpPr>
        <p:spPr bwMode="auto">
          <a:xfrm>
            <a:off x="1628801" y="8309351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상태 등록</a:t>
            </a:r>
          </a:p>
        </p:txBody>
      </p:sp>
      <p:sp>
        <p:nvSpPr>
          <p:cNvPr id="155" name="AutoShape 9"/>
          <p:cNvSpPr>
            <a:spLocks noChangeArrowheads="1"/>
          </p:cNvSpPr>
          <p:nvPr/>
        </p:nvSpPr>
        <p:spPr bwMode="auto">
          <a:xfrm>
            <a:off x="2944838" y="4000101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포함</a:t>
            </a:r>
          </a:p>
        </p:txBody>
      </p:sp>
      <p:sp>
        <p:nvSpPr>
          <p:cNvPr id="156" name="텍스트 상자 155"/>
          <p:cNvSpPr txBox="1"/>
          <p:nvPr/>
        </p:nvSpPr>
        <p:spPr>
          <a:xfrm>
            <a:off x="3853012" y="1637019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869160" y="1637019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58" name="텍스트 상자 157"/>
          <p:cNvSpPr txBox="1"/>
          <p:nvPr/>
        </p:nvSpPr>
        <p:spPr>
          <a:xfrm>
            <a:off x="2622927" y="1637019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59" name="텍스트 상자 158"/>
          <p:cNvSpPr txBox="1"/>
          <p:nvPr/>
        </p:nvSpPr>
        <p:spPr>
          <a:xfrm>
            <a:off x="1355213" y="1619943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1383920" y="2972117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61" name="텍스트 상자 160"/>
          <p:cNvSpPr txBox="1"/>
          <p:nvPr/>
        </p:nvSpPr>
        <p:spPr>
          <a:xfrm>
            <a:off x="4719459" y="2984726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62" name="텍스트 상자 161"/>
          <p:cNvSpPr txBox="1"/>
          <p:nvPr/>
        </p:nvSpPr>
        <p:spPr>
          <a:xfrm>
            <a:off x="424626" y="3551038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63" name="텍스트 상자 162"/>
          <p:cNvSpPr txBox="1"/>
          <p:nvPr/>
        </p:nvSpPr>
        <p:spPr>
          <a:xfrm>
            <a:off x="875129" y="6264211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64" name="텍스트 상자 163"/>
          <p:cNvSpPr txBox="1"/>
          <p:nvPr/>
        </p:nvSpPr>
        <p:spPr>
          <a:xfrm>
            <a:off x="4961130" y="5237419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65" name="텍스트 상자 164"/>
          <p:cNvSpPr txBox="1"/>
          <p:nvPr/>
        </p:nvSpPr>
        <p:spPr>
          <a:xfrm>
            <a:off x="4891165" y="3752073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66" name="AutoShape 9"/>
          <p:cNvSpPr>
            <a:spLocks noChangeArrowheads="1"/>
          </p:cNvSpPr>
          <p:nvPr/>
        </p:nvSpPr>
        <p:spPr bwMode="auto">
          <a:xfrm>
            <a:off x="404665" y="7029758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낙찰자 결정</a:t>
            </a:r>
          </a:p>
        </p:txBody>
      </p:sp>
      <p:sp>
        <p:nvSpPr>
          <p:cNvPr id="167" name="AutoShape 9"/>
          <p:cNvSpPr>
            <a:spLocks noChangeArrowheads="1"/>
          </p:cNvSpPr>
          <p:nvPr/>
        </p:nvSpPr>
        <p:spPr bwMode="auto">
          <a:xfrm>
            <a:off x="5203178" y="7432175"/>
            <a:ext cx="988219" cy="326231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900" b="1" dirty="0"/>
              <a:t>관리</a:t>
            </a:r>
          </a:p>
        </p:txBody>
      </p:sp>
      <p:cxnSp>
        <p:nvCxnSpPr>
          <p:cNvPr id="168" name="직선 연결선[R] 167"/>
          <p:cNvCxnSpPr/>
          <p:nvPr/>
        </p:nvCxnSpPr>
        <p:spPr>
          <a:xfrm flipH="1" flipV="1">
            <a:off x="1355213" y="1883239"/>
            <a:ext cx="330098" cy="2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2673530" y="1906169"/>
            <a:ext cx="33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[R] 169"/>
          <p:cNvCxnSpPr/>
          <p:nvPr/>
        </p:nvCxnSpPr>
        <p:spPr>
          <a:xfrm>
            <a:off x="5070031" y="1906169"/>
            <a:ext cx="21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H="1">
            <a:off x="3867724" y="1906169"/>
            <a:ext cx="21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/>
          <p:cNvCxnSpPr/>
          <p:nvPr/>
        </p:nvCxnSpPr>
        <p:spPr>
          <a:xfrm>
            <a:off x="1355213" y="3240906"/>
            <a:ext cx="1646830" cy="2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3990263" y="3263836"/>
            <a:ext cx="1283017" cy="2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상자 173"/>
          <p:cNvSpPr txBox="1"/>
          <p:nvPr/>
        </p:nvSpPr>
        <p:spPr>
          <a:xfrm>
            <a:off x="3831956" y="5279230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cxnSp>
        <p:nvCxnSpPr>
          <p:cNvPr id="175" name="꺾인 연결선[E] 174"/>
          <p:cNvCxnSpPr/>
          <p:nvPr/>
        </p:nvCxnSpPr>
        <p:spPr>
          <a:xfrm flipV="1">
            <a:off x="3933056" y="3713346"/>
            <a:ext cx="1343494" cy="449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[R] 175"/>
          <p:cNvCxnSpPr/>
          <p:nvPr/>
        </p:nvCxnSpPr>
        <p:spPr>
          <a:xfrm flipH="1">
            <a:off x="3398791" y="4326331"/>
            <a:ext cx="40156" cy="7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3830839" y="5578359"/>
            <a:ext cx="234544" cy="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[R] 177"/>
          <p:cNvCxnSpPr/>
          <p:nvPr/>
        </p:nvCxnSpPr>
        <p:spPr>
          <a:xfrm>
            <a:off x="5053603" y="5578360"/>
            <a:ext cx="219677" cy="18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/>
          <p:cNvCxnSpPr/>
          <p:nvPr/>
        </p:nvCxnSpPr>
        <p:spPr>
          <a:xfrm rot="16200000" flipH="1">
            <a:off x="233615" y="3965267"/>
            <a:ext cx="2635356" cy="12562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텍스트 상자 179"/>
          <p:cNvSpPr txBox="1"/>
          <p:nvPr/>
        </p:nvSpPr>
        <p:spPr>
          <a:xfrm>
            <a:off x="3068960" y="7109627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81" name="텍스트 상자 180"/>
          <p:cNvSpPr txBox="1"/>
          <p:nvPr/>
        </p:nvSpPr>
        <p:spPr>
          <a:xfrm>
            <a:off x="5257202" y="7835658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sp>
        <p:nvSpPr>
          <p:cNvPr id="182" name="텍스트 상자 181"/>
          <p:cNvSpPr txBox="1"/>
          <p:nvPr/>
        </p:nvSpPr>
        <p:spPr>
          <a:xfrm>
            <a:off x="5769573" y="6114193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cxnSp>
        <p:nvCxnSpPr>
          <p:cNvPr id="183" name="직선 연결선[R] 182"/>
          <p:cNvCxnSpPr/>
          <p:nvPr/>
        </p:nvCxnSpPr>
        <p:spPr>
          <a:xfrm flipH="1">
            <a:off x="5697287" y="6009322"/>
            <a:ext cx="72286" cy="14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5697287" y="7758405"/>
            <a:ext cx="8040" cy="33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[E] 184"/>
          <p:cNvCxnSpPr/>
          <p:nvPr/>
        </p:nvCxnSpPr>
        <p:spPr>
          <a:xfrm rot="10800000">
            <a:off x="923165" y="6223813"/>
            <a:ext cx="3216574" cy="42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[E] 185"/>
          <p:cNvCxnSpPr/>
          <p:nvPr/>
        </p:nvCxnSpPr>
        <p:spPr>
          <a:xfrm rot="10800000" flipV="1">
            <a:off x="5127960" y="6022247"/>
            <a:ext cx="641615" cy="6225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텍스트 상자 186"/>
          <p:cNvSpPr txBox="1"/>
          <p:nvPr/>
        </p:nvSpPr>
        <p:spPr>
          <a:xfrm>
            <a:off x="5053602" y="6069260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88" name="텍스트 상자 187"/>
          <p:cNvSpPr txBox="1"/>
          <p:nvPr/>
        </p:nvSpPr>
        <p:spPr>
          <a:xfrm>
            <a:off x="3408807" y="4869896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189" name="텍스트 상자 188"/>
          <p:cNvSpPr txBox="1"/>
          <p:nvPr/>
        </p:nvSpPr>
        <p:spPr>
          <a:xfrm>
            <a:off x="4891164" y="8422717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cxnSp>
        <p:nvCxnSpPr>
          <p:cNvPr id="190" name="직선 화살표 연결선 189"/>
          <p:cNvCxnSpPr/>
          <p:nvPr/>
        </p:nvCxnSpPr>
        <p:spPr>
          <a:xfrm flipV="1">
            <a:off x="5127958" y="8545827"/>
            <a:ext cx="203290" cy="1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[E] 190"/>
          <p:cNvCxnSpPr/>
          <p:nvPr/>
        </p:nvCxnSpPr>
        <p:spPr>
          <a:xfrm rot="10800000">
            <a:off x="3990264" y="8280662"/>
            <a:ext cx="149477" cy="4562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텍스트 상자 191"/>
          <p:cNvSpPr txBox="1"/>
          <p:nvPr/>
        </p:nvSpPr>
        <p:spPr>
          <a:xfrm>
            <a:off x="3980369" y="8100315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cxnSp>
        <p:nvCxnSpPr>
          <p:cNvPr id="193" name="꺾인 연결선[E] 192"/>
          <p:cNvCxnSpPr/>
          <p:nvPr/>
        </p:nvCxnSpPr>
        <p:spPr>
          <a:xfrm rot="16200000" flipV="1">
            <a:off x="50451" y="6181434"/>
            <a:ext cx="1288990" cy="407657"/>
          </a:xfrm>
          <a:prstGeom prst="bentConnector4">
            <a:avLst>
              <a:gd name="adj1" fmla="val 19590"/>
              <a:gd name="adj2" fmla="val 177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텍스트 상자 193"/>
          <p:cNvSpPr txBox="1"/>
          <p:nvPr/>
        </p:nvSpPr>
        <p:spPr>
          <a:xfrm>
            <a:off x="14032" y="5519698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cxnSp>
        <p:nvCxnSpPr>
          <p:cNvPr id="195" name="직선 연결선[R] 194"/>
          <p:cNvCxnSpPr/>
          <p:nvPr/>
        </p:nvCxnSpPr>
        <p:spPr>
          <a:xfrm>
            <a:off x="898775" y="7355988"/>
            <a:ext cx="24391" cy="8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 flipV="1">
            <a:off x="2617019" y="8472466"/>
            <a:ext cx="3821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텍스트 상자 196"/>
          <p:cNvSpPr txBox="1"/>
          <p:nvPr/>
        </p:nvSpPr>
        <p:spPr>
          <a:xfrm>
            <a:off x="1340609" y="8161935"/>
            <a:ext cx="44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1..1</a:t>
            </a:r>
            <a:endParaRPr kumimoji="1" lang="ko-KR" altLang="en-US" sz="1000" dirty="0"/>
          </a:p>
        </p:txBody>
      </p:sp>
      <p:cxnSp>
        <p:nvCxnSpPr>
          <p:cNvPr id="198" name="꺾인 연결선[E] 197"/>
          <p:cNvCxnSpPr/>
          <p:nvPr/>
        </p:nvCxnSpPr>
        <p:spPr>
          <a:xfrm rot="16200000" flipH="1">
            <a:off x="2231685" y="6185040"/>
            <a:ext cx="1194552" cy="12990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198"/>
          <p:cNvSpPr txBox="1"/>
          <p:nvPr/>
        </p:nvSpPr>
        <p:spPr>
          <a:xfrm>
            <a:off x="2526982" y="8186240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cxnSp>
        <p:nvCxnSpPr>
          <p:cNvPr id="200" name="직선 화살표 연결선 199"/>
          <p:cNvCxnSpPr/>
          <p:nvPr/>
        </p:nvCxnSpPr>
        <p:spPr>
          <a:xfrm flipH="1">
            <a:off x="1392883" y="8477778"/>
            <a:ext cx="23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텍스트 상자 200"/>
          <p:cNvSpPr txBox="1"/>
          <p:nvPr/>
        </p:nvSpPr>
        <p:spPr>
          <a:xfrm>
            <a:off x="920715" y="7854094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0..n</a:t>
            </a:r>
            <a:endParaRPr kumimoji="1" lang="ko-KR" altLang="en-US" sz="1000" dirty="0"/>
          </a:p>
        </p:txBody>
      </p:sp>
      <p:sp>
        <p:nvSpPr>
          <p:cNvPr id="202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ERD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030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스키마 정의 코드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640" y="1928664"/>
            <a:ext cx="604867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</a:rPr>
              <a:t>CREATE TABLE </a:t>
            </a: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</a:rPr>
              <a:t> `user` </a:t>
            </a:r>
            <a:r>
              <a:rPr lang="en-US" altLang="ko-KR" sz="1000" dirty="0">
                <a:solidFill>
                  <a:srgbClr val="000000"/>
                </a:solidFill>
                <a:latin typeface="Arial" charset="0"/>
              </a:rPr>
              <a:t>(</a:t>
            </a:r>
            <a:endParaRPr lang="en-US" altLang="ko-KR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`id`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 AUTO_INCREMENT,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인덱스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(PK)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login_email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 		char(30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로그인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이메일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`password`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varchar(100)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비밀번호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name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		varchar(20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,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이름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join_date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datetime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회원 가입일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>
                <a:solidFill>
                  <a:srgbClr val="000000"/>
                </a:solidFill>
                <a:latin typeface="Arial" charset="0"/>
              </a:rPr>
              <a:t>last_login_date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datetime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,	 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마지막 로그인 일시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>
                <a:solidFill>
                  <a:srgbClr val="000000"/>
                </a:solidFill>
                <a:latin typeface="Arial" charset="0"/>
              </a:rPr>
              <a:t>drop_yn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char(1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'N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',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탈퇴 여부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>
                <a:solidFill>
                  <a:srgbClr val="000000"/>
                </a:solidFill>
                <a:latin typeface="Arial" charset="0"/>
              </a:rPr>
              <a:t>drop_date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datetime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탈퇴 일시</a:t>
            </a:r>
            <a:endParaRPr lang="en-US" altLang="ko-KR" sz="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user_level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smallint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1,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회원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레벨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user_point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	DEFAULT 1, 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회원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포인트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good_rate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0,	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긍정 평가수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soso_rate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0,		##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보통 평가수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bad_rate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	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0, 	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부정 평가수</a:t>
            </a:r>
            <a:endParaRPr lang="en-US" altLang="ko-KR" sz="900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" charset="0"/>
              </a:rPr>
              <a:t>PRIMARY KEY (`id`)</a:t>
            </a:r>
            <a:endParaRPr lang="en-US" altLang="ko-KR" sz="1000" dirty="0"/>
          </a:p>
          <a:p>
            <a:r>
              <a:rPr lang="en-US" altLang="ko-KR" sz="1000" dirty="0" smtClean="0"/>
              <a:t>)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60648" y="1332855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 Table : </a:t>
            </a:r>
            <a:r>
              <a:rPr lang="ko-KR" altLang="en-US" sz="1400" dirty="0" smtClean="0"/>
              <a:t>사용자 정보</a:t>
            </a:r>
            <a:endParaRPr kumimoji="1"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8640" y="6577533"/>
            <a:ext cx="669674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CREATE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TABLE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`category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`id`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 AUTO_INCREMENT,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카테고리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id(10000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대분류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100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 중분류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 소분류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name`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varchar(50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 smtClean="0">
                <a:solidFill>
                  <a:srgbClr val="000000"/>
                </a:solidFill>
                <a:latin typeface="Arial" charset="0"/>
              </a:rPr>
              <a:t>카테고리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이름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>
                <a:solidFill>
                  <a:srgbClr val="000000"/>
                </a:solidFill>
                <a:latin typeface="Arial" charset="0"/>
              </a:rPr>
              <a:t>list_order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smallint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순서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</a:t>
            </a:r>
            <a:r>
              <a:rPr lang="en-US" altLang="ko-KR" sz="900" dirty="0" err="1">
                <a:solidFill>
                  <a:srgbClr val="000000"/>
                </a:solidFill>
                <a:latin typeface="Arial" charset="0"/>
              </a:rPr>
              <a:t>input_date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datetime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NOT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NULL,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작성일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`status`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smallint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	DEFAULT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0,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		## 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상태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0=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미사용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, 1=</a:t>
            </a:r>
            <a:r>
              <a:rPr lang="ko-KR" altLang="en-US" sz="900" dirty="0">
                <a:solidFill>
                  <a:srgbClr val="000000"/>
                </a:solidFill>
                <a:latin typeface="Arial" charset="0"/>
              </a:rPr>
              <a:t>사용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PRIMARY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KEY (`id`)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</a:t>
            </a:r>
            <a:br>
              <a:rPr lang="en-US" altLang="ko-KR" sz="900" dirty="0">
                <a:solidFill>
                  <a:srgbClr val="000000"/>
                </a:solidFill>
                <a:latin typeface="Arial" charset="0"/>
              </a:rPr>
            </a:br>
            <a:endParaRPr lang="ko-KR" altLang="en-US" sz="9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88640" y="5961664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Category : </a:t>
            </a:r>
            <a:r>
              <a:rPr lang="ko-KR" altLang="en-US" sz="1400" dirty="0" smtClean="0"/>
              <a:t>카테고리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656" y="2056842"/>
            <a:ext cx="65253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TABLE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review_target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`id`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 AUTO_INCREMENT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인덱스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category_id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카테고리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인덱스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(FK)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input_user_id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	##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생성자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아이디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`name`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varchar(50)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카테고리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이름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`score`		float	DEFAULT 0,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카테고리 점수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img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varchar(255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대표 이미지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basic_info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text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기본 정보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input_date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작성일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`status`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1, 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상태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0=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미사용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1=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사용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2=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신고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like_count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0,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좋아요 수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review_count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리뷰 수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delete_yn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char(1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‘N’,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 여부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delete_user_id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bigint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삭제자 아이디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delete_date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삭제일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`popularity`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bigint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인기도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PRIMARY KEY (`id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 FOREIGN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KEY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category_id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REFRENCES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category(id)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32656" y="1475171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Review_Target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리뷰 대상</a:t>
            </a:r>
            <a:endParaRPr kumimoji="1"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32656" y="6535893"/>
            <a:ext cx="633670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TABLE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`review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(</a:t>
            </a: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`id` 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 AUTO_INCREMENT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인덱스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target_id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리뷰대상 인덱스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user_id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작성자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아이디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`score`	float	NOT NULL,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리뷰점수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`content`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text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내용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like_count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0, 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좋아요 수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input_date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작성일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delete_yn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char(1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‘N’,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 여부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delete_date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삭제일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delete_user_id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bigint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삭제자 아이디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PRIMARY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KEY (`id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`),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FOREIGN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KEY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target_id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REFRENCES 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review_target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(id),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FOREIGN KEY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user_id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REFRENCES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user(id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332656" y="6105128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Review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리뷰</a:t>
            </a:r>
            <a:endParaRPr kumimoji="1" lang="ko-KR" altLang="en-US" sz="1400" dirty="0"/>
          </a:p>
        </p:txBody>
      </p:sp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스키마 정의 코드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7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6632" y="207268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TABLE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store_item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`id`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 AUTO_INCREMENT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아이템인덱스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name`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varchar(50)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상품 이름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`price`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0,		##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상품 원가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img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varchar(255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대표 이미지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basic_info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text 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기본 정보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input_date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생성일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start_date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		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 	NOT NULL, 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경매 시작 시간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end_date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		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 	NOT NULL, 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경매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종료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시간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announce_date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		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 	NOT NULL, 	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경매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결과 발표 시간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`status` 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1, 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상태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0=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준비중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 1=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경매중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 2=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집계중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완료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bet_count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0,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경매 참여자 수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delete_yn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		char(1) 	DEFAULT ‘N’, 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삭제 여부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get_user_id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	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상품 수령자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store_maneger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		text	DEFAULT NULL,		##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 상품관리자 정보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PRIMARY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KEY (`id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FOREIGN KEY (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get_user_id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) REFERENCES user(id)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32656" y="1475171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Store_item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스토어 물품 목록</a:t>
            </a:r>
            <a:endParaRPr kumimoji="1"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88640" y="6535893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TABLE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bet_status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`id` 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NOT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NULL AUTO_INCREMENT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,	## 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인덱스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item_id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 	DEFAULT NOT NULL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아이템 인덱스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bet_point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	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DEFAULT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NULL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	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베팅 포인트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`</a:t>
            </a:r>
            <a:r>
              <a:rPr lang="en-US" altLang="ko-KR" sz="900" dirty="0" err="1" smtClean="0">
                <a:latin typeface="Arial" charset="0"/>
                <a:ea typeface="Arial" charset="0"/>
                <a:cs typeface="Arial" charset="0"/>
              </a:rPr>
              <a:t>bet_user_id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	DEFAULT NOT 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NULL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	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## </a:t>
            </a:r>
            <a:r>
              <a:rPr lang="ko-KR" altLang="en-US" sz="900" dirty="0" smtClean="0">
                <a:latin typeface="Arial" charset="0"/>
                <a:ea typeface="Arial" charset="0"/>
                <a:cs typeface="Arial" charset="0"/>
              </a:rPr>
              <a:t>베팅한 사람</a:t>
            </a:r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ko-KR" sz="9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PRIMARY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KEY (`id</a:t>
            </a:r>
            <a:r>
              <a:rPr lang="en-US" altLang="ko-KR" sz="900" dirty="0" smtClean="0">
                <a:latin typeface="Arial" charset="0"/>
                <a:ea typeface="Arial" charset="0"/>
                <a:cs typeface="Arial" charset="0"/>
              </a:rPr>
              <a:t>`),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FOREIGN 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KEY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item_id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REFRENCES 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store_item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(id),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FOREIGN KEY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charset="0"/>
              </a:rPr>
              <a:t>bet_user_id</a:t>
            </a:r>
            <a:r>
              <a:rPr lang="en-US" altLang="ko-KR" sz="900" dirty="0">
                <a:solidFill>
                  <a:srgbClr val="000000"/>
                </a:solidFill>
                <a:latin typeface="Arial" charset="0"/>
              </a:rPr>
              <a:t>) REFRENCES </a:t>
            </a:r>
            <a:r>
              <a:rPr lang="en-US" altLang="ko-KR" sz="900" dirty="0" smtClean="0">
                <a:solidFill>
                  <a:srgbClr val="000000"/>
                </a:solidFill>
                <a:latin typeface="Arial" charset="0"/>
              </a:rPr>
              <a:t>user(id)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) 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endParaRPr lang="ko-KR" alt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332656" y="610512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Bet_status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배팅 상태</a:t>
            </a:r>
            <a:endParaRPr kumimoji="1" lang="ko-KR" altLang="en-US" sz="1400" dirty="0"/>
          </a:p>
        </p:txBody>
      </p:sp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스키마 정의 코드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3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Join </a:t>
            </a: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결과 캡쳐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6858000" cy="2135636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836712" y="1856656"/>
            <a:ext cx="547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대상에서 카테고리 이름을 가져오기 위한 </a:t>
            </a:r>
            <a:r>
              <a:rPr kumimoji="1" lang="en-US" altLang="ko-KR" dirty="0" smtClean="0"/>
              <a:t>Join</a:t>
            </a:r>
          </a:p>
          <a:p>
            <a:endParaRPr lang="en-US" altLang="ko-KR" dirty="0"/>
          </a:p>
          <a:p>
            <a:r>
              <a:rPr lang="en-US" altLang="ko-KR" dirty="0" smtClean="0"/>
              <a:t>category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review_target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시킴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6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Join </a:t>
            </a: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결과 캡쳐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690109" y="1208584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페이지에서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리뷰 대상에서 카테고리 이름을 가져오기 위한 </a:t>
            </a:r>
            <a:r>
              <a:rPr kumimoji="1" lang="en-US" altLang="ko-KR" dirty="0" smtClean="0"/>
              <a:t>Join</a:t>
            </a:r>
          </a:p>
          <a:p>
            <a:endParaRPr lang="en-US" altLang="ko-KR" dirty="0"/>
          </a:p>
          <a:p>
            <a:r>
              <a:rPr lang="en-US" altLang="ko-KR" dirty="0" smtClean="0"/>
              <a:t>category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review_target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시킴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598"/>
            <a:ext cx="6858000" cy="2135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12"/>
            <a:ext cx="6858000" cy="2224572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8680" y="5817096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리뷰에서 작성자를 출력하기 위한 </a:t>
            </a:r>
            <a:r>
              <a:rPr lang="en-US" altLang="ko-KR" dirty="0" smtClean="0"/>
              <a:t>Join,</a:t>
            </a:r>
          </a:p>
          <a:p>
            <a:r>
              <a:rPr kumimoji="1" lang="en-US" altLang="ko-KR" dirty="0" smtClean="0"/>
              <a:t>review</a:t>
            </a:r>
            <a:r>
              <a:rPr kumimoji="1" lang="ko-KR" altLang="en-US" dirty="0" smtClean="0"/>
              <a:t>를 기준으로 </a:t>
            </a:r>
            <a:r>
              <a:rPr kumimoji="1" lang="en-US" altLang="ko-KR" dirty="0" smtClean="0"/>
              <a:t>right Join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30175" y="1368442"/>
            <a:ext cx="6624638" cy="7856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525"/>
            <a:ext cx="6858000" cy="5508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800" b="1" smtClean="0">
                <a:ea typeface="+mn-ea"/>
              </a:rPr>
              <a:t>서비스개요서 </a:t>
            </a:r>
            <a:r>
              <a:rPr lang="en-US" altLang="ko-KR" sz="2800" b="1" dirty="0" smtClean="0">
                <a:ea typeface="+mn-ea"/>
              </a:rPr>
              <a:t>: </a:t>
            </a:r>
            <a:r>
              <a:rPr lang="ko-KR" altLang="en-US" sz="2800" b="1" smtClean="0">
                <a:ea typeface="+mn-ea"/>
              </a:rPr>
              <a:t>서비스개요</a:t>
            </a:r>
            <a:endParaRPr lang="ko-KR" altLang="en-US" sz="2800" b="1"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0175" y="849313"/>
            <a:ext cx="6624638" cy="5032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smtClean="0">
                <a:solidFill>
                  <a:schemeClr val="tx1"/>
                </a:solidFill>
              </a:rPr>
              <a:t>서비스개요</a:t>
            </a:r>
            <a:endParaRPr kumimoji="0" lang="ko-KR" altLang="en-US" b="1">
              <a:solidFill>
                <a:schemeClr val="tx1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49275" y="1712913"/>
            <a:ext cx="590391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dirty="0" smtClean="0"/>
              <a:t>세줄 리뷰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세상의 모든 리뷰를 담는 서비스이다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세줄 리뷰에서 </a:t>
            </a:r>
            <a:r>
              <a:rPr lang="ko-KR" altLang="en-US" dirty="0" smtClean="0"/>
              <a:t>사용자는 다양한 카테고리의 리뷰 대상들을 직접 만들 수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각각의 리뷰 대상들에 대해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코멘트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남길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세줄 리뷰에서의 </a:t>
            </a:r>
            <a:r>
              <a:rPr lang="ko-KR" altLang="en-US" dirty="0" smtClean="0"/>
              <a:t>리뷰는 집중적으로 탐색하여 쓴 글이라기 보다는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줄의 간단한 평이다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세줄 리뷰에서 </a:t>
            </a:r>
            <a:r>
              <a:rPr lang="ko-KR" altLang="en-US" dirty="0" smtClean="0"/>
              <a:t>사용자들은 리뷰를 남기므로써 포인트를 벌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 포인트로 상품을 구매할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세줄 리뷰에서 </a:t>
            </a:r>
            <a:r>
              <a:rPr lang="ko-KR" altLang="en-US" dirty="0" smtClean="0"/>
              <a:t>기대하는 것은 사용자들이 자신의 활동을 평과 함께 기록하고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기록을 다른 사용자들이 확인함으로써 더 좋은 선택을 유도하는 것에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commit Log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904"/>
            <a:ext cx="6858000" cy="4128247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1033152" y="2288704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github.com/LeFal/ThreeLineReview</a:t>
            </a:r>
            <a:endParaRPr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commit Log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5128"/>
            <a:ext cx="6858000" cy="2305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44"/>
            <a:ext cx="6858000" cy="39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/>
          </p:cNvSpPr>
          <p:nvPr/>
        </p:nvSpPr>
        <p:spPr bwMode="auto">
          <a:xfrm>
            <a:off x="-658" y="4232920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요구사항 만족 확인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0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회원 가입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96" y="5555684"/>
            <a:ext cx="1810704" cy="33835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8" y="5555684"/>
            <a:ext cx="1823921" cy="34297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85" y="1208750"/>
            <a:ext cx="1856963" cy="3370288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2628296" y="48826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구현 완료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8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36" y="5529064"/>
            <a:ext cx="2296490" cy="41914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529064"/>
            <a:ext cx="2271727" cy="419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86" y="665324"/>
            <a:ext cx="2160240" cy="3984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6" y="553161"/>
            <a:ext cx="2226724" cy="4183060"/>
          </a:xfrm>
          <a:prstGeom prst="rect">
            <a:avLst/>
          </a:prstGeom>
        </p:spPr>
      </p:pic>
      <p:sp>
        <p:nvSpPr>
          <p:cNvPr id="7" name="도넛[D] 6"/>
          <p:cNvSpPr/>
          <p:nvPr/>
        </p:nvSpPr>
        <p:spPr>
          <a:xfrm>
            <a:off x="2096852" y="5961112"/>
            <a:ext cx="1224136" cy="1080120"/>
          </a:xfrm>
          <a:prstGeom prst="donut">
            <a:avLst>
              <a:gd name="adj" fmla="val 15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도넛[D] 8"/>
          <p:cNvSpPr/>
          <p:nvPr/>
        </p:nvSpPr>
        <p:spPr>
          <a:xfrm>
            <a:off x="5445224" y="7761312"/>
            <a:ext cx="1224136" cy="1080120"/>
          </a:xfrm>
          <a:prstGeom prst="donut">
            <a:avLst>
              <a:gd name="adj" fmla="val 15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027988" y="4877391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일반 사용자 로그인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아래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로그인</a:t>
            </a:r>
            <a:endParaRPr kumimoji="1" lang="ko-KR" altLang="en-US" dirty="0"/>
          </a:p>
        </p:txBody>
      </p:sp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관리자 기능과 일반 사용자 기능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0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쿠키</a:t>
            </a: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(iOS</a:t>
            </a: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에서는 </a:t>
            </a:r>
            <a:r>
              <a:rPr kumimoji="0" lang="en-US" altLang="ko-KR" sz="2800" b="1" dirty="0" err="1" smtClean="0">
                <a:latin typeface="+mj-ea"/>
                <a:ea typeface="+mj-ea"/>
                <a:cs typeface="+mj-cs"/>
              </a:rPr>
              <a:t>UserDefault</a:t>
            </a: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)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9144"/>
            <a:ext cx="6858000" cy="11479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712"/>
            <a:ext cx="6858000" cy="1026929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1909071" y="3400298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시 </a:t>
            </a:r>
            <a:r>
              <a:rPr lang="en-US" altLang="ko-KR" dirty="0" err="1" smtClean="0"/>
              <a:t>userdefault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1336989" y="7654262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UserDefault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UserDefault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앱이 종료되어도 값이 유지됨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188640" y="571813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</a:t>
            </a:r>
            <a:r>
              <a:rPr lang="en-US" altLang="ko-KR" dirty="0" err="1" smtClean="0"/>
              <a:t>omeViewController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8640" y="179120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LoginViewController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핵심 데이터 삽입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7" y="4592960"/>
            <a:ext cx="1998385" cy="3821088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079111" y="862540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대상 생성</a:t>
            </a:r>
            <a:r>
              <a:rPr lang="en-US" altLang="ko-KR" dirty="0" smtClean="0"/>
              <a:t>(INSERT)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672"/>
            <a:ext cx="6858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핵심 데이터 삽입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79111" y="8625408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생성</a:t>
            </a:r>
            <a:r>
              <a:rPr lang="en-US" altLang="ko-KR" dirty="0" smtClean="0"/>
              <a:t>(INSERT)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12" y="4304928"/>
            <a:ext cx="2227268" cy="4100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040"/>
            <a:ext cx="6858000" cy="11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핵심 데이터 수정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79111" y="862540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기본 정보 수정</a:t>
            </a:r>
            <a:r>
              <a:rPr lang="en-US" altLang="ko-KR" dirty="0" smtClean="0"/>
              <a:t>(UPDATE)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0" y="4592960"/>
            <a:ext cx="2099940" cy="3810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50" y="1268999"/>
            <a:ext cx="6858000" cy="3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핵심 데이터 삭제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51057" y="8810074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리뷰대상 삭제 </a:t>
            </a:r>
            <a:r>
              <a:rPr lang="en-US" altLang="ko-KR" dirty="0" smtClean="0"/>
              <a:t>(DELETE)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36" y="4433912"/>
            <a:ext cx="2271727" cy="41914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6773"/>
            <a:ext cx="6858000" cy="28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제목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6858000" cy="550863"/>
          </a:xfrm>
        </p:spPr>
        <p:txBody>
          <a:bodyPr/>
          <a:lstStyle/>
          <a:p>
            <a:pPr eaLnBrk="1" hangingPunct="1"/>
            <a:r>
              <a:rPr lang="ko-KR" altLang="en-US" sz="2800" b="1" smtClean="0">
                <a:ea typeface="굴림" charset="-127"/>
              </a:rPr>
              <a:t>요구사항 명세서 </a:t>
            </a:r>
            <a:r>
              <a:rPr lang="en-US" altLang="ko-KR" sz="2800" b="1" smtClean="0">
                <a:ea typeface="굴림" charset="-127"/>
              </a:rPr>
              <a:t>: </a:t>
            </a:r>
            <a:r>
              <a:rPr lang="ko-KR" altLang="en-US" sz="2800" b="1" smtClean="0">
                <a:ea typeface="굴림" charset="-127"/>
              </a:rPr>
              <a:t>전사적 </a:t>
            </a:r>
          </a:p>
        </p:txBody>
      </p:sp>
      <p:graphicFrame>
        <p:nvGraphicFramePr>
          <p:cNvPr id="19048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841"/>
              </p:ext>
            </p:extLst>
          </p:nvPr>
        </p:nvGraphicFramePr>
        <p:xfrm>
          <a:off x="333375" y="920750"/>
          <a:ext cx="6119813" cy="3040063"/>
        </p:xfrm>
        <a:graphic>
          <a:graphicData uri="http://schemas.openxmlformats.org/drawingml/2006/table">
            <a:tbl>
              <a:tblPr/>
              <a:tblGrid>
                <a:gridCol w="611981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전사적 요구사항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75272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533400" marR="0" lvl="0" indent="-5334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어플리케이션으로 접근성을 높인다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33400" marR="0" lvl="0" indent="-5334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서비스에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가입된 회원에게만 서비스를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533400" marR="0" lvl="0" indent="-5334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누구나 가입된 사람이라면 리뷰대상을 생성할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33400" marR="0" lvl="0" indent="-5334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누구나 가입된 사람이라면 리뷰를 남길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33400" marR="0" lvl="0" indent="-5334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시스템은 이용자에게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핵심 데이터 검색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51057" y="881007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리뷰대상 검색 </a:t>
            </a:r>
            <a:r>
              <a:rPr lang="en-US" altLang="ko-KR" dirty="0" smtClean="0"/>
              <a:t>(SEARCH)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72" y="5097016"/>
            <a:ext cx="1940215" cy="355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568"/>
            <a:ext cx="6858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간략정보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 </a:t>
            </a: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&amp;</a:t>
            </a:r>
            <a:r>
              <a:rPr kumimoji="0" lang="ko-KR" altLang="en-US" sz="2800" b="1" dirty="0" smtClean="0">
                <a:latin typeface="+mj-ea"/>
                <a:ea typeface="+mj-ea"/>
                <a:cs typeface="+mj-cs"/>
              </a:rPr>
              <a:t>상세정보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2432720"/>
            <a:ext cx="2683239" cy="49478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576737"/>
            <a:ext cx="2623613" cy="48038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738257" y="85534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간략데이터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우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상세데이터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2800" b="1" dirty="0" smtClean="0">
                <a:latin typeface="+mj-ea"/>
                <a:ea typeface="+mj-ea"/>
                <a:cs typeface="+mj-cs"/>
              </a:rPr>
              <a:t>Join</a:t>
            </a:r>
            <a:endParaRPr kumimoji="0" lang="ko-KR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560"/>
            <a:ext cx="6858000" cy="9895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8175"/>
            <a:ext cx="6858000" cy="736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200"/>
            <a:ext cx="6858000" cy="2135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85" y="2216358"/>
            <a:ext cx="6858000" cy="2224572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196752" y="447309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리뷰에서 사용자 이름을 가져오기 </a:t>
            </a:r>
            <a:r>
              <a:rPr lang="ko-KR" altLang="en-US" smtClean="0"/>
              <a:t>위한 </a:t>
            </a:r>
            <a:r>
              <a:rPr lang="en-US" altLang="ko-KR" dirty="0" smtClean="0"/>
              <a:t>JOIN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1226261" y="5409827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리뷰대상에서 카테고리을 가져오기 위한 </a:t>
            </a:r>
            <a:r>
              <a:rPr lang="en-US" altLang="ko-KR" dirty="0" smtClean="0"/>
              <a:t>JOIN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/>
          </p:cNvSpPr>
          <p:nvPr/>
        </p:nvSpPr>
        <p:spPr bwMode="auto">
          <a:xfrm>
            <a:off x="260350" y="6856413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graphicFrame>
        <p:nvGraphicFramePr>
          <p:cNvPr id="31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74264"/>
              </p:ext>
            </p:extLst>
          </p:nvPr>
        </p:nvGraphicFramePr>
        <p:xfrm>
          <a:off x="333375" y="920750"/>
          <a:ext cx="6119813" cy="4889818"/>
        </p:xfrm>
        <a:graphic>
          <a:graphicData uri="http://schemas.openxmlformats.org/drawingml/2006/table">
            <a:tbl>
              <a:tblPr/>
              <a:tblGrid>
                <a:gridCol w="863600"/>
                <a:gridCol w="525621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 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 가입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2725">
                <a:tc gridSpan="2">
                  <a:txBody>
                    <a:bodyPr/>
                    <a:lstStyle/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가입은 회원으로 가입시키는 일을 말한다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회원에는  관리자와 일반의 두 종류의 회원이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일반 회원 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일반 회원 가입에서는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가지 정보를 받는다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첫째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이메일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둘째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비밀번호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셋째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이름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필요시 비밀번호를 변경 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회원이 탈퇴할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정보를 삭제한다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그이외의 회원 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가입일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작성리뷰 개수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긍정 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부정리뷰수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보통리뷰수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포인트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레벨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는 자동으로 생성 될 수 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이메일은 중복해서 가질 수 없다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비밀번호는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자 이상이 되어야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비밀번호는 변경이 가능하지만 이외의 정보를 변경할 수 없다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가입 후 로그인을 하지 않고 바로 서비스를 사용할 수있도록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앱 종료후 다시 앱을 켜더라도 앱의 기능을 통해 기존 정보가 남아 있도록 한다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관리자 회원 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관리자 회원 가입은 직접 디비 입력을 통해 가입시킨다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관리자가 앱을 접속했을 때는 리뷰와 리뷰 대상을 관리할 수 있는 기능을 보여준다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관리자가 가지는 정보는 일반 회원의 정보와 같다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17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>
                <a:latin typeface="Arial" charset="0"/>
              </a:rPr>
              <a:t>요구사항 명세서 </a:t>
            </a:r>
            <a:r>
              <a:rPr kumimoji="0" lang="en-US" altLang="ko-KR" sz="2800" b="1">
                <a:latin typeface="Arial" charset="0"/>
              </a:rPr>
              <a:t>: </a:t>
            </a:r>
            <a:r>
              <a:rPr kumimoji="0" lang="ko-KR" altLang="en-US" sz="2800" b="1">
                <a:latin typeface="Arial" charset="0"/>
              </a:rPr>
              <a:t>기능별 </a:t>
            </a:r>
          </a:p>
        </p:txBody>
      </p:sp>
      <p:graphicFrame>
        <p:nvGraphicFramePr>
          <p:cNvPr id="727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16247"/>
              </p:ext>
            </p:extLst>
          </p:nvPr>
        </p:nvGraphicFramePr>
        <p:xfrm>
          <a:off x="339725" y="5916613"/>
          <a:ext cx="6119813" cy="1127760"/>
        </p:xfrm>
        <a:graphic>
          <a:graphicData uri="http://schemas.openxmlformats.org/drawingml/2006/table">
            <a:tbl>
              <a:tblPr/>
              <a:tblGrid>
                <a:gridCol w="1165225"/>
                <a:gridCol w="4954588"/>
              </a:tblGrid>
              <a:tr h="163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관련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Entity Sets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및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Entity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일반 회원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회원 이름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비밀번호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가입일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작성리뷰 개수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긍정 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부정리뷰수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보통리뷰수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포인트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레벨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관리자 회원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회원 이름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비밀번호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407"/>
              </p:ext>
            </p:extLst>
          </p:nvPr>
        </p:nvGraphicFramePr>
        <p:xfrm>
          <a:off x="333375" y="7207250"/>
          <a:ext cx="6099175" cy="732790"/>
        </p:xfrm>
        <a:graphic>
          <a:graphicData uri="http://schemas.openxmlformats.org/drawingml/2006/table">
            <a:tbl>
              <a:tblPr/>
              <a:tblGrid>
                <a:gridCol w="1433821"/>
                <a:gridCol w="466535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관련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Functions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및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 가입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직원의 기본 정보를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입력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0651"/>
              </p:ext>
            </p:extLst>
          </p:nvPr>
        </p:nvGraphicFramePr>
        <p:xfrm>
          <a:off x="333375" y="763589"/>
          <a:ext cx="6119813" cy="2542436"/>
        </p:xfrm>
        <a:graphic>
          <a:graphicData uri="http://schemas.openxmlformats.org/drawingml/2006/table">
            <a:tbl>
              <a:tblPr/>
              <a:tblGrid>
                <a:gridCol w="863600"/>
                <a:gridCol w="5256213"/>
              </a:tblGrid>
              <a:tr h="234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 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회원관리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596">
                <a:tc gridSpan="2">
                  <a:txBody>
                    <a:bodyPr/>
                    <a:lstStyle/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본 학원이 가입된 회원에게만 서비스를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회원관리 기능은 회원의 정보를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관리하는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기능이다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가입된 회원의 정보를 입력한다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수정 요청 시 회원의 정보를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탈퇴 요청 시 회원의 정보를 삭제한다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비정상적인 행위를 하는 회원을 탈퇴시킬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회원의 정보를 조회할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 기능은 관리자만 사용할 수 있다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141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>
                <a:latin typeface="Arial" charset="0"/>
              </a:rPr>
              <a:t>요구사항 명세서 </a:t>
            </a:r>
            <a:r>
              <a:rPr kumimoji="0" lang="en-US" altLang="ko-KR" sz="2800" b="1">
                <a:latin typeface="Arial" charset="0"/>
              </a:rPr>
              <a:t>: </a:t>
            </a:r>
            <a:r>
              <a:rPr kumimoji="0" lang="ko-KR" altLang="en-US" sz="2800" b="1">
                <a:latin typeface="Arial" charset="0"/>
              </a:rPr>
              <a:t>기능별 </a:t>
            </a:r>
          </a:p>
        </p:txBody>
      </p:sp>
      <p:graphicFrame>
        <p:nvGraphicFramePr>
          <p:cNvPr id="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64598"/>
              </p:ext>
            </p:extLst>
          </p:nvPr>
        </p:nvGraphicFramePr>
        <p:xfrm>
          <a:off x="332656" y="3656856"/>
          <a:ext cx="6119813" cy="2682240"/>
        </p:xfrm>
        <a:graphic>
          <a:graphicData uri="http://schemas.openxmlformats.org/drawingml/2006/table">
            <a:tbl>
              <a:tblPr/>
              <a:tblGrid>
                <a:gridCol w="863600"/>
                <a:gridCol w="5256213"/>
              </a:tblGrid>
              <a:tr h="234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 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리뷰 대상 생성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596">
                <a:tc gridSpan="2">
                  <a:txBody>
                    <a:bodyPr/>
                    <a:lstStyle/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일반 회원은 리뷰 대상을 자유롭게 생성할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생성은 리뷰를 작성할 수 있는 대상을 말한다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작성에는 다음의 정보를 입력해야한다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이름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기본 정보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카테고리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대상에 대한 리뷰 및 점수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대상은 중복될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점수는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0~10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사이로 입력이 되어야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기본 정보는 리뷰 대상에 대한 기본 정보를 의미한다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 내용은 생성자 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작성일과 함께 디비에 저장이 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72822"/>
              </p:ext>
            </p:extLst>
          </p:nvPr>
        </p:nvGraphicFramePr>
        <p:xfrm>
          <a:off x="369093" y="6753200"/>
          <a:ext cx="6119813" cy="2542436"/>
        </p:xfrm>
        <a:graphic>
          <a:graphicData uri="http://schemas.openxmlformats.org/drawingml/2006/table">
            <a:tbl>
              <a:tblPr/>
              <a:tblGrid>
                <a:gridCol w="863600"/>
                <a:gridCol w="5256213"/>
              </a:tblGrid>
              <a:tr h="234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기능 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리뷰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596">
                <a:tc gridSpan="2">
                  <a:txBody>
                    <a:bodyPr/>
                    <a:lstStyle/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일반 회원은 리뷰 대상에 대한 리뷰를 작성할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대상 작성에는 다음의 정보를 입력해야한다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914400" marR="0" lvl="1" indent="-4572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명의 회원은 한 리뷰 대상에 대해 하나의 리뷰만 작성 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회원은 자신이 작성한 리뷰에 대해 수정 및 삭제가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 점수는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0~10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사이로 입력이 되어야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리뷰를 작성하면 작성일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작성자와 함께 디비에 저장이 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432720"/>
            <a:ext cx="2832100" cy="5156200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3590925" y="3715361"/>
            <a:ext cx="30064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가입을 위해서 최소한의 정보만을 받는다</a:t>
            </a:r>
            <a:endParaRPr kumimoji="1" lang="en-US" altLang="ko-KR" sz="1200" dirty="0" smtClean="0"/>
          </a:p>
          <a:p>
            <a:endParaRPr lang="en-US" altLang="ko-KR" sz="1200" dirty="0"/>
          </a:p>
          <a:p>
            <a:r>
              <a:rPr kumimoji="1" lang="ko-KR" altLang="en-US" sz="1200" dirty="0" smtClean="0"/>
              <a:t>이메일은 이메일 형식이 아니라면 오류를 출력한다</a:t>
            </a:r>
            <a:r>
              <a:rPr kumimoji="1" lang="en-US" altLang="ko-KR" sz="1200" dirty="0" smtClean="0"/>
              <a:t>.</a:t>
            </a:r>
            <a:r>
              <a:rPr kumimoji="1" lang="ko-KR" altLang="en-US" sz="1200" dirty="0" smtClean="0"/>
              <a:t> </a:t>
            </a:r>
            <a:endParaRPr kumimoji="1" lang="en-US" altLang="ko-KR" sz="1200" dirty="0" smtClean="0"/>
          </a:p>
          <a:p>
            <a:endParaRPr lang="en-US" altLang="ko-KR" sz="1200" dirty="0"/>
          </a:p>
          <a:p>
            <a:r>
              <a:rPr kumimoji="1" lang="ko-KR" altLang="en-US" sz="1200" dirty="0" smtClean="0"/>
              <a:t>비밀번호가 </a:t>
            </a:r>
            <a:r>
              <a:rPr kumimoji="1" lang="en-US" altLang="ko-KR" sz="1200" dirty="0" smtClean="0"/>
              <a:t>8</a:t>
            </a:r>
            <a:r>
              <a:rPr kumimoji="1" lang="ko-KR" altLang="en-US" sz="1200" dirty="0" smtClean="0"/>
              <a:t>자 미만이라면 오류를 출력한다</a:t>
            </a:r>
            <a:r>
              <a:rPr kumimoji="1" lang="en-US" altLang="ko-KR" sz="1200" dirty="0" smtClean="0"/>
              <a:t>.</a:t>
            </a:r>
            <a:r>
              <a:rPr kumimoji="1" lang="ko-KR" altLang="en-US" sz="1200" dirty="0" smtClean="0"/>
              <a:t> </a:t>
            </a:r>
            <a:endParaRPr kumimoji="1" lang="en-US" altLang="ko-KR" sz="1200" dirty="0" smtClean="0"/>
          </a:p>
          <a:p>
            <a:endParaRPr lang="en-US" altLang="ko-KR" sz="1200" dirty="0"/>
          </a:p>
          <a:p>
            <a:r>
              <a:rPr kumimoji="1" lang="ko-KR" altLang="en-US" sz="1200" dirty="0" smtClean="0"/>
              <a:t>이메일이 중복된다면 오류를 출력한다</a:t>
            </a:r>
            <a:r>
              <a:rPr kumimoji="1" lang="en-US" altLang="ko-KR" sz="1200" dirty="0" smtClean="0"/>
              <a:t>.</a:t>
            </a:r>
            <a:r>
              <a:rPr kumimoji="1" lang="ko-KR" altLang="en-US" sz="1200" dirty="0" smtClean="0"/>
              <a:t> </a:t>
            </a:r>
            <a:endParaRPr kumimoji="1" lang="en-US" altLang="ko-KR" sz="1200" dirty="0" smtClean="0"/>
          </a:p>
          <a:p>
            <a:endParaRPr lang="en-US" altLang="ko-KR" sz="1200" dirty="0"/>
          </a:p>
          <a:p>
            <a:r>
              <a:rPr kumimoji="1" lang="ko-KR" altLang="en-US" sz="1200" dirty="0" smtClean="0"/>
              <a:t>문제가 없다면 회원을 디비에 등록한 뒤</a:t>
            </a:r>
            <a:r>
              <a:rPr kumimoji="1" lang="en-US" altLang="ko-KR" sz="1200" dirty="0" smtClean="0"/>
              <a:t>,</a:t>
            </a:r>
            <a:r>
              <a:rPr kumimoji="1" lang="ko-KR" altLang="en-US" sz="1200" dirty="0" smtClean="0"/>
              <a:t> 자동으로 로그인을 시킨 후에 홈으로 이동 시킨다</a:t>
            </a:r>
            <a:r>
              <a:rPr kumimoji="1" lang="en-US" altLang="ko-KR" sz="1200" dirty="0" smtClean="0"/>
              <a:t>.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085850" y="14668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회원 가입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91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590925" y="3715361"/>
            <a:ext cx="300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 가입한 회원에 대해서는 로그인을 통해 가입 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kumimoji="1" lang="en-US" altLang="ko-KR" sz="1200" dirty="0"/>
          </a:p>
          <a:p>
            <a:r>
              <a:rPr lang="ko-KR" altLang="en-US" sz="1200" dirty="0" smtClean="0"/>
              <a:t>이메일이 일치하는 것이 없으면 에러를 보내준다</a:t>
            </a:r>
            <a:endParaRPr lang="en-US" altLang="ko-KR" sz="1200" dirty="0" smtClean="0"/>
          </a:p>
          <a:p>
            <a:endParaRPr kumimoji="1" lang="en-US" altLang="ko-KR" sz="1200" dirty="0"/>
          </a:p>
          <a:p>
            <a:r>
              <a:rPr lang="ko-KR" altLang="en-US" sz="1200" dirty="0" smtClean="0"/>
              <a:t>비밀번호가 일치하지 않는다면 에러를 표시한다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kumimoji="1" lang="en-US" altLang="ko-KR" sz="1200" dirty="0"/>
          </a:p>
          <a:p>
            <a:r>
              <a:rPr lang="ko-KR" altLang="en-US" sz="1200" dirty="0" smtClean="0"/>
              <a:t>정상적인 이메일과 비밀번호라면 홈으로 보낸다</a:t>
            </a:r>
            <a:endParaRPr lang="en-US" altLang="ko-KR" sz="1200" dirty="0" smtClean="0"/>
          </a:p>
          <a:p>
            <a:endParaRPr kumimoji="1" lang="en-US" altLang="ko-KR" sz="1200" dirty="0"/>
          </a:p>
          <a:p>
            <a:r>
              <a:rPr lang="ko-KR" altLang="en-US" sz="1200" dirty="0" smtClean="0"/>
              <a:t>만약 관리자라면 관리자 페이지로 이동 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3" y="2383756"/>
            <a:ext cx="2819400" cy="51562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085850" y="1466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로그인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590925" y="3715361"/>
            <a:ext cx="300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홈에서는 리뷰 대상을 최신순으로 출력한다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리뷰 대상은 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카테고리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평균 점수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긍정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부정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보통 평가수를 함께 출력한다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평균 점수에 따라 배경 색상을 다르게 해준다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리뷰 대상을 탭 하면 리뷰 대상 상세페이지로 이동시킨다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우측상단의 </a:t>
            </a:r>
            <a:r>
              <a:rPr lang="en-US" altLang="ko-KR" sz="1200" dirty="0" smtClean="0"/>
              <a:t>+  </a:t>
            </a:r>
            <a:r>
              <a:rPr lang="ko-KR" altLang="en-US" sz="1200" dirty="0" smtClean="0"/>
              <a:t>버튼을 클맄하면 리뷰 대상 작성페이지로 이동 시킨다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1085850" y="146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홈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2958689"/>
            <a:ext cx="2298700" cy="41910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720839" y="401980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최신순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7545848"/>
            <a:ext cx="2959100" cy="16891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501348" y="4808984"/>
            <a:ext cx="476677" cy="27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2675220" y="2585592"/>
            <a:ext cx="1250523" cy="7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925743" y="224828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작성 </a:t>
            </a:r>
            <a:endParaRPr kumimoji="1" lang="en-US" altLang="ko-KR" dirty="0" smtClean="0"/>
          </a:p>
          <a:p>
            <a:r>
              <a:rPr kumimoji="1" lang="ko-KR" altLang="en-US" dirty="0" smtClean="0"/>
              <a:t>페이지로 이동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617937" y="82057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상세 페이지로 이동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62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/>
          </p:cNvSpPr>
          <p:nvPr/>
        </p:nvSpPr>
        <p:spPr bwMode="auto">
          <a:xfrm>
            <a:off x="250825" y="6834188"/>
            <a:ext cx="6172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ko-KR" altLang="en-US" sz="2800">
              <a:latin typeface="Arial" charset="0"/>
            </a:endParaRPr>
          </a:p>
        </p:txBody>
      </p:sp>
      <p:sp>
        <p:nvSpPr>
          <p:cNvPr id="49165" name="제목 1"/>
          <p:cNvSpPr>
            <a:spLocks/>
          </p:cNvSpPr>
          <p:nvPr/>
        </p:nvSpPr>
        <p:spPr bwMode="auto">
          <a:xfrm>
            <a:off x="0" y="9525"/>
            <a:ext cx="6858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ko-KR" altLang="en-US" sz="2800" b="1" dirty="0">
                <a:latin typeface="Arial" charset="0"/>
              </a:rPr>
              <a:t>요구사항 명세서 </a:t>
            </a:r>
            <a:r>
              <a:rPr kumimoji="0" lang="en-US" altLang="ko-KR" sz="2800" b="1" dirty="0">
                <a:latin typeface="Arial" charset="0"/>
              </a:rPr>
              <a:t>: </a:t>
            </a:r>
            <a:r>
              <a:rPr kumimoji="0" lang="ko-KR" altLang="en-US" sz="2800" b="1" dirty="0" smtClean="0">
                <a:latin typeface="Arial" charset="0"/>
              </a:rPr>
              <a:t>페이지 별</a:t>
            </a:r>
            <a:endParaRPr kumimoji="0" lang="ko-KR" altLang="en-US" sz="2800" b="1" dirty="0">
              <a:latin typeface="Arial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145233" y="1459662"/>
            <a:ext cx="30064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리뷰 대상 이름 을 작성한다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대분류를 선택하면 대분류에 따라 소분류가 바뀔 수 있도록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리뷰 대상에 대한 기본 정보를 작성한다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본인 이 생각하는 점수를 기록한다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본인의 리뷰를 작성한다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모든 내용을 작성한 뒤 완료를 누르면 디비에 저장한다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텍스트 상자 6"/>
          <p:cNvSpPr txBox="1"/>
          <p:nvPr/>
        </p:nvSpPr>
        <p:spPr>
          <a:xfrm>
            <a:off x="451534" y="8168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리뷰 대상 작성 페이지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140968" y="8555141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완료 누르면 리로드 하며 </a:t>
            </a:r>
            <a:endParaRPr kumimoji="1" lang="en-US" altLang="ko-KR" dirty="0" smtClean="0"/>
          </a:p>
          <a:p>
            <a:r>
              <a:rPr lang="ko-KR" altLang="en-US" dirty="0" smtClean="0"/>
              <a:t>이전페이지로 이동 </a:t>
            </a:r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9" y="1440448"/>
            <a:ext cx="2171700" cy="7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8770</TotalTime>
  <Words>1396</Words>
  <Application>Microsoft Macintosh PowerPoint</Application>
  <PresentationFormat>A4 용지(210x297mm)</PresentationFormat>
  <Paragraphs>480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Apple SD Gothic Neo</vt:lpstr>
      <vt:lpstr>Apple SD Gothic Neo Light</vt:lpstr>
      <vt:lpstr>Arial</vt:lpstr>
      <vt:lpstr>Office 테마</vt:lpstr>
      <vt:lpstr>DATABASE  APPLICATIONS </vt:lpstr>
      <vt:lpstr>서비스개요서 : 서비스개요</vt:lpstr>
      <vt:lpstr>요구사항 명세서 : 전사적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오형준</cp:lastModifiedBy>
  <cp:revision>127</cp:revision>
  <dcterms:created xsi:type="dcterms:W3CDTF">2011-09-22T12:41:15Z</dcterms:created>
  <dcterms:modified xsi:type="dcterms:W3CDTF">2017-06-28T14:04:34Z</dcterms:modified>
</cp:coreProperties>
</file>