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190" autoAdjust="0"/>
  </p:normalViewPr>
  <p:slideViewPr>
    <p:cSldViewPr snapToGrid="0" snapToObjects="1">
      <p:cViewPr varScale="1">
        <p:scale>
          <a:sx n="30" d="100"/>
          <a:sy n="30" d="100"/>
        </p:scale>
        <p:origin x="1392" y="48"/>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Autofit/>
          </a:bodyPr>
          <a:lstStyle/>
          <a:p>
            <a:pPr algn="ctr"/>
            <a:r>
              <a:rPr lang="de-DE" sz="5400" dirty="0">
                <a:latin typeface="+mj-lt"/>
              </a:rPr>
              <a:t>Gender Gap Tracker für die Schweizer Medien</a:t>
            </a:r>
            <a:endParaRPr lang="de-CH" sz="54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2793127049"/>
              </p:ext>
            </p:extLst>
          </p:nvPr>
        </p:nvGraphicFramePr>
        <p:xfrm>
          <a:off x="22453624" y="18216003"/>
          <a:ext cx="7201896" cy="271272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Absolvierende:</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Anina Aeschbacher</a:t>
                      </a: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Felix Neidhart</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Professorin:</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Prof. Dr. </a:t>
                      </a:r>
                      <a:r>
                        <a:rPr kumimoji="0" lang="fr-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Mascha</a:t>
                      </a:r>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 </a:t>
                      </a:r>
                      <a:r>
                        <a:rPr kumimoji="0" lang="fr-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Kurpicz-Briki</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Alain </a:t>
                      </a:r>
                      <a:r>
                        <a:rPr kumimoji="0" lang="fr-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Joray</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 Bachelor </a:t>
            </a:r>
            <a:r>
              <a:rPr lang="de-CH" altLang="de-DE" sz="3200">
                <a:solidFill>
                  <a:srgbClr val="697D91"/>
                </a:solidFill>
                <a:latin typeface="Lucida Sans" pitchFamily="34" charset="0"/>
              </a:rPr>
              <a:t>Thesis 2023</a:t>
            </a:r>
            <a:r>
              <a:rPr lang="de-CH" altLang="de-DE" sz="3200" dirty="0">
                <a:solidFill>
                  <a:srgbClr val="697D91"/>
                </a:solidFill>
                <a:latin typeface="Lucida Sans" pitchFamily="34" charset="0"/>
              </a:rPr>
              <a:t>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17204710"/>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Einleitung</a:t>
            </a: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Die Bachelor Thesis „Gender Gap Tracker für die Schweizer Medien“ untersucht den Gender Gap in textbasierten Deutschschweizer Online-Medien anhand der Anzahl Zitate von Männern und Frauen.</a:t>
            </a:r>
          </a:p>
          <a:p>
            <a:pPr algn="just">
              <a:buClr>
                <a:srgbClr val="FAA500"/>
              </a:buClr>
              <a:buSzPct val="80000"/>
              <a:defRPr/>
            </a:pPr>
            <a:r>
              <a:rPr lang="de-DE" altLang="de-DE" sz="3200" dirty="0">
                <a:latin typeface="Lucida Sans" pitchFamily="34" charset="0"/>
              </a:rPr>
              <a:t>Die Datengrundlage bildet eine Datenbank mit über 350'000 Artikeln aus vier Nachrichtenportalen, die in einem separaten Vorprojekt (Project 2) mittels </a:t>
            </a:r>
            <a:r>
              <a:rPr lang="de-DE" altLang="de-DE" sz="3200" dirty="0" err="1">
                <a:latin typeface="Lucida Sans" pitchFamily="34" charset="0"/>
              </a:rPr>
              <a:t>Webcrawling</a:t>
            </a:r>
            <a:r>
              <a:rPr lang="de-DE" altLang="de-DE" sz="3200" dirty="0">
                <a:latin typeface="Lucida Sans" pitchFamily="34" charset="0"/>
              </a:rPr>
              <a:t> aufgebaut wurde. Die Inspiration für dieses Projekt und das gewählte Vorgehen kam von der kanadischen Studie „</a:t>
            </a:r>
            <a:r>
              <a:rPr lang="en-US" altLang="de-DE" sz="3200" dirty="0">
                <a:latin typeface="Lucida Sans" pitchFamily="34" charset="0"/>
              </a:rPr>
              <a:t>The Gender Gap Tracker: Using Natural Language Processing to measure gender bias in media”.</a:t>
            </a: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de-CH" altLang="de-DE" sz="4400" dirty="0">
                <a:solidFill>
                  <a:srgbClr val="697D91"/>
                </a:solidFill>
                <a:latin typeface="+mj-lt"/>
              </a:rPr>
              <a:t>Vorgehen</a:t>
            </a: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Zum Ermitteln des Gender Gaps setzt diese Arbeit - in Anlehnung an die </a:t>
            </a:r>
            <a:r>
              <a:rPr lang="de-CH" altLang="de-DE" sz="3200" dirty="0" err="1">
                <a:latin typeface="Lucida Sans" pitchFamily="34" charset="0"/>
              </a:rPr>
              <a:t>Vorbildsstudie</a:t>
            </a:r>
            <a:r>
              <a:rPr lang="de-CH" altLang="de-DE" sz="3200" dirty="0">
                <a:latin typeface="Lucida Sans" pitchFamily="34" charset="0"/>
              </a:rPr>
              <a:t> - auf </a:t>
            </a:r>
            <a:r>
              <a:rPr lang="de-CH" altLang="de-DE" sz="3200" dirty="0" err="1">
                <a:latin typeface="Lucida Sans" pitchFamily="34" charset="0"/>
              </a:rPr>
              <a:t>Machine</a:t>
            </a:r>
            <a:r>
              <a:rPr lang="de-CH" altLang="de-DE" sz="3200" dirty="0">
                <a:latin typeface="Lucida Sans" pitchFamily="34" charset="0"/>
              </a:rPr>
              <a:t> Learning basierte Werkzeuge aus dem Bereich Natural Language Processing. Konkret verwendet die geschriebene Software ein </a:t>
            </a:r>
            <a:r>
              <a:rPr lang="de-CH" altLang="de-DE" sz="3200" dirty="0" err="1">
                <a:latin typeface="Lucida Sans" pitchFamily="34" charset="0"/>
              </a:rPr>
              <a:t>Spacy</a:t>
            </a:r>
            <a:r>
              <a:rPr lang="de-CH" altLang="de-DE" sz="3200" dirty="0">
                <a:latin typeface="Lucida Sans" pitchFamily="34" charset="0"/>
              </a:rPr>
              <a:t> Modell um mithilfe von </a:t>
            </a:r>
            <a:r>
              <a:rPr lang="de-CH" altLang="de-DE" sz="3200" dirty="0" err="1">
                <a:latin typeface="Lucida Sans" pitchFamily="34" charset="0"/>
              </a:rPr>
              <a:t>Named</a:t>
            </a:r>
            <a:r>
              <a:rPr lang="de-CH" altLang="de-DE" sz="3200" dirty="0">
                <a:latin typeface="Lucida Sans" pitchFamily="34" charset="0"/>
              </a:rPr>
              <a:t> Entity Recognition, Part </a:t>
            </a:r>
            <a:r>
              <a:rPr lang="de-CH" altLang="de-DE" sz="3200" dirty="0" err="1">
                <a:latin typeface="Lucida Sans" pitchFamily="34" charset="0"/>
              </a:rPr>
              <a:t>of</a:t>
            </a:r>
            <a:r>
              <a:rPr lang="de-CH" altLang="de-DE" sz="3200" dirty="0">
                <a:latin typeface="Lucida Sans" pitchFamily="34" charset="0"/>
              </a:rPr>
              <a:t> Speech Tagging, </a:t>
            </a:r>
            <a:r>
              <a:rPr lang="de-CH" altLang="de-DE" sz="3200" dirty="0" err="1">
                <a:latin typeface="Lucida Sans" pitchFamily="34" charset="0"/>
              </a:rPr>
              <a:t>Coreference</a:t>
            </a:r>
            <a:r>
              <a:rPr lang="de-CH" altLang="de-DE" sz="3200" dirty="0">
                <a:latin typeface="Lucida Sans" pitchFamily="34" charset="0"/>
              </a:rPr>
              <a:t> Resolution und </a:t>
            </a:r>
            <a:r>
              <a:rPr lang="de-CH" altLang="de-DE" sz="3200" dirty="0" err="1">
                <a:latin typeface="Lucida Sans" pitchFamily="34" charset="0"/>
              </a:rPr>
              <a:t>Dependency</a:t>
            </a:r>
            <a:r>
              <a:rPr lang="de-CH" altLang="de-DE" sz="3200" dirty="0">
                <a:latin typeface="Lucida Sans" pitchFamily="34" charset="0"/>
              </a:rPr>
              <a:t> </a:t>
            </a:r>
            <a:r>
              <a:rPr lang="de-CH" altLang="de-DE" sz="3200" dirty="0" err="1">
                <a:latin typeface="Lucida Sans" pitchFamily="34" charset="0"/>
              </a:rPr>
              <a:t>Parsing</a:t>
            </a:r>
            <a:r>
              <a:rPr lang="de-CH" altLang="de-DE" sz="3200" dirty="0">
                <a:latin typeface="Lucida Sans" pitchFamily="34" charset="0"/>
              </a:rPr>
              <a:t> Zitate und Personen aus den Texten zu extrahieren. Zum Überprüfen der Qualität haben wir manuell Test Sets erstellt, anhand derer wir die Performance der Software messen können (vgl. Diagramm Testresultat).</a:t>
            </a:r>
          </a:p>
          <a:p>
            <a:pPr algn="just">
              <a:buClr>
                <a:srgbClr val="FAA500"/>
              </a:buClr>
              <a:buSzPct val="80000"/>
              <a:defRPr/>
            </a:pPr>
            <a:endParaRPr lang="de-CH" altLang="de-DE" sz="3200" dirty="0">
              <a:latin typeface="Lucida Sans" pitchFamily="34" charset="0"/>
            </a:endParaRPr>
          </a:p>
        </p:txBody>
      </p:sp>
      <p:sp>
        <p:nvSpPr>
          <p:cNvPr id="9" name="Textfeld 8"/>
          <p:cNvSpPr txBox="1"/>
          <p:nvPr/>
        </p:nvSpPr>
        <p:spPr>
          <a:xfrm>
            <a:off x="20528380" y="4548288"/>
            <a:ext cx="8845847" cy="13757612"/>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Limitationen</a:t>
            </a: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Aufgrund des zeitlichen Rahmens konnte in dieser Arbeit nur die Extraktion der gängigsten Formen von Syntaktischen Zitaten implementiert werden. Das Programm erfasst laut unseren Tests etwa 60% der Syntaktischen Zitate</a:t>
            </a:r>
            <a:r>
              <a:rPr lang="de-CH" altLang="de-DE" sz="3200" dirty="0">
                <a:latin typeface="Lucida Sans" pitchFamily="34" charset="0"/>
              </a:rPr>
              <a:t> (vgl. Diagramm Testresultat).</a:t>
            </a:r>
            <a:r>
              <a:rPr lang="de-DE" altLang="de-DE" sz="3200" dirty="0">
                <a:latin typeface="Lucida Sans" pitchFamily="34" charset="0"/>
              </a:rPr>
              <a:t> Ohne genauere Angaben zu der Verteilung der Anzahl Zitate auf deren unterschiedlichen Kategorien zu haben, schätzen wir diesen Anteil auf etwa 50%.</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r>
              <a:rPr lang="de-DE" altLang="de-DE" sz="4400" dirty="0">
                <a:solidFill>
                  <a:srgbClr val="697D91"/>
                </a:solidFill>
                <a:latin typeface="+mj-lt"/>
              </a:rPr>
              <a:t>Interpretation</a:t>
            </a:r>
            <a:endParaRPr lang="de-CH" altLang="de-DE" sz="3200" dirty="0">
              <a:latin typeface="Lucida Sans" pitchFamily="34" charset="0"/>
            </a:endParaRPr>
          </a:p>
          <a:p>
            <a:pPr algn="just">
              <a:buClr>
                <a:srgbClr val="FAA500"/>
              </a:buClr>
              <a:buSzPct val="80000"/>
              <a:defRPr/>
            </a:pPr>
            <a:r>
              <a:rPr lang="de-DE" altLang="de-DE" sz="3200" dirty="0">
                <a:latin typeface="Lucida Sans" pitchFamily="34" charset="0"/>
              </a:rPr>
              <a:t>Unter Berücksichtigung der Limitationen bedeuten diese Ergebnisse, dass in der Deutschschweiz ein signifikanter Gender Gap in den textbasierten online Medien vorliegt und Frauen deutlich unterrepräsentiert sind, gemessen an der Anzahl der gefundenen Zitate. Der Unterschied ist damit grösser, als in den meisten anderen Studien, die für diese Arbeit zum Vergleich herbeigezogen wurden.</a:t>
            </a:r>
            <a:endParaRPr lang="en-US"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p:txBody>
      </p:sp>
      <p:sp>
        <p:nvSpPr>
          <p:cNvPr id="10" name="Textfeld 9"/>
          <p:cNvSpPr txBox="1"/>
          <p:nvPr/>
        </p:nvSpPr>
        <p:spPr>
          <a:xfrm>
            <a:off x="20524896" y="896767"/>
            <a:ext cx="8845847" cy="3724096"/>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Ergebnisse</a:t>
            </a:r>
            <a:endParaRPr lang="de-DE" altLang="de-DE" sz="3200" dirty="0">
              <a:latin typeface="Lucida Sans" pitchFamily="34" charset="0"/>
            </a:endParaRPr>
          </a:p>
          <a:p>
            <a:pPr algn="just">
              <a:buClr>
                <a:srgbClr val="FAA500"/>
              </a:buClr>
              <a:buSzPct val="80000"/>
              <a:defRPr/>
            </a:pPr>
            <a:r>
              <a:rPr lang="de-DE" altLang="de-DE" sz="3200" dirty="0">
                <a:latin typeface="Lucida Sans" pitchFamily="34" charset="0"/>
              </a:rPr>
              <a:t>Die Resultate zeigen, dass im Durchschnitt 65.6% der Zitate von Männern sind und 21.2% von Frauen (vgl. Diagramm links). Der kleinste Unterschied aller Portale liegt bei 61.6% und 25.3%.</a:t>
            </a:r>
          </a:p>
          <a:p>
            <a:pPr algn="just">
              <a:buClr>
                <a:srgbClr val="FAA500"/>
              </a:buClr>
              <a:buSzPct val="80000"/>
              <a:defRPr/>
            </a:pPr>
            <a:endParaRPr lang="de-CH" altLang="de-DE" sz="3200" dirty="0">
              <a:solidFill>
                <a:srgbClr val="697D91"/>
              </a:solidFill>
              <a:latin typeface="Lucida Sans" pitchFamily="34" charset="0"/>
            </a:endParaRPr>
          </a:p>
        </p:txBody>
      </p:sp>
      <p:pic>
        <p:nvPicPr>
          <p:cNvPr id="5" name="Grafik 4" descr="Ein Bild, das Text, Screenshot, Schrift, Zahl enthält.&#10;&#10;Automatisch generierte Beschreibung">
            <a:extLst>
              <a:ext uri="{FF2B5EF4-FFF2-40B4-BE49-F238E27FC236}">
                <a16:creationId xmlns:a16="http://schemas.microsoft.com/office/drawing/2014/main" id="{50513D74-7806-8D49-3FAA-6DB36A64E4EA}"/>
              </a:ext>
            </a:extLst>
          </p:cNvPr>
          <p:cNvPicPr>
            <a:picLocks noChangeAspect="1"/>
          </p:cNvPicPr>
          <p:nvPr/>
        </p:nvPicPr>
        <p:blipFill>
          <a:blip r:embed="rId2"/>
          <a:stretch>
            <a:fillRect/>
          </a:stretch>
        </p:blipFill>
        <p:spPr>
          <a:xfrm>
            <a:off x="11169627" y="1650825"/>
            <a:ext cx="7930265" cy="6608554"/>
          </a:xfrm>
          <a:prstGeom prst="rect">
            <a:avLst/>
          </a:prstGeom>
        </p:spPr>
      </p:pic>
      <p:pic>
        <p:nvPicPr>
          <p:cNvPr id="11" name="Grafik 10" descr="Ein Bild, das Text, Kreis, Screenshot, Schrift enthält.&#10;&#10;Automatisch generierte Beschreibung">
            <a:extLst>
              <a:ext uri="{FF2B5EF4-FFF2-40B4-BE49-F238E27FC236}">
                <a16:creationId xmlns:a16="http://schemas.microsoft.com/office/drawing/2014/main" id="{1F0D473D-6408-56D3-8F15-9D1787054DE1}"/>
              </a:ext>
            </a:extLst>
          </p:cNvPr>
          <p:cNvPicPr>
            <a:picLocks noChangeAspect="1"/>
          </p:cNvPicPr>
          <p:nvPr/>
        </p:nvPicPr>
        <p:blipFill>
          <a:blip r:embed="rId3"/>
          <a:stretch>
            <a:fillRect/>
          </a:stretch>
        </p:blipFill>
        <p:spPr>
          <a:xfrm>
            <a:off x="10943787" y="9361005"/>
            <a:ext cx="8392399" cy="8392399"/>
          </a:xfrm>
          <a:prstGeom prst="rect">
            <a:avLst/>
          </a:prstGeom>
        </p:spPr>
      </p:pic>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2.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3.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369</Words>
  <Application>Microsoft Office PowerPoint</Application>
  <PresentationFormat>Benutzerdefiniert</PresentationFormat>
  <Paragraphs>21</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Lucida Grande</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Aeschbacher Anina</cp:lastModifiedBy>
  <cp:revision>57</cp:revision>
  <cp:lastPrinted>2014-04-10T14:38:53Z</cp:lastPrinted>
  <dcterms:created xsi:type="dcterms:W3CDTF">2014-04-01T09:39:32Z</dcterms:created>
  <dcterms:modified xsi:type="dcterms:W3CDTF">2023-05-30T06:42:44Z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