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323" r:id="rId4"/>
    <p:sldId id="324" r:id="rId5"/>
    <p:sldId id="326" r:id="rId6"/>
    <p:sldId id="331" r:id="rId7"/>
    <p:sldId id="327" r:id="rId8"/>
    <p:sldId id="328" r:id="rId9"/>
    <p:sldId id="329" r:id="rId10"/>
    <p:sldId id="330" r:id="rId11"/>
    <p:sldId id="333" r:id="rId12"/>
    <p:sldId id="334" r:id="rId13"/>
    <p:sldId id="318" r:id="rId14"/>
  </p:sldIdLst>
  <p:sldSz cx="12192000" cy="6858000"/>
  <p:notesSz cx="7099300" cy="10234613"/>
  <p:embeddedFontLst>
    <p:embeddedFont>
      <p:font typeface="DigitalSansEF" panose="020B0604020202020204" charset="0"/>
      <p:bold r:id="rId17"/>
    </p:embeddedFont>
    <p:embeddedFont>
      <p:font typeface="Segoe UI" panose="020B0502040204020203" pitchFamily="34" charset="0"/>
      <p:regular r:id="rId18"/>
      <p:bold r:id="rId19"/>
      <p:italic r:id="rId20"/>
      <p:boldItalic r:id="rId21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orient="horz" pos="757" userDrawn="1">
          <p15:clr>
            <a:srgbClr val="A4A3A4"/>
          </p15:clr>
        </p15:guide>
        <p15:guide id="3" orient="horz" pos="3657" userDrawn="1">
          <p15:clr>
            <a:srgbClr val="A4A3A4"/>
          </p15:clr>
        </p15:guide>
        <p15:guide id="4" orient="horz" pos="2387" userDrawn="1">
          <p15:clr>
            <a:srgbClr val="A4A3A4"/>
          </p15:clr>
        </p15:guide>
        <p15:guide id="5" pos="1008" userDrawn="1">
          <p15:clr>
            <a:srgbClr val="A4A3A4"/>
          </p15:clr>
        </p15:guide>
        <p15:guide id="6" pos="9232" userDrawn="1">
          <p15:clr>
            <a:srgbClr val="A4A3A4"/>
          </p15:clr>
        </p15:guide>
        <p15:guide id="7" pos="5345" userDrawn="1">
          <p15:clr>
            <a:srgbClr val="A4A3A4"/>
          </p15:clr>
        </p15:guide>
        <p15:guide id="8" pos="4859" userDrawn="1">
          <p15:clr>
            <a:srgbClr val="A4A3A4"/>
          </p15:clr>
        </p15:guide>
        <p15:guide id="9" pos="2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or" initials="M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25D3"/>
    <a:srgbClr val="FEBAC0"/>
    <a:srgbClr val="C00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89ABE-44F3-47B9-B598-68A58BA517C4}" v="6" dt="2022-05-29T20:05:32.523"/>
    <p1510:client id="{E1638F44-AE9B-4CF0-BA21-46F9DCCC68B6}" v="32" dt="2022-05-29T20:09:34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2597" autoAdjust="0"/>
  </p:normalViewPr>
  <p:slideViewPr>
    <p:cSldViewPr>
      <p:cViewPr varScale="1">
        <p:scale>
          <a:sx n="105" d="100"/>
          <a:sy n="105" d="100"/>
        </p:scale>
        <p:origin x="756" y="114"/>
      </p:cViewPr>
      <p:guideLst>
        <p:guide orient="horz" pos="1117"/>
        <p:guide orient="horz" pos="757"/>
        <p:guide orient="horz" pos="3657"/>
        <p:guide orient="horz" pos="2387"/>
        <p:guide pos="1008"/>
        <p:guide pos="9232"/>
        <p:guide pos="5345"/>
        <p:guide pos="4859"/>
        <p:guide pos="2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3235" y="43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0BB8A67C-4243-4688-9335-1F7134163086}" type="datetimeFigureOut">
              <a:rPr lang="de-DE"/>
              <a:pPr>
                <a:defRPr/>
              </a:pPr>
              <a:t>07.06.2022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299C015-2290-4BEC-A429-648CED8841A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4572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5EBA3782-7BFB-4511-92B7-B6C05325FD59}" type="datetimeFigureOut">
              <a:rPr lang="de-DE"/>
              <a:pPr>
                <a:defRPr/>
              </a:pPr>
              <a:t>07.06.2022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E5E8799-BD50-4814-B84C-0473F4A723C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179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63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409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37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55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840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18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4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42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57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394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5E8799-BD50-4814-B84C-0473F4A723CD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10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672064" y="6347795"/>
            <a:ext cx="5376597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200" dirty="0">
                <a:latin typeface="DigitalSansEF" pitchFamily="2" charset="0"/>
              </a:rPr>
              <a:t>Embedded Systems Design•</a:t>
            </a:r>
          </a:p>
          <a:p>
            <a:pPr algn="r"/>
            <a:endParaRPr lang="en-US" sz="1000" dirty="0">
              <a:latin typeface="DigitalSansEF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3392" y="3645024"/>
            <a:ext cx="10081120" cy="1152128"/>
          </a:xfrm>
        </p:spPr>
        <p:txBody>
          <a:bodyPr anchor="b">
            <a:noAutofit/>
          </a:bodyPr>
          <a:lstStyle>
            <a:lvl1pPr algn="l"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3392" y="5085184"/>
            <a:ext cx="10081120" cy="1008112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FD9EF12-E540-4CF9-955D-D4812304F0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76037" y="101598"/>
            <a:ext cx="1248696" cy="56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017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330166-D5BF-4D65-9A7F-3962EACBD5E4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ISE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1371" y="195486"/>
            <a:ext cx="11329259" cy="85725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1A471B7-5D1D-43BC-8811-8ABAAA970471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ISE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431371" y="332656"/>
            <a:ext cx="11329259" cy="5904656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DFBE8F-3145-427D-B9B9-6E3F64057BB4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ISE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/>
        <p:txBody>
          <a:bodyPr vert="vert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2D43B7A-4775-4442-B2FD-C90F7795A157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ISE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3392" y="3789040"/>
            <a:ext cx="10081120" cy="2304256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672064" y="6347795"/>
            <a:ext cx="5376597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200" dirty="0">
                <a:latin typeface="DigitalSansEF" pitchFamily="2" charset="0"/>
              </a:rPr>
              <a:t>Hardware-Software-Design•</a:t>
            </a:r>
          </a:p>
          <a:p>
            <a:pPr algn="r"/>
            <a:endParaRPr lang="en-US" sz="1000" dirty="0">
              <a:latin typeface="DigitalSansEF" pitchFamily="2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04000" y="187200"/>
            <a:ext cx="1248696" cy="56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017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0FDF484-A55B-465E-9FF3-AE57CAFFA998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4079776" y="6546445"/>
            <a:ext cx="7876877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3392" y="3645025"/>
            <a:ext cx="10081120" cy="1145283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623392" y="5085184"/>
            <a:ext cx="10081120" cy="1008112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9AB7A-901E-4166-8326-109AD61F8CB7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31800" y="1412877"/>
            <a:ext cx="5471584" cy="48244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88621" y="1412877"/>
            <a:ext cx="5471583" cy="48244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4CDDCBF-9B7E-4345-B93E-47D58DD2744C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(Two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1412877"/>
            <a:ext cx="5471584" cy="503957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0"/>
          </p:nvPr>
        </p:nvSpPr>
        <p:spPr>
          <a:xfrm>
            <a:off x="431800" y="1916114"/>
            <a:ext cx="5471584" cy="432119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3"/>
          </p:nvPr>
        </p:nvSpPr>
        <p:spPr>
          <a:xfrm>
            <a:off x="6288021" y="1412777"/>
            <a:ext cx="5471584" cy="503957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1"/>
          </p:nvPr>
        </p:nvSpPr>
        <p:spPr>
          <a:xfrm>
            <a:off x="6288621" y="1916114"/>
            <a:ext cx="5471583" cy="432119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097A0B2-A44F-42C7-A50B-DC4A529604E3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31800" y="1412877"/>
            <a:ext cx="5471584" cy="230415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31800" y="3933827"/>
            <a:ext cx="5471584" cy="230346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88621" y="1412877"/>
            <a:ext cx="5471583" cy="230415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6288621" y="3933827"/>
            <a:ext cx="5471583" cy="230346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C5D60C0-6BA2-491C-AAE9-1D56DF470577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(Four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1412877"/>
            <a:ext cx="5471584" cy="503957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0"/>
          </p:nvPr>
        </p:nvSpPr>
        <p:spPr>
          <a:xfrm>
            <a:off x="431800" y="1916115"/>
            <a:ext cx="5471584" cy="201694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31800" y="4221088"/>
            <a:ext cx="5471584" cy="2016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3"/>
          </p:nvPr>
        </p:nvSpPr>
        <p:spPr>
          <a:xfrm>
            <a:off x="6288021" y="1412777"/>
            <a:ext cx="5471584" cy="503957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1"/>
          </p:nvPr>
        </p:nvSpPr>
        <p:spPr>
          <a:xfrm>
            <a:off x="6288621" y="1916113"/>
            <a:ext cx="5471583" cy="20177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6288621" y="4221088"/>
            <a:ext cx="5471583" cy="20162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4E0BF66-C830-4C14-B284-05C05C10C751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3407705" y="1412877"/>
            <a:ext cx="8352500" cy="431949"/>
          </a:xfrm>
        </p:spPr>
        <p:txBody>
          <a:bodyPr/>
          <a:lstStyle>
            <a:lvl1pPr marL="0" indent="0">
              <a:buNone/>
              <a:defRPr>
                <a:solidFill>
                  <a:srgbClr val="C00418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8" hasCustomPrompt="1"/>
          </p:nvPr>
        </p:nvSpPr>
        <p:spPr>
          <a:xfrm>
            <a:off x="3407701" y="1988841"/>
            <a:ext cx="8352928" cy="172819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affiliation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9" hasCustomPrompt="1"/>
          </p:nvPr>
        </p:nvSpPr>
        <p:spPr>
          <a:xfrm>
            <a:off x="431801" y="1412877"/>
            <a:ext cx="2495848" cy="2304157"/>
          </a:xfrm>
        </p:spPr>
        <p:txBody>
          <a:bodyPr/>
          <a:lstStyle>
            <a:lvl1pPr marL="0" indent="0">
              <a:buNone/>
              <a:defRPr sz="1400" baseline="0"/>
            </a:lvl1pPr>
            <a:lvl2pPr marL="266700" indent="-174625">
              <a:defRPr sz="1400"/>
            </a:lvl2pPr>
            <a:lvl3pPr marL="450850" indent="-184150">
              <a:defRPr sz="1200"/>
            </a:lvl3pPr>
            <a:lvl4pPr marL="625475" indent="-174625">
              <a:defRPr sz="1100"/>
            </a:lvl4pPr>
            <a:lvl5pPr marL="717550" indent="-92075">
              <a:defRPr sz="1100"/>
            </a:lvl5pPr>
          </a:lstStyle>
          <a:p>
            <a:pPr lvl="0"/>
            <a:r>
              <a:rPr lang="en-US" dirty="0"/>
              <a:t>Click to add photo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quarter" idx="21"/>
          </p:nvPr>
        </p:nvSpPr>
        <p:spPr>
          <a:xfrm>
            <a:off x="431800" y="4005266"/>
            <a:ext cx="11328400" cy="2232025"/>
          </a:xfrm>
        </p:spPr>
        <p:txBody>
          <a:bodyPr/>
          <a:lstStyle>
            <a:lvl1pPr marL="358775" indent="-266700">
              <a:defRPr sz="2000"/>
            </a:lvl1pPr>
            <a:lvl2pPr marL="625475" indent="-266700">
              <a:defRPr sz="1800"/>
            </a:lvl2pPr>
            <a:lvl3pPr marL="900113" indent="-274638">
              <a:defRPr sz="1600"/>
            </a:lvl3pPr>
            <a:lvl4pPr marL="1076325" indent="-176213">
              <a:defRPr sz="1600"/>
            </a:lvl4pPr>
            <a:lvl5pPr marL="1258888" indent="-182563"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0AF9DE0-CFC0-4CF0-9207-2629930D3E4C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6C62F4E-06AF-4F82-A256-59C54322A2E5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ISE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53336"/>
            <a:ext cx="12192000" cy="404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431371" y="195486"/>
            <a:ext cx="784860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31371" y="1412776"/>
            <a:ext cx="11329259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103445" y="6546447"/>
            <a:ext cx="2976331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DigitalSansEF" pitchFamily="2" charset="0"/>
              </a:defRPr>
            </a:lvl1pPr>
          </a:lstStyle>
          <a:p>
            <a:fld id="{49676E5D-6840-4346-9FC1-1826252CEEA0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79776" y="6546445"/>
            <a:ext cx="7876877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DigitalSansEF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ISE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9349" y="6546447"/>
            <a:ext cx="864096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DigitalSansEF" pitchFamily="2" charset="0"/>
                <a:cs typeface="Arial" pitchFamily="34" charset="0"/>
              </a:defRPr>
            </a:lvl1pPr>
          </a:lstStyle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802" r:id="rId3"/>
    <p:sldLayoutId id="2147483798" r:id="rId4"/>
    <p:sldLayoutId id="2147483804" r:id="rId5"/>
    <p:sldLayoutId id="2147483799" r:id="rId6"/>
    <p:sldLayoutId id="2147483800" r:id="rId7"/>
    <p:sldLayoutId id="2147483801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03" r:id="rId1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450850" indent="-358775" algn="l" rtl="0" eaLnBrk="1" fontAlgn="base" hangingPunct="1">
        <a:lnSpc>
          <a:spcPct val="110000"/>
        </a:lnSpc>
        <a:spcBef>
          <a:spcPts val="1200"/>
        </a:spcBef>
        <a:spcAft>
          <a:spcPct val="0"/>
        </a:spcAft>
        <a:buClr>
          <a:srgbClr val="C00418"/>
        </a:buClr>
        <a:buSzPct val="110000"/>
        <a:buFont typeface="Arial" pitchFamily="34" charset="0"/>
        <a:buChar char="●"/>
        <a:defRPr sz="2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09625" indent="-35877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C00418"/>
        </a:buClr>
        <a:buSzPct val="80000"/>
        <a:buFont typeface="Arial" pitchFamily="34" charset="0"/>
        <a:buChar char="►"/>
        <a:defRPr sz="20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3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C00418"/>
        </a:buClr>
        <a:buSzPct val="120000"/>
        <a:buFont typeface="Arial" pitchFamily="34" charset="0"/>
        <a:buChar char="–"/>
        <a:defRPr sz="18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58888" indent="-1825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C00418"/>
        </a:buClr>
        <a:buSzPct val="120000"/>
        <a:buFont typeface="Arial" pitchFamily="34" charset="0"/>
        <a:buChar char="▪"/>
        <a:defRPr sz="18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35100" indent="-17621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C00418"/>
        </a:buClr>
        <a:buFont typeface="Arial" pitchFamily="34" charset="0"/>
        <a:buChar char="◦"/>
        <a:defRPr sz="18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ct val="20000"/>
        </a:spcBef>
        <a:spcAft>
          <a:spcPts val="200"/>
        </a:spcAft>
        <a:buClr>
          <a:srgbClr val="C00418"/>
        </a:buClr>
        <a:buFontTx/>
        <a:buNone/>
        <a:defRPr sz="2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000" dirty="0">
                <a:latin typeface="Segoe UI" panose="020B0502040204020203" pitchFamily="34" charset="0"/>
                <a:cs typeface="Segoe UI" panose="020B0502040204020203" pitchFamily="34" charset="0"/>
              </a:rPr>
              <a:t>ETF Portfolio Vergleich</a:t>
            </a:r>
            <a:b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SAV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Alexander Rupp, Julian Schwarzinger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Herausforderungen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Keine brauchbare ETF-Kurs API, welche gratis ist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Richtige Berechnung der Portfolio Performance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Dokumentation von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LiveChart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Context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 Switch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Dokumentation von WPF</a:t>
            </a: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7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Weitere mögliche Schritte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Portfolios nicht auf ETFs beschränken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Einzelaktien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Anleihen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Etc.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Verschiedene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Investitions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 Zeitpunkte bei den einzelnen Portfolios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Speichern / Laden von Portfolios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Verknüpfung mit Onlinebroker 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Darstellung von eigenem Portfolio</a:t>
            </a:r>
          </a:p>
          <a:p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Uvm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42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2852936"/>
            <a:ext cx="11329258" cy="857251"/>
          </a:xfrm>
        </p:spPr>
        <p:txBody>
          <a:bodyPr/>
          <a:lstStyle/>
          <a:p>
            <a:pPr algn="ctr"/>
            <a:r>
              <a:rPr lang="de-DE" sz="4000" dirty="0">
                <a:latin typeface="Segoe UI" panose="020B0502040204020203" pitchFamily="34" charset="0"/>
                <a:cs typeface="Segoe UI" panose="020B0502040204020203" pitchFamily="34" charset="0"/>
              </a:rPr>
              <a:t>Live Vorführung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64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Basics: Passives Investieren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Vorgehensweise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Es wird auf den Markt gesetzt, statt auf einzelne Wertpapiere</a:t>
            </a:r>
          </a:p>
          <a:p>
            <a:pPr lvl="1"/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buy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 and hold, statt Spekulation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Index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Kennziffer für die Kursentwicklung von mehreren Aktien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Bilden Branchen, Industrien oder Regionen ab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ETF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ist ein Fonds, der einen Index (ATX oder MSCI World) abbildet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Portfolio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Kombination verschiedener ETFs</a:t>
            </a: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920F939-FE4C-4FAE-8323-67F8AD299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1441511"/>
            <a:ext cx="3608936" cy="39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3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Warum / Wieso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Unterschiedliche Portfoliotypen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Abbildung vom gesamten Weltmarkt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Unterschiedliche Gewichtung von Länder oder Sektoren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Etc.</a:t>
            </a:r>
          </a:p>
          <a:p>
            <a:pPr lvl="1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Vergleich von 2 Portfolios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Bzgl. Performance und Wertentwicklung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Überprüfen unterschiedlicher Investment Strategien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Untersuchen des optimalen Investitionszeitpunkts</a:t>
            </a:r>
          </a:p>
          <a:p>
            <a:pPr lvl="1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7929A8-155C-4E28-B1E7-743740A61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56"/>
          <a:stretch/>
        </p:blipFill>
        <p:spPr>
          <a:xfrm>
            <a:off x="8086996" y="372668"/>
            <a:ext cx="3856962" cy="263586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B2DB70C-8D12-446B-A8C8-6A425BD9B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287" y="3212976"/>
            <a:ext cx="4209366" cy="270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1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Anforderungen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Portfolios erstellen/bearbeiten</a:t>
            </a:r>
          </a:p>
          <a:p>
            <a:pPr lvl="1">
              <a:spcAft>
                <a:spcPts val="1200"/>
              </a:spcAft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Zuweisung einzelner ETFs mit prozentueller Gewichtung</a:t>
            </a:r>
          </a:p>
          <a:p>
            <a:pPr>
              <a:spcAft>
                <a:spcPts val="1200"/>
              </a:spcAft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Zwei Portfolios auswählen und vergleichen</a:t>
            </a:r>
          </a:p>
          <a:p>
            <a:pPr>
              <a:spcAft>
                <a:spcPts val="1200"/>
              </a:spcAft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Kursanzeige einzelner ETFs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Hinzufügen von Transaktionen zu bestimmten Zeitpunkten</a:t>
            </a:r>
          </a:p>
          <a:p>
            <a:pPr lvl="1">
              <a:spcAft>
                <a:spcPts val="1200"/>
              </a:spcAft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Ist gleich bei den zu vergleichenden Portfolios</a:t>
            </a: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Anzeigen von Wertentwicklung/Performance der Portfolios</a:t>
            </a: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2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195486"/>
            <a:ext cx="5664628" cy="857251"/>
          </a:xfrm>
        </p:spPr>
        <p:txBody>
          <a:bodyPr anchor="ctr"/>
          <a:lstStyle/>
          <a:p>
            <a:r>
              <a:rPr lang="de-DE" sz="2800" dirty="0"/>
              <a:t>Visualisierung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1371" y="1412776"/>
            <a:ext cx="5664629" cy="4824536"/>
          </a:xfrm>
        </p:spPr>
        <p:txBody>
          <a:bodyPr/>
          <a:lstStyle/>
          <a:p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LiveChart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de-AT" dirty="0">
                <a:latin typeface="Segoe UI" panose="020B0502040204020203" pitchFamily="34" charset="0"/>
                <a:cs typeface="Segoe UI" panose="020B0502040204020203" pitchFamily="34" charset="0"/>
              </a:rPr>
              <a:t>Anwendung ist einfach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Open Source</a:t>
            </a:r>
          </a:p>
          <a:p>
            <a:pPr lvl="1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Wpfui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lvl="1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Design von diversen Containern</a:t>
            </a:r>
          </a:p>
          <a:p>
            <a:pPr lvl="1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Zeiträume können vom Benutzer gesetzt werden</a:t>
            </a:r>
          </a:p>
          <a:p>
            <a:pPr lvl="1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EBA5A40-FE2B-4A2C-9CC1-A40CB993392C}"/>
              </a:ext>
            </a:extLst>
          </p:cNvPr>
          <p:cNvSpPr txBox="1">
            <a:spLocks/>
          </p:cNvSpPr>
          <p:nvPr/>
        </p:nvSpPr>
        <p:spPr bwMode="auto">
          <a:xfrm>
            <a:off x="6096000" y="192062"/>
            <a:ext cx="5664629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800" dirty="0"/>
              <a:t>„Interpretation“ </a:t>
            </a:r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25ACC76-33FD-4F16-AA04-2459BF982D7D}"/>
              </a:ext>
            </a:extLst>
          </p:cNvPr>
          <p:cNvSpPr txBox="1">
            <a:spLocks/>
          </p:cNvSpPr>
          <p:nvPr/>
        </p:nvSpPr>
        <p:spPr bwMode="auto">
          <a:xfrm>
            <a:off x="6095999" y="1409352"/>
            <a:ext cx="5664629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50850" indent="-358775" algn="l" rtl="0" eaLnBrk="1" fontAlgn="base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C00418"/>
              </a:buClr>
              <a:buSzPct val="110000"/>
              <a:buFont typeface="Arial" pitchFamily="34" charset="0"/>
              <a:buChar char="●"/>
              <a:defRPr sz="24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09625" indent="-358775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418"/>
              </a:buClr>
              <a:buSzPct val="80000"/>
              <a:buFont typeface="Arial" pitchFamily="34" charset="0"/>
              <a:buChar char="►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325" indent="-2667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418"/>
              </a:buClr>
              <a:buSzPct val="120000"/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58888" indent="-18256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418"/>
              </a:buClr>
              <a:buSzPct val="120000"/>
              <a:buFont typeface="Arial" pitchFamily="34" charset="0"/>
              <a:buChar char="▪"/>
              <a:defRPr sz="18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35100" indent="-176213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00418"/>
              </a:buClr>
              <a:buFont typeface="Arial" pitchFamily="34" charset="0"/>
              <a:buChar char="◦"/>
              <a:defRPr sz="18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C00418"/>
              </a:buClr>
              <a:buFontTx/>
              <a:buNone/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Berechnung der Portfolio Performance des Portfolios</a:t>
            </a:r>
          </a:p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Berechnung der Wertentwicklung des Portfolios</a:t>
            </a:r>
          </a:p>
          <a:p>
            <a:pPr lvl="1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6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Start-Screen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2C097F-2077-4BA4-889A-C75B291B9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05" y="997008"/>
            <a:ext cx="10685189" cy="53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ETF Detail-View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B4DA116-4875-4945-B052-E47932AF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908720"/>
            <a:ext cx="10801200" cy="544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9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Add/Edit Portfolio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036986-6ABC-4FD8-8BE0-9FB41F8C8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31" y="908720"/>
            <a:ext cx="10664138" cy="53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5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41CB-E3F7-4436-B92D-C23ACCAC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sz="2800" dirty="0"/>
              <a:t>Add Transactions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1C1D0-C1BC-4D08-9EF5-00C44B978A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CDB640-DE0C-413B-B149-C4168F97DB45}" type="datetime1">
              <a:rPr lang="de-AT" smtClean="0"/>
              <a:t>07.06.2022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BB5EE8-0D93-420E-8ACD-AA40039DFB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SAV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154F6-B306-4842-A8F8-DCE249011B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E96EA78-EB82-4516-BF6E-FB934B39F6EC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A45D0-45BD-4104-910B-CCDB69158E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A5A1903-8E7A-4309-9EA9-6196F738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40" y="961302"/>
            <a:ext cx="10776520" cy="543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92556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FC L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FC L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FC L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LongProperties xmlns="http://schemas.microsoft.com/office/2006/metadata/longProperties">
  <LongProp xmlns="" name="TaxCatchAll"><![CDATA[161;#F＆E|c77d1201-8670-4119-87f7-30194efd856e;#262;#Vorlagen Deutsch|b9b63e42-905a-4e82-84d5-7fe78ff3e203;#69;#Marketing|5c30125b-3de4-4cbf-92ba-2175c25c40d1;#164;#Zentrale|42aefac8-b735-4523-835e-1fb90d7bbea0;#49;#Zentrale|42aefac8-b735-4523-835e-1fb90d7bbea0;#108;#Marketing - PR|85673cd1-662f-43e4-a1ba-da521e7bd8f2]]></LongProp>
</LongProperties>
</file>

<file path=customXml/itemProps1.xml><?xml version="1.0" encoding="utf-8"?>
<ds:datastoreItem xmlns:ds="http://schemas.openxmlformats.org/officeDocument/2006/customXml" ds:itemID="{54F6D296-2878-4DB5-A1FF-FB93114C09C5}">
  <ds:schemaRefs>
    <ds:schemaRef ds:uri="http://schemas.microsoft.com/office/2006/metadata/longProperties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Breitbild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DigitalSansEF</vt:lpstr>
      <vt:lpstr>Segoe UI</vt:lpstr>
      <vt:lpstr>Arial</vt:lpstr>
      <vt:lpstr>PPT Template</vt:lpstr>
      <vt:lpstr>ETF Portfolio Vergleich  SAV</vt:lpstr>
      <vt:lpstr>Basics: Passives Investieren</vt:lpstr>
      <vt:lpstr>Warum / Wieso </vt:lpstr>
      <vt:lpstr>Anforderungen</vt:lpstr>
      <vt:lpstr>Visualisierung</vt:lpstr>
      <vt:lpstr>Start-Screen</vt:lpstr>
      <vt:lpstr>ETF Detail-View</vt:lpstr>
      <vt:lpstr>Add/Edit Portfolio</vt:lpstr>
      <vt:lpstr>Add Transactions</vt:lpstr>
      <vt:lpstr>Herausforderungen</vt:lpstr>
      <vt:lpstr>Weitere mögliche Schritte</vt:lpstr>
      <vt:lpstr>Live Vorführung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2020-03-21T19:23:22Z</dcterms:created>
  <dcterms:modified xsi:type="dcterms:W3CDTF">2022-06-07T08:28:43Z</dcterms:modified>
</cp:coreProperties>
</file>