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b" ContentType="application/vnd.ms-excel.sheet.binary.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70" r:id="rId2"/>
    <p:sldId id="285" r:id="rId3"/>
    <p:sldId id="256" r:id="rId4"/>
    <p:sldId id="257" r:id="rId5"/>
    <p:sldId id="282" r:id="rId6"/>
    <p:sldId id="259" r:id="rId7"/>
    <p:sldId id="260" r:id="rId8"/>
    <p:sldId id="261" r:id="rId9"/>
    <p:sldId id="262" r:id="rId10"/>
    <p:sldId id="263" r:id="rId11"/>
    <p:sldId id="265" r:id="rId12"/>
    <p:sldId id="266" r:id="rId13"/>
    <p:sldId id="258" r:id="rId14"/>
    <p:sldId id="267" r:id="rId15"/>
    <p:sldId id="264" r:id="rId16"/>
    <p:sldId id="272" r:id="rId17"/>
    <p:sldId id="276" r:id="rId18"/>
    <p:sldId id="277" r:id="rId19"/>
    <p:sldId id="278" r:id="rId20"/>
    <p:sldId id="275" r:id="rId21"/>
    <p:sldId id="274" r:id="rId22"/>
    <p:sldId id="273" r:id="rId23"/>
    <p:sldId id="284" r:id="rId24"/>
    <p:sldId id="271" r:id="rId25"/>
    <p:sldId id="281" r:id="rId26"/>
    <p:sldId id="280" r:id="rId27"/>
  </p:sldIdLst>
  <p:sldSz cx="12192000" cy="6858000"/>
  <p:notesSz cx="7315200" cy="96012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13" autoAdjust="0"/>
    <p:restoredTop sz="94660" autoAdjust="0"/>
  </p:normalViewPr>
  <p:slideViewPr>
    <p:cSldViewPr snapToGrid="0">
      <p:cViewPr varScale="1">
        <p:scale>
          <a:sx n="107" d="100"/>
          <a:sy n="107" d="100"/>
        </p:scale>
        <p:origin x="378" y="102"/>
      </p:cViewPr>
      <p:guideLst>
        <p:guide orient="horz" pos="2160"/>
        <p:guide pos="3840"/>
      </p:guideLst>
    </p:cSldViewPr>
  </p:slideViewPr>
  <p:outlineViewPr>
    <p:cViewPr>
      <p:scale>
        <a:sx n="33" d="100"/>
        <a:sy n="33" d="100"/>
      </p:scale>
      <p:origin x="0" y="85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file:///C:\Users\User\Desktop\ANALYSE%20FINANCIERE%20BOA%20BF%20DEUXIEME%20PARTIE.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User\Desktop\ANALYSE%20FINANCIERE%20BOA%20BF%20DEUXIEME%20PARTIE.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User\AppData\Roaming\Microsoft\Excel\ANALYSE%20FINANCIERE%20BOA%20BF%20DEUXIEME%20PARTIE%20(version%202).xlsb"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Users\User\AppData\Roaming\Microsoft\Excel\ANALYSE%20FINANCIERE%20BOA%20BF%20DEUXIEME%20PARTIE%20(version%202).xlsb"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C:\Users\User\AppData\Roaming\Microsoft\Excel\ANALYSE%20FINANCIERE%20BOA%20BF%20DEUXIEME%20PARTIE%20(version%202).xlsb"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C:\Users\User\AppData\Roaming\Microsoft\Excel\ANALYSE%20FINANCIERE%20BOA%20BF%20DEUXIEME%20PARTIE%20(version%202).xlsb"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file:///C:\Users\User\AppData\Roaming\Microsoft\Excel\ANALYSE%20FINANCIERE%20BOA%20BF%20DEUXIEME%20PARTIE%20(version%202).xlsb"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oleObject" Target="file:///C:\Users\User\AppData\Roaming\Microsoft\Excel\ANALYSE%20FINANCIERE%20BOA%20BF%20DEUXIEME%20PARTIE%20(version%202).xlsb" TargetMode="External"/><Relationship Id="rId1" Type="http://schemas.openxmlformats.org/officeDocument/2006/relationships/themeOverride" Target="../theme/themeOverrid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'ratio du bilan'!$C$3</c:f>
              <c:strCache>
                <c:ptCount val="1"/>
                <c:pt idx="0">
                  <c:v>creances en souff brut/total cred bruts</c:v>
                </c:pt>
              </c:strCache>
            </c:strRef>
          </c:tx>
          <c:invertIfNegative val="0"/>
          <c:cat>
            <c:numRef>
              <c:f>'ratio du bilan'!$D$2:$H$2</c:f>
              <c:numCache>
                <c:formatCode>General</c:formatCode>
                <c:ptCount val="5"/>
                <c:pt idx="0">
                  <c:v>2012</c:v>
                </c:pt>
                <c:pt idx="1">
                  <c:v>2013</c:v>
                </c:pt>
                <c:pt idx="2">
                  <c:v>2014</c:v>
                </c:pt>
                <c:pt idx="3">
                  <c:v>2015</c:v>
                </c:pt>
                <c:pt idx="4">
                  <c:v>2016</c:v>
                </c:pt>
              </c:numCache>
            </c:numRef>
          </c:cat>
          <c:val>
            <c:numRef>
              <c:f>'ratio du bilan'!$D$3:$H$3</c:f>
              <c:numCache>
                <c:formatCode>0.00%</c:formatCode>
                <c:ptCount val="5"/>
                <c:pt idx="0">
                  <c:v>1.559376875505571E-2</c:v>
                </c:pt>
                <c:pt idx="1">
                  <c:v>9.3498968438611128E-3</c:v>
                </c:pt>
                <c:pt idx="2">
                  <c:v>1.4577901486857867E-2</c:v>
                </c:pt>
                <c:pt idx="3">
                  <c:v>6.4967003216179697E-4</c:v>
                </c:pt>
                <c:pt idx="4">
                  <c:v>1.7880461052639351E-2</c:v>
                </c:pt>
              </c:numCache>
            </c:numRef>
          </c:val>
          <c:extLst>
            <c:ext xmlns:c16="http://schemas.microsoft.com/office/drawing/2014/chart" uri="{C3380CC4-5D6E-409C-BE32-E72D297353CC}">
              <c16:uniqueId val="{00000000-D7F7-4177-8EB2-5D5427804F02}"/>
            </c:ext>
          </c:extLst>
        </c:ser>
        <c:ser>
          <c:idx val="1"/>
          <c:order val="1"/>
          <c:tx>
            <c:strRef>
              <c:f>'ratio du bilan'!$C$4</c:f>
              <c:strCache>
                <c:ptCount val="1"/>
                <c:pt idx="0">
                  <c:v>RN/PNB</c:v>
                </c:pt>
              </c:strCache>
            </c:strRef>
          </c:tx>
          <c:invertIfNegative val="0"/>
          <c:cat>
            <c:numRef>
              <c:f>'ratio du bilan'!$D$2:$H$2</c:f>
              <c:numCache>
                <c:formatCode>General</c:formatCode>
                <c:ptCount val="5"/>
                <c:pt idx="0">
                  <c:v>2012</c:v>
                </c:pt>
                <c:pt idx="1">
                  <c:v>2013</c:v>
                </c:pt>
                <c:pt idx="2">
                  <c:v>2014</c:v>
                </c:pt>
                <c:pt idx="3">
                  <c:v>2015</c:v>
                </c:pt>
                <c:pt idx="4">
                  <c:v>2016</c:v>
                </c:pt>
              </c:numCache>
            </c:numRef>
          </c:cat>
          <c:val>
            <c:numRef>
              <c:f>'ratio du bilan'!$D$4:$H$4</c:f>
              <c:numCache>
                <c:formatCode>0.00%</c:formatCode>
                <c:ptCount val="5"/>
                <c:pt idx="0">
                  <c:v>0.38473876063183476</c:v>
                </c:pt>
                <c:pt idx="1">
                  <c:v>0.40573049872122763</c:v>
                </c:pt>
                <c:pt idx="2">
                  <c:v>0.39264033575657648</c:v>
                </c:pt>
                <c:pt idx="3">
                  <c:v>0.33457866334578662</c:v>
                </c:pt>
                <c:pt idx="4">
                  <c:v>0.3693929048537925</c:v>
                </c:pt>
              </c:numCache>
            </c:numRef>
          </c:val>
          <c:extLst>
            <c:ext xmlns:c16="http://schemas.microsoft.com/office/drawing/2014/chart" uri="{C3380CC4-5D6E-409C-BE32-E72D297353CC}">
              <c16:uniqueId val="{00000001-D7F7-4177-8EB2-5D5427804F02}"/>
            </c:ext>
          </c:extLst>
        </c:ser>
        <c:ser>
          <c:idx val="2"/>
          <c:order val="2"/>
          <c:tx>
            <c:strRef>
              <c:f>'ratio du bilan'!$C$5</c:f>
              <c:strCache>
                <c:ptCount val="1"/>
                <c:pt idx="0">
                  <c:v>RN/Fonds propres</c:v>
                </c:pt>
              </c:strCache>
            </c:strRef>
          </c:tx>
          <c:invertIfNegative val="0"/>
          <c:cat>
            <c:numRef>
              <c:f>'ratio du bilan'!$D$2:$H$2</c:f>
              <c:numCache>
                <c:formatCode>General</c:formatCode>
                <c:ptCount val="5"/>
                <c:pt idx="0">
                  <c:v>2012</c:v>
                </c:pt>
                <c:pt idx="1">
                  <c:v>2013</c:v>
                </c:pt>
                <c:pt idx="2">
                  <c:v>2014</c:v>
                </c:pt>
                <c:pt idx="3">
                  <c:v>2015</c:v>
                </c:pt>
                <c:pt idx="4">
                  <c:v>2016</c:v>
                </c:pt>
              </c:numCache>
            </c:numRef>
          </c:cat>
          <c:val>
            <c:numRef>
              <c:f>'ratio du bilan'!$D$5:$H$5</c:f>
              <c:numCache>
                <c:formatCode>0.00%</c:formatCode>
                <c:ptCount val="5"/>
                <c:pt idx="0">
                  <c:v>0.37125973173248289</c:v>
                </c:pt>
                <c:pt idx="1">
                  <c:v>0.41944146079484423</c:v>
                </c:pt>
                <c:pt idx="2">
                  <c:v>0.28527866263715318</c:v>
                </c:pt>
                <c:pt idx="3">
                  <c:v>0.24285252786302697</c:v>
                </c:pt>
                <c:pt idx="4">
                  <c:v>0.22874002720688261</c:v>
                </c:pt>
              </c:numCache>
            </c:numRef>
          </c:val>
          <c:extLst>
            <c:ext xmlns:c16="http://schemas.microsoft.com/office/drawing/2014/chart" uri="{C3380CC4-5D6E-409C-BE32-E72D297353CC}">
              <c16:uniqueId val="{00000002-D7F7-4177-8EB2-5D5427804F02}"/>
            </c:ext>
          </c:extLst>
        </c:ser>
        <c:dLbls>
          <c:showLegendKey val="0"/>
          <c:showVal val="0"/>
          <c:showCatName val="0"/>
          <c:showSerName val="0"/>
          <c:showPercent val="0"/>
          <c:showBubbleSize val="0"/>
        </c:dLbls>
        <c:gapWidth val="150"/>
        <c:axId val="135191552"/>
        <c:axId val="135197440"/>
      </c:barChart>
      <c:catAx>
        <c:axId val="135191552"/>
        <c:scaling>
          <c:orientation val="minMax"/>
        </c:scaling>
        <c:delete val="0"/>
        <c:axPos val="b"/>
        <c:numFmt formatCode="General" sourceLinked="1"/>
        <c:majorTickMark val="out"/>
        <c:minorTickMark val="none"/>
        <c:tickLblPos val="nextTo"/>
        <c:crossAx val="135197440"/>
        <c:crosses val="autoZero"/>
        <c:auto val="1"/>
        <c:lblAlgn val="ctr"/>
        <c:lblOffset val="100"/>
        <c:noMultiLvlLbl val="0"/>
      </c:catAx>
      <c:valAx>
        <c:axId val="135197440"/>
        <c:scaling>
          <c:orientation val="minMax"/>
        </c:scaling>
        <c:delete val="0"/>
        <c:axPos val="l"/>
        <c:majorGridlines/>
        <c:numFmt formatCode="0.00%" sourceLinked="1"/>
        <c:majorTickMark val="out"/>
        <c:minorTickMark val="none"/>
        <c:tickLblPos val="nextTo"/>
        <c:crossAx val="135191552"/>
        <c:crosses val="autoZero"/>
        <c:crossBetween val="between"/>
      </c:valAx>
    </c:plotArea>
    <c:legend>
      <c:legendPos val="r"/>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manualLayout>
          <c:xMode val="edge"/>
          <c:yMode val="edge"/>
          <c:x val="0.16473293934472111"/>
          <c:y val="4.1666666666666664E-2"/>
        </c:manualLayout>
      </c:layout>
      <c:overlay val="0"/>
    </c:title>
    <c:autoTitleDeleted val="0"/>
    <c:view3D>
      <c:rotX val="15"/>
      <c:rotY val="20"/>
      <c:rAngAx val="0"/>
    </c:view3D>
    <c:floor>
      <c:thickness val="0"/>
    </c:floor>
    <c:sideWall>
      <c:thickness val="0"/>
    </c:sideWall>
    <c:backWall>
      <c:thickness val="0"/>
    </c:backWall>
    <c:plotArea>
      <c:layout/>
      <c:bar3DChart>
        <c:barDir val="col"/>
        <c:grouping val="clustered"/>
        <c:varyColors val="0"/>
        <c:ser>
          <c:idx val="0"/>
          <c:order val="0"/>
          <c:tx>
            <c:strRef>
              <c:f>'ratio du bilan'!$C$6</c:f>
              <c:strCache>
                <c:ptCount val="1"/>
                <c:pt idx="0">
                  <c:v>Total frais generaux/effectif global</c:v>
                </c:pt>
              </c:strCache>
            </c:strRef>
          </c:tx>
          <c:spPr>
            <a:solidFill>
              <a:srgbClr val="66FF33"/>
            </a:solidFill>
          </c:spPr>
          <c:invertIfNegative val="0"/>
          <c:cat>
            <c:numRef>
              <c:f>'ratio du bilan'!$D$2:$H$2</c:f>
              <c:numCache>
                <c:formatCode>General</c:formatCode>
                <c:ptCount val="5"/>
                <c:pt idx="0">
                  <c:v>2012</c:v>
                </c:pt>
                <c:pt idx="1">
                  <c:v>2013</c:v>
                </c:pt>
                <c:pt idx="2">
                  <c:v>2014</c:v>
                </c:pt>
                <c:pt idx="3">
                  <c:v>2015</c:v>
                </c:pt>
                <c:pt idx="4">
                  <c:v>2016</c:v>
                </c:pt>
              </c:numCache>
            </c:numRef>
          </c:cat>
          <c:val>
            <c:numRef>
              <c:f>'ratio du bilan'!$D$6:$H$6</c:f>
              <c:numCache>
                <c:formatCode>General</c:formatCode>
                <c:ptCount val="5"/>
                <c:pt idx="0">
                  <c:v>19155234.657039709</c:v>
                </c:pt>
                <c:pt idx="1">
                  <c:v>20901408.450704224</c:v>
                </c:pt>
                <c:pt idx="2">
                  <c:v>21537500</c:v>
                </c:pt>
                <c:pt idx="3">
                  <c:v>11714285.714285715</c:v>
                </c:pt>
                <c:pt idx="4">
                  <c:v>12747706.422018349</c:v>
                </c:pt>
              </c:numCache>
            </c:numRef>
          </c:val>
          <c:extLst>
            <c:ext xmlns:c16="http://schemas.microsoft.com/office/drawing/2014/chart" uri="{C3380CC4-5D6E-409C-BE32-E72D297353CC}">
              <c16:uniqueId val="{00000000-0289-4E9B-B43F-55CA538B0602}"/>
            </c:ext>
          </c:extLst>
        </c:ser>
        <c:dLbls>
          <c:showLegendKey val="0"/>
          <c:showVal val="0"/>
          <c:showCatName val="0"/>
          <c:showSerName val="0"/>
          <c:showPercent val="0"/>
          <c:showBubbleSize val="0"/>
        </c:dLbls>
        <c:gapWidth val="150"/>
        <c:shape val="box"/>
        <c:axId val="139796480"/>
        <c:axId val="139798016"/>
        <c:axId val="0"/>
      </c:bar3DChart>
      <c:catAx>
        <c:axId val="139796480"/>
        <c:scaling>
          <c:orientation val="minMax"/>
        </c:scaling>
        <c:delete val="0"/>
        <c:axPos val="b"/>
        <c:numFmt formatCode="General" sourceLinked="1"/>
        <c:majorTickMark val="out"/>
        <c:minorTickMark val="none"/>
        <c:tickLblPos val="nextTo"/>
        <c:crossAx val="139798016"/>
        <c:crosses val="autoZero"/>
        <c:auto val="1"/>
        <c:lblAlgn val="ctr"/>
        <c:lblOffset val="100"/>
        <c:noMultiLvlLbl val="0"/>
      </c:catAx>
      <c:valAx>
        <c:axId val="139798016"/>
        <c:scaling>
          <c:orientation val="minMax"/>
        </c:scaling>
        <c:delete val="0"/>
        <c:axPos val="l"/>
        <c:majorGridlines/>
        <c:numFmt formatCode="General" sourceLinked="1"/>
        <c:majorTickMark val="out"/>
        <c:minorTickMark val="none"/>
        <c:tickLblPos val="nextTo"/>
        <c:crossAx val="139796480"/>
        <c:crosses val="autoZero"/>
        <c:crossBetween val="between"/>
      </c:valAx>
    </c:plotArea>
    <c:legend>
      <c:legendPos val="r"/>
      <c:layout>
        <c:manualLayout>
          <c:xMode val="edge"/>
          <c:yMode val="edge"/>
          <c:x val="0.68530092997634551"/>
          <c:y val="0.53866032370953632"/>
          <c:w val="0.28836162146398364"/>
          <c:h val="0.19559601924759404"/>
        </c:manualLayout>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'Analyse financiere'!$D$5</c:f>
              <c:strCache>
                <c:ptCount val="1"/>
                <c:pt idx="0">
                  <c:v>ratio de fond de roulement =CP/VI</c:v>
                </c:pt>
              </c:strCache>
            </c:strRef>
          </c:tx>
          <c:spPr>
            <a:solidFill>
              <a:srgbClr val="00FF00"/>
            </a:solidFill>
          </c:spPr>
          <c:invertIfNegative val="0"/>
          <c:cat>
            <c:numRef>
              <c:f>'Analyse financiere'!$E$3:$I$3</c:f>
              <c:numCache>
                <c:formatCode>General</c:formatCode>
                <c:ptCount val="5"/>
                <c:pt idx="0">
                  <c:v>2012</c:v>
                </c:pt>
                <c:pt idx="1">
                  <c:v>2013</c:v>
                </c:pt>
                <c:pt idx="2">
                  <c:v>2014</c:v>
                </c:pt>
                <c:pt idx="3">
                  <c:v>2015</c:v>
                </c:pt>
                <c:pt idx="4">
                  <c:v>2016</c:v>
                </c:pt>
              </c:numCache>
            </c:numRef>
          </c:cat>
          <c:val>
            <c:numRef>
              <c:f>'Analyse financiere'!$E$5:$I$5</c:f>
              <c:numCache>
                <c:formatCode>0.00%</c:formatCode>
                <c:ptCount val="5"/>
                <c:pt idx="0">
                  <c:v>3.1513578850467088</c:v>
                </c:pt>
                <c:pt idx="1">
                  <c:v>3.1644004975139173</c:v>
                </c:pt>
                <c:pt idx="2">
                  <c:v>3.0016948804614736</c:v>
                </c:pt>
                <c:pt idx="3">
                  <c:v>2.3509517348146467</c:v>
                </c:pt>
                <c:pt idx="4">
                  <c:v>3.002363321594141</c:v>
                </c:pt>
              </c:numCache>
            </c:numRef>
          </c:val>
          <c:extLst>
            <c:ext xmlns:c16="http://schemas.microsoft.com/office/drawing/2014/chart" uri="{C3380CC4-5D6E-409C-BE32-E72D297353CC}">
              <c16:uniqueId val="{00000000-37F1-4438-ACE3-7237DFA9F55A}"/>
            </c:ext>
          </c:extLst>
        </c:ser>
        <c:ser>
          <c:idx val="1"/>
          <c:order val="1"/>
          <c:tx>
            <c:strRef>
              <c:f>'Analyse financiere'!$D$6</c:f>
              <c:strCache>
                <c:ptCount val="1"/>
                <c:pt idx="0">
                  <c:v>ratio de situation clientele =OCA/OCP</c:v>
                </c:pt>
              </c:strCache>
            </c:strRef>
          </c:tx>
          <c:spPr>
            <a:solidFill>
              <a:srgbClr val="FF0000"/>
            </a:solidFill>
          </c:spPr>
          <c:invertIfNegative val="0"/>
          <c:cat>
            <c:numRef>
              <c:f>'Analyse financiere'!$E$3:$I$3</c:f>
              <c:numCache>
                <c:formatCode>General</c:formatCode>
                <c:ptCount val="5"/>
                <c:pt idx="0">
                  <c:v>2012</c:v>
                </c:pt>
                <c:pt idx="1">
                  <c:v>2013</c:v>
                </c:pt>
                <c:pt idx="2">
                  <c:v>2014</c:v>
                </c:pt>
                <c:pt idx="3">
                  <c:v>2015</c:v>
                </c:pt>
                <c:pt idx="4">
                  <c:v>2016</c:v>
                </c:pt>
              </c:numCache>
            </c:numRef>
          </c:cat>
          <c:val>
            <c:numRef>
              <c:f>'Analyse financiere'!$E$6:$I$6</c:f>
              <c:numCache>
                <c:formatCode>0.00%</c:formatCode>
                <c:ptCount val="5"/>
                <c:pt idx="0">
                  <c:v>0.73195627570662425</c:v>
                </c:pt>
                <c:pt idx="1">
                  <c:v>0.9523148089726875</c:v>
                </c:pt>
                <c:pt idx="2">
                  <c:v>3.2383478870367542E-2</c:v>
                </c:pt>
                <c:pt idx="3">
                  <c:v>0.89151991792395779</c:v>
                </c:pt>
                <c:pt idx="4">
                  <c:v>0.86545919787002101</c:v>
                </c:pt>
              </c:numCache>
            </c:numRef>
          </c:val>
          <c:extLst>
            <c:ext xmlns:c16="http://schemas.microsoft.com/office/drawing/2014/chart" uri="{C3380CC4-5D6E-409C-BE32-E72D297353CC}">
              <c16:uniqueId val="{00000001-37F1-4438-ACE3-7237DFA9F55A}"/>
            </c:ext>
          </c:extLst>
        </c:ser>
        <c:ser>
          <c:idx val="2"/>
          <c:order val="2"/>
          <c:tx>
            <c:strRef>
              <c:f>'Analyse financiere'!$D$7</c:f>
              <c:strCache>
                <c:ptCount val="1"/>
                <c:pt idx="0">
                  <c:v>ratio de situation de tresorerie=OTIA/OTIP</c:v>
                </c:pt>
              </c:strCache>
            </c:strRef>
          </c:tx>
          <c:spPr>
            <a:solidFill>
              <a:srgbClr val="0070C0"/>
            </a:solidFill>
          </c:spPr>
          <c:invertIfNegative val="0"/>
          <c:cat>
            <c:numRef>
              <c:f>'Analyse financiere'!$E$3:$I$3</c:f>
              <c:numCache>
                <c:formatCode>General</c:formatCode>
                <c:ptCount val="5"/>
                <c:pt idx="0">
                  <c:v>2012</c:v>
                </c:pt>
                <c:pt idx="1">
                  <c:v>2013</c:v>
                </c:pt>
                <c:pt idx="2">
                  <c:v>2014</c:v>
                </c:pt>
                <c:pt idx="3">
                  <c:v>2015</c:v>
                </c:pt>
                <c:pt idx="4">
                  <c:v>2016</c:v>
                </c:pt>
              </c:numCache>
            </c:numRef>
          </c:cat>
          <c:val>
            <c:numRef>
              <c:f>'Analyse financiere'!$E$7:$I$7</c:f>
              <c:numCache>
                <c:formatCode>0.00%</c:formatCode>
                <c:ptCount val="5"/>
                <c:pt idx="0">
                  <c:v>0.98757413928482463</c:v>
                </c:pt>
                <c:pt idx="1">
                  <c:v>0.41849551765533349</c:v>
                </c:pt>
                <c:pt idx="2">
                  <c:v>0.29400688969208022</c:v>
                </c:pt>
                <c:pt idx="3">
                  <c:v>0.32086101781691528</c:v>
                </c:pt>
                <c:pt idx="4">
                  <c:v>0.18999224782632038</c:v>
                </c:pt>
              </c:numCache>
            </c:numRef>
          </c:val>
          <c:extLst>
            <c:ext xmlns:c16="http://schemas.microsoft.com/office/drawing/2014/chart" uri="{C3380CC4-5D6E-409C-BE32-E72D297353CC}">
              <c16:uniqueId val="{00000002-37F1-4438-ACE3-7237DFA9F55A}"/>
            </c:ext>
          </c:extLst>
        </c:ser>
        <c:dLbls>
          <c:showLegendKey val="0"/>
          <c:showVal val="0"/>
          <c:showCatName val="0"/>
          <c:showSerName val="0"/>
          <c:showPercent val="0"/>
          <c:showBubbleSize val="0"/>
        </c:dLbls>
        <c:gapWidth val="150"/>
        <c:axId val="137067904"/>
        <c:axId val="137204864"/>
      </c:barChart>
      <c:catAx>
        <c:axId val="137067904"/>
        <c:scaling>
          <c:orientation val="minMax"/>
        </c:scaling>
        <c:delete val="0"/>
        <c:axPos val="b"/>
        <c:numFmt formatCode="General" sourceLinked="1"/>
        <c:majorTickMark val="out"/>
        <c:minorTickMark val="none"/>
        <c:tickLblPos val="nextTo"/>
        <c:crossAx val="137204864"/>
        <c:crosses val="autoZero"/>
        <c:auto val="1"/>
        <c:lblAlgn val="ctr"/>
        <c:lblOffset val="100"/>
        <c:noMultiLvlLbl val="0"/>
      </c:catAx>
      <c:valAx>
        <c:axId val="137204864"/>
        <c:scaling>
          <c:orientation val="minMax"/>
        </c:scaling>
        <c:delete val="0"/>
        <c:axPos val="l"/>
        <c:majorGridlines/>
        <c:numFmt formatCode="0.00%" sourceLinked="1"/>
        <c:majorTickMark val="out"/>
        <c:minorTickMark val="none"/>
        <c:tickLblPos val="nextTo"/>
        <c:crossAx val="137067904"/>
        <c:crosses val="autoZero"/>
        <c:crossBetween val="between"/>
      </c:valAx>
    </c:plotArea>
    <c:legend>
      <c:legendPos val="r"/>
      <c:overlay val="0"/>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130579615048119"/>
          <c:y val="9.5070204824312443E-2"/>
          <c:w val="0.52403915135608048"/>
          <c:h val="0.78654367631259525"/>
        </c:manualLayout>
      </c:layout>
      <c:barChart>
        <c:barDir val="col"/>
        <c:grouping val="clustered"/>
        <c:varyColors val="0"/>
        <c:ser>
          <c:idx val="0"/>
          <c:order val="0"/>
          <c:tx>
            <c:strRef>
              <c:f>'Analyse financiere'!$D$14</c:f>
              <c:strCache>
                <c:ptCount val="1"/>
                <c:pt idx="0">
                  <c:v>ratio de marge benef= resultat net/CA ht</c:v>
                </c:pt>
              </c:strCache>
            </c:strRef>
          </c:tx>
          <c:invertIfNegative val="0"/>
          <c:cat>
            <c:numRef>
              <c:f>'Analyse financiere'!$E$3:$I$3</c:f>
              <c:numCache>
                <c:formatCode>General</c:formatCode>
                <c:ptCount val="5"/>
                <c:pt idx="0">
                  <c:v>2012</c:v>
                </c:pt>
                <c:pt idx="1">
                  <c:v>2013</c:v>
                </c:pt>
                <c:pt idx="2">
                  <c:v>2014</c:v>
                </c:pt>
                <c:pt idx="3">
                  <c:v>2015</c:v>
                </c:pt>
                <c:pt idx="4">
                  <c:v>2016</c:v>
                </c:pt>
              </c:numCache>
            </c:numRef>
          </c:cat>
          <c:val>
            <c:numRef>
              <c:f>'Analyse financiere'!$E$14:$I$14</c:f>
              <c:numCache>
                <c:formatCode>0.00%</c:formatCode>
                <c:ptCount val="5"/>
                <c:pt idx="0">
                  <c:v>0.26622721463644311</c:v>
                </c:pt>
                <c:pt idx="1">
                  <c:v>0.28214533833541755</c:v>
                </c:pt>
                <c:pt idx="2">
                  <c:v>0.26542709494376332</c:v>
                </c:pt>
                <c:pt idx="3">
                  <c:v>0.25994121715076074</c:v>
                </c:pt>
                <c:pt idx="4">
                  <c:v>0.23178659910958777</c:v>
                </c:pt>
              </c:numCache>
            </c:numRef>
          </c:val>
          <c:extLst>
            <c:ext xmlns:c16="http://schemas.microsoft.com/office/drawing/2014/chart" uri="{C3380CC4-5D6E-409C-BE32-E72D297353CC}">
              <c16:uniqueId val="{00000000-331A-4BE6-80D4-3CFA18B06900}"/>
            </c:ext>
          </c:extLst>
        </c:ser>
        <c:ser>
          <c:idx val="1"/>
          <c:order val="1"/>
          <c:tx>
            <c:strRef>
              <c:f>'Analyse financiere'!$D$15</c:f>
              <c:strCache>
                <c:ptCount val="1"/>
                <c:pt idx="0">
                  <c:v>ratio rentabilite finan= RN/capitaux propres</c:v>
                </c:pt>
              </c:strCache>
            </c:strRef>
          </c:tx>
          <c:spPr>
            <a:solidFill>
              <a:srgbClr val="FF3300"/>
            </a:solidFill>
          </c:spPr>
          <c:invertIfNegative val="0"/>
          <c:cat>
            <c:numRef>
              <c:f>'Analyse financiere'!$E$3:$I$3</c:f>
              <c:numCache>
                <c:formatCode>General</c:formatCode>
                <c:ptCount val="5"/>
                <c:pt idx="0">
                  <c:v>2012</c:v>
                </c:pt>
                <c:pt idx="1">
                  <c:v>2013</c:v>
                </c:pt>
                <c:pt idx="2">
                  <c:v>2014</c:v>
                </c:pt>
                <c:pt idx="3">
                  <c:v>2015</c:v>
                </c:pt>
                <c:pt idx="4">
                  <c:v>2016</c:v>
                </c:pt>
              </c:numCache>
            </c:numRef>
          </c:cat>
          <c:val>
            <c:numRef>
              <c:f>'Analyse financiere'!$E$15:$I$15</c:f>
              <c:numCache>
                <c:formatCode>0.00%</c:formatCode>
                <c:ptCount val="5"/>
                <c:pt idx="0">
                  <c:v>0.35372475384217411</c:v>
                </c:pt>
                <c:pt idx="1">
                  <c:v>0.37618125541437042</c:v>
                </c:pt>
                <c:pt idx="2">
                  <c:v>0.33399226993825321</c:v>
                </c:pt>
                <c:pt idx="3">
                  <c:v>0.39526483947982349</c:v>
                </c:pt>
                <c:pt idx="4">
                  <c:v>0.31043645817354676</c:v>
                </c:pt>
              </c:numCache>
            </c:numRef>
          </c:val>
          <c:extLst>
            <c:ext xmlns:c16="http://schemas.microsoft.com/office/drawing/2014/chart" uri="{C3380CC4-5D6E-409C-BE32-E72D297353CC}">
              <c16:uniqueId val="{00000001-331A-4BE6-80D4-3CFA18B06900}"/>
            </c:ext>
          </c:extLst>
        </c:ser>
        <c:dLbls>
          <c:showLegendKey val="0"/>
          <c:showVal val="0"/>
          <c:showCatName val="0"/>
          <c:showSerName val="0"/>
          <c:showPercent val="0"/>
          <c:showBubbleSize val="0"/>
        </c:dLbls>
        <c:gapWidth val="150"/>
        <c:axId val="130030592"/>
        <c:axId val="130032384"/>
      </c:barChart>
      <c:catAx>
        <c:axId val="130030592"/>
        <c:scaling>
          <c:orientation val="minMax"/>
        </c:scaling>
        <c:delete val="0"/>
        <c:axPos val="b"/>
        <c:numFmt formatCode="General" sourceLinked="1"/>
        <c:majorTickMark val="out"/>
        <c:minorTickMark val="none"/>
        <c:tickLblPos val="nextTo"/>
        <c:crossAx val="130032384"/>
        <c:crosses val="autoZero"/>
        <c:auto val="1"/>
        <c:lblAlgn val="ctr"/>
        <c:lblOffset val="100"/>
        <c:noMultiLvlLbl val="0"/>
      </c:catAx>
      <c:valAx>
        <c:axId val="130032384"/>
        <c:scaling>
          <c:orientation val="minMax"/>
        </c:scaling>
        <c:delete val="0"/>
        <c:axPos val="l"/>
        <c:majorGridlines/>
        <c:numFmt formatCode="0.00%" sourceLinked="1"/>
        <c:majorTickMark val="out"/>
        <c:minorTickMark val="none"/>
        <c:tickLblPos val="nextTo"/>
        <c:crossAx val="130030592"/>
        <c:crosses val="autoZero"/>
        <c:crossBetween val="between"/>
      </c:valAx>
    </c:plotArea>
    <c:legend>
      <c:legendPos val="r"/>
      <c:overlay val="0"/>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'Analyse financiere'!$D$25</c:f>
              <c:strCache>
                <c:ptCount val="1"/>
                <c:pt idx="0">
                  <c:v>Ratio de marge nette=Benefice/PNB</c:v>
                </c:pt>
              </c:strCache>
            </c:strRef>
          </c:tx>
          <c:invertIfNegative val="0"/>
          <c:cat>
            <c:numRef>
              <c:f>'Analyse financiere'!$E$3:$I$3</c:f>
              <c:numCache>
                <c:formatCode>General</c:formatCode>
                <c:ptCount val="5"/>
                <c:pt idx="0">
                  <c:v>2012</c:v>
                </c:pt>
                <c:pt idx="1">
                  <c:v>2013</c:v>
                </c:pt>
                <c:pt idx="2">
                  <c:v>2014</c:v>
                </c:pt>
                <c:pt idx="3">
                  <c:v>2015</c:v>
                </c:pt>
                <c:pt idx="4">
                  <c:v>2016</c:v>
                </c:pt>
              </c:numCache>
            </c:numRef>
          </c:cat>
          <c:val>
            <c:numRef>
              <c:f>'Analyse financiere'!$E$25:$I$25</c:f>
              <c:numCache>
                <c:formatCode>0.00%</c:formatCode>
                <c:ptCount val="5"/>
                <c:pt idx="0">
                  <c:v>0.38475089560145809</c:v>
                </c:pt>
                <c:pt idx="1">
                  <c:v>0.40573316008631716</c:v>
                </c:pt>
                <c:pt idx="2">
                  <c:v>0.39044359175764803</c:v>
                </c:pt>
                <c:pt idx="3">
                  <c:v>0.38408041974007728</c:v>
                </c:pt>
                <c:pt idx="4">
                  <c:v>0.369388350719905</c:v>
                </c:pt>
              </c:numCache>
            </c:numRef>
          </c:val>
          <c:extLst>
            <c:ext xmlns:c16="http://schemas.microsoft.com/office/drawing/2014/chart" uri="{C3380CC4-5D6E-409C-BE32-E72D297353CC}">
              <c16:uniqueId val="{00000000-181A-4F36-82DF-D9BF0F5D20DE}"/>
            </c:ext>
          </c:extLst>
        </c:ser>
        <c:ser>
          <c:idx val="1"/>
          <c:order val="1"/>
          <c:tx>
            <c:strRef>
              <c:f>'Analyse financiere'!$D$26</c:f>
              <c:strCache>
                <c:ptCount val="1"/>
                <c:pt idx="0">
                  <c:v>Ratio de rentabilite brute=Cashs flows/Fonds Propres</c:v>
                </c:pt>
              </c:strCache>
            </c:strRef>
          </c:tx>
          <c:spPr>
            <a:solidFill>
              <a:srgbClr val="FFC000"/>
            </a:solidFill>
          </c:spPr>
          <c:invertIfNegative val="0"/>
          <c:cat>
            <c:numRef>
              <c:f>'Analyse financiere'!$E$3:$I$3</c:f>
              <c:numCache>
                <c:formatCode>General</c:formatCode>
                <c:ptCount val="5"/>
                <c:pt idx="0">
                  <c:v>2012</c:v>
                </c:pt>
                <c:pt idx="1">
                  <c:v>2013</c:v>
                </c:pt>
                <c:pt idx="2">
                  <c:v>2014</c:v>
                </c:pt>
                <c:pt idx="3">
                  <c:v>2015</c:v>
                </c:pt>
                <c:pt idx="4">
                  <c:v>2016</c:v>
                </c:pt>
              </c:numCache>
            </c:numRef>
          </c:cat>
          <c:val>
            <c:numRef>
              <c:f>'Analyse financiere'!$E$26:$I$26</c:f>
              <c:numCache>
                <c:formatCode>0.00%</c:formatCode>
                <c:ptCount val="5"/>
                <c:pt idx="0">
                  <c:v>0.41798903329894005</c:v>
                </c:pt>
                <c:pt idx="1">
                  <c:v>0.40881758055853923</c:v>
                </c:pt>
                <c:pt idx="2">
                  <c:v>0.28604651493490607</c:v>
                </c:pt>
                <c:pt idx="3">
                  <c:v>0.25093914258601197</c:v>
                </c:pt>
                <c:pt idx="4">
                  <c:v>0.2767038833780654</c:v>
                </c:pt>
              </c:numCache>
            </c:numRef>
          </c:val>
          <c:extLst>
            <c:ext xmlns:c16="http://schemas.microsoft.com/office/drawing/2014/chart" uri="{C3380CC4-5D6E-409C-BE32-E72D297353CC}">
              <c16:uniqueId val="{00000001-181A-4F36-82DF-D9BF0F5D20DE}"/>
            </c:ext>
          </c:extLst>
        </c:ser>
        <c:dLbls>
          <c:showLegendKey val="0"/>
          <c:showVal val="0"/>
          <c:showCatName val="0"/>
          <c:showSerName val="0"/>
          <c:showPercent val="0"/>
          <c:showBubbleSize val="0"/>
        </c:dLbls>
        <c:gapWidth val="150"/>
        <c:axId val="129326080"/>
        <c:axId val="129495808"/>
      </c:barChart>
      <c:catAx>
        <c:axId val="129326080"/>
        <c:scaling>
          <c:orientation val="minMax"/>
        </c:scaling>
        <c:delete val="0"/>
        <c:axPos val="b"/>
        <c:numFmt formatCode="General" sourceLinked="1"/>
        <c:majorTickMark val="out"/>
        <c:minorTickMark val="none"/>
        <c:tickLblPos val="nextTo"/>
        <c:crossAx val="129495808"/>
        <c:crosses val="autoZero"/>
        <c:auto val="1"/>
        <c:lblAlgn val="ctr"/>
        <c:lblOffset val="100"/>
        <c:noMultiLvlLbl val="0"/>
      </c:catAx>
      <c:valAx>
        <c:axId val="129495808"/>
        <c:scaling>
          <c:orientation val="minMax"/>
        </c:scaling>
        <c:delete val="0"/>
        <c:axPos val="l"/>
        <c:majorGridlines/>
        <c:numFmt formatCode="0.00%" sourceLinked="1"/>
        <c:majorTickMark val="out"/>
        <c:minorTickMark val="none"/>
        <c:tickLblPos val="nextTo"/>
        <c:crossAx val="129326080"/>
        <c:crosses val="autoZero"/>
        <c:crossBetween val="between"/>
      </c:valAx>
    </c:plotArea>
    <c:legend>
      <c:legendPos val="r"/>
      <c:overlay val="0"/>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manualLayout>
          <c:xMode val="edge"/>
          <c:yMode val="edge"/>
          <c:x val="0.12476377952755906"/>
          <c:y val="2.9520288341159696E-2"/>
        </c:manualLayout>
      </c:layout>
      <c:overlay val="0"/>
    </c:title>
    <c:autoTitleDeleted val="0"/>
    <c:view3D>
      <c:rotX val="15"/>
      <c:rotY val="20"/>
      <c:rAngAx val="0"/>
    </c:view3D>
    <c:floor>
      <c:thickness val="0"/>
    </c:floor>
    <c:sideWall>
      <c:thickness val="0"/>
    </c:sideWall>
    <c:backWall>
      <c:thickness val="0"/>
    </c:backWall>
    <c:plotArea>
      <c:layout/>
      <c:bar3DChart>
        <c:barDir val="col"/>
        <c:grouping val="clustered"/>
        <c:varyColors val="0"/>
        <c:ser>
          <c:idx val="0"/>
          <c:order val="0"/>
          <c:tx>
            <c:strRef>
              <c:f>'Analyse financiere'!$D$24</c:f>
              <c:strCache>
                <c:ptCount val="1"/>
                <c:pt idx="0">
                  <c:v>Rendement par agent=Benefice net /Effectif total</c:v>
                </c:pt>
              </c:strCache>
            </c:strRef>
          </c:tx>
          <c:spPr>
            <a:solidFill>
              <a:srgbClr val="FFC000"/>
            </a:solidFill>
          </c:spPr>
          <c:invertIfNegative val="0"/>
          <c:cat>
            <c:numRef>
              <c:f>'Analyse financiere'!$E$3:$I$3</c:f>
              <c:numCache>
                <c:formatCode>General</c:formatCode>
                <c:ptCount val="5"/>
                <c:pt idx="0">
                  <c:v>2012</c:v>
                </c:pt>
                <c:pt idx="1">
                  <c:v>2013</c:v>
                </c:pt>
                <c:pt idx="2">
                  <c:v>2014</c:v>
                </c:pt>
                <c:pt idx="3">
                  <c:v>2015</c:v>
                </c:pt>
                <c:pt idx="4">
                  <c:v>2016</c:v>
                </c:pt>
              </c:numCache>
            </c:numRef>
          </c:cat>
          <c:val>
            <c:numRef>
              <c:f>'Analyse financiere'!$E$24:$I$24</c:f>
              <c:numCache>
                <c:formatCode>General</c:formatCode>
                <c:ptCount val="5"/>
                <c:pt idx="0">
                  <c:v>28578518.689530686</c:v>
                </c:pt>
                <c:pt idx="1">
                  <c:v>35750234.5</c:v>
                </c:pt>
                <c:pt idx="2">
                  <c:v>32744795.850000001</c:v>
                </c:pt>
                <c:pt idx="3">
                  <c:v>29626222.918719213</c:v>
                </c:pt>
                <c:pt idx="4">
                  <c:v>28538638.977064218</c:v>
                </c:pt>
              </c:numCache>
            </c:numRef>
          </c:val>
          <c:extLst>
            <c:ext xmlns:c16="http://schemas.microsoft.com/office/drawing/2014/chart" uri="{C3380CC4-5D6E-409C-BE32-E72D297353CC}">
              <c16:uniqueId val="{00000000-5380-45DA-8730-F9729DA1883D}"/>
            </c:ext>
          </c:extLst>
        </c:ser>
        <c:dLbls>
          <c:showLegendKey val="0"/>
          <c:showVal val="0"/>
          <c:showCatName val="0"/>
          <c:showSerName val="0"/>
          <c:showPercent val="0"/>
          <c:showBubbleSize val="0"/>
        </c:dLbls>
        <c:gapWidth val="150"/>
        <c:shape val="cylinder"/>
        <c:axId val="135006464"/>
        <c:axId val="135012736"/>
        <c:axId val="0"/>
      </c:bar3DChart>
      <c:catAx>
        <c:axId val="135006464"/>
        <c:scaling>
          <c:orientation val="minMax"/>
        </c:scaling>
        <c:delete val="0"/>
        <c:axPos val="b"/>
        <c:numFmt formatCode="General" sourceLinked="1"/>
        <c:majorTickMark val="out"/>
        <c:minorTickMark val="none"/>
        <c:tickLblPos val="nextTo"/>
        <c:crossAx val="135012736"/>
        <c:crosses val="autoZero"/>
        <c:auto val="1"/>
        <c:lblAlgn val="ctr"/>
        <c:lblOffset val="100"/>
        <c:noMultiLvlLbl val="0"/>
      </c:catAx>
      <c:valAx>
        <c:axId val="135012736"/>
        <c:scaling>
          <c:orientation val="minMax"/>
        </c:scaling>
        <c:delete val="0"/>
        <c:axPos val="l"/>
        <c:majorGridlines/>
        <c:numFmt formatCode="General" sourceLinked="1"/>
        <c:majorTickMark val="out"/>
        <c:minorTickMark val="none"/>
        <c:tickLblPos val="nextTo"/>
        <c:crossAx val="135006464"/>
        <c:crosses val="autoZero"/>
        <c:crossBetween val="between"/>
      </c:valAx>
    </c:plotArea>
    <c:legend>
      <c:legendPos val="r"/>
      <c:overlay val="0"/>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title>
    <c:autoTitleDeleted val="0"/>
    <c:view3D>
      <c:rotX val="15"/>
      <c:rotY val="20"/>
      <c:rAngAx val="0"/>
    </c:view3D>
    <c:floor>
      <c:thickness val="0"/>
    </c:floor>
    <c:sideWall>
      <c:thickness val="0"/>
    </c:sideWall>
    <c:backWall>
      <c:thickness val="0"/>
    </c:backWall>
    <c:plotArea>
      <c:layout/>
      <c:bar3DChart>
        <c:barDir val="col"/>
        <c:grouping val="clustered"/>
        <c:varyColors val="0"/>
        <c:ser>
          <c:idx val="0"/>
          <c:order val="0"/>
          <c:tx>
            <c:strRef>
              <c:f>'Analyse financiere'!$D$17</c:f>
              <c:strCache>
                <c:ptCount val="1"/>
                <c:pt idx="0">
                  <c:v>Dettes a cours terme 3 mois/Creances a 3 mois</c:v>
                </c:pt>
              </c:strCache>
            </c:strRef>
          </c:tx>
          <c:spPr>
            <a:solidFill>
              <a:srgbClr val="92D050"/>
            </a:solidFill>
          </c:spPr>
          <c:invertIfNegative val="0"/>
          <c:cat>
            <c:numRef>
              <c:f>'Analyse financiere'!$E$3:$I$3</c:f>
              <c:numCache>
                <c:formatCode>General</c:formatCode>
                <c:ptCount val="5"/>
                <c:pt idx="0">
                  <c:v>2012</c:v>
                </c:pt>
                <c:pt idx="1">
                  <c:v>2013</c:v>
                </c:pt>
                <c:pt idx="2">
                  <c:v>2014</c:v>
                </c:pt>
                <c:pt idx="3">
                  <c:v>2015</c:v>
                </c:pt>
                <c:pt idx="4">
                  <c:v>2016</c:v>
                </c:pt>
              </c:numCache>
            </c:numRef>
          </c:cat>
          <c:val>
            <c:numRef>
              <c:f>'Analyse financiere'!$E$17:$I$17</c:f>
              <c:numCache>
                <c:formatCode>0.00%</c:formatCode>
                <c:ptCount val="5"/>
                <c:pt idx="0">
                  <c:v>0.82362127867252322</c:v>
                </c:pt>
                <c:pt idx="1">
                  <c:v>0.62022489217498455</c:v>
                </c:pt>
                <c:pt idx="2">
                  <c:v>1.7835949823480808</c:v>
                </c:pt>
                <c:pt idx="3">
                  <c:v>0.6535835088391091</c:v>
                </c:pt>
                <c:pt idx="4">
                  <c:v>0.55505240005175316</c:v>
                </c:pt>
              </c:numCache>
            </c:numRef>
          </c:val>
          <c:extLst>
            <c:ext xmlns:c16="http://schemas.microsoft.com/office/drawing/2014/chart" uri="{C3380CC4-5D6E-409C-BE32-E72D297353CC}">
              <c16:uniqueId val="{00000000-A4E7-4AC1-9F6F-A6ED31FA80FE}"/>
            </c:ext>
          </c:extLst>
        </c:ser>
        <c:dLbls>
          <c:showLegendKey val="0"/>
          <c:showVal val="0"/>
          <c:showCatName val="0"/>
          <c:showSerName val="0"/>
          <c:showPercent val="0"/>
          <c:showBubbleSize val="0"/>
        </c:dLbls>
        <c:gapWidth val="150"/>
        <c:shape val="cylinder"/>
        <c:axId val="130121088"/>
        <c:axId val="130124416"/>
        <c:axId val="0"/>
      </c:bar3DChart>
      <c:catAx>
        <c:axId val="130121088"/>
        <c:scaling>
          <c:orientation val="minMax"/>
        </c:scaling>
        <c:delete val="0"/>
        <c:axPos val="b"/>
        <c:numFmt formatCode="General" sourceLinked="1"/>
        <c:majorTickMark val="out"/>
        <c:minorTickMark val="none"/>
        <c:tickLblPos val="nextTo"/>
        <c:crossAx val="130124416"/>
        <c:crosses val="autoZero"/>
        <c:auto val="1"/>
        <c:lblAlgn val="ctr"/>
        <c:lblOffset val="100"/>
        <c:noMultiLvlLbl val="0"/>
      </c:catAx>
      <c:valAx>
        <c:axId val="130124416"/>
        <c:scaling>
          <c:orientation val="minMax"/>
        </c:scaling>
        <c:delete val="0"/>
        <c:axPos val="l"/>
        <c:majorGridlines/>
        <c:numFmt formatCode="0.00%" sourceLinked="1"/>
        <c:majorTickMark val="out"/>
        <c:minorTickMark val="none"/>
        <c:tickLblPos val="nextTo"/>
        <c:crossAx val="130121088"/>
        <c:crosses val="autoZero"/>
        <c:crossBetween val="between"/>
      </c:valAx>
    </c:plotArea>
    <c:legend>
      <c:legendPos val="r"/>
      <c:overlay val="0"/>
    </c:legend>
    <c:plotVisOnly val="1"/>
    <c:dispBlanksAs val="gap"/>
    <c:showDLblsOverMax val="0"/>
  </c:chart>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title>
    <c:autoTitleDeleted val="0"/>
    <c:view3D>
      <c:rotX val="15"/>
      <c:rotY val="20"/>
      <c:rAngAx val="0"/>
    </c:view3D>
    <c:floor>
      <c:thickness val="0"/>
    </c:floor>
    <c:sideWall>
      <c:thickness val="0"/>
    </c:sideWall>
    <c:backWall>
      <c:thickness val="0"/>
    </c:backWall>
    <c:plotArea>
      <c:layout/>
      <c:bar3DChart>
        <c:barDir val="col"/>
        <c:grouping val="clustered"/>
        <c:varyColors val="0"/>
        <c:ser>
          <c:idx val="0"/>
          <c:order val="0"/>
          <c:tx>
            <c:strRef>
              <c:f>'Analyse financiere'!$D$40</c:f>
              <c:strCache>
                <c:ptCount val="1"/>
                <c:pt idx="0">
                  <c:v>Ratio de couverture Emplois a LMT/Ressources a LMT</c:v>
                </c:pt>
              </c:strCache>
            </c:strRef>
          </c:tx>
          <c:spPr>
            <a:solidFill>
              <a:srgbClr val="FF6600"/>
            </a:solidFill>
          </c:spPr>
          <c:invertIfNegative val="0"/>
          <c:cat>
            <c:numRef>
              <c:f>'Analyse financiere'!$E$3:$I$3</c:f>
              <c:numCache>
                <c:formatCode>General</c:formatCode>
                <c:ptCount val="5"/>
                <c:pt idx="0">
                  <c:v>2012</c:v>
                </c:pt>
                <c:pt idx="1">
                  <c:v>2013</c:v>
                </c:pt>
                <c:pt idx="2">
                  <c:v>2014</c:v>
                </c:pt>
                <c:pt idx="3">
                  <c:v>2015</c:v>
                </c:pt>
                <c:pt idx="4">
                  <c:v>2016</c:v>
                </c:pt>
              </c:numCache>
            </c:numRef>
          </c:cat>
          <c:val>
            <c:numRef>
              <c:f>'Analyse financiere'!$E$40:$I$40</c:f>
              <c:numCache>
                <c:formatCode>0.00%</c:formatCode>
                <c:ptCount val="5"/>
                <c:pt idx="0">
                  <c:v>4.5851894529729861E-2</c:v>
                </c:pt>
                <c:pt idx="1">
                  <c:v>4.4731387029075101E-2</c:v>
                </c:pt>
                <c:pt idx="2">
                  <c:v>4.1822514090651818E-2</c:v>
                </c:pt>
                <c:pt idx="3">
                  <c:v>3.764917902545438E-2</c:v>
                </c:pt>
                <c:pt idx="4">
                  <c:v>3.5436021963428856E-2</c:v>
                </c:pt>
              </c:numCache>
            </c:numRef>
          </c:val>
          <c:extLst>
            <c:ext xmlns:c16="http://schemas.microsoft.com/office/drawing/2014/chart" uri="{C3380CC4-5D6E-409C-BE32-E72D297353CC}">
              <c16:uniqueId val="{00000000-DB8F-4B8A-AD47-AA1A41703949}"/>
            </c:ext>
          </c:extLst>
        </c:ser>
        <c:dLbls>
          <c:showLegendKey val="0"/>
          <c:showVal val="0"/>
          <c:showCatName val="0"/>
          <c:showSerName val="0"/>
          <c:showPercent val="0"/>
          <c:showBubbleSize val="0"/>
        </c:dLbls>
        <c:gapWidth val="150"/>
        <c:shape val="cylinder"/>
        <c:axId val="130026496"/>
        <c:axId val="130089728"/>
        <c:axId val="0"/>
      </c:bar3DChart>
      <c:catAx>
        <c:axId val="130026496"/>
        <c:scaling>
          <c:orientation val="minMax"/>
        </c:scaling>
        <c:delete val="0"/>
        <c:axPos val="b"/>
        <c:numFmt formatCode="General" sourceLinked="1"/>
        <c:majorTickMark val="out"/>
        <c:minorTickMark val="none"/>
        <c:tickLblPos val="nextTo"/>
        <c:crossAx val="130089728"/>
        <c:crosses val="autoZero"/>
        <c:auto val="1"/>
        <c:lblAlgn val="ctr"/>
        <c:lblOffset val="100"/>
        <c:noMultiLvlLbl val="0"/>
      </c:catAx>
      <c:valAx>
        <c:axId val="130089728"/>
        <c:scaling>
          <c:orientation val="minMax"/>
        </c:scaling>
        <c:delete val="0"/>
        <c:axPos val="l"/>
        <c:majorGridlines/>
        <c:numFmt formatCode="0.00%" sourceLinked="1"/>
        <c:majorTickMark val="out"/>
        <c:minorTickMark val="none"/>
        <c:tickLblPos val="nextTo"/>
        <c:crossAx val="130026496"/>
        <c:crosses val="autoZero"/>
        <c:crossBetween val="between"/>
      </c:valAx>
    </c:plotArea>
    <c:legend>
      <c:legendPos val="r"/>
      <c:overlay val="0"/>
    </c:legend>
    <c:plotVisOnly val="1"/>
    <c:dispBlanksAs val="gap"/>
    <c:showDLblsOverMax val="0"/>
  </c:chart>
  <c:externalData r:id="rId2">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30"/>
            <a:ext cx="10363200" cy="1470025"/>
          </a:xfrm>
        </p:spPr>
        <p:txBody>
          <a:bodyPr/>
          <a:lstStyle/>
          <a:p>
            <a:r>
              <a:rPr lang="fr-FR"/>
              <a:t>Modifiez le style du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AAE10A32-56E4-4423-B10F-5F7B4CAEA77B}" type="datetimeFigureOut">
              <a:rPr lang="fr-FR" smtClean="0"/>
              <a:t>01/09/2022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94A630-2004-4D61-879D-C064B85B0724}" type="slidenum">
              <a:rPr lang="fr-FR" smtClean="0"/>
              <a:t>‹#›</a:t>
            </a:fld>
            <a:endParaRPr lang="fr-FR"/>
          </a:p>
        </p:txBody>
      </p:sp>
    </p:spTree>
    <p:extLst>
      <p:ext uri="{BB962C8B-B14F-4D97-AF65-F5344CB8AC3E}">
        <p14:creationId xmlns:p14="http://schemas.microsoft.com/office/powerpoint/2010/main" val="4200491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E10A32-56E4-4423-B10F-5F7B4CAEA77B}" type="datetimeFigureOut">
              <a:rPr lang="fr-FR" smtClean="0"/>
              <a:t>01/09/2022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94A630-2004-4D61-879D-C064B85B0724}" type="slidenum">
              <a:rPr lang="fr-FR" smtClean="0"/>
              <a:t>‹#›</a:t>
            </a:fld>
            <a:endParaRPr lang="fr-FR"/>
          </a:p>
        </p:txBody>
      </p:sp>
    </p:spTree>
    <p:extLst>
      <p:ext uri="{BB962C8B-B14F-4D97-AF65-F5344CB8AC3E}">
        <p14:creationId xmlns:p14="http://schemas.microsoft.com/office/powerpoint/2010/main" val="343504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11785600" y="274639"/>
            <a:ext cx="36576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12800" y="274639"/>
            <a:ext cx="107696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E10A32-56E4-4423-B10F-5F7B4CAEA77B}" type="datetimeFigureOut">
              <a:rPr lang="fr-FR" smtClean="0"/>
              <a:t>01/09/2022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94A630-2004-4D61-879D-C064B85B0724}" type="slidenum">
              <a:rPr lang="fr-FR" smtClean="0"/>
              <a:t>‹#›</a:t>
            </a:fld>
            <a:endParaRPr lang="fr-FR"/>
          </a:p>
        </p:txBody>
      </p:sp>
    </p:spTree>
    <p:extLst>
      <p:ext uri="{BB962C8B-B14F-4D97-AF65-F5344CB8AC3E}">
        <p14:creationId xmlns:p14="http://schemas.microsoft.com/office/powerpoint/2010/main" val="116351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E10A32-56E4-4423-B10F-5F7B4CAEA77B}" type="datetimeFigureOut">
              <a:rPr lang="fr-FR" smtClean="0"/>
              <a:t>01/09/2022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94A630-2004-4D61-879D-C064B85B0724}" type="slidenum">
              <a:rPr lang="fr-FR" smtClean="0"/>
              <a:t>‹#›</a:t>
            </a:fld>
            <a:endParaRPr lang="fr-FR"/>
          </a:p>
        </p:txBody>
      </p:sp>
    </p:spTree>
    <p:extLst>
      <p:ext uri="{BB962C8B-B14F-4D97-AF65-F5344CB8AC3E}">
        <p14:creationId xmlns:p14="http://schemas.microsoft.com/office/powerpoint/2010/main" val="95229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5"/>
            <a:ext cx="103632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AAE10A32-56E4-4423-B10F-5F7B4CAEA77B}" type="datetimeFigureOut">
              <a:rPr lang="fr-FR" smtClean="0"/>
              <a:t>01/09/2022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94A630-2004-4D61-879D-C064B85B0724}" type="slidenum">
              <a:rPr lang="fr-FR" smtClean="0"/>
              <a:t>‹#›</a:t>
            </a:fld>
            <a:endParaRPr lang="fr-FR"/>
          </a:p>
        </p:txBody>
      </p:sp>
    </p:spTree>
    <p:extLst>
      <p:ext uri="{BB962C8B-B14F-4D97-AF65-F5344CB8AC3E}">
        <p14:creationId xmlns:p14="http://schemas.microsoft.com/office/powerpoint/2010/main" val="87748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82296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AE10A32-56E4-4423-B10F-5F7B4CAEA77B}" type="datetimeFigureOut">
              <a:rPr lang="fr-FR" smtClean="0"/>
              <a:t>01/09/2022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B94A630-2004-4D61-879D-C064B85B0724}" type="slidenum">
              <a:rPr lang="fr-FR" smtClean="0"/>
              <a:t>‹#›</a:t>
            </a:fld>
            <a:endParaRPr lang="fr-FR"/>
          </a:p>
        </p:txBody>
      </p:sp>
    </p:spTree>
    <p:extLst>
      <p:ext uri="{BB962C8B-B14F-4D97-AF65-F5344CB8AC3E}">
        <p14:creationId xmlns:p14="http://schemas.microsoft.com/office/powerpoint/2010/main" val="3409957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AAE10A32-56E4-4423-B10F-5F7B4CAEA77B}" type="datetimeFigureOut">
              <a:rPr lang="fr-FR" smtClean="0"/>
              <a:t>01/09/2022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B94A630-2004-4D61-879D-C064B85B0724}" type="slidenum">
              <a:rPr lang="fr-FR" smtClean="0"/>
              <a:t>‹#›</a:t>
            </a:fld>
            <a:endParaRPr lang="fr-FR"/>
          </a:p>
        </p:txBody>
      </p:sp>
    </p:spTree>
    <p:extLst>
      <p:ext uri="{BB962C8B-B14F-4D97-AF65-F5344CB8AC3E}">
        <p14:creationId xmlns:p14="http://schemas.microsoft.com/office/powerpoint/2010/main" val="1878159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AE10A32-56E4-4423-B10F-5F7B4CAEA77B}" type="datetimeFigureOut">
              <a:rPr lang="fr-FR" smtClean="0"/>
              <a:t>01/09/2022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B94A630-2004-4D61-879D-C064B85B0724}" type="slidenum">
              <a:rPr lang="fr-FR" smtClean="0"/>
              <a:t>‹#›</a:t>
            </a:fld>
            <a:endParaRPr lang="fr-FR"/>
          </a:p>
        </p:txBody>
      </p:sp>
    </p:spTree>
    <p:extLst>
      <p:ext uri="{BB962C8B-B14F-4D97-AF65-F5344CB8AC3E}">
        <p14:creationId xmlns:p14="http://schemas.microsoft.com/office/powerpoint/2010/main" val="165040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E10A32-56E4-4423-B10F-5F7B4CAEA77B}" type="datetimeFigureOut">
              <a:rPr lang="fr-FR" smtClean="0"/>
              <a:t>01/09/2022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B94A630-2004-4D61-879D-C064B85B0724}" type="slidenum">
              <a:rPr lang="fr-FR" smtClean="0"/>
              <a:t>‹#›</a:t>
            </a:fld>
            <a:endParaRPr lang="fr-FR"/>
          </a:p>
        </p:txBody>
      </p:sp>
    </p:spTree>
    <p:extLst>
      <p:ext uri="{BB962C8B-B14F-4D97-AF65-F5344CB8AC3E}">
        <p14:creationId xmlns:p14="http://schemas.microsoft.com/office/powerpoint/2010/main" val="276922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3" y="273050"/>
            <a:ext cx="4011084"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AAE10A32-56E4-4423-B10F-5F7B4CAEA77B}" type="datetimeFigureOut">
              <a:rPr lang="fr-FR" smtClean="0"/>
              <a:t>01/09/2022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B94A630-2004-4D61-879D-C064B85B0724}" type="slidenum">
              <a:rPr lang="fr-FR" smtClean="0"/>
              <a:t>‹#›</a:t>
            </a:fld>
            <a:endParaRPr lang="fr-FR"/>
          </a:p>
        </p:txBody>
      </p:sp>
    </p:spTree>
    <p:extLst>
      <p:ext uri="{BB962C8B-B14F-4D97-AF65-F5344CB8AC3E}">
        <p14:creationId xmlns:p14="http://schemas.microsoft.com/office/powerpoint/2010/main" val="369562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AAE10A32-56E4-4423-B10F-5F7B4CAEA77B}" type="datetimeFigureOut">
              <a:rPr lang="fr-FR" smtClean="0"/>
              <a:t>01/09/2022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B94A630-2004-4D61-879D-C064B85B0724}" type="slidenum">
              <a:rPr lang="fr-FR" smtClean="0"/>
              <a:t>‹#›</a:t>
            </a:fld>
            <a:endParaRPr lang="fr-FR"/>
          </a:p>
        </p:txBody>
      </p:sp>
    </p:spTree>
    <p:extLst>
      <p:ext uri="{BB962C8B-B14F-4D97-AF65-F5344CB8AC3E}">
        <p14:creationId xmlns:p14="http://schemas.microsoft.com/office/powerpoint/2010/main" val="78228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10A32-56E4-4423-B10F-5F7B4CAEA77B}" type="datetimeFigureOut">
              <a:rPr lang="fr-FR" smtClean="0"/>
              <a:t>01/09/2022</a:t>
            </a:fld>
            <a:endParaRPr lang="fr-FR"/>
          </a:p>
        </p:txBody>
      </p:sp>
      <p:sp>
        <p:nvSpPr>
          <p:cNvPr id="5" name="Espace réservé du pied de page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4A630-2004-4D61-879D-C064B85B0724}" type="slidenum">
              <a:rPr lang="fr-FR" smtClean="0"/>
              <a:t>‹#›</a:t>
            </a:fld>
            <a:endParaRPr lang="fr-FR"/>
          </a:p>
        </p:txBody>
      </p:sp>
    </p:spTree>
    <p:extLst>
      <p:ext uri="{BB962C8B-B14F-4D97-AF65-F5344CB8AC3E}">
        <p14:creationId xmlns:p14="http://schemas.microsoft.com/office/powerpoint/2010/main" val="5440401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2.xlsx"/><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3.xlsx"/><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4.xlsx"/><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Excel_Worksheet5.xlsx"/><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Worksheet6.xlsx"/><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Binary_Worksheet7.xlsb"/><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8.xlsx"/><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Excel_Worksheet9.xlsx"/><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Binary_Worksheet.xlsb"/><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53549" y="103826"/>
            <a:ext cx="9115865" cy="523220"/>
          </a:xfrm>
          <a:prstGeom prst="rect">
            <a:avLst/>
          </a:prstGeom>
          <a:noFill/>
        </p:spPr>
        <p:txBody>
          <a:bodyPr wrap="square" rtlCol="0">
            <a:spAutoFit/>
          </a:bodyPr>
          <a:lstStyle/>
          <a:p>
            <a:pPr algn="ctr"/>
            <a:r>
              <a:rPr lang="fr-FR" sz="2800" b="1" u="sng" dirty="0"/>
              <a:t>PLAN</a:t>
            </a:r>
          </a:p>
        </p:txBody>
      </p:sp>
      <p:sp>
        <p:nvSpPr>
          <p:cNvPr id="5" name="ZoneTexte 4"/>
          <p:cNvSpPr txBox="1"/>
          <p:nvPr/>
        </p:nvSpPr>
        <p:spPr>
          <a:xfrm>
            <a:off x="523521" y="845987"/>
            <a:ext cx="11106101" cy="5670783"/>
          </a:xfrm>
          <a:prstGeom prst="rect">
            <a:avLst/>
          </a:prstGeom>
          <a:noFill/>
        </p:spPr>
        <p:txBody>
          <a:bodyPr wrap="square" rtlCol="0">
            <a:spAutoFit/>
          </a:bodyPr>
          <a:lstStyle/>
          <a:p>
            <a:pPr algn="ctr"/>
            <a:r>
              <a:rPr lang="fr-FR" sz="1400" b="1" dirty="0">
                <a:latin typeface="Times New Roman" pitchFamily="18" charset="0"/>
                <a:cs typeface="Times New Roman" pitchFamily="18" charset="0"/>
              </a:rPr>
              <a:t>INTRODUCTION</a:t>
            </a:r>
          </a:p>
          <a:p>
            <a:pPr algn="ctr"/>
            <a:r>
              <a:rPr lang="fr-FR" sz="900" b="1" dirty="0">
                <a:latin typeface="Times New Roman" pitchFamily="18" charset="0"/>
                <a:cs typeface="Times New Roman" pitchFamily="18" charset="0"/>
              </a:rPr>
              <a:t> </a:t>
            </a:r>
            <a:endParaRPr lang="fr-FR" sz="1400" b="1" dirty="0">
              <a:latin typeface="Times New Roman" pitchFamily="18" charset="0"/>
              <a:cs typeface="Times New Roman" pitchFamily="18" charset="0"/>
            </a:endParaRPr>
          </a:p>
          <a:p>
            <a:pPr algn="ctr"/>
            <a:r>
              <a:rPr lang="en-US" sz="1400" b="1" dirty="0">
                <a:latin typeface="Times New Roman" pitchFamily="18" charset="0"/>
                <a:cs typeface="Times New Roman" pitchFamily="18" charset="0"/>
              </a:rPr>
              <a:t>I. Presentation de la BOA BF</a:t>
            </a:r>
          </a:p>
          <a:p>
            <a:pPr algn="ctr"/>
            <a:endParaRPr lang="en-US" sz="1050" b="1" dirty="0">
              <a:latin typeface="Times New Roman" pitchFamily="18" charset="0"/>
              <a:cs typeface="Times New Roman" pitchFamily="18" charset="0"/>
            </a:endParaRPr>
          </a:p>
          <a:p>
            <a:pPr marL="342900" indent="-342900" algn="ctr">
              <a:buFont typeface="+mj-lt"/>
              <a:buAutoNum type="alphaLcPeriod"/>
            </a:pPr>
            <a:r>
              <a:rPr lang="en-US" sz="1400" b="1" dirty="0" err="1">
                <a:latin typeface="Times New Roman" pitchFamily="18" charset="0"/>
                <a:cs typeface="Times New Roman" pitchFamily="18" charset="0"/>
              </a:rPr>
              <a:t>Historique</a:t>
            </a:r>
            <a:endParaRPr lang="en-US" sz="1400" b="1" dirty="0">
              <a:latin typeface="Times New Roman" pitchFamily="18" charset="0"/>
              <a:cs typeface="Times New Roman" pitchFamily="18" charset="0"/>
            </a:endParaRPr>
          </a:p>
          <a:p>
            <a:pPr algn="ctr"/>
            <a:endParaRPr lang="en-US" sz="1050" b="1" dirty="0">
              <a:latin typeface="Times New Roman" pitchFamily="18" charset="0"/>
              <a:cs typeface="Times New Roman" pitchFamily="18" charset="0"/>
            </a:endParaRPr>
          </a:p>
          <a:p>
            <a:pPr algn="ctr"/>
            <a:r>
              <a:rPr lang="en-US" sz="1400" b="1" dirty="0">
                <a:latin typeface="Times New Roman" pitchFamily="18" charset="0"/>
                <a:cs typeface="Times New Roman" pitchFamily="18" charset="0"/>
              </a:rPr>
              <a:t>                     b.   Les </a:t>
            </a:r>
            <a:r>
              <a:rPr lang="en-US" sz="1400" b="1" dirty="0" err="1">
                <a:latin typeface="Times New Roman" pitchFamily="18" charset="0"/>
                <a:cs typeface="Times New Roman" pitchFamily="18" charset="0"/>
              </a:rPr>
              <a:t>produits</a:t>
            </a:r>
            <a:r>
              <a:rPr lang="en-US" sz="1400" b="1" dirty="0">
                <a:latin typeface="Times New Roman" pitchFamily="18" charset="0"/>
                <a:cs typeface="Times New Roman" pitchFamily="18" charset="0"/>
              </a:rPr>
              <a:t> et services</a:t>
            </a:r>
          </a:p>
          <a:p>
            <a:pPr algn="ctr"/>
            <a:endParaRPr lang="en-US" sz="1050" b="1" dirty="0">
              <a:latin typeface="Times New Roman" pitchFamily="18" charset="0"/>
              <a:cs typeface="Times New Roman" pitchFamily="18" charset="0"/>
            </a:endParaRPr>
          </a:p>
          <a:p>
            <a:pPr algn="ctr"/>
            <a:r>
              <a:rPr lang="en-US" sz="1400" b="1" dirty="0">
                <a:latin typeface="Times New Roman" pitchFamily="18" charset="0"/>
                <a:cs typeface="Times New Roman" pitchFamily="18" charset="0"/>
              </a:rPr>
              <a:t>II.  </a:t>
            </a:r>
            <a:r>
              <a:rPr lang="en-US" sz="1400" b="1" dirty="0" err="1">
                <a:latin typeface="Times New Roman" pitchFamily="18" charset="0"/>
                <a:cs typeface="Times New Roman" pitchFamily="18" charset="0"/>
              </a:rPr>
              <a:t>Analyse</a:t>
            </a:r>
            <a:r>
              <a:rPr lang="en-US" sz="1400" b="1" dirty="0">
                <a:latin typeface="Times New Roman" pitchFamily="18" charset="0"/>
                <a:cs typeface="Times New Roman" pitchFamily="18" charset="0"/>
              </a:rPr>
              <a:t> du </a:t>
            </a:r>
            <a:r>
              <a:rPr lang="en-US" sz="1400" b="1" dirty="0" err="1">
                <a:latin typeface="Times New Roman" pitchFamily="18" charset="0"/>
                <a:cs typeface="Times New Roman" pitchFamily="18" charset="0"/>
              </a:rPr>
              <a:t>domaine</a:t>
            </a:r>
            <a:r>
              <a:rPr lang="en-US" sz="1400" b="1" dirty="0">
                <a:latin typeface="Times New Roman" pitchFamily="18" charset="0"/>
                <a:cs typeface="Times New Roman" pitchFamily="18" charset="0"/>
              </a:rPr>
              <a:t> d</a:t>
            </a:r>
            <a:r>
              <a:rPr lang="fr-FR"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activite</a:t>
            </a:r>
            <a:endParaRPr lang="en-US" sz="1400" b="1" dirty="0">
              <a:latin typeface="Times New Roman" pitchFamily="18" charset="0"/>
              <a:cs typeface="Times New Roman" pitchFamily="18" charset="0"/>
            </a:endParaRPr>
          </a:p>
          <a:p>
            <a:pPr marL="400050" indent="-400050" algn="ctr">
              <a:buFont typeface="+mj-lt"/>
              <a:buAutoNum type="romanUcPeriod"/>
            </a:pPr>
            <a:endParaRPr lang="en-US" sz="1400" b="1" dirty="0">
              <a:latin typeface="Times New Roman" pitchFamily="18" charset="0"/>
              <a:cs typeface="Times New Roman" pitchFamily="18" charset="0"/>
            </a:endParaRPr>
          </a:p>
          <a:p>
            <a:pPr algn="ctr"/>
            <a:r>
              <a:rPr lang="en-US" sz="1400" b="1" dirty="0">
                <a:latin typeface="Times New Roman" pitchFamily="18" charset="0"/>
                <a:cs typeface="Times New Roman" pitchFamily="18" charset="0"/>
              </a:rPr>
              <a:t>III.  </a:t>
            </a:r>
            <a:r>
              <a:rPr lang="en-US" sz="1400" b="1" dirty="0" err="1">
                <a:latin typeface="Times New Roman" pitchFamily="18" charset="0"/>
                <a:cs typeface="Times New Roman" pitchFamily="18" charset="0"/>
              </a:rPr>
              <a:t>Analyse</a:t>
            </a:r>
            <a:r>
              <a:rPr lang="en-US" sz="1400" b="1" dirty="0">
                <a:latin typeface="Times New Roman" pitchFamily="18" charset="0"/>
                <a:cs typeface="Times New Roman" pitchFamily="18" charset="0"/>
              </a:rPr>
              <a:t> du </a:t>
            </a:r>
            <a:r>
              <a:rPr lang="en-US" sz="1400" b="1" dirty="0" err="1">
                <a:latin typeface="Times New Roman" pitchFamily="18" charset="0"/>
                <a:cs typeface="Times New Roman" pitchFamily="18" charset="0"/>
              </a:rPr>
              <a:t>secteur</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d’activite</a:t>
            </a:r>
            <a:endParaRPr lang="en-US" sz="1400" b="1" dirty="0">
              <a:latin typeface="Times New Roman" pitchFamily="18" charset="0"/>
              <a:cs typeface="Times New Roman" pitchFamily="18" charset="0"/>
            </a:endParaRPr>
          </a:p>
          <a:p>
            <a:pPr algn="ctr"/>
            <a:endParaRPr lang="en-US" sz="1400" b="1" dirty="0">
              <a:latin typeface="Times New Roman" pitchFamily="18" charset="0"/>
              <a:cs typeface="Times New Roman" pitchFamily="18" charset="0"/>
            </a:endParaRPr>
          </a:p>
          <a:p>
            <a:pPr algn="ctr"/>
            <a:r>
              <a:rPr lang="en-US" sz="1400" b="1" dirty="0">
                <a:latin typeface="Times New Roman" pitchFamily="18" charset="0"/>
                <a:cs typeface="Times New Roman" pitchFamily="18" charset="0"/>
              </a:rPr>
              <a:t>IV.  </a:t>
            </a:r>
            <a:r>
              <a:rPr lang="en-US" sz="1400" b="1" dirty="0" err="1">
                <a:latin typeface="Times New Roman" pitchFamily="18" charset="0"/>
                <a:cs typeface="Times New Roman" pitchFamily="18" charset="0"/>
              </a:rPr>
              <a:t>Analyse</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comptable</a:t>
            </a:r>
            <a:r>
              <a:rPr lang="en-US" sz="1400" b="1" dirty="0">
                <a:latin typeface="Times New Roman" pitchFamily="18" charset="0"/>
                <a:cs typeface="Times New Roman" pitchFamily="18" charset="0"/>
              </a:rPr>
              <a:t> de la BOA-BF</a:t>
            </a:r>
          </a:p>
          <a:p>
            <a:pPr marL="400050" indent="-400050" algn="ctr">
              <a:buFont typeface="+mj-lt"/>
              <a:buAutoNum type="romanUcPeriod"/>
            </a:pPr>
            <a:endParaRPr lang="en-US" sz="1400" b="1" dirty="0">
              <a:latin typeface="Times New Roman" pitchFamily="18" charset="0"/>
              <a:cs typeface="Times New Roman" pitchFamily="18" charset="0"/>
            </a:endParaRPr>
          </a:p>
          <a:p>
            <a:pPr algn="ctr"/>
            <a:r>
              <a:rPr lang="en-US" sz="1400" b="1" dirty="0">
                <a:latin typeface="Times New Roman" pitchFamily="18" charset="0"/>
                <a:cs typeface="Times New Roman" pitchFamily="18" charset="0"/>
              </a:rPr>
              <a:t>V.   </a:t>
            </a:r>
            <a:r>
              <a:rPr lang="en-US" sz="1400" b="1" dirty="0" err="1">
                <a:latin typeface="Times New Roman" pitchFamily="18" charset="0"/>
                <a:cs typeface="Times New Roman" pitchFamily="18" charset="0"/>
              </a:rPr>
              <a:t>Analyse</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financiere</a:t>
            </a:r>
            <a:r>
              <a:rPr lang="en-US" sz="1400" b="1" dirty="0">
                <a:latin typeface="Times New Roman" pitchFamily="18" charset="0"/>
                <a:cs typeface="Times New Roman" pitchFamily="18" charset="0"/>
              </a:rPr>
              <a:t> de la BOA-BF</a:t>
            </a:r>
          </a:p>
          <a:p>
            <a:pPr marL="400050" indent="-400050" algn="ctr">
              <a:buFont typeface="+mj-lt"/>
              <a:buAutoNum type="romanUcPeriod"/>
            </a:pPr>
            <a:endParaRPr lang="en-US" sz="1400" b="1" dirty="0">
              <a:latin typeface="Times New Roman" pitchFamily="18" charset="0"/>
              <a:cs typeface="Times New Roman" pitchFamily="18" charset="0"/>
            </a:endParaRPr>
          </a:p>
          <a:p>
            <a:pPr marL="400050" indent="-400050" algn="ctr">
              <a:buAutoNum type="romanUcPeriod" startAt="6"/>
            </a:pPr>
            <a:r>
              <a:rPr lang="en-US" sz="1400" b="1" dirty="0">
                <a:latin typeface="Times New Roman" pitchFamily="18" charset="0"/>
                <a:cs typeface="Times New Roman" pitchFamily="18" charset="0"/>
              </a:rPr>
              <a:t>Analyze de DUPONT</a:t>
            </a:r>
          </a:p>
          <a:p>
            <a:pPr algn="ctr"/>
            <a:endParaRPr lang="en-US" sz="1400" b="1" dirty="0">
              <a:latin typeface="Times New Roman" pitchFamily="18" charset="0"/>
              <a:cs typeface="Times New Roman" pitchFamily="18" charset="0"/>
            </a:endParaRPr>
          </a:p>
          <a:p>
            <a:pPr algn="ctr"/>
            <a:r>
              <a:rPr lang="en-US" sz="1400" b="1" dirty="0">
                <a:latin typeface="Times New Roman" pitchFamily="18" charset="0"/>
                <a:cs typeface="Times New Roman" pitchFamily="18" charset="0"/>
              </a:rPr>
              <a:t>VII. </a:t>
            </a:r>
            <a:r>
              <a:rPr lang="en-US" sz="1400" b="1" dirty="0" err="1">
                <a:latin typeface="Times New Roman" pitchFamily="18" charset="0"/>
                <a:cs typeface="Times New Roman" pitchFamily="18" charset="0"/>
              </a:rPr>
              <a:t>Analyse</a:t>
            </a:r>
            <a:r>
              <a:rPr lang="en-US" sz="1400" b="1" dirty="0">
                <a:latin typeface="Times New Roman" pitchFamily="18" charset="0"/>
                <a:cs typeface="Times New Roman" pitchFamily="18" charset="0"/>
              </a:rPr>
              <a:t> par le scoring</a:t>
            </a:r>
          </a:p>
          <a:p>
            <a:pPr marL="400050" indent="-400050" algn="ctr">
              <a:buFont typeface="+mj-lt"/>
              <a:buAutoNum type="romanUcPeriod"/>
            </a:pPr>
            <a:endParaRPr lang="en-US" sz="1400" b="1" dirty="0">
              <a:latin typeface="Times New Roman" pitchFamily="18" charset="0"/>
              <a:cs typeface="Times New Roman" pitchFamily="18" charset="0"/>
            </a:endParaRPr>
          </a:p>
          <a:p>
            <a:pPr algn="ctr"/>
            <a:r>
              <a:rPr lang="en-US" sz="1400" b="1" dirty="0">
                <a:latin typeface="Times New Roman" pitchFamily="18" charset="0"/>
                <a:cs typeface="Times New Roman" pitchFamily="18" charset="0"/>
              </a:rPr>
              <a:t>VIII. Evaluation de </a:t>
            </a:r>
            <a:r>
              <a:rPr lang="en-US" sz="1400" b="1" dirty="0" err="1">
                <a:latin typeface="Times New Roman" pitchFamily="18" charset="0"/>
                <a:cs typeface="Times New Roman" pitchFamily="18" charset="0"/>
              </a:rPr>
              <a:t>l’entreprise</a:t>
            </a:r>
            <a:endParaRPr lang="en-US" sz="1400" b="1" dirty="0">
              <a:latin typeface="Times New Roman" pitchFamily="18" charset="0"/>
              <a:cs typeface="Times New Roman" pitchFamily="18" charset="0"/>
            </a:endParaRPr>
          </a:p>
          <a:p>
            <a:pPr marL="400050" indent="-400050" algn="ctr">
              <a:buFont typeface="+mj-lt"/>
              <a:buAutoNum type="romanUcPeriod"/>
            </a:pPr>
            <a:endParaRPr lang="en-US" sz="1400" b="1" dirty="0">
              <a:latin typeface="Times New Roman" pitchFamily="18" charset="0"/>
              <a:cs typeface="Times New Roman" pitchFamily="18" charset="0"/>
            </a:endParaRPr>
          </a:p>
          <a:p>
            <a:pPr algn="ctr"/>
            <a:r>
              <a:rPr lang="en-US" sz="1400" b="1" dirty="0">
                <a:latin typeface="Times New Roman" pitchFamily="18" charset="0"/>
                <a:cs typeface="Times New Roman" pitchFamily="18" charset="0"/>
              </a:rPr>
              <a:t>IX. </a:t>
            </a:r>
            <a:r>
              <a:rPr lang="en-US" sz="1400" b="1" dirty="0" err="1">
                <a:latin typeface="Times New Roman" pitchFamily="18" charset="0"/>
                <a:cs typeface="Times New Roman" pitchFamily="18" charset="0"/>
              </a:rPr>
              <a:t>Strategie</a:t>
            </a:r>
            <a:r>
              <a:rPr lang="en-US" sz="1400" b="1" dirty="0">
                <a:latin typeface="Times New Roman" pitchFamily="18" charset="0"/>
                <a:cs typeface="Times New Roman" pitchFamily="18" charset="0"/>
              </a:rPr>
              <a:t> de </a:t>
            </a:r>
            <a:r>
              <a:rPr lang="en-US" sz="1400" b="1" dirty="0" err="1">
                <a:latin typeface="Times New Roman" pitchFamily="18" charset="0"/>
                <a:cs typeface="Times New Roman" pitchFamily="18" charset="0"/>
              </a:rPr>
              <a:t>l’entreprise</a:t>
            </a:r>
            <a:endParaRPr lang="en-US" sz="1400" b="1" dirty="0">
              <a:latin typeface="Times New Roman" pitchFamily="18" charset="0"/>
              <a:cs typeface="Times New Roman" pitchFamily="18" charset="0"/>
            </a:endParaRPr>
          </a:p>
          <a:p>
            <a:pPr marL="400050" indent="-400050" algn="ctr">
              <a:buFont typeface="+mj-lt"/>
              <a:buAutoNum type="romanUcPeriod"/>
            </a:pPr>
            <a:endParaRPr lang="en-US" sz="1400" b="1" dirty="0">
              <a:latin typeface="Times New Roman" pitchFamily="18" charset="0"/>
              <a:cs typeface="Times New Roman" pitchFamily="18" charset="0"/>
            </a:endParaRPr>
          </a:p>
          <a:p>
            <a:pPr algn="ctr"/>
            <a:r>
              <a:rPr lang="en-US" sz="1400" b="1" dirty="0">
                <a:latin typeface="Times New Roman" pitchFamily="18" charset="0"/>
                <a:cs typeface="Times New Roman" pitchFamily="18" charset="0"/>
              </a:rPr>
              <a:t>X. Benchmark</a:t>
            </a:r>
          </a:p>
          <a:p>
            <a:pPr algn="ctr"/>
            <a:endParaRPr lang="fr-FR" sz="1400" b="1" dirty="0">
              <a:latin typeface="Times New Roman" pitchFamily="18" charset="0"/>
              <a:cs typeface="Times New Roman" pitchFamily="18" charset="0"/>
            </a:endParaRPr>
          </a:p>
          <a:p>
            <a:pPr algn="ctr"/>
            <a:r>
              <a:rPr lang="fr-FR" sz="1400" b="1" dirty="0">
                <a:latin typeface="Times New Roman" pitchFamily="18" charset="0"/>
                <a:cs typeface="Times New Roman" pitchFamily="18" charset="0"/>
              </a:rPr>
              <a:t>Conclusion</a:t>
            </a:r>
          </a:p>
        </p:txBody>
      </p:sp>
    </p:spTree>
    <p:extLst>
      <p:ext uri="{BB962C8B-B14F-4D97-AF65-F5344CB8AC3E}">
        <p14:creationId xmlns:p14="http://schemas.microsoft.com/office/powerpoint/2010/main" val="34532103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C92D93F-7274-4BCA-B5AA-3494E660EB3B}"/>
              </a:ext>
            </a:extLst>
          </p:cNvPr>
          <p:cNvSpPr>
            <a:spLocks noGrp="1"/>
          </p:cNvSpPr>
          <p:nvPr>
            <p:ph sz="half" idx="1"/>
          </p:nvPr>
        </p:nvSpPr>
        <p:spPr>
          <a:xfrm>
            <a:off x="343524" y="2383565"/>
            <a:ext cx="5181600" cy="4351338"/>
          </a:xfrm>
        </p:spPr>
        <p:txBody>
          <a:bodyPr>
            <a:normAutofit fontScale="55000" lnSpcReduction="20000"/>
          </a:bodyPr>
          <a:lstStyle/>
          <a:p>
            <a:pPr marL="0" indent="0" algn="just">
              <a:buNone/>
            </a:pPr>
            <a:r>
              <a:rPr lang="fr-FR" sz="6000" dirty="0">
                <a:latin typeface="Times New Roman" panose="02020603050405020304" pitchFamily="18" charset="0"/>
                <a:cs typeface="Times New Roman" panose="02020603050405020304" pitchFamily="18" charset="0"/>
              </a:rPr>
              <a:t>•	</a:t>
            </a:r>
            <a:r>
              <a:rPr lang="fr-FR" sz="4400" dirty="0">
                <a:latin typeface="Times New Roman" panose="02020603050405020304" pitchFamily="18" charset="0"/>
                <a:cs typeface="Times New Roman" panose="02020603050405020304" pitchFamily="18" charset="0"/>
              </a:rPr>
              <a:t>Avance</a:t>
            </a:r>
          </a:p>
          <a:p>
            <a:pPr marL="0" indent="0" algn="just">
              <a:buNone/>
            </a:pPr>
            <a:r>
              <a:rPr lang="fr-FR" sz="4400" dirty="0">
                <a:latin typeface="Times New Roman" panose="02020603050405020304" pitchFamily="18" charset="0"/>
                <a:cs typeface="Times New Roman" panose="02020603050405020304" pitchFamily="18" charset="0"/>
              </a:rPr>
              <a:t>•	Avance Tabaski</a:t>
            </a:r>
          </a:p>
          <a:p>
            <a:pPr marL="0" indent="0" algn="just">
              <a:buNone/>
            </a:pPr>
            <a:r>
              <a:rPr lang="fr-FR" sz="4400" dirty="0">
                <a:latin typeface="Times New Roman" panose="02020603050405020304" pitchFamily="18" charset="0"/>
                <a:cs typeface="Times New Roman" panose="02020603050405020304" pitchFamily="18" charset="0"/>
              </a:rPr>
              <a:t>•	Avance RAMADAN</a:t>
            </a:r>
          </a:p>
          <a:p>
            <a:pPr marL="0" indent="0" algn="just">
              <a:buNone/>
            </a:pPr>
            <a:r>
              <a:rPr lang="fr-FR" sz="4400" dirty="0">
                <a:latin typeface="Times New Roman" panose="02020603050405020304" pitchFamily="18" charset="0"/>
                <a:cs typeface="Times New Roman" panose="02020603050405020304" pitchFamily="18" charset="0"/>
              </a:rPr>
              <a:t>•	Avance sur DAT</a:t>
            </a:r>
          </a:p>
          <a:p>
            <a:pPr marL="0" indent="0" algn="just">
              <a:buNone/>
            </a:pPr>
            <a:r>
              <a:rPr lang="fr-FR" sz="4400" dirty="0">
                <a:latin typeface="Times New Roman" panose="02020603050405020304" pitchFamily="18" charset="0"/>
                <a:cs typeface="Times New Roman" panose="02020603050405020304" pitchFamily="18" charset="0"/>
              </a:rPr>
              <a:t>•	Avance sur salaire</a:t>
            </a:r>
          </a:p>
          <a:p>
            <a:pPr marL="0" indent="0" algn="just">
              <a:buNone/>
            </a:pPr>
            <a:r>
              <a:rPr lang="fr-FR" sz="4400" dirty="0">
                <a:latin typeface="Times New Roman" panose="02020603050405020304" pitchFamily="18" charset="0"/>
                <a:cs typeface="Times New Roman" panose="02020603050405020304" pitchFamily="18" charset="0"/>
              </a:rPr>
              <a:t>•	Crédit Express</a:t>
            </a:r>
          </a:p>
          <a:p>
            <a:pPr marL="0" indent="0" algn="just">
              <a:buNone/>
            </a:pPr>
            <a:r>
              <a:rPr lang="fr-FR" sz="4400" dirty="0">
                <a:latin typeface="Times New Roman" panose="02020603050405020304" pitchFamily="18" charset="0"/>
                <a:cs typeface="Times New Roman" panose="02020603050405020304" pitchFamily="18" charset="0"/>
              </a:rPr>
              <a:t>•	Microfinance</a:t>
            </a:r>
          </a:p>
          <a:p>
            <a:pPr marL="0" indent="0" algn="just">
              <a:buNone/>
            </a:pPr>
            <a:r>
              <a:rPr lang="fr-FR" sz="4400" dirty="0">
                <a:latin typeface="Times New Roman" panose="02020603050405020304" pitchFamily="18" charset="0"/>
                <a:cs typeface="Times New Roman" panose="02020603050405020304" pitchFamily="18" charset="0"/>
              </a:rPr>
              <a:t>•	</a:t>
            </a:r>
            <a:r>
              <a:rPr lang="fr-FR" sz="4400" dirty="0" err="1">
                <a:latin typeface="Times New Roman" panose="02020603050405020304" pitchFamily="18" charset="0"/>
                <a:cs typeface="Times New Roman" panose="02020603050405020304" pitchFamily="18" charset="0"/>
              </a:rPr>
              <a:t>Mesofinance</a:t>
            </a:r>
            <a:endParaRPr lang="fr-FR" sz="4400" dirty="0">
              <a:latin typeface="Times New Roman" panose="02020603050405020304" pitchFamily="18" charset="0"/>
              <a:cs typeface="Times New Roman" panose="02020603050405020304" pitchFamily="18" charset="0"/>
            </a:endParaRPr>
          </a:p>
          <a:p>
            <a:pPr algn="just"/>
            <a:r>
              <a:rPr lang="fr-FR" sz="4400" dirty="0">
                <a:latin typeface="Times New Roman" panose="02020603050405020304" pitchFamily="18" charset="0"/>
                <a:cs typeface="Times New Roman" panose="02020603050405020304" pitchFamily="18" charset="0"/>
              </a:rPr>
              <a:t>    	</a:t>
            </a:r>
            <a:r>
              <a:rPr lang="fr-FR" sz="4400" dirty="0" err="1">
                <a:latin typeface="Times New Roman" panose="02020603050405020304" pitchFamily="18" charset="0"/>
                <a:cs typeface="Times New Roman" panose="02020603050405020304" pitchFamily="18" charset="0"/>
              </a:rPr>
              <a:t>Decouvert</a:t>
            </a:r>
            <a:r>
              <a:rPr lang="fr-FR" sz="4400" dirty="0">
                <a:latin typeface="Times New Roman" panose="02020603050405020304" pitchFamily="18" charset="0"/>
                <a:cs typeface="Times New Roman" panose="02020603050405020304" pitchFamily="18" charset="0"/>
              </a:rPr>
              <a:t> autorisé</a:t>
            </a:r>
          </a:p>
          <a:p>
            <a:pPr marL="0" indent="0" algn="just">
              <a:buNone/>
            </a:pPr>
            <a:endParaRPr lang="fr-FR" sz="4400" dirty="0">
              <a:latin typeface="Times New Roman" panose="02020603050405020304" pitchFamily="18" charset="0"/>
              <a:cs typeface="Times New Roman" panose="02020603050405020304" pitchFamily="18" charset="0"/>
            </a:endParaRPr>
          </a:p>
          <a:p>
            <a:pPr marL="0" indent="0" algn="just">
              <a:buNone/>
            </a:pPr>
            <a:endParaRPr lang="fr-FR" sz="4400" dirty="0">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857F012F-1BEF-4E67-8372-C4BCBE50C418}"/>
              </a:ext>
            </a:extLst>
          </p:cNvPr>
          <p:cNvSpPr>
            <a:spLocks noGrp="1"/>
          </p:cNvSpPr>
          <p:nvPr>
            <p:ph sz="half" idx="2"/>
          </p:nvPr>
        </p:nvSpPr>
        <p:spPr>
          <a:xfrm>
            <a:off x="5991069" y="2383564"/>
            <a:ext cx="5206584" cy="4351339"/>
          </a:xfrm>
        </p:spPr>
        <p:txBody>
          <a:bodyPr>
            <a:normAutofit fontScale="55000" lnSpcReduction="20000"/>
          </a:bodyPr>
          <a:lstStyle/>
          <a:p>
            <a:pPr marL="0" indent="0" algn="just">
              <a:buNone/>
            </a:pPr>
            <a:r>
              <a:rPr lang="fr-FR" sz="4000" dirty="0">
                <a:latin typeface="Times New Roman" panose="02020603050405020304" pitchFamily="18" charset="0"/>
                <a:cs typeface="Times New Roman" panose="02020603050405020304" pitchFamily="18" charset="0"/>
              </a:rPr>
              <a:t>•	</a:t>
            </a:r>
            <a:r>
              <a:rPr lang="fr-FR" sz="4400" dirty="0">
                <a:latin typeface="Times New Roman" panose="02020603050405020304" pitchFamily="18" charset="0"/>
                <a:cs typeface="Times New Roman" panose="02020603050405020304" pitchFamily="18" charset="0"/>
              </a:rPr>
              <a:t>Prêt Fête de fin d'année</a:t>
            </a:r>
          </a:p>
          <a:p>
            <a:pPr marL="0" indent="0" algn="just">
              <a:buNone/>
            </a:pPr>
            <a:r>
              <a:rPr lang="fr-FR" sz="4400" dirty="0">
                <a:latin typeface="Times New Roman" panose="02020603050405020304" pitchFamily="18" charset="0"/>
                <a:cs typeface="Times New Roman" panose="02020603050405020304" pitchFamily="18" charset="0"/>
              </a:rPr>
              <a:t>•	Prêt ma Maison</a:t>
            </a:r>
          </a:p>
          <a:p>
            <a:pPr marL="0" indent="0">
              <a:buNone/>
            </a:pPr>
            <a:r>
              <a:rPr lang="fr-FR" sz="4400" dirty="0">
                <a:latin typeface="Times New Roman" panose="02020603050405020304" pitchFamily="18" charset="0"/>
                <a:cs typeface="Times New Roman" panose="02020603050405020304" pitchFamily="18" charset="0"/>
              </a:rPr>
              <a:t>•	Prêt Moto "Prêt Ma Moto"</a:t>
            </a:r>
          </a:p>
          <a:p>
            <a:pPr marL="0" indent="0">
              <a:buNone/>
            </a:pPr>
            <a:r>
              <a:rPr lang="fr-FR" sz="4400" dirty="0">
                <a:latin typeface="Times New Roman" panose="02020603050405020304" pitchFamily="18" charset="0"/>
                <a:cs typeface="Times New Roman" panose="02020603050405020304" pitchFamily="18" charset="0"/>
              </a:rPr>
              <a:t>•	Prêt Personnel</a:t>
            </a:r>
          </a:p>
          <a:p>
            <a:pPr marL="0" indent="0">
              <a:buNone/>
            </a:pPr>
            <a:r>
              <a:rPr lang="fr-FR" sz="4400" dirty="0">
                <a:latin typeface="Times New Roman" panose="02020603050405020304" pitchFamily="18" charset="0"/>
                <a:cs typeface="Times New Roman" panose="02020603050405020304" pitchFamily="18" charset="0"/>
              </a:rPr>
              <a:t>•	Prêt Première Installation</a:t>
            </a:r>
          </a:p>
          <a:p>
            <a:pPr marL="0" indent="0">
              <a:buNone/>
            </a:pPr>
            <a:r>
              <a:rPr lang="fr-FR" sz="4400" dirty="0">
                <a:latin typeface="Times New Roman" panose="02020603050405020304" pitchFamily="18" charset="0"/>
                <a:cs typeface="Times New Roman" panose="02020603050405020304" pitchFamily="18" charset="0"/>
              </a:rPr>
              <a:t>•	Prêt Rechargeable</a:t>
            </a:r>
          </a:p>
          <a:p>
            <a:pPr marL="0" indent="0">
              <a:buNone/>
            </a:pPr>
            <a:r>
              <a:rPr lang="fr-FR" sz="4400" dirty="0">
                <a:latin typeface="Times New Roman" panose="02020603050405020304" pitchFamily="18" charset="0"/>
                <a:cs typeface="Times New Roman" panose="02020603050405020304" pitchFamily="18" charset="0"/>
              </a:rPr>
              <a:t>•	Prêt Tous à l'Ecole</a:t>
            </a:r>
          </a:p>
          <a:p>
            <a:pPr marL="0" indent="0">
              <a:buNone/>
            </a:pPr>
            <a:r>
              <a:rPr lang="fr-FR" sz="4400" dirty="0">
                <a:latin typeface="Times New Roman" panose="02020603050405020304" pitchFamily="18" charset="0"/>
                <a:cs typeface="Times New Roman" panose="02020603050405020304" pitchFamily="18" charset="0"/>
              </a:rPr>
              <a:t>•	Prêt Véhicule</a:t>
            </a:r>
          </a:p>
          <a:p>
            <a:pPr marL="0" indent="0">
              <a:buNone/>
            </a:pPr>
            <a:r>
              <a:rPr lang="fr-FR" sz="4400" dirty="0">
                <a:latin typeface="Times New Roman" panose="02020603050405020304" pitchFamily="18" charset="0"/>
                <a:cs typeface="Times New Roman" panose="02020603050405020304" pitchFamily="18" charset="0"/>
              </a:rPr>
              <a:t>•	Prêt Vitamine</a:t>
            </a:r>
          </a:p>
          <a:p>
            <a:pPr marL="0" indent="0">
              <a:buNone/>
            </a:pPr>
            <a:r>
              <a:rPr lang="fr-FR" sz="4400" dirty="0">
                <a:latin typeface="Times New Roman" panose="02020603050405020304" pitchFamily="18" charset="0"/>
                <a:cs typeface="Times New Roman" panose="02020603050405020304" pitchFamily="18" charset="0"/>
              </a:rPr>
              <a:t>•	Prêt Voyage</a:t>
            </a:r>
          </a:p>
          <a:p>
            <a:pPr marL="0" indent="0">
              <a:buNone/>
            </a:pPr>
            <a:r>
              <a:rPr lang="fr-FR" sz="4400" dirty="0">
                <a:latin typeface="Times New Roman" panose="02020603050405020304" pitchFamily="18" charset="0"/>
                <a:cs typeface="Times New Roman" panose="02020603050405020304" pitchFamily="18" charset="0"/>
              </a:rPr>
              <a:t>•	Réserves d'Argent</a:t>
            </a:r>
          </a:p>
          <a:p>
            <a:pPr marL="0" indent="0">
              <a:buNone/>
            </a:pPr>
            <a:endParaRPr lang="fr-FR" dirty="0"/>
          </a:p>
        </p:txBody>
      </p:sp>
      <p:sp>
        <p:nvSpPr>
          <p:cNvPr id="9" name="ZoneTexte 8">
            <a:extLst>
              <a:ext uri="{FF2B5EF4-FFF2-40B4-BE49-F238E27FC236}">
                <a16:creationId xmlns:a16="http://schemas.microsoft.com/office/drawing/2014/main" id="{9099D34A-8162-4FDF-9515-51F5F193B56E}"/>
              </a:ext>
            </a:extLst>
          </p:cNvPr>
          <p:cNvSpPr txBox="1"/>
          <p:nvPr/>
        </p:nvSpPr>
        <p:spPr>
          <a:xfrm>
            <a:off x="524657" y="209863"/>
            <a:ext cx="10343212" cy="1815882"/>
          </a:xfrm>
          <a:prstGeom prst="rect">
            <a:avLst/>
          </a:prstGeom>
          <a:noFill/>
        </p:spPr>
        <p:txBody>
          <a:bodyPr wrap="square" rtlCol="0">
            <a:spAutoFit/>
          </a:bodyPr>
          <a:lstStyle/>
          <a:p>
            <a:pPr algn="ctr"/>
            <a:r>
              <a:rPr lang="fr-FR" sz="2800" b="1" dirty="0">
                <a:latin typeface="Times New Roman" panose="02020603050405020304" pitchFamily="18" charset="0"/>
                <a:cs typeface="Times New Roman" panose="02020603050405020304" pitchFamily="18" charset="0"/>
              </a:rPr>
              <a:t>2.  </a:t>
            </a:r>
            <a:r>
              <a:rPr lang="fr-FR" sz="2800" b="1" u="sng" dirty="0">
                <a:latin typeface="Times New Roman" panose="02020603050405020304" pitchFamily="18" charset="0"/>
                <a:cs typeface="Times New Roman" panose="02020603050405020304" pitchFamily="18" charset="0"/>
              </a:rPr>
              <a:t>Services de la BOA-BF</a:t>
            </a:r>
            <a:br>
              <a:rPr lang="fr-FR" sz="2800" b="1" u="sng" dirty="0">
                <a:latin typeface="Times New Roman" panose="02020603050405020304" pitchFamily="18" charset="0"/>
                <a:cs typeface="Times New Roman" panose="02020603050405020304" pitchFamily="18" charset="0"/>
              </a:rPr>
            </a:br>
            <a:br>
              <a:rPr lang="fr-FR" sz="2800"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En plus des produits d’une banque commerciale elle propose les services suivants aux entreprises:</a:t>
            </a:r>
          </a:p>
          <a:p>
            <a:pPr algn="ctr"/>
            <a:br>
              <a:rPr lang="fr-FR" dirty="0">
                <a:latin typeface="Times New Roman" panose="02020603050405020304" pitchFamily="18" charset="0"/>
                <a:cs typeface="Times New Roman" panose="02020603050405020304" pitchFamily="18" charset="0"/>
              </a:rPr>
            </a:br>
            <a:r>
              <a:rPr lang="fr-FR" sz="2000" u="sng" dirty="0">
                <a:latin typeface="Times New Roman" panose="02020603050405020304" pitchFamily="18" charset="0"/>
                <a:cs typeface="Times New Roman" panose="02020603050405020304" pitchFamily="18" charset="0"/>
              </a:rPr>
              <a:t>a) Les prêts et avances</a:t>
            </a:r>
            <a:endParaRPr lang="fr-FR" sz="2000" u="sng" dirty="0"/>
          </a:p>
        </p:txBody>
      </p:sp>
    </p:spTree>
    <p:extLst>
      <p:ext uri="{BB962C8B-B14F-4D97-AF65-F5344CB8AC3E}">
        <p14:creationId xmlns:p14="http://schemas.microsoft.com/office/powerpoint/2010/main" val="27527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70DC24F-47FB-4B46-A941-2F3C7F70D082}"/>
              </a:ext>
            </a:extLst>
          </p:cNvPr>
          <p:cNvSpPr txBox="1"/>
          <p:nvPr/>
        </p:nvSpPr>
        <p:spPr>
          <a:xfrm>
            <a:off x="779489" y="344615"/>
            <a:ext cx="10463134" cy="4893647"/>
          </a:xfrm>
          <a:prstGeom prst="rect">
            <a:avLst/>
          </a:prstGeom>
          <a:noFill/>
        </p:spPr>
        <p:txBody>
          <a:bodyPr wrap="square" rtlCol="0">
            <a:spAutoFit/>
          </a:bodyPr>
          <a:lstStyle/>
          <a:p>
            <a:pPr algn="ctr"/>
            <a:r>
              <a:rPr lang="fr-FR" sz="2400" dirty="0">
                <a:latin typeface="Times New Roman" panose="02020603050405020304" pitchFamily="18" charset="0"/>
                <a:cs typeface="Times New Roman" panose="02020603050405020304" pitchFamily="18" charset="0"/>
              </a:rPr>
              <a:t>b) </a:t>
            </a:r>
            <a:r>
              <a:rPr lang="fr-FR" sz="2800" dirty="0">
                <a:latin typeface="Times New Roman" panose="02020603050405020304" pitchFamily="18" charset="0"/>
                <a:cs typeface="Times New Roman" panose="02020603050405020304" pitchFamily="18" charset="0"/>
              </a:rPr>
              <a:t>Les engagements par signature</a:t>
            </a:r>
          </a:p>
          <a:p>
            <a:pPr algn="ctr"/>
            <a:endParaRPr lang="fr-FR" sz="2400" dirty="0">
              <a:latin typeface="Times New Roman" panose="02020603050405020304" pitchFamily="18" charset="0"/>
              <a:cs typeface="Times New Roman" panose="02020603050405020304" pitchFamily="18" charset="0"/>
            </a:endParaRPr>
          </a:p>
          <a:p>
            <a:pPr algn="just"/>
            <a:r>
              <a:rPr lang="fr-FR" sz="3200" dirty="0">
                <a:latin typeface="Times New Roman" panose="02020603050405020304" pitchFamily="18" charset="0"/>
                <a:cs typeface="Times New Roman" panose="02020603050405020304" pitchFamily="18" charset="0"/>
              </a:rPr>
              <a:t>Par ce format de crédit la banque prête seulement sa signature en se portant caution de la solvabilité de l’entreprise et ne doit pas débourser des fonds. </a:t>
            </a:r>
          </a:p>
          <a:p>
            <a:pPr algn="just"/>
            <a:r>
              <a:rPr lang="fr-FR" sz="3200" dirty="0">
                <a:latin typeface="Times New Roman" panose="02020603050405020304" pitchFamily="18" charset="0"/>
                <a:cs typeface="Times New Roman" panose="02020603050405020304" pitchFamily="18" charset="0"/>
              </a:rPr>
              <a:t>Il s’agit des crédits suivants:</a:t>
            </a:r>
          </a:p>
          <a:p>
            <a:pPr algn="just"/>
            <a:endParaRPr lang="fr-FR" sz="3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fr-FR" sz="3200" dirty="0">
                <a:latin typeface="Times New Roman" panose="02020603050405020304" pitchFamily="18" charset="0"/>
                <a:cs typeface="Times New Roman" panose="02020603050405020304" pitchFamily="18" charset="0"/>
              </a:rPr>
              <a:t>le crédit documentaire</a:t>
            </a:r>
          </a:p>
          <a:p>
            <a:pPr marL="342900" indent="-342900" algn="just">
              <a:buFont typeface="Arial" panose="020B0604020202020204" pitchFamily="34" charset="0"/>
              <a:buChar char="•"/>
            </a:pPr>
            <a:r>
              <a:rPr lang="fr-FR" sz="3200" dirty="0">
                <a:latin typeface="Times New Roman" panose="02020603050405020304" pitchFamily="18" charset="0"/>
                <a:cs typeface="Times New Roman" panose="02020603050405020304" pitchFamily="18" charset="0"/>
              </a:rPr>
              <a:t>l’encaissement documentaire </a:t>
            </a:r>
          </a:p>
          <a:p>
            <a:pPr marL="342900" indent="-342900" algn="just">
              <a:buFont typeface="Arial" panose="020B0604020202020204" pitchFamily="34" charset="0"/>
              <a:buChar char="•"/>
            </a:pPr>
            <a:r>
              <a:rPr lang="fr-FR" sz="3200" dirty="0">
                <a:latin typeface="Times New Roman" panose="02020603050405020304" pitchFamily="18" charset="0"/>
                <a:cs typeface="Times New Roman" panose="02020603050405020304" pitchFamily="18" charset="0"/>
              </a:rPr>
              <a:t>le cautionnement</a:t>
            </a:r>
          </a:p>
        </p:txBody>
      </p:sp>
    </p:spTree>
    <p:extLst>
      <p:ext uri="{BB962C8B-B14F-4D97-AF65-F5344CB8AC3E}">
        <p14:creationId xmlns:p14="http://schemas.microsoft.com/office/powerpoint/2010/main" val="708343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90F44633-4F7A-4902-B042-284B43C41EDB}"/>
              </a:ext>
            </a:extLst>
          </p:cNvPr>
          <p:cNvSpPr txBox="1"/>
          <p:nvPr/>
        </p:nvSpPr>
        <p:spPr>
          <a:xfrm>
            <a:off x="1019331" y="614597"/>
            <a:ext cx="10103371" cy="2492990"/>
          </a:xfrm>
          <a:prstGeom prst="rect">
            <a:avLst/>
          </a:prstGeom>
          <a:noFill/>
        </p:spPr>
        <p:txBody>
          <a:bodyPr wrap="square" rtlCol="0">
            <a:spAutoFit/>
          </a:bodyPr>
          <a:lstStyle/>
          <a:p>
            <a:pPr algn="ctr"/>
            <a:r>
              <a:rPr lang="fr-FR" dirty="0">
                <a:latin typeface="Times New Roman" panose="02020603050405020304" pitchFamily="18" charset="0"/>
                <a:cs typeface="Times New Roman" panose="02020603050405020304" pitchFamily="18" charset="0"/>
              </a:rPr>
              <a:t>C) </a:t>
            </a:r>
            <a:r>
              <a:rPr lang="fr-FR" u="sng" dirty="0">
                <a:latin typeface="Times New Roman" panose="02020603050405020304" pitchFamily="18" charset="0"/>
                <a:cs typeface="Times New Roman" panose="02020603050405020304" pitchFamily="18" charset="0"/>
              </a:rPr>
              <a:t>Les services aux entreprises</a:t>
            </a:r>
          </a:p>
          <a:p>
            <a:pPr algn="ctr"/>
            <a:endParaRPr lang="fr-FR" dirty="0">
              <a:latin typeface="Times New Roman" panose="02020603050405020304" pitchFamily="18" charset="0"/>
              <a:cs typeface="Times New Roman" panose="02020603050405020304" pitchFamily="18" charset="0"/>
            </a:endParaRPr>
          </a:p>
          <a:p>
            <a:pPr algn="just"/>
            <a:r>
              <a:rPr lang="fr-FR" sz="2400" dirty="0">
                <a:latin typeface="Times New Roman" panose="02020603050405020304" pitchFamily="18" charset="0"/>
                <a:cs typeface="Times New Roman" panose="02020603050405020304" pitchFamily="18" charset="0"/>
              </a:rPr>
              <a:t>La BOA-BF propose aussi un large choix de services à destination des grandes entreprises PME/PMI, association, institution, et des professions libérales. La gamme de ces services comprend:</a:t>
            </a:r>
          </a:p>
          <a:p>
            <a:pPr algn="just"/>
            <a:r>
              <a:rPr lang="fr-FR" sz="2400" dirty="0">
                <a:latin typeface="Times New Roman" panose="02020603050405020304" pitchFamily="18" charset="0"/>
                <a:cs typeface="Times New Roman" panose="02020603050405020304" pitchFamily="18" charset="0"/>
              </a:rPr>
              <a:t>Le compte courant commercial, l’appui aux PME, le financement des PME, les fonds de garantie et les autres services offerts aux entreprises.</a:t>
            </a:r>
          </a:p>
        </p:txBody>
      </p:sp>
    </p:spTree>
    <p:extLst>
      <p:ext uri="{BB962C8B-B14F-4D97-AF65-F5344CB8AC3E}">
        <p14:creationId xmlns:p14="http://schemas.microsoft.com/office/powerpoint/2010/main" val="68823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9336CD-5BEE-4A9A-9A05-6BB5138C4BAF}"/>
              </a:ext>
            </a:extLst>
          </p:cNvPr>
          <p:cNvSpPr>
            <a:spLocks noGrp="1"/>
          </p:cNvSpPr>
          <p:nvPr>
            <p:ph type="title"/>
          </p:nvPr>
        </p:nvSpPr>
        <p:spPr>
          <a:xfrm>
            <a:off x="838200" y="1"/>
            <a:ext cx="10515600" cy="914400"/>
          </a:xfrm>
        </p:spPr>
        <p:txBody>
          <a:bodyPr>
            <a:normAutofit/>
          </a:bodyPr>
          <a:lstStyle/>
          <a:p>
            <a:pPr algn="ctr"/>
            <a:r>
              <a:rPr lang="en-US" sz="3600" b="1" dirty="0">
                <a:latin typeface="Times New Roman" pitchFamily="18" charset="0"/>
                <a:cs typeface="Times New Roman" pitchFamily="18" charset="0"/>
              </a:rPr>
              <a:t>II.  </a:t>
            </a:r>
            <a:r>
              <a:rPr lang="en-US" sz="3600" b="1" u="sng" dirty="0" err="1">
                <a:latin typeface="Times New Roman" pitchFamily="18" charset="0"/>
                <a:cs typeface="Times New Roman" pitchFamily="18" charset="0"/>
              </a:rPr>
              <a:t>Analyse</a:t>
            </a:r>
            <a:r>
              <a:rPr lang="en-US" sz="3600" b="1" u="sng" dirty="0">
                <a:latin typeface="Times New Roman" pitchFamily="18" charset="0"/>
                <a:cs typeface="Times New Roman" pitchFamily="18" charset="0"/>
              </a:rPr>
              <a:t> du </a:t>
            </a:r>
            <a:r>
              <a:rPr lang="en-US" sz="3600" b="1" u="sng" dirty="0" err="1">
                <a:latin typeface="Times New Roman" pitchFamily="18" charset="0"/>
                <a:cs typeface="Times New Roman" pitchFamily="18" charset="0"/>
              </a:rPr>
              <a:t>domaine</a:t>
            </a:r>
            <a:r>
              <a:rPr lang="en-US" sz="3600" b="1" u="sng" dirty="0">
                <a:latin typeface="Times New Roman" pitchFamily="18" charset="0"/>
                <a:cs typeface="Times New Roman" pitchFamily="18" charset="0"/>
              </a:rPr>
              <a:t> d</a:t>
            </a:r>
            <a:r>
              <a:rPr lang="fr-FR" sz="3600" b="1" u="sng" dirty="0">
                <a:latin typeface="Times New Roman" pitchFamily="18" charset="0"/>
                <a:cs typeface="Times New Roman" pitchFamily="18" charset="0"/>
              </a:rPr>
              <a:t>’</a:t>
            </a:r>
            <a:r>
              <a:rPr lang="en-US" sz="3600" b="1" u="sng" dirty="0" err="1">
                <a:latin typeface="Times New Roman" pitchFamily="18" charset="0"/>
                <a:cs typeface="Times New Roman" pitchFamily="18" charset="0"/>
              </a:rPr>
              <a:t>activite</a:t>
            </a:r>
            <a:endParaRPr lang="en-US" sz="3600" b="1" u="sng" dirty="0">
              <a:latin typeface="Times New Roman" pitchFamily="18" charset="0"/>
              <a:cs typeface="Times New Roman" pitchFamily="18" charset="0"/>
            </a:endParaRPr>
          </a:p>
        </p:txBody>
      </p:sp>
      <p:sp>
        <p:nvSpPr>
          <p:cNvPr id="3" name="Espace réservé du contenu 2">
            <a:extLst>
              <a:ext uri="{FF2B5EF4-FFF2-40B4-BE49-F238E27FC236}">
                <a16:creationId xmlns:a16="http://schemas.microsoft.com/office/drawing/2014/main" id="{736A63FB-803F-4413-A40E-7B7A12481317}"/>
              </a:ext>
            </a:extLst>
          </p:cNvPr>
          <p:cNvSpPr>
            <a:spLocks noGrp="1"/>
          </p:cNvSpPr>
          <p:nvPr>
            <p:ph idx="1"/>
          </p:nvPr>
        </p:nvSpPr>
        <p:spPr>
          <a:xfrm>
            <a:off x="819603" y="938857"/>
            <a:ext cx="10717966" cy="5189797"/>
          </a:xfrm>
        </p:spPr>
        <p:txBody>
          <a:bodyPr>
            <a:noAutofit/>
          </a:bodyPr>
          <a:lstStyle/>
          <a:p>
            <a:pPr marL="0" indent="0" algn="just">
              <a:buNone/>
            </a:pPr>
            <a:r>
              <a:rPr lang="fr-FR" sz="2400" dirty="0">
                <a:latin typeface="Times New Roman" pitchFamily="18" charset="0"/>
                <a:cs typeface="Times New Roman" pitchFamily="18" charset="0"/>
              </a:rPr>
              <a:t>Les activités bancaires se subdivisent en activités principales et en activités connexes.</a:t>
            </a:r>
          </a:p>
          <a:p>
            <a:pPr marL="0" indent="0">
              <a:buNone/>
            </a:pPr>
            <a:r>
              <a:rPr lang="fr-FR" sz="2400" dirty="0">
                <a:latin typeface="Times New Roman" pitchFamily="18" charset="0"/>
                <a:cs typeface="Times New Roman" pitchFamily="18" charset="0"/>
              </a:rPr>
              <a:t>Les activités principales concernent :</a:t>
            </a:r>
          </a:p>
          <a:p>
            <a:pPr marL="0" indent="0">
              <a:buNone/>
            </a:pPr>
            <a:endParaRPr lang="fr-FR" sz="2400" dirty="0">
              <a:latin typeface="Times New Roman" pitchFamily="18" charset="0"/>
              <a:cs typeface="Times New Roman" pitchFamily="18" charset="0"/>
            </a:endParaRPr>
          </a:p>
          <a:p>
            <a:pPr lvl="0"/>
            <a:r>
              <a:rPr lang="fr-FR" sz="2400" dirty="0">
                <a:latin typeface="Times New Roman" pitchFamily="18" charset="0"/>
                <a:cs typeface="Times New Roman" pitchFamily="18" charset="0"/>
              </a:rPr>
              <a:t>la réception de fonds du public</a:t>
            </a:r>
          </a:p>
          <a:p>
            <a:pPr lvl="0"/>
            <a:r>
              <a:rPr lang="fr-FR" sz="2400" dirty="0">
                <a:latin typeface="Times New Roman" pitchFamily="18" charset="0"/>
                <a:cs typeface="Times New Roman" pitchFamily="18" charset="0"/>
              </a:rPr>
              <a:t>les octrois de crédit y compris les opérations de crédit-bail</a:t>
            </a:r>
          </a:p>
          <a:p>
            <a:pPr lvl="0"/>
            <a:r>
              <a:rPr lang="fr-FR" sz="2400" dirty="0">
                <a:latin typeface="Times New Roman" pitchFamily="18" charset="0"/>
                <a:cs typeface="Times New Roman" pitchFamily="18" charset="0"/>
              </a:rPr>
              <a:t>la tenue d’un service de caisse (transfert, mise à disposition de moyens de paiement).</a:t>
            </a:r>
          </a:p>
          <a:p>
            <a:r>
              <a:rPr lang="fr-FR" sz="2400" dirty="0">
                <a:latin typeface="Times New Roman" pitchFamily="18" charset="0"/>
                <a:cs typeface="Times New Roman" pitchFamily="18" charset="0"/>
              </a:rPr>
              <a:t>S’agissant des activités connexes, il s’agit entre autres des opérations suivantes :</a:t>
            </a:r>
          </a:p>
          <a:p>
            <a:pPr lvl="0"/>
            <a:r>
              <a:rPr lang="fr-FR" sz="2400" dirty="0">
                <a:latin typeface="Times New Roman" pitchFamily="18" charset="0"/>
                <a:cs typeface="Times New Roman" pitchFamily="18" charset="0"/>
              </a:rPr>
              <a:t>Les opérations de change</a:t>
            </a:r>
          </a:p>
          <a:p>
            <a:pPr lvl="0"/>
            <a:r>
              <a:rPr lang="fr-FR" sz="2400" dirty="0">
                <a:latin typeface="Times New Roman" pitchFamily="18" charset="0"/>
                <a:cs typeface="Times New Roman" pitchFamily="18" charset="0"/>
              </a:rPr>
              <a:t>La gestion de valeurs mobilières</a:t>
            </a:r>
          </a:p>
          <a:p>
            <a:pPr lvl="0"/>
            <a:r>
              <a:rPr lang="fr-FR" sz="2400" dirty="0">
                <a:latin typeface="Times New Roman" pitchFamily="18" charset="0"/>
                <a:cs typeface="Times New Roman" pitchFamily="18" charset="0"/>
              </a:rPr>
              <a:t>Le conseil et l’assistance en matière de gestion financière et de patrimoine.</a:t>
            </a:r>
          </a:p>
        </p:txBody>
      </p:sp>
    </p:spTree>
    <p:extLst>
      <p:ext uri="{BB962C8B-B14F-4D97-AF65-F5344CB8AC3E}">
        <p14:creationId xmlns:p14="http://schemas.microsoft.com/office/powerpoint/2010/main" val="1066501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FBF88E1-CD5C-49DC-A233-A20D3E31C820}"/>
              </a:ext>
            </a:extLst>
          </p:cNvPr>
          <p:cNvSpPr>
            <a:spLocks noGrp="1"/>
          </p:cNvSpPr>
          <p:nvPr>
            <p:ph idx="1"/>
          </p:nvPr>
        </p:nvSpPr>
        <p:spPr>
          <a:xfrm>
            <a:off x="786685" y="331676"/>
            <a:ext cx="10515600" cy="4351338"/>
          </a:xfrm>
        </p:spPr>
        <p:txBody>
          <a:bodyPr>
            <a:normAutofit fontScale="92500"/>
          </a:bodyPr>
          <a:lstStyle/>
          <a:p>
            <a:pPr marL="0" indent="0">
              <a:buNone/>
            </a:pPr>
            <a:r>
              <a:rPr lang="fr-FR" dirty="0">
                <a:latin typeface="Times New Roman" pitchFamily="18" charset="0"/>
                <a:cs typeface="Times New Roman" pitchFamily="18" charset="0"/>
              </a:rPr>
              <a:t>Il faut signaler que les banques et établissements financiers ne sont pas autorisés par la réglementation à effectuer des opérations commerciales, industrielles, agricoles ou de services. Cependant, la loi leur permet de prendre des participations dans le capital social des entreprises évoluant dans les domaines susvisés dans la limite d’un pourcentage du capital social des entreprises non bancaires (25 %) et de leurs fonds propres de base (15 %).</a:t>
            </a:r>
          </a:p>
          <a:p>
            <a:pPr marL="0" indent="0" algn="just">
              <a:buNone/>
            </a:pPr>
            <a:r>
              <a:rPr lang="en-US" dirty="0">
                <a:latin typeface="Times New Roman" panose="02020603050405020304" pitchFamily="18" charset="0"/>
                <a:cs typeface="Times New Roman" panose="02020603050405020304" pitchFamily="18" charset="0"/>
              </a:rPr>
              <a:t> BANK OF AFRICA au Burkina Faso intervient principalement </a:t>
            </a:r>
            <a:r>
              <a:rPr lang="fr-FR" dirty="0">
                <a:latin typeface="Times New Roman" panose="02020603050405020304" pitchFamily="18" charset="0"/>
                <a:cs typeface="Times New Roman" panose="02020603050405020304" pitchFamily="18" charset="0"/>
              </a:rPr>
              <a:t>dans les domaines.</a:t>
            </a:r>
          </a:p>
        </p:txBody>
      </p:sp>
    </p:spTree>
    <p:extLst>
      <p:ext uri="{BB962C8B-B14F-4D97-AF65-F5344CB8AC3E}">
        <p14:creationId xmlns:p14="http://schemas.microsoft.com/office/powerpoint/2010/main" val="355998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C50F615-AE3D-4DD0-BE21-345081A88555}"/>
              </a:ext>
            </a:extLst>
          </p:cNvPr>
          <p:cNvSpPr>
            <a:spLocks noGrp="1"/>
          </p:cNvSpPr>
          <p:nvPr>
            <p:ph idx="1"/>
          </p:nvPr>
        </p:nvSpPr>
        <p:spPr>
          <a:xfrm>
            <a:off x="876837" y="267281"/>
            <a:ext cx="10515600" cy="4351338"/>
          </a:xfrm>
        </p:spPr>
        <p:txBody>
          <a:bodyPr>
            <a:normAutofit/>
          </a:bodyPr>
          <a:lstStyle/>
          <a:p>
            <a:pPr marL="857250" indent="-857250" algn="ctr">
              <a:buAutoNum type="romanUcPeriod" startAt="3"/>
            </a:pPr>
            <a:r>
              <a:rPr lang="en-US" sz="3600" b="1" u="sng" dirty="0" err="1">
                <a:latin typeface="Times New Roman" pitchFamily="18" charset="0"/>
                <a:cs typeface="Times New Roman" pitchFamily="18" charset="0"/>
              </a:rPr>
              <a:t>Analyse</a:t>
            </a:r>
            <a:r>
              <a:rPr lang="en-US" sz="3600" b="1" u="sng" dirty="0">
                <a:latin typeface="Times New Roman" pitchFamily="18" charset="0"/>
                <a:cs typeface="Times New Roman" pitchFamily="18" charset="0"/>
              </a:rPr>
              <a:t> du </a:t>
            </a:r>
            <a:r>
              <a:rPr lang="en-US" sz="3600" b="1" u="sng" dirty="0" err="1">
                <a:latin typeface="Times New Roman" pitchFamily="18" charset="0"/>
                <a:cs typeface="Times New Roman" pitchFamily="18" charset="0"/>
              </a:rPr>
              <a:t>secteur</a:t>
            </a:r>
            <a:r>
              <a:rPr lang="en-US" sz="3600" b="1" u="sng" dirty="0">
                <a:latin typeface="Times New Roman" pitchFamily="18" charset="0"/>
                <a:cs typeface="Times New Roman" pitchFamily="18" charset="0"/>
              </a:rPr>
              <a:t> </a:t>
            </a:r>
            <a:r>
              <a:rPr lang="en-US" sz="3600" b="1" u="sng" dirty="0" err="1">
                <a:latin typeface="Times New Roman" pitchFamily="18" charset="0"/>
                <a:cs typeface="Times New Roman" pitchFamily="18" charset="0"/>
              </a:rPr>
              <a:t>d’activite</a:t>
            </a:r>
            <a:endParaRPr lang="en-US" sz="3600" b="1" u="sng" dirty="0">
              <a:latin typeface="Times New Roman" pitchFamily="18" charset="0"/>
              <a:cs typeface="Times New Roman" pitchFamily="18" charset="0"/>
            </a:endParaRPr>
          </a:p>
          <a:p>
            <a:pPr marL="0" indent="0" algn="ctr">
              <a:buNone/>
            </a:pPr>
            <a:endParaRPr lang="en-US" sz="3600" b="1" dirty="0">
              <a:latin typeface="Times New Roman" pitchFamily="18" charset="0"/>
              <a:cs typeface="Times New Roman"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La BOA BF intervient principalement </a:t>
            </a:r>
            <a:r>
              <a:rPr lang="en-US" sz="2400" dirty="0" err="1">
                <a:latin typeface="Times New Roman" panose="02020603050405020304" pitchFamily="18" charset="0"/>
                <a:cs typeface="Times New Roman" panose="02020603050405020304" pitchFamily="18" charset="0"/>
              </a:rPr>
              <a:t>dans</a:t>
            </a:r>
            <a:r>
              <a:rPr lang="en-US" sz="2400" dirty="0">
                <a:latin typeface="Times New Roman" panose="02020603050405020304" pitchFamily="18" charset="0"/>
                <a:cs typeface="Times New Roman" panose="02020603050405020304" pitchFamily="18" charset="0"/>
              </a:rPr>
              <a:t> le </a:t>
            </a:r>
            <a:r>
              <a:rPr lang="en-US" sz="2400" dirty="0" err="1">
                <a:latin typeface="Times New Roman" panose="02020603050405020304" pitchFamily="18" charset="0"/>
                <a:cs typeface="Times New Roman" panose="02020603050405020304" pitchFamily="18" charset="0"/>
              </a:rPr>
              <a:t>secteur</a:t>
            </a:r>
            <a:r>
              <a:rPr lang="en-US" sz="2400" dirty="0">
                <a:latin typeface="Times New Roman" panose="02020603050405020304" pitchFamily="18" charset="0"/>
                <a:cs typeface="Times New Roman" panose="02020603050405020304" pitchFamily="18" charset="0"/>
              </a:rPr>
              <a:t> financier.</a:t>
            </a:r>
            <a:r>
              <a:rPr lang="fr-FR" sz="2400" dirty="0"/>
              <a:t> De par la </a:t>
            </a:r>
            <a:r>
              <a:rPr lang="fr-FR" sz="2400" dirty="0" err="1"/>
              <a:t>definition</a:t>
            </a:r>
            <a:r>
              <a:rPr lang="fr-FR" sz="2400" dirty="0"/>
              <a:t> </a:t>
            </a:r>
            <a:r>
              <a:rPr lang="fr-FR" sz="2400" dirty="0" err="1"/>
              <a:t>cepandant</a:t>
            </a:r>
            <a:r>
              <a:rPr lang="fr-FR" sz="2400" dirty="0"/>
              <a:t>, certains établissements bancaires optent de consacrer l’essentiel de leur activité dans un secteur donné (agriculture, industrie, habitat, </a:t>
            </a:r>
            <a:r>
              <a:rPr lang="fr-FR" sz="2400" dirty="0" err="1"/>
              <a:t>etc</a:t>
            </a:r>
            <a:r>
              <a:rPr lang="fr-FR" sz="2400" dirty="0"/>
              <a:t> …) ou de réaliser des opérations spécifiques (prises de participations, financement des investissements, </a:t>
            </a:r>
            <a:r>
              <a:rPr lang="fr-FR" sz="2400" dirty="0" err="1"/>
              <a:t>etc</a:t>
            </a:r>
            <a:r>
              <a:rPr lang="fr-FR" sz="2400" dirty="0"/>
              <a:t> …).</a:t>
            </a:r>
          </a:p>
          <a:p>
            <a:pPr marL="0" indent="0" algn="just">
              <a:buNone/>
            </a:pP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58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18942" y="463639"/>
            <a:ext cx="11590986" cy="3693319"/>
          </a:xfrm>
          <a:prstGeom prst="rect">
            <a:avLst/>
          </a:prstGeom>
          <a:noFill/>
        </p:spPr>
        <p:txBody>
          <a:bodyPr wrap="square" rtlCol="0">
            <a:spAutoFit/>
          </a:bodyPr>
          <a:lstStyle/>
          <a:p>
            <a:pPr marL="400050" indent="-400050" algn="ctr">
              <a:buAutoNum type="romanUcPeriod" startAt="4"/>
            </a:pPr>
            <a:r>
              <a:rPr lang="en-US" b="1" u="sng" dirty="0" err="1">
                <a:latin typeface="Times New Roman" pitchFamily="18" charset="0"/>
                <a:cs typeface="Times New Roman" pitchFamily="18" charset="0"/>
              </a:rPr>
              <a:t>Analyse</a:t>
            </a:r>
            <a:r>
              <a:rPr lang="en-US" b="1" u="sng" dirty="0">
                <a:latin typeface="Times New Roman" pitchFamily="18" charset="0"/>
                <a:cs typeface="Times New Roman" pitchFamily="18" charset="0"/>
              </a:rPr>
              <a:t> </a:t>
            </a:r>
            <a:r>
              <a:rPr lang="en-US" b="1" u="sng" dirty="0" err="1">
                <a:latin typeface="Times New Roman" pitchFamily="18" charset="0"/>
                <a:cs typeface="Times New Roman" pitchFamily="18" charset="0"/>
              </a:rPr>
              <a:t>comptable</a:t>
            </a:r>
            <a:r>
              <a:rPr lang="en-US" b="1" u="sng" dirty="0">
                <a:latin typeface="Times New Roman" pitchFamily="18" charset="0"/>
                <a:cs typeface="Times New Roman" pitchFamily="18" charset="0"/>
              </a:rPr>
              <a:t> de la BOA-BF</a:t>
            </a:r>
          </a:p>
          <a:p>
            <a:pPr marL="400050" indent="-400050" algn="ctr">
              <a:buAutoNum type="romanUcPeriod" startAt="4"/>
            </a:pPr>
            <a:endParaRPr lang="en-US" b="1" dirty="0">
              <a:latin typeface="Times New Roman" pitchFamily="18" charset="0"/>
              <a:cs typeface="Times New Roman" pitchFamily="18" charset="0"/>
            </a:endParaRPr>
          </a:p>
          <a:p>
            <a:pPr marL="400050" indent="-400050" algn="ctr">
              <a:buAutoNum type="romanUcPeriod" startAt="4"/>
            </a:pPr>
            <a:endParaRPr lang="en-US" b="1" dirty="0">
              <a:latin typeface="Times New Roman" pitchFamily="18" charset="0"/>
              <a:cs typeface="Times New Roman" pitchFamily="18" charset="0"/>
            </a:endParaRPr>
          </a:p>
          <a:p>
            <a:pPr marL="400050" indent="-400050" algn="ctr">
              <a:buAutoNum type="romanUcPeriod" startAt="4"/>
            </a:pPr>
            <a:endParaRPr lang="en-US" b="1" dirty="0">
              <a:latin typeface="Times New Roman" pitchFamily="18" charset="0"/>
              <a:cs typeface="Times New Roman" pitchFamily="18" charset="0"/>
            </a:endParaRPr>
          </a:p>
          <a:p>
            <a:pPr marL="400050" indent="-400050" algn="ctr">
              <a:buAutoNum type="romanUcPeriod" startAt="4"/>
            </a:pPr>
            <a:endParaRPr lang="en-US" b="1" dirty="0">
              <a:latin typeface="Times New Roman" pitchFamily="18" charset="0"/>
              <a:cs typeface="Times New Roman" pitchFamily="18" charset="0"/>
            </a:endParaRPr>
          </a:p>
          <a:p>
            <a:pPr marL="400050" indent="-400050" algn="ctr">
              <a:buAutoNum type="romanUcPeriod" startAt="4"/>
            </a:pPr>
            <a:endParaRPr lang="en-US" b="1" dirty="0">
              <a:latin typeface="Times New Roman" pitchFamily="18" charset="0"/>
              <a:cs typeface="Times New Roman" pitchFamily="18" charset="0"/>
            </a:endParaRPr>
          </a:p>
          <a:p>
            <a:pPr marL="400050" indent="-400050" algn="ctr">
              <a:buAutoNum type="romanUcPeriod" startAt="4"/>
            </a:pPr>
            <a:endParaRPr lang="en-US" b="1" dirty="0">
              <a:latin typeface="Times New Roman" pitchFamily="18" charset="0"/>
              <a:cs typeface="Times New Roman" pitchFamily="18" charset="0"/>
            </a:endParaRPr>
          </a:p>
          <a:p>
            <a:pPr marL="400050" indent="-400050" algn="ctr">
              <a:buAutoNum type="romanUcPeriod" startAt="4"/>
            </a:pPr>
            <a:endParaRPr lang="en-US" b="1" dirty="0">
              <a:latin typeface="Times New Roman" pitchFamily="18" charset="0"/>
              <a:cs typeface="Times New Roman" pitchFamily="18" charset="0"/>
            </a:endParaRPr>
          </a:p>
          <a:p>
            <a:pPr marL="400050" indent="-400050" algn="ctr">
              <a:buAutoNum type="romanUcPeriod" startAt="4"/>
            </a:pPr>
            <a:endParaRPr lang="en-US" b="1" dirty="0">
              <a:latin typeface="Times New Roman" pitchFamily="18" charset="0"/>
              <a:cs typeface="Times New Roman" pitchFamily="18" charset="0"/>
            </a:endParaRPr>
          </a:p>
          <a:p>
            <a:pPr marL="400050" indent="-400050" algn="ctr">
              <a:buAutoNum type="romanUcPeriod" startAt="4"/>
            </a:pPr>
            <a:endParaRPr lang="en-US" b="1" dirty="0">
              <a:latin typeface="Times New Roman" pitchFamily="18" charset="0"/>
              <a:cs typeface="Times New Roman" pitchFamily="18" charset="0"/>
            </a:endParaRPr>
          </a:p>
          <a:p>
            <a:pPr marL="400050" indent="-400050" algn="ctr">
              <a:buAutoNum type="romanUcPeriod" startAt="4"/>
            </a:pPr>
            <a:endParaRPr lang="en-US" b="1" dirty="0">
              <a:latin typeface="Times New Roman" pitchFamily="18" charset="0"/>
              <a:cs typeface="Times New Roman" pitchFamily="18" charset="0"/>
            </a:endParaRPr>
          </a:p>
          <a:p>
            <a:pPr marL="400050" indent="-400050" algn="ctr">
              <a:buAutoNum type="romanUcPeriod" startAt="4"/>
            </a:pPr>
            <a:endParaRPr lang="en-US" b="1" dirty="0">
              <a:latin typeface="Times New Roman" pitchFamily="18" charset="0"/>
              <a:cs typeface="Times New Roman" pitchFamily="18" charset="0"/>
            </a:endParaRPr>
          </a:p>
          <a:p>
            <a:pPr marL="400050" indent="-400050" algn="ctr">
              <a:buAutoNum type="romanUcPeriod" startAt="4"/>
            </a:pPr>
            <a:endParaRPr lang="en-US" b="1" dirty="0">
              <a:latin typeface="Times New Roman" pitchFamily="18" charset="0"/>
              <a:cs typeface="Times New Roman" pitchFamily="18" charset="0"/>
            </a:endParaRPr>
          </a:p>
        </p:txBody>
      </p:sp>
      <p:sp>
        <p:nvSpPr>
          <p:cNvPr id="6" name="ZoneTexte 5"/>
          <p:cNvSpPr txBox="1"/>
          <p:nvPr/>
        </p:nvSpPr>
        <p:spPr>
          <a:xfrm>
            <a:off x="2034862" y="5615189"/>
            <a:ext cx="6658377" cy="369332"/>
          </a:xfrm>
          <a:prstGeom prst="rect">
            <a:avLst/>
          </a:prstGeom>
          <a:noFill/>
        </p:spPr>
        <p:txBody>
          <a:bodyPr wrap="square" rtlCol="0">
            <a:spAutoFit/>
          </a:bodyPr>
          <a:lstStyle/>
          <a:p>
            <a:r>
              <a:rPr lang="en-US" dirty="0"/>
              <a:t>NB: Un ratio</a:t>
            </a:r>
            <a:endParaRPr lang="fr-FR" dirty="0"/>
          </a:p>
        </p:txBody>
      </p:sp>
      <p:graphicFrame>
        <p:nvGraphicFramePr>
          <p:cNvPr id="8" name="Objet 7"/>
          <p:cNvGraphicFramePr>
            <a:graphicFrameLocks noChangeAspect="1"/>
          </p:cNvGraphicFramePr>
          <p:nvPr>
            <p:extLst>
              <p:ext uri="{D42A27DB-BD31-4B8C-83A1-F6EECF244321}">
                <p14:modId xmlns:p14="http://schemas.microsoft.com/office/powerpoint/2010/main" val="301678912"/>
              </p:ext>
            </p:extLst>
          </p:nvPr>
        </p:nvGraphicFramePr>
        <p:xfrm>
          <a:off x="656823" y="1146220"/>
          <a:ext cx="8989453" cy="1545465"/>
        </p:xfrm>
        <a:graphic>
          <a:graphicData uri="http://schemas.openxmlformats.org/presentationml/2006/ole">
            <mc:AlternateContent xmlns:mc="http://schemas.openxmlformats.org/markup-compatibility/2006">
              <mc:Choice xmlns:v="urn:schemas-microsoft-com:vml" Requires="v">
                <p:oleObj name="Feuille de calcul" r:id="rId2" imgW="7772271" imgH="1295243" progId="Excel.Sheet.12">
                  <p:embed/>
                </p:oleObj>
              </mc:Choice>
              <mc:Fallback>
                <p:oleObj name="Feuille de calcul" r:id="rId2" imgW="7772271" imgH="1295243" progId="Excel.Sheet.12">
                  <p:embed/>
                  <p:pic>
                    <p:nvPicPr>
                      <p:cNvPr id="0" name=""/>
                      <p:cNvPicPr/>
                      <p:nvPr/>
                    </p:nvPicPr>
                    <p:blipFill>
                      <a:blip r:embed="rId3"/>
                      <a:stretch>
                        <a:fillRect/>
                      </a:stretch>
                    </p:blipFill>
                    <p:spPr>
                      <a:xfrm>
                        <a:off x="656823" y="1146220"/>
                        <a:ext cx="8989453" cy="1545465"/>
                      </a:xfrm>
                      <a:prstGeom prst="rect">
                        <a:avLst/>
                      </a:prstGeom>
                    </p:spPr>
                  </p:pic>
                </p:oleObj>
              </mc:Fallback>
            </mc:AlternateContent>
          </a:graphicData>
        </a:graphic>
      </p:graphicFrame>
      <p:graphicFrame>
        <p:nvGraphicFramePr>
          <p:cNvPr id="10" name="Graphique 9"/>
          <p:cNvGraphicFramePr>
            <a:graphicFrameLocks/>
          </p:cNvGraphicFramePr>
          <p:nvPr>
            <p:extLst>
              <p:ext uri="{D42A27DB-BD31-4B8C-83A1-F6EECF244321}">
                <p14:modId xmlns:p14="http://schemas.microsoft.com/office/powerpoint/2010/main" val="826373761"/>
              </p:ext>
            </p:extLst>
          </p:nvPr>
        </p:nvGraphicFramePr>
        <p:xfrm>
          <a:off x="746973" y="3181082"/>
          <a:ext cx="5164429" cy="224092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Graphique 10"/>
          <p:cNvGraphicFramePr>
            <a:graphicFrameLocks/>
          </p:cNvGraphicFramePr>
          <p:nvPr>
            <p:extLst>
              <p:ext uri="{D42A27DB-BD31-4B8C-83A1-F6EECF244321}">
                <p14:modId xmlns:p14="http://schemas.microsoft.com/office/powerpoint/2010/main" val="2240279575"/>
              </p:ext>
            </p:extLst>
          </p:nvPr>
        </p:nvGraphicFramePr>
        <p:xfrm>
          <a:off x="7534141" y="2785357"/>
          <a:ext cx="3747752" cy="301449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04753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92747" y="190008"/>
            <a:ext cx="10515600" cy="4351338"/>
          </a:xfrm>
        </p:spPr>
        <p:txBody>
          <a:bodyPr/>
          <a:lstStyle/>
          <a:p>
            <a:pPr marL="571500" indent="-571500" algn="ctr">
              <a:buAutoNum type="romanUcPeriod" startAt="5"/>
            </a:pPr>
            <a:r>
              <a:rPr lang="en-US" b="1" dirty="0" err="1">
                <a:latin typeface="Times New Roman" pitchFamily="18" charset="0"/>
                <a:cs typeface="Times New Roman" pitchFamily="18" charset="0"/>
              </a:rPr>
              <a:t>Analyse</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financiere</a:t>
            </a:r>
            <a:r>
              <a:rPr lang="en-US" b="1" dirty="0">
                <a:latin typeface="Times New Roman" pitchFamily="18" charset="0"/>
                <a:cs typeface="Times New Roman" pitchFamily="18" charset="0"/>
              </a:rPr>
              <a:t> de la BOA-BF</a:t>
            </a:r>
          </a:p>
          <a:p>
            <a:pPr marL="0" indent="0" algn="ctr">
              <a:buNone/>
            </a:pPr>
            <a:endParaRPr lang="en-US" b="1" dirty="0">
              <a:latin typeface="Times New Roman" pitchFamily="18" charset="0"/>
              <a:cs typeface="Times New Roman" pitchFamily="18" charset="0"/>
            </a:endParaRPr>
          </a:p>
          <a:p>
            <a:pPr algn="ctr">
              <a:buFont typeface="Wingdings" pitchFamily="2" charset="2"/>
              <a:buChar char="v"/>
            </a:pPr>
            <a:r>
              <a:rPr lang="fr-FR" b="1" u="sng" dirty="0">
                <a:latin typeface="Times New Roman" pitchFamily="18" charset="0"/>
                <a:cs typeface="Times New Roman" pitchFamily="18" charset="0"/>
              </a:rPr>
              <a:t>Ratio de structure</a:t>
            </a:r>
            <a:endParaRPr lang="en-US" b="1" u="sng" dirty="0">
              <a:latin typeface="Times New Roman" pitchFamily="18" charset="0"/>
              <a:cs typeface="Times New Roman" pitchFamily="18" charset="0"/>
            </a:endParaRPr>
          </a:p>
          <a:p>
            <a:pPr marL="0" indent="0" algn="ctr">
              <a:buNone/>
            </a:pPr>
            <a:endParaRPr lang="en-US" b="1" dirty="0">
              <a:latin typeface="Times New Roman" pitchFamily="18" charset="0"/>
              <a:cs typeface="Times New Roman" pitchFamily="18" charset="0"/>
            </a:endParaRPr>
          </a:p>
          <a:p>
            <a:pPr marL="0" indent="0">
              <a:buNone/>
            </a:pPr>
            <a:endParaRPr lang="fr-FR" dirty="0"/>
          </a:p>
        </p:txBody>
      </p:sp>
      <p:graphicFrame>
        <p:nvGraphicFramePr>
          <p:cNvPr id="6" name="Objet 5"/>
          <p:cNvGraphicFramePr>
            <a:graphicFrameLocks noChangeAspect="1"/>
          </p:cNvGraphicFramePr>
          <p:nvPr>
            <p:extLst>
              <p:ext uri="{D42A27DB-BD31-4B8C-83A1-F6EECF244321}">
                <p14:modId xmlns:p14="http://schemas.microsoft.com/office/powerpoint/2010/main" val="3775986061"/>
              </p:ext>
            </p:extLst>
          </p:nvPr>
        </p:nvGraphicFramePr>
        <p:xfrm>
          <a:off x="875764" y="1893194"/>
          <a:ext cx="10158950" cy="1726261"/>
        </p:xfrm>
        <a:graphic>
          <a:graphicData uri="http://schemas.openxmlformats.org/presentationml/2006/ole">
            <mc:AlternateContent xmlns:mc="http://schemas.openxmlformats.org/markup-compatibility/2006">
              <mc:Choice xmlns:v="urn:schemas-microsoft-com:vml" Requires="v">
                <p:oleObj name="Feuille de calcul" r:id="rId2" imgW="9877505" imgH="847658" progId="Excel.Sheet.12">
                  <p:embed/>
                </p:oleObj>
              </mc:Choice>
              <mc:Fallback>
                <p:oleObj name="Feuille de calcul" r:id="rId2" imgW="9877505" imgH="847658" progId="Excel.Sheet.12">
                  <p:embed/>
                  <p:pic>
                    <p:nvPicPr>
                      <p:cNvPr id="0" name=""/>
                      <p:cNvPicPr/>
                      <p:nvPr/>
                    </p:nvPicPr>
                    <p:blipFill>
                      <a:blip r:embed="rId3"/>
                      <a:stretch>
                        <a:fillRect/>
                      </a:stretch>
                    </p:blipFill>
                    <p:spPr>
                      <a:xfrm>
                        <a:off x="875764" y="1893194"/>
                        <a:ext cx="10158950" cy="1726261"/>
                      </a:xfrm>
                      <a:prstGeom prst="rect">
                        <a:avLst/>
                      </a:prstGeom>
                    </p:spPr>
                  </p:pic>
                </p:oleObj>
              </mc:Fallback>
            </mc:AlternateContent>
          </a:graphicData>
        </a:graphic>
      </p:graphicFrame>
      <p:graphicFrame>
        <p:nvGraphicFramePr>
          <p:cNvPr id="8" name="Graphique 7"/>
          <p:cNvGraphicFramePr>
            <a:graphicFrameLocks/>
          </p:cNvGraphicFramePr>
          <p:nvPr>
            <p:extLst>
              <p:ext uri="{D42A27DB-BD31-4B8C-83A1-F6EECF244321}">
                <p14:modId xmlns:p14="http://schemas.microsoft.com/office/powerpoint/2010/main" val="1278461323"/>
              </p:ext>
            </p:extLst>
          </p:nvPr>
        </p:nvGraphicFramePr>
        <p:xfrm>
          <a:off x="1350135" y="3924837"/>
          <a:ext cx="9635544"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65629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92746" y="293039"/>
            <a:ext cx="10515600" cy="4351338"/>
          </a:xfrm>
        </p:spPr>
        <p:txBody>
          <a:bodyPr>
            <a:normAutofit/>
          </a:bodyPr>
          <a:lstStyle/>
          <a:p>
            <a:pPr algn="ctr">
              <a:buFont typeface="Wingdings" pitchFamily="2" charset="2"/>
              <a:buChar char="v"/>
            </a:pPr>
            <a:r>
              <a:rPr lang="fr-FR" sz="3200" b="1" u="sng" dirty="0">
                <a:latin typeface="Times New Roman" pitchFamily="18" charset="0"/>
                <a:cs typeface="Times New Roman" pitchFamily="18" charset="0"/>
              </a:rPr>
              <a:t>Ratio de rentabilité ou d'activité</a:t>
            </a:r>
          </a:p>
          <a:p>
            <a:pPr marL="0" indent="0" algn="ctr">
              <a:buNone/>
            </a:pPr>
            <a:endParaRPr lang="fr-FR" sz="3200" b="1" dirty="0">
              <a:latin typeface="Times New Roman" pitchFamily="18" charset="0"/>
              <a:cs typeface="Times New Roman" pitchFamily="18" charset="0"/>
            </a:endParaRPr>
          </a:p>
        </p:txBody>
      </p:sp>
      <p:graphicFrame>
        <p:nvGraphicFramePr>
          <p:cNvPr id="5" name="Objet 4"/>
          <p:cNvGraphicFramePr>
            <a:graphicFrameLocks noChangeAspect="1"/>
          </p:cNvGraphicFramePr>
          <p:nvPr>
            <p:extLst>
              <p:ext uri="{D42A27DB-BD31-4B8C-83A1-F6EECF244321}">
                <p14:modId xmlns:p14="http://schemas.microsoft.com/office/powerpoint/2010/main" val="300246105"/>
              </p:ext>
            </p:extLst>
          </p:nvPr>
        </p:nvGraphicFramePr>
        <p:xfrm>
          <a:off x="925468" y="1287889"/>
          <a:ext cx="10304909" cy="1739676"/>
        </p:xfrm>
        <a:graphic>
          <a:graphicData uri="http://schemas.openxmlformats.org/presentationml/2006/ole">
            <mc:AlternateContent xmlns:mc="http://schemas.openxmlformats.org/markup-compatibility/2006">
              <mc:Choice xmlns:v="urn:schemas-microsoft-com:vml" Requires="v">
                <p:oleObj name="Feuille de calcul" r:id="rId2" imgW="9877505" imgH="771490" progId="Excel.Sheet.12">
                  <p:embed/>
                </p:oleObj>
              </mc:Choice>
              <mc:Fallback>
                <p:oleObj name="Feuille de calcul" r:id="rId2" imgW="9877505" imgH="771490" progId="Excel.Sheet.12">
                  <p:embed/>
                  <p:pic>
                    <p:nvPicPr>
                      <p:cNvPr id="0" name=""/>
                      <p:cNvPicPr/>
                      <p:nvPr/>
                    </p:nvPicPr>
                    <p:blipFill>
                      <a:blip r:embed="rId3"/>
                      <a:stretch>
                        <a:fillRect/>
                      </a:stretch>
                    </p:blipFill>
                    <p:spPr>
                      <a:xfrm>
                        <a:off x="925468" y="1287889"/>
                        <a:ext cx="10304909" cy="1739676"/>
                      </a:xfrm>
                      <a:prstGeom prst="rect">
                        <a:avLst/>
                      </a:prstGeom>
                    </p:spPr>
                  </p:pic>
                </p:oleObj>
              </mc:Fallback>
            </mc:AlternateContent>
          </a:graphicData>
        </a:graphic>
      </p:graphicFrame>
      <p:graphicFrame>
        <p:nvGraphicFramePr>
          <p:cNvPr id="6" name="Graphique 5"/>
          <p:cNvGraphicFramePr>
            <a:graphicFrameLocks/>
          </p:cNvGraphicFramePr>
          <p:nvPr>
            <p:extLst>
              <p:ext uri="{D42A27DB-BD31-4B8C-83A1-F6EECF244321}">
                <p14:modId xmlns:p14="http://schemas.microsoft.com/office/powerpoint/2010/main" val="1447453549"/>
              </p:ext>
            </p:extLst>
          </p:nvPr>
        </p:nvGraphicFramePr>
        <p:xfrm>
          <a:off x="1635617" y="3503055"/>
          <a:ext cx="8731876" cy="275300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42485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63957" y="177129"/>
            <a:ext cx="10515600" cy="4351338"/>
          </a:xfrm>
        </p:spPr>
        <p:txBody>
          <a:bodyPr>
            <a:normAutofit/>
          </a:bodyPr>
          <a:lstStyle/>
          <a:p>
            <a:pPr algn="ctr">
              <a:buFont typeface="Wingdings" pitchFamily="2" charset="2"/>
              <a:buChar char="v"/>
            </a:pPr>
            <a:r>
              <a:rPr lang="fr-FR" sz="3200" b="1" u="sng" dirty="0">
                <a:latin typeface="Times New Roman" pitchFamily="18" charset="0"/>
                <a:cs typeface="Times New Roman" pitchFamily="18" charset="0"/>
              </a:rPr>
              <a:t>Ratio de </a:t>
            </a:r>
            <a:r>
              <a:rPr lang="fr-FR" sz="3200" b="1" u="sng" dirty="0" err="1">
                <a:latin typeface="Times New Roman" pitchFamily="18" charset="0"/>
                <a:cs typeface="Times New Roman" pitchFamily="18" charset="0"/>
              </a:rPr>
              <a:t>profitabilite</a:t>
            </a:r>
            <a:endParaRPr lang="fr-FR" sz="3200" b="1" u="sng" dirty="0">
              <a:latin typeface="Times New Roman" pitchFamily="18" charset="0"/>
              <a:cs typeface="Times New Roman" pitchFamily="18" charset="0"/>
            </a:endParaRPr>
          </a:p>
          <a:p>
            <a:pPr marL="0" indent="0" algn="ctr">
              <a:buNone/>
            </a:pPr>
            <a:endParaRPr lang="fr-FR" sz="3200" b="1" dirty="0">
              <a:latin typeface="Times New Roman" pitchFamily="18" charset="0"/>
              <a:cs typeface="Times New Roman" pitchFamily="18" charset="0"/>
            </a:endParaRPr>
          </a:p>
        </p:txBody>
      </p:sp>
      <p:graphicFrame>
        <p:nvGraphicFramePr>
          <p:cNvPr id="4" name="Objet 3"/>
          <p:cNvGraphicFramePr>
            <a:graphicFrameLocks noChangeAspect="1"/>
          </p:cNvGraphicFramePr>
          <p:nvPr>
            <p:extLst>
              <p:ext uri="{D42A27DB-BD31-4B8C-83A1-F6EECF244321}">
                <p14:modId xmlns:p14="http://schemas.microsoft.com/office/powerpoint/2010/main" val="2770680625"/>
              </p:ext>
            </p:extLst>
          </p:nvPr>
        </p:nvGraphicFramePr>
        <p:xfrm>
          <a:off x="1133408" y="1184856"/>
          <a:ext cx="9929544" cy="2114036"/>
        </p:xfrm>
        <a:graphic>
          <a:graphicData uri="http://schemas.openxmlformats.org/presentationml/2006/ole">
            <mc:AlternateContent xmlns:mc="http://schemas.openxmlformats.org/markup-compatibility/2006">
              <mc:Choice xmlns:v="urn:schemas-microsoft-com:vml" Requires="v">
                <p:oleObj name="Feuille de calcul" r:id="rId2" imgW="9229595" imgH="876316" progId="Excel.Sheet.12">
                  <p:embed/>
                </p:oleObj>
              </mc:Choice>
              <mc:Fallback>
                <p:oleObj name="Feuille de calcul" r:id="rId2" imgW="9229595" imgH="876316" progId="Excel.Sheet.12">
                  <p:embed/>
                  <p:pic>
                    <p:nvPicPr>
                      <p:cNvPr id="0" name=""/>
                      <p:cNvPicPr/>
                      <p:nvPr/>
                    </p:nvPicPr>
                    <p:blipFill>
                      <a:blip r:embed="rId3"/>
                      <a:stretch>
                        <a:fillRect/>
                      </a:stretch>
                    </p:blipFill>
                    <p:spPr>
                      <a:xfrm>
                        <a:off x="1133408" y="1184856"/>
                        <a:ext cx="9929544" cy="2114036"/>
                      </a:xfrm>
                      <a:prstGeom prst="rect">
                        <a:avLst/>
                      </a:prstGeom>
                    </p:spPr>
                  </p:pic>
                </p:oleObj>
              </mc:Fallback>
            </mc:AlternateContent>
          </a:graphicData>
        </a:graphic>
      </p:graphicFrame>
      <p:graphicFrame>
        <p:nvGraphicFramePr>
          <p:cNvPr id="5" name="Graphique 4"/>
          <p:cNvGraphicFramePr>
            <a:graphicFrameLocks/>
          </p:cNvGraphicFramePr>
          <p:nvPr>
            <p:extLst>
              <p:ext uri="{D42A27DB-BD31-4B8C-83A1-F6EECF244321}">
                <p14:modId xmlns:p14="http://schemas.microsoft.com/office/powerpoint/2010/main" val="3191190487"/>
              </p:ext>
            </p:extLst>
          </p:nvPr>
        </p:nvGraphicFramePr>
        <p:xfrm>
          <a:off x="515155" y="3448172"/>
          <a:ext cx="6823656" cy="31458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Graphique 5"/>
          <p:cNvGraphicFramePr>
            <a:graphicFrameLocks/>
          </p:cNvGraphicFramePr>
          <p:nvPr>
            <p:extLst>
              <p:ext uri="{D42A27DB-BD31-4B8C-83A1-F6EECF244321}">
                <p14:modId xmlns:p14="http://schemas.microsoft.com/office/powerpoint/2010/main" val="3516521423"/>
              </p:ext>
            </p:extLst>
          </p:nvPr>
        </p:nvGraphicFramePr>
        <p:xfrm>
          <a:off x="7892603" y="3525446"/>
          <a:ext cx="3930203" cy="21510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5053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9F20-8665-E306-124C-51757D23C6F4}"/>
              </a:ext>
            </a:extLst>
          </p:cNvPr>
          <p:cNvSpPr>
            <a:spLocks noGrp="1"/>
          </p:cNvSpPr>
          <p:nvPr>
            <p:ph type="title"/>
          </p:nvPr>
        </p:nvSpPr>
        <p:spPr>
          <a:xfrm>
            <a:off x="609600" y="265673"/>
            <a:ext cx="10972800" cy="1143000"/>
          </a:xfrm>
        </p:spPr>
        <p:txBody>
          <a:bodyPr/>
          <a:lstStyle/>
          <a:p>
            <a:r>
              <a:rPr lang="en-US" dirty="0"/>
              <a:t>History of the Bank</a:t>
            </a:r>
          </a:p>
        </p:txBody>
      </p:sp>
      <p:sp>
        <p:nvSpPr>
          <p:cNvPr id="3" name="Content Placeholder 2">
            <a:extLst>
              <a:ext uri="{FF2B5EF4-FFF2-40B4-BE49-F238E27FC236}">
                <a16:creationId xmlns:a16="http://schemas.microsoft.com/office/drawing/2014/main" id="{4C3981C5-A24E-29E5-306B-6091EB9F109E}"/>
              </a:ext>
            </a:extLst>
          </p:cNvPr>
          <p:cNvSpPr>
            <a:spLocks noGrp="1"/>
          </p:cNvSpPr>
          <p:nvPr>
            <p:ph idx="1"/>
          </p:nvPr>
        </p:nvSpPr>
        <p:spPr/>
        <p:txBody>
          <a:bodyPr>
            <a:normAutofit fontScale="62500" lnSpcReduction="20000"/>
          </a:bodyPr>
          <a:lstStyle/>
          <a:p>
            <a:pPr marL="0" indent="0" algn="just">
              <a:buNone/>
            </a:pPr>
            <a:r>
              <a:rPr lang="en-US" dirty="0"/>
              <a:t>The history of the BANK OF AFRICA Group begins in Mali, in 1982, with the creation of the first BANK OF AFRICA, with virtually no external support. Today, the BANK OF AFRICA Group is established in 17 African countries, as well as in France. The BANK OF AFRICA-BURKINA FASO is a Burkinabe banking establishment created on March 12, 1997 in the form of a public limited company with a Board of Directors. It is the fifth of the BOA banks to start its activities, the bank opened its doors to the public on March 23, 1998. It currently holds a capital of 11 billion CFA francs. </a:t>
            </a:r>
          </a:p>
          <a:p>
            <a:pPr marL="0" indent="0" algn="just">
              <a:buNone/>
            </a:pPr>
            <a:endParaRPr lang="en-US" dirty="0"/>
          </a:p>
          <a:p>
            <a:pPr marL="0" indent="0" algn="just">
              <a:buNone/>
            </a:pPr>
            <a:r>
              <a:rPr lang="en-US" dirty="0"/>
              <a:t>Despite intense competition in the banking sector, today stands out as one of the major players in the Burkinabe banking sector with a total balance sheet of 714 billion CFA francs and holds approximately 15.7% of the market share for resources. It is the second largest bank in Burkina Faso.</a:t>
            </a:r>
          </a:p>
          <a:p>
            <a:pPr marL="0" indent="0" algn="just">
              <a:buNone/>
            </a:pPr>
            <a:endParaRPr lang="en-US" dirty="0"/>
          </a:p>
          <a:p>
            <a:pPr marL="0" indent="0" algn="just">
              <a:buNone/>
            </a:pPr>
            <a:r>
              <a:rPr lang="en-US" dirty="0"/>
              <a:t>As of December 31, 2016, the bank has a total customer deposit of nearly CFAF 430 billion, more than 366,197 accounts, more than 436 employees, spread over a network of 46 branches including and 1 Business Center in Ouagadougou and 22 in the regions.</a:t>
            </a:r>
          </a:p>
          <a:p>
            <a:pPr marL="0" indent="0" algn="just">
              <a:buNone/>
            </a:pPr>
            <a:r>
              <a:rPr lang="en-US" dirty="0"/>
              <a:t>BOA is a universal commercial bank operating in the retail, corporate and financial markets which provide its clients with the expertise of a powerful and structured group.</a:t>
            </a:r>
          </a:p>
        </p:txBody>
      </p:sp>
    </p:spTree>
    <p:extLst>
      <p:ext uri="{BB962C8B-B14F-4D97-AF65-F5344CB8AC3E}">
        <p14:creationId xmlns:p14="http://schemas.microsoft.com/office/powerpoint/2010/main" val="3391797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25321" y="318797"/>
            <a:ext cx="10515600" cy="4351338"/>
          </a:xfrm>
        </p:spPr>
        <p:txBody>
          <a:bodyPr/>
          <a:lstStyle/>
          <a:p>
            <a:pPr algn="ctr">
              <a:buFont typeface="Wingdings" pitchFamily="2" charset="2"/>
              <a:buChar char="v"/>
            </a:pPr>
            <a:r>
              <a:rPr lang="fr-FR" b="1" u="sng" dirty="0"/>
              <a:t>Ratio de </a:t>
            </a:r>
            <a:r>
              <a:rPr lang="fr-FR" b="1" u="sng" dirty="0" err="1"/>
              <a:t>liquidite</a:t>
            </a:r>
            <a:endParaRPr lang="fr-FR" b="1" u="sng" dirty="0"/>
          </a:p>
          <a:p>
            <a:pPr marL="0" indent="0" algn="ctr">
              <a:buNone/>
            </a:pPr>
            <a:endParaRPr lang="fr-FR" b="1" dirty="0"/>
          </a:p>
        </p:txBody>
      </p:sp>
      <p:graphicFrame>
        <p:nvGraphicFramePr>
          <p:cNvPr id="4" name="Objet 3"/>
          <p:cNvGraphicFramePr>
            <a:graphicFrameLocks noChangeAspect="1"/>
          </p:cNvGraphicFramePr>
          <p:nvPr>
            <p:extLst>
              <p:ext uri="{D42A27DB-BD31-4B8C-83A1-F6EECF244321}">
                <p14:modId xmlns:p14="http://schemas.microsoft.com/office/powerpoint/2010/main" val="3846896855"/>
              </p:ext>
            </p:extLst>
          </p:nvPr>
        </p:nvGraphicFramePr>
        <p:xfrm>
          <a:off x="938347" y="1398923"/>
          <a:ext cx="10498093" cy="893517"/>
        </p:xfrm>
        <a:graphic>
          <a:graphicData uri="http://schemas.openxmlformats.org/presentationml/2006/ole">
            <mc:AlternateContent xmlns:mc="http://schemas.openxmlformats.org/markup-compatibility/2006">
              <mc:Choice xmlns:v="urn:schemas-microsoft-com:vml" Requires="v">
                <p:oleObj name="Feuille de calcul" r:id="rId2" imgW="9877505" imgH="219079" progId="Excel.Sheet.12">
                  <p:embed/>
                </p:oleObj>
              </mc:Choice>
              <mc:Fallback>
                <p:oleObj name="Feuille de calcul" r:id="rId2" imgW="9877505" imgH="219079" progId="Excel.Sheet.12">
                  <p:embed/>
                  <p:pic>
                    <p:nvPicPr>
                      <p:cNvPr id="0" name=""/>
                      <p:cNvPicPr/>
                      <p:nvPr/>
                    </p:nvPicPr>
                    <p:blipFill>
                      <a:blip r:embed="rId3"/>
                      <a:stretch>
                        <a:fillRect/>
                      </a:stretch>
                    </p:blipFill>
                    <p:spPr>
                      <a:xfrm>
                        <a:off x="938347" y="1398923"/>
                        <a:ext cx="10498093" cy="893517"/>
                      </a:xfrm>
                      <a:prstGeom prst="rect">
                        <a:avLst/>
                      </a:prstGeom>
                    </p:spPr>
                  </p:pic>
                </p:oleObj>
              </mc:Fallback>
            </mc:AlternateContent>
          </a:graphicData>
        </a:graphic>
      </p:graphicFrame>
      <p:graphicFrame>
        <p:nvGraphicFramePr>
          <p:cNvPr id="5" name="Graphique 4"/>
          <p:cNvGraphicFramePr>
            <a:graphicFrameLocks/>
          </p:cNvGraphicFramePr>
          <p:nvPr>
            <p:extLst>
              <p:ext uri="{D42A27DB-BD31-4B8C-83A1-F6EECF244321}">
                <p14:modId xmlns:p14="http://schemas.microsoft.com/office/powerpoint/2010/main" val="3389275516"/>
              </p:ext>
            </p:extLst>
          </p:nvPr>
        </p:nvGraphicFramePr>
        <p:xfrm>
          <a:off x="1236372" y="2920137"/>
          <a:ext cx="8358387" cy="3274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16450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2595" y="1310470"/>
            <a:ext cx="10515600" cy="4351338"/>
          </a:xfrm>
        </p:spPr>
        <p:txBody>
          <a:bodyPr/>
          <a:lstStyle/>
          <a:p>
            <a:pPr algn="ctr">
              <a:buFont typeface="Wingdings" pitchFamily="2" charset="2"/>
              <a:buChar char="v"/>
            </a:pPr>
            <a:r>
              <a:rPr lang="en-US" b="1" u="sng" dirty="0">
                <a:latin typeface="Times New Roman" pitchFamily="18" charset="0"/>
                <a:cs typeface="Times New Roman" pitchFamily="18" charset="0"/>
              </a:rPr>
              <a:t>Ratio de </a:t>
            </a:r>
            <a:r>
              <a:rPr lang="en-US" b="1" u="sng" dirty="0" err="1">
                <a:latin typeface="Times New Roman" pitchFamily="18" charset="0"/>
                <a:cs typeface="Times New Roman" pitchFamily="18" charset="0"/>
              </a:rPr>
              <a:t>solvabilite</a:t>
            </a:r>
            <a:endParaRPr lang="en-US" b="1" u="sng" dirty="0">
              <a:latin typeface="Times New Roman" pitchFamily="18" charset="0"/>
              <a:cs typeface="Times New Roman" pitchFamily="18" charset="0"/>
            </a:endParaRPr>
          </a:p>
          <a:p>
            <a:pPr algn="ctr">
              <a:buFont typeface="Wingdings" pitchFamily="2" charset="2"/>
              <a:buChar char="v"/>
            </a:pPr>
            <a:endParaRPr lang="en-US" b="1" dirty="0">
              <a:latin typeface="Times New Roman" pitchFamily="18" charset="0"/>
              <a:cs typeface="Times New Roman" pitchFamily="18" charset="0"/>
            </a:endParaRPr>
          </a:p>
          <a:p>
            <a:pPr marL="0" indent="0">
              <a:buNone/>
            </a:pPr>
            <a:r>
              <a:rPr lang="en-US" dirty="0"/>
              <a:t>Le ratio de COOKE fait </a:t>
            </a:r>
            <a:r>
              <a:rPr lang="en-US" dirty="0" err="1"/>
              <a:t>intervenir</a:t>
            </a:r>
            <a:r>
              <a:rPr lang="en-US" dirty="0"/>
              <a:t> </a:t>
            </a:r>
            <a:r>
              <a:rPr lang="en-US" dirty="0" err="1"/>
              <a:t>deux</a:t>
            </a:r>
            <a:r>
              <a:rPr lang="en-US" dirty="0"/>
              <a:t> </a:t>
            </a:r>
            <a:r>
              <a:rPr lang="en-US" dirty="0" err="1"/>
              <a:t>contraintes</a:t>
            </a:r>
            <a:r>
              <a:rPr lang="en-US" dirty="0"/>
              <a:t> </a:t>
            </a:r>
            <a:r>
              <a:rPr lang="en-US" dirty="0" err="1"/>
              <a:t>mais</a:t>
            </a:r>
            <a:r>
              <a:rPr lang="en-US" dirty="0"/>
              <a:t> </a:t>
            </a:r>
            <a:r>
              <a:rPr lang="en-US" dirty="0" err="1"/>
              <a:t>celle</a:t>
            </a:r>
            <a:r>
              <a:rPr lang="en-US" dirty="0"/>
              <a:t> qui </a:t>
            </a:r>
            <a:r>
              <a:rPr lang="en-US" dirty="0" err="1"/>
              <a:t>est</a:t>
            </a:r>
            <a:r>
              <a:rPr lang="en-US" dirty="0"/>
              <a:t> </a:t>
            </a:r>
            <a:r>
              <a:rPr lang="en-US" dirty="0" err="1"/>
              <a:t>retenu</a:t>
            </a:r>
            <a:r>
              <a:rPr lang="en-US" dirty="0"/>
              <a:t> </a:t>
            </a:r>
            <a:r>
              <a:rPr lang="en-US" dirty="0" err="1"/>
              <a:t>dans</a:t>
            </a:r>
            <a:r>
              <a:rPr lang="en-US" dirty="0"/>
              <a:t> </a:t>
            </a:r>
            <a:r>
              <a:rPr lang="en-US" dirty="0" err="1"/>
              <a:t>notre</a:t>
            </a:r>
            <a:r>
              <a:rPr lang="en-US" dirty="0"/>
              <a:t> </a:t>
            </a:r>
            <a:r>
              <a:rPr lang="en-US" dirty="0" err="1"/>
              <a:t>cas</a:t>
            </a:r>
            <a:r>
              <a:rPr lang="en-US" dirty="0"/>
              <a:t> </a:t>
            </a:r>
            <a:r>
              <a:rPr lang="en-US" dirty="0" err="1"/>
              <a:t>est</a:t>
            </a:r>
            <a:r>
              <a:rPr lang="en-US" dirty="0"/>
              <a:t> </a:t>
            </a:r>
            <a:r>
              <a:rPr lang="en-US" dirty="0" err="1"/>
              <a:t>celle</a:t>
            </a:r>
            <a:r>
              <a:rPr lang="en-US" dirty="0"/>
              <a:t> qui </a:t>
            </a:r>
            <a:r>
              <a:rPr lang="en-US" dirty="0" err="1"/>
              <a:t>est</a:t>
            </a:r>
            <a:r>
              <a:rPr lang="en-US" dirty="0"/>
              <a:t> en rapport avec la </a:t>
            </a:r>
            <a:r>
              <a:rPr lang="en-US" dirty="0" err="1"/>
              <a:t>valeur</a:t>
            </a:r>
            <a:r>
              <a:rPr lang="en-US" dirty="0"/>
              <a:t> 8%</a:t>
            </a:r>
            <a:endParaRPr lang="fr-FR" dirty="0"/>
          </a:p>
        </p:txBody>
      </p:sp>
      <p:graphicFrame>
        <p:nvGraphicFramePr>
          <p:cNvPr id="4" name="Objet 3"/>
          <p:cNvGraphicFramePr>
            <a:graphicFrameLocks noChangeAspect="1"/>
          </p:cNvGraphicFramePr>
          <p:nvPr>
            <p:extLst>
              <p:ext uri="{D42A27DB-BD31-4B8C-83A1-F6EECF244321}">
                <p14:modId xmlns:p14="http://schemas.microsoft.com/office/powerpoint/2010/main" val="3639392866"/>
              </p:ext>
            </p:extLst>
          </p:nvPr>
        </p:nvGraphicFramePr>
        <p:xfrm>
          <a:off x="953037" y="3657598"/>
          <a:ext cx="10238703" cy="1378041"/>
        </p:xfrm>
        <a:graphic>
          <a:graphicData uri="http://schemas.openxmlformats.org/presentationml/2006/ole">
            <mc:AlternateContent xmlns:mc="http://schemas.openxmlformats.org/markup-compatibility/2006">
              <mc:Choice xmlns:v="urn:schemas-microsoft-com:vml" Requires="v">
                <p:oleObj name="Feuille de calcul" r:id="rId2" imgW="9277253" imgH="428731" progId="Excel.Sheet.12">
                  <p:embed/>
                </p:oleObj>
              </mc:Choice>
              <mc:Fallback>
                <p:oleObj name="Feuille de calcul" r:id="rId2" imgW="9277253" imgH="428731" progId="Excel.Sheet.12">
                  <p:embed/>
                  <p:pic>
                    <p:nvPicPr>
                      <p:cNvPr id="0" name=""/>
                      <p:cNvPicPr/>
                      <p:nvPr/>
                    </p:nvPicPr>
                    <p:blipFill>
                      <a:blip r:embed="rId3"/>
                      <a:stretch>
                        <a:fillRect/>
                      </a:stretch>
                    </p:blipFill>
                    <p:spPr>
                      <a:xfrm>
                        <a:off x="953037" y="3657598"/>
                        <a:ext cx="10238703" cy="1378041"/>
                      </a:xfrm>
                      <a:prstGeom prst="rect">
                        <a:avLst/>
                      </a:prstGeom>
                    </p:spPr>
                  </p:pic>
                </p:oleObj>
              </mc:Fallback>
            </mc:AlternateContent>
          </a:graphicData>
        </a:graphic>
      </p:graphicFrame>
    </p:spTree>
    <p:extLst>
      <p:ext uri="{BB962C8B-B14F-4D97-AF65-F5344CB8AC3E}">
        <p14:creationId xmlns:p14="http://schemas.microsoft.com/office/powerpoint/2010/main" val="955415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76837" y="293039"/>
            <a:ext cx="10515600" cy="4351338"/>
          </a:xfrm>
        </p:spPr>
        <p:txBody>
          <a:bodyPr>
            <a:normAutofit/>
          </a:bodyPr>
          <a:lstStyle/>
          <a:p>
            <a:pPr algn="ctr">
              <a:buFont typeface="Wingdings" pitchFamily="2" charset="2"/>
              <a:buChar char="v"/>
            </a:pPr>
            <a:r>
              <a:rPr lang="fr-FR" b="1" u="sng" dirty="0">
                <a:latin typeface="Times New Roman" pitchFamily="18" charset="0"/>
                <a:cs typeface="Times New Roman" pitchFamily="18" charset="0"/>
              </a:rPr>
              <a:t>Ratio de couverture</a:t>
            </a:r>
          </a:p>
          <a:p>
            <a:pPr marL="0" indent="0" algn="ctr">
              <a:buNone/>
            </a:pPr>
            <a:r>
              <a:rPr lang="fr-FR" b="1" dirty="0">
                <a:latin typeface="Times New Roman" pitchFamily="18" charset="0"/>
                <a:cs typeface="Times New Roman" pitchFamily="18" charset="0"/>
              </a:rPr>
              <a:t> </a:t>
            </a:r>
          </a:p>
        </p:txBody>
      </p:sp>
      <p:graphicFrame>
        <p:nvGraphicFramePr>
          <p:cNvPr id="5" name="Objet 4"/>
          <p:cNvGraphicFramePr>
            <a:graphicFrameLocks noChangeAspect="1"/>
          </p:cNvGraphicFramePr>
          <p:nvPr>
            <p:extLst>
              <p:ext uri="{D42A27DB-BD31-4B8C-83A1-F6EECF244321}">
                <p14:modId xmlns:p14="http://schemas.microsoft.com/office/powerpoint/2010/main" val="3710256013"/>
              </p:ext>
            </p:extLst>
          </p:nvPr>
        </p:nvGraphicFramePr>
        <p:xfrm>
          <a:off x="940225" y="1455314"/>
          <a:ext cx="10096969" cy="587688"/>
        </p:xfrm>
        <a:graphic>
          <a:graphicData uri="http://schemas.openxmlformats.org/presentationml/2006/ole">
            <mc:AlternateContent xmlns:mc="http://schemas.openxmlformats.org/markup-compatibility/2006">
              <mc:Choice xmlns:v="urn:schemas-microsoft-com:vml" Requires="v">
                <p:oleObj name="Feuille de calcul" r:id="rId2" imgW="9229595" imgH="219079" progId="Excel.Sheet.12">
                  <p:embed/>
                </p:oleObj>
              </mc:Choice>
              <mc:Fallback>
                <p:oleObj name="Feuille de calcul" r:id="rId2" imgW="9229595" imgH="219079" progId="Excel.Sheet.12">
                  <p:embed/>
                  <p:pic>
                    <p:nvPicPr>
                      <p:cNvPr id="0" name=""/>
                      <p:cNvPicPr/>
                      <p:nvPr/>
                    </p:nvPicPr>
                    <p:blipFill>
                      <a:blip r:embed="rId3"/>
                      <a:stretch>
                        <a:fillRect/>
                      </a:stretch>
                    </p:blipFill>
                    <p:spPr>
                      <a:xfrm>
                        <a:off x="940225" y="1455314"/>
                        <a:ext cx="10096969" cy="587688"/>
                      </a:xfrm>
                      <a:prstGeom prst="rect">
                        <a:avLst/>
                      </a:prstGeom>
                    </p:spPr>
                  </p:pic>
                </p:oleObj>
              </mc:Fallback>
            </mc:AlternateContent>
          </a:graphicData>
        </a:graphic>
      </p:graphicFrame>
      <p:graphicFrame>
        <p:nvGraphicFramePr>
          <p:cNvPr id="6" name="Graphique 5"/>
          <p:cNvGraphicFramePr>
            <a:graphicFrameLocks/>
          </p:cNvGraphicFramePr>
          <p:nvPr>
            <p:extLst>
              <p:ext uri="{D42A27DB-BD31-4B8C-83A1-F6EECF244321}">
                <p14:modId xmlns:p14="http://schemas.microsoft.com/office/powerpoint/2010/main" val="550154135"/>
              </p:ext>
            </p:extLst>
          </p:nvPr>
        </p:nvGraphicFramePr>
        <p:xfrm>
          <a:off x="1558344" y="2353468"/>
          <a:ext cx="6823656" cy="36094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08511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en-US" b="1" dirty="0">
                <a:latin typeface="Times New Roman" pitchFamily="18" charset="0"/>
                <a:cs typeface="Times New Roman" pitchFamily="18" charset="0"/>
              </a:rPr>
              <a:t>VI. Analyze de DUPONT</a:t>
            </a:r>
            <a:br>
              <a:rPr lang="en-US" b="1" dirty="0">
                <a:latin typeface="Times New Roman" pitchFamily="18" charset="0"/>
                <a:cs typeface="Times New Roman" pitchFamily="18" charset="0"/>
              </a:rPr>
            </a:br>
            <a:endParaRPr lang="fr-FR" b="1" dirty="0">
              <a:latin typeface="Times New Roman" pitchFamily="18" charset="0"/>
              <a:cs typeface="Times New Roman" pitchFamily="18" charset="0"/>
            </a:endParaRPr>
          </a:p>
        </p:txBody>
      </p:sp>
      <p:graphicFrame>
        <p:nvGraphicFramePr>
          <p:cNvPr id="6" name="Objet 5"/>
          <p:cNvGraphicFramePr>
            <a:graphicFrameLocks noChangeAspect="1"/>
          </p:cNvGraphicFramePr>
          <p:nvPr>
            <p:extLst>
              <p:ext uri="{D42A27DB-BD31-4B8C-83A1-F6EECF244321}">
                <p14:modId xmlns:p14="http://schemas.microsoft.com/office/powerpoint/2010/main" val="2739135322"/>
              </p:ext>
            </p:extLst>
          </p:nvPr>
        </p:nvGraphicFramePr>
        <p:xfrm>
          <a:off x="1081155" y="1541865"/>
          <a:ext cx="9659825" cy="1716489"/>
        </p:xfrm>
        <a:graphic>
          <a:graphicData uri="http://schemas.openxmlformats.org/presentationml/2006/ole">
            <mc:AlternateContent xmlns:mc="http://schemas.openxmlformats.org/markup-compatibility/2006">
              <mc:Choice xmlns:v="urn:schemas-microsoft-com:vml" Requires="v">
                <p:oleObj name="Feuille de calcul binaire" r:id="rId2" imgW="8896374" imgH="628579" progId="Excel.SheetBinaryMacroEnabled.12">
                  <p:embed/>
                </p:oleObj>
              </mc:Choice>
              <mc:Fallback>
                <p:oleObj name="Feuille de calcul binaire" r:id="rId2" imgW="8896374" imgH="628579" progId="Excel.SheetBinaryMacroEnabled.12">
                  <p:embed/>
                  <p:pic>
                    <p:nvPicPr>
                      <p:cNvPr id="0" name=""/>
                      <p:cNvPicPr/>
                      <p:nvPr/>
                    </p:nvPicPr>
                    <p:blipFill>
                      <a:blip r:embed="rId3"/>
                      <a:stretch>
                        <a:fillRect/>
                      </a:stretch>
                    </p:blipFill>
                    <p:spPr>
                      <a:xfrm>
                        <a:off x="1081155" y="1541865"/>
                        <a:ext cx="9659825" cy="1716489"/>
                      </a:xfrm>
                      <a:prstGeom prst="rect">
                        <a:avLst/>
                      </a:prstGeom>
                    </p:spPr>
                  </p:pic>
                </p:oleObj>
              </mc:Fallback>
            </mc:AlternateContent>
          </a:graphicData>
        </a:graphic>
      </p:graphicFrame>
      <p:sp>
        <p:nvSpPr>
          <p:cNvPr id="8" name="ZoneTexte 7"/>
          <p:cNvSpPr txBox="1"/>
          <p:nvPr/>
        </p:nvSpPr>
        <p:spPr>
          <a:xfrm>
            <a:off x="244699" y="4288665"/>
            <a:ext cx="11389280" cy="1754326"/>
          </a:xfrm>
          <a:prstGeom prst="rect">
            <a:avLst/>
          </a:prstGeom>
          <a:noFill/>
        </p:spPr>
        <p:txBody>
          <a:bodyPr wrap="square" rtlCol="0">
            <a:spAutoFit/>
          </a:bodyPr>
          <a:lstStyle/>
          <a:p>
            <a:r>
              <a:rPr lang="en-US" dirty="0"/>
              <a:t>La decomposition du ROE en </a:t>
            </a:r>
            <a:r>
              <a:rPr lang="en-US" dirty="0" err="1"/>
              <a:t>differents</a:t>
            </a:r>
            <a:r>
              <a:rPr lang="en-US" dirty="0"/>
              <a:t> </a:t>
            </a:r>
            <a:r>
              <a:rPr lang="en-US" dirty="0" err="1"/>
              <a:t>facteurs</a:t>
            </a:r>
            <a:r>
              <a:rPr lang="en-US" dirty="0"/>
              <a:t> </a:t>
            </a:r>
            <a:r>
              <a:rPr lang="en-US" dirty="0" err="1"/>
              <a:t>influen</a:t>
            </a:r>
            <a:r>
              <a:rPr lang="fr-FR" dirty="0" err="1"/>
              <a:t>çant</a:t>
            </a:r>
            <a:r>
              <a:rPr lang="fr-FR" dirty="0"/>
              <a:t> la </a:t>
            </a:r>
            <a:r>
              <a:rPr lang="fr-FR" dirty="0" err="1"/>
              <a:t>performence</a:t>
            </a:r>
            <a:r>
              <a:rPr lang="fr-FR" dirty="0"/>
              <a:t> de l’entreprise est appelé le système Dupont</a:t>
            </a:r>
          </a:p>
          <a:p>
            <a:endParaRPr lang="fr-FR" dirty="0"/>
          </a:p>
          <a:p>
            <a:endParaRPr lang="fr-FR" dirty="0"/>
          </a:p>
          <a:p>
            <a:r>
              <a:rPr lang="fr-FR" dirty="0"/>
              <a:t>ROE=RN / fonds propres=(</a:t>
            </a:r>
            <a:r>
              <a:rPr lang="fr-FR" dirty="0" err="1"/>
              <a:t>Benefice</a:t>
            </a:r>
            <a:r>
              <a:rPr lang="fr-FR" dirty="0"/>
              <a:t> net/Revenu total) *(Revenu total/Total actif )*(Total actifs/Fonds propres)</a:t>
            </a:r>
          </a:p>
          <a:p>
            <a:endParaRPr lang="fr-FR" dirty="0"/>
          </a:p>
          <a:p>
            <a:endParaRPr lang="fr-FR" dirty="0"/>
          </a:p>
        </p:txBody>
      </p:sp>
    </p:spTree>
    <p:extLst>
      <p:ext uri="{BB962C8B-B14F-4D97-AF65-F5344CB8AC3E}">
        <p14:creationId xmlns:p14="http://schemas.microsoft.com/office/powerpoint/2010/main" val="4080945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528069"/>
          </a:xfrm>
        </p:spPr>
        <p:txBody>
          <a:bodyPr>
            <a:normAutofit fontScale="90000"/>
          </a:bodyPr>
          <a:lstStyle/>
          <a:p>
            <a:pPr algn="ctr"/>
            <a:r>
              <a:rPr lang="en-US" b="1" u="sng" dirty="0">
                <a:latin typeface="Times New Roman" pitchFamily="18" charset="0"/>
                <a:cs typeface="Times New Roman" pitchFamily="18" charset="0"/>
              </a:rPr>
              <a:t>VII. </a:t>
            </a:r>
            <a:r>
              <a:rPr lang="en-US" b="1" u="sng" dirty="0" err="1">
                <a:latin typeface="Times New Roman" pitchFamily="18" charset="0"/>
                <a:cs typeface="Times New Roman" pitchFamily="18" charset="0"/>
              </a:rPr>
              <a:t>Analyse</a:t>
            </a:r>
            <a:r>
              <a:rPr lang="en-US" b="1" u="sng" dirty="0">
                <a:latin typeface="Times New Roman" pitchFamily="18" charset="0"/>
                <a:cs typeface="Times New Roman" pitchFamily="18" charset="0"/>
              </a:rPr>
              <a:t> par le scoring </a:t>
            </a:r>
            <a:r>
              <a:rPr lang="en-US" b="1" u="sng" dirty="0" err="1">
                <a:latin typeface="Times New Roman" pitchFamily="18" charset="0"/>
                <a:cs typeface="Times New Roman" pitchFamily="18" charset="0"/>
              </a:rPr>
              <a:t>d’ESTHOMPER</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fr-FR" dirty="0"/>
          </a:p>
        </p:txBody>
      </p:sp>
      <p:sp>
        <p:nvSpPr>
          <p:cNvPr id="3" name="Espace réservé du contenu 2"/>
          <p:cNvSpPr>
            <a:spLocks noGrp="1"/>
          </p:cNvSpPr>
          <p:nvPr>
            <p:ph idx="1"/>
          </p:nvPr>
        </p:nvSpPr>
        <p:spPr>
          <a:xfrm>
            <a:off x="979868" y="2108960"/>
            <a:ext cx="10515600" cy="4351338"/>
          </a:xfrm>
        </p:spPr>
        <p:txBody>
          <a:bodyPr/>
          <a:lstStyle/>
          <a:p>
            <a:pPr marL="0" indent="0">
              <a:buNone/>
            </a:pPr>
            <a:r>
              <a:rPr lang="en-US" b="1" dirty="0" err="1">
                <a:latin typeface="Times New Roman" pitchFamily="18" charset="0"/>
                <a:cs typeface="Times New Roman" pitchFamily="18" charset="0"/>
              </a:rPr>
              <a:t>Formule</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d’Esthomper</a:t>
            </a:r>
            <a:r>
              <a:rPr lang="en-US" dirty="0"/>
              <a:t>: Z=4,983X1+60,0366X2-11,834X3</a:t>
            </a:r>
            <a:endParaRPr lang="fr-FR" dirty="0"/>
          </a:p>
        </p:txBody>
      </p:sp>
      <p:graphicFrame>
        <p:nvGraphicFramePr>
          <p:cNvPr id="5" name="Objet 4"/>
          <p:cNvGraphicFramePr>
            <a:graphicFrameLocks noChangeAspect="1"/>
          </p:cNvGraphicFramePr>
          <p:nvPr>
            <p:extLst>
              <p:ext uri="{D42A27DB-BD31-4B8C-83A1-F6EECF244321}">
                <p14:modId xmlns:p14="http://schemas.microsoft.com/office/powerpoint/2010/main" val="97102555"/>
              </p:ext>
            </p:extLst>
          </p:nvPr>
        </p:nvGraphicFramePr>
        <p:xfrm>
          <a:off x="1648496" y="3155324"/>
          <a:ext cx="8422782" cy="2047740"/>
        </p:xfrm>
        <a:graphic>
          <a:graphicData uri="http://schemas.openxmlformats.org/presentationml/2006/ole">
            <mc:AlternateContent xmlns:mc="http://schemas.openxmlformats.org/markup-compatibility/2006">
              <mc:Choice xmlns:v="urn:schemas-microsoft-com:vml" Requires="v">
                <p:oleObj name="Feuille de calcul" r:id="rId2" imgW="5724528" imgH="961911" progId="Excel.Sheet.12">
                  <p:embed/>
                </p:oleObj>
              </mc:Choice>
              <mc:Fallback>
                <p:oleObj name="Feuille de calcul" r:id="rId2" imgW="5724528" imgH="961911" progId="Excel.Sheet.12">
                  <p:embed/>
                  <p:pic>
                    <p:nvPicPr>
                      <p:cNvPr id="0" name=""/>
                      <p:cNvPicPr/>
                      <p:nvPr/>
                    </p:nvPicPr>
                    <p:blipFill>
                      <a:blip r:embed="rId3"/>
                      <a:stretch>
                        <a:fillRect/>
                      </a:stretch>
                    </p:blipFill>
                    <p:spPr>
                      <a:xfrm>
                        <a:off x="1648496" y="3155324"/>
                        <a:ext cx="8422782" cy="2047740"/>
                      </a:xfrm>
                      <a:prstGeom prst="rect">
                        <a:avLst/>
                      </a:prstGeom>
                    </p:spPr>
                  </p:pic>
                </p:oleObj>
              </mc:Fallback>
            </mc:AlternateContent>
          </a:graphicData>
        </a:graphic>
      </p:graphicFrame>
      <p:sp>
        <p:nvSpPr>
          <p:cNvPr id="6" name="ZoneTexte 5"/>
          <p:cNvSpPr txBox="1"/>
          <p:nvPr/>
        </p:nvSpPr>
        <p:spPr>
          <a:xfrm>
            <a:off x="875762" y="5666705"/>
            <a:ext cx="3580327" cy="584775"/>
          </a:xfrm>
          <a:prstGeom prst="rect">
            <a:avLst/>
          </a:prstGeom>
          <a:noFill/>
        </p:spPr>
        <p:txBody>
          <a:bodyPr wrap="square" rtlCol="0">
            <a:spAutoFit/>
          </a:bodyPr>
          <a:lstStyle/>
          <a:p>
            <a:r>
              <a:rPr lang="en-US" sz="1600" dirty="0">
                <a:latin typeface="Times New Roman" pitchFamily="18" charset="0"/>
                <a:cs typeface="Times New Roman" pitchFamily="18" charset="0"/>
              </a:rPr>
              <a:t>Si Z&lt;5,455 </a:t>
            </a:r>
            <a:r>
              <a:rPr lang="en-US" sz="1600" dirty="0" err="1">
                <a:latin typeface="Times New Roman" pitchFamily="18" charset="0"/>
                <a:cs typeface="Times New Roman" pitchFamily="18" charset="0"/>
              </a:rPr>
              <a:t>Entreprise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est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mauvaise</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Si Z&gt;5,455 </a:t>
            </a:r>
            <a:r>
              <a:rPr lang="en-US" sz="1600" dirty="0" err="1">
                <a:latin typeface="Times New Roman" pitchFamily="18" charset="0"/>
                <a:cs typeface="Times New Roman" pitchFamily="18" charset="0"/>
              </a:rPr>
              <a:t>Entreprise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est</a:t>
            </a:r>
            <a:r>
              <a:rPr lang="en-US" sz="1600" dirty="0">
                <a:latin typeface="Times New Roman" pitchFamily="18" charset="0"/>
                <a:cs typeface="Times New Roman" pitchFamily="18" charset="0"/>
              </a:rPr>
              <a:t> bonne</a:t>
            </a:r>
            <a:endParaRPr lang="fr-FR" sz="1600" dirty="0">
              <a:latin typeface="Times New Roman" pitchFamily="18" charset="0"/>
              <a:cs typeface="Times New Roman" pitchFamily="18" charset="0"/>
            </a:endParaRPr>
          </a:p>
        </p:txBody>
      </p:sp>
    </p:spTree>
    <p:extLst>
      <p:ext uri="{BB962C8B-B14F-4D97-AF65-F5344CB8AC3E}">
        <p14:creationId xmlns:p14="http://schemas.microsoft.com/office/powerpoint/2010/main" val="2672537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60927" y="190008"/>
            <a:ext cx="10515600" cy="3841079"/>
          </a:xfrm>
        </p:spPr>
        <p:txBody>
          <a:bodyPr>
            <a:normAutofit/>
          </a:bodyPr>
          <a:lstStyle/>
          <a:p>
            <a:pPr marL="0" indent="0" algn="ctr">
              <a:buNone/>
            </a:pPr>
            <a:r>
              <a:rPr lang="en-US" b="1" u="sng" dirty="0">
                <a:latin typeface="Times New Roman" pitchFamily="18" charset="0"/>
                <a:cs typeface="Times New Roman" pitchFamily="18" charset="0"/>
              </a:rPr>
              <a:t>VIII. Evaluation de </a:t>
            </a:r>
            <a:r>
              <a:rPr lang="en-US" b="1" u="sng" dirty="0" err="1">
                <a:latin typeface="Times New Roman" pitchFamily="18" charset="0"/>
                <a:cs typeface="Times New Roman" pitchFamily="18" charset="0"/>
              </a:rPr>
              <a:t>l’entreprise</a:t>
            </a:r>
            <a:r>
              <a:rPr lang="en-US" b="1" u="sng" dirty="0">
                <a:latin typeface="Times New Roman" pitchFamily="18" charset="0"/>
                <a:cs typeface="Times New Roman" pitchFamily="18" charset="0"/>
              </a:rPr>
              <a:t> par la </a:t>
            </a:r>
            <a:r>
              <a:rPr lang="en-US" b="1" u="sng" dirty="0" err="1">
                <a:latin typeface="Times New Roman" pitchFamily="18" charset="0"/>
                <a:cs typeface="Times New Roman" pitchFamily="18" charset="0"/>
              </a:rPr>
              <a:t>loi</a:t>
            </a:r>
            <a:r>
              <a:rPr lang="en-US" b="1" u="sng" dirty="0">
                <a:latin typeface="Times New Roman" pitchFamily="18" charset="0"/>
                <a:cs typeface="Times New Roman" pitchFamily="18" charset="0"/>
              </a:rPr>
              <a:t> du prix unique</a:t>
            </a:r>
          </a:p>
          <a:p>
            <a:pPr marL="0" indent="0" algn="ctr">
              <a:buNone/>
            </a:pPr>
            <a:endParaRPr lang="en-US" b="1" dirty="0">
              <a:latin typeface="Times New Roman" pitchFamily="18" charset="0"/>
              <a:cs typeface="Times New Roman" pitchFamily="18" charset="0"/>
            </a:endParaRPr>
          </a:p>
          <a:p>
            <a:pPr marL="0" indent="0" algn="ctr">
              <a:buNone/>
            </a:pPr>
            <a:endParaRPr lang="en-US" b="1" dirty="0">
              <a:latin typeface="Times New Roman" pitchFamily="18" charset="0"/>
              <a:cs typeface="Times New Roman" pitchFamily="18" charset="0"/>
            </a:endParaRPr>
          </a:p>
          <a:p>
            <a:pPr marL="0" indent="0" algn="ctr">
              <a:buNone/>
            </a:pPr>
            <a:endParaRPr lang="en-US" b="1" dirty="0">
              <a:latin typeface="Times New Roman" pitchFamily="18" charset="0"/>
              <a:cs typeface="Times New Roman" pitchFamily="18" charset="0"/>
            </a:endParaRPr>
          </a:p>
          <a:p>
            <a:pPr marL="0" indent="0">
              <a:buNone/>
            </a:pPr>
            <a:endParaRPr lang="pt-BR" sz="1600" dirty="0">
              <a:latin typeface="Times New Roman" pitchFamily="18" charset="0"/>
              <a:cs typeface="Times New Roman" pitchFamily="18" charset="0"/>
            </a:endParaRPr>
          </a:p>
          <a:p>
            <a:pPr marL="0" indent="0">
              <a:buNone/>
            </a:pPr>
            <a:r>
              <a:rPr lang="pt-BR" sz="1600" dirty="0">
                <a:latin typeface="Times New Roman" pitchFamily="18" charset="0"/>
                <a:cs typeface="Times New Roman" pitchFamily="18" charset="0"/>
              </a:rPr>
              <a:t>β = 77,36%</a:t>
            </a:r>
          </a:p>
          <a:p>
            <a:pPr marL="0" indent="0">
              <a:buNone/>
            </a:pPr>
            <a:r>
              <a:rPr lang="pt-BR" sz="1600" dirty="0">
                <a:latin typeface="Times New Roman" pitchFamily="18" charset="0"/>
                <a:cs typeface="Times New Roman" pitchFamily="18" charset="0"/>
              </a:rPr>
              <a:t>Ri ou MEDAF= </a:t>
            </a:r>
            <a:r>
              <a:rPr lang="pt-BR" sz="1800" b="1" dirty="0">
                <a:latin typeface="Times New Roman" pitchFamily="18" charset="0"/>
                <a:cs typeface="Times New Roman" pitchFamily="18" charset="0"/>
              </a:rPr>
              <a:t>∑(</a:t>
            </a:r>
            <a:r>
              <a:rPr lang="pt-BR" sz="1800" dirty="0">
                <a:latin typeface="Times New Roman" pitchFamily="18" charset="0"/>
                <a:cs typeface="Times New Roman" pitchFamily="18" charset="0"/>
              </a:rPr>
              <a:t>Div/</a:t>
            </a:r>
            <a:r>
              <a:rPr lang="en-US" sz="1800" dirty="0">
                <a:latin typeface="Times New Roman" pitchFamily="18" charset="0"/>
                <a:cs typeface="Times New Roman" pitchFamily="18" charset="0"/>
              </a:rPr>
              <a:t>(1+i)^t</a:t>
            </a:r>
            <a:r>
              <a:rPr lang="en-US" sz="1800" b="1" dirty="0">
                <a:latin typeface="Times New Roman" pitchFamily="18" charset="0"/>
                <a:cs typeface="Times New Roman" pitchFamily="18" charset="0"/>
              </a:rPr>
              <a:t>)</a:t>
            </a:r>
            <a:r>
              <a:rPr lang="pt-BR" sz="1800" b="1" dirty="0">
                <a:latin typeface="Times New Roman" pitchFamily="18" charset="0"/>
                <a:cs typeface="Times New Roman" pitchFamily="18" charset="0"/>
              </a:rPr>
              <a:t>= </a:t>
            </a:r>
            <a:r>
              <a:rPr lang="pt-BR" sz="1800" dirty="0">
                <a:latin typeface="Times New Roman" pitchFamily="18" charset="0"/>
                <a:cs typeface="Times New Roman" pitchFamily="18" charset="0"/>
              </a:rPr>
              <a:t>3,63%</a:t>
            </a:r>
          </a:p>
          <a:p>
            <a:pPr marL="0" indent="0">
              <a:buNone/>
            </a:pPr>
            <a:r>
              <a:rPr lang="pt-BR" sz="1600" dirty="0">
                <a:latin typeface="Times New Roman" pitchFamily="18" charset="0"/>
                <a:cs typeface="Times New Roman" pitchFamily="18" charset="0"/>
              </a:rPr>
              <a:t>Rm-Rf= -1,88</a:t>
            </a:r>
            <a:endParaRPr lang="en-US" b="1" dirty="0">
              <a:latin typeface="Times New Roman" pitchFamily="18" charset="0"/>
              <a:cs typeface="Times New Roman" pitchFamily="18" charset="0"/>
            </a:endParaRPr>
          </a:p>
          <a:p>
            <a:pPr marL="0" indent="0">
              <a:buNone/>
            </a:pPr>
            <a:r>
              <a:rPr lang="en-US" sz="1600" dirty="0" err="1">
                <a:latin typeface="Times New Roman" pitchFamily="18" charset="0"/>
                <a:cs typeface="Times New Roman" pitchFamily="18" charset="0"/>
              </a:rPr>
              <a:t>Taux</a:t>
            </a:r>
            <a:r>
              <a:rPr lang="en-US" sz="1600" dirty="0">
                <a:latin typeface="Times New Roman" pitchFamily="18" charset="0"/>
                <a:cs typeface="Times New Roman" pitchFamily="18" charset="0"/>
              </a:rPr>
              <a:t> de variation des </a:t>
            </a:r>
            <a:r>
              <a:rPr lang="en-US" sz="1600" dirty="0" err="1">
                <a:latin typeface="Times New Roman" pitchFamily="18" charset="0"/>
                <a:cs typeface="Times New Roman" pitchFamily="18" charset="0"/>
              </a:rPr>
              <a:t>dividendes</a:t>
            </a:r>
            <a:r>
              <a:rPr lang="en-US" sz="1600" dirty="0">
                <a:latin typeface="Times New Roman" pitchFamily="18" charset="0"/>
                <a:cs typeface="Times New Roman" pitchFamily="18" charset="0"/>
              </a:rPr>
              <a:t> = 20,51%</a:t>
            </a:r>
          </a:p>
          <a:p>
            <a:pPr marL="0" indent="0">
              <a:buNone/>
            </a:pPr>
            <a:endParaRPr lang="en-US" sz="1600" dirty="0">
              <a:latin typeface="Times New Roman" pitchFamily="18" charset="0"/>
              <a:cs typeface="Times New Roman" pitchFamily="18" charset="0"/>
            </a:endParaRPr>
          </a:p>
        </p:txBody>
      </p:sp>
      <p:graphicFrame>
        <p:nvGraphicFramePr>
          <p:cNvPr id="6" name="Objet 5"/>
          <p:cNvGraphicFramePr>
            <a:graphicFrameLocks noChangeAspect="1"/>
          </p:cNvGraphicFramePr>
          <p:nvPr>
            <p:extLst>
              <p:ext uri="{D42A27DB-BD31-4B8C-83A1-F6EECF244321}">
                <p14:modId xmlns:p14="http://schemas.microsoft.com/office/powerpoint/2010/main" val="1074948133"/>
              </p:ext>
            </p:extLst>
          </p:nvPr>
        </p:nvGraphicFramePr>
        <p:xfrm>
          <a:off x="1287887" y="1043190"/>
          <a:ext cx="9762186" cy="1027650"/>
        </p:xfrm>
        <a:graphic>
          <a:graphicData uri="http://schemas.openxmlformats.org/presentationml/2006/ole">
            <mc:AlternateContent xmlns:mc="http://schemas.openxmlformats.org/markup-compatibility/2006">
              <mc:Choice xmlns:v="urn:schemas-microsoft-com:vml" Requires="v">
                <p:oleObj name="Feuille de calcul" r:id="rId2" imgW="6715115" imgH="609726" progId="Excel.Sheet.12">
                  <p:embed/>
                </p:oleObj>
              </mc:Choice>
              <mc:Fallback>
                <p:oleObj name="Feuille de calcul" r:id="rId2" imgW="6715115" imgH="609726" progId="Excel.Sheet.12">
                  <p:embed/>
                  <p:pic>
                    <p:nvPicPr>
                      <p:cNvPr id="0" name=""/>
                      <p:cNvPicPr/>
                      <p:nvPr/>
                    </p:nvPicPr>
                    <p:blipFill>
                      <a:blip r:embed="rId3"/>
                      <a:stretch>
                        <a:fillRect/>
                      </a:stretch>
                    </p:blipFill>
                    <p:spPr>
                      <a:xfrm>
                        <a:off x="1287887" y="1043190"/>
                        <a:ext cx="9762186" cy="1027650"/>
                      </a:xfrm>
                      <a:prstGeom prst="rect">
                        <a:avLst/>
                      </a:prstGeom>
                    </p:spPr>
                  </p:pic>
                </p:oleObj>
              </mc:Fallback>
            </mc:AlternateContent>
          </a:graphicData>
        </a:graphic>
      </p:graphicFrame>
      <p:sp>
        <p:nvSpPr>
          <p:cNvPr id="7" name="ZoneTexte 6"/>
          <p:cNvSpPr txBox="1"/>
          <p:nvPr/>
        </p:nvSpPr>
        <p:spPr>
          <a:xfrm>
            <a:off x="8680356" y="4209943"/>
            <a:ext cx="2896236" cy="646331"/>
          </a:xfrm>
          <a:prstGeom prst="rect">
            <a:avLst/>
          </a:prstGeom>
          <a:solidFill>
            <a:srgbClr val="00FF00"/>
          </a:solidFill>
        </p:spPr>
        <p:txBody>
          <a:bodyPr wrap="square" rtlCol="0">
            <a:spAutoFit/>
          </a:bodyPr>
          <a:lstStyle/>
          <a:p>
            <a:r>
              <a:rPr lang="en-US" dirty="0"/>
              <a:t>prix unique: P(0)=8215 FCFA</a:t>
            </a:r>
          </a:p>
          <a:p>
            <a:endParaRPr lang="fr-FR" dirty="0"/>
          </a:p>
        </p:txBody>
      </p:sp>
      <p:sp>
        <p:nvSpPr>
          <p:cNvPr id="8" name="Rectangle 7"/>
          <p:cNvSpPr/>
          <p:nvPr/>
        </p:nvSpPr>
        <p:spPr>
          <a:xfrm>
            <a:off x="115904" y="4970990"/>
            <a:ext cx="6096000" cy="1754326"/>
          </a:xfrm>
          <a:prstGeom prst="rect">
            <a:avLst/>
          </a:prstGeom>
        </p:spPr>
        <p:txBody>
          <a:bodyPr>
            <a:spAutoFit/>
          </a:bodyPr>
          <a:lstStyle/>
          <a:p>
            <a:r>
              <a:rPr lang="en-US" sz="1400" b="1" u="sng" dirty="0" err="1">
                <a:latin typeface="Times New Roman" pitchFamily="18" charset="0"/>
                <a:cs typeface="Times New Roman" pitchFamily="18" charset="0"/>
              </a:rPr>
              <a:t>Legende</a:t>
            </a:r>
            <a:endParaRPr lang="en-US" sz="1400" b="1" u="sng" dirty="0">
              <a:latin typeface="Times New Roman" pitchFamily="18" charset="0"/>
              <a:cs typeface="Times New Roman" pitchFamily="18" charset="0"/>
            </a:endParaRPr>
          </a:p>
          <a:p>
            <a:endParaRPr lang="fr-FR" sz="1000" b="1" u="sng" dirty="0">
              <a:latin typeface="Times New Roman" pitchFamily="18" charset="0"/>
              <a:cs typeface="Times New Roman" pitchFamily="18" charset="0"/>
            </a:endParaRPr>
          </a:p>
          <a:p>
            <a:r>
              <a:rPr lang="fr-FR" sz="1400" dirty="0">
                <a:latin typeface="Times New Roman" pitchFamily="18" charset="0"/>
                <a:cs typeface="Times New Roman" pitchFamily="18" charset="0"/>
              </a:rPr>
              <a:t>β= risque de marche</a:t>
            </a:r>
          </a:p>
          <a:p>
            <a:r>
              <a:rPr lang="en-US" sz="1400" dirty="0" err="1">
                <a:latin typeface="Times New Roman" pitchFamily="18" charset="0"/>
                <a:cs typeface="Times New Roman" pitchFamily="18" charset="0"/>
              </a:rPr>
              <a:t>Rf</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taux</a:t>
            </a:r>
            <a:r>
              <a:rPr lang="en-US" sz="1400" dirty="0">
                <a:latin typeface="Times New Roman" pitchFamily="18" charset="0"/>
                <a:cs typeface="Times New Roman" pitchFamily="18" charset="0"/>
              </a:rPr>
              <a:t> </a:t>
            </a:r>
            <a:r>
              <a:rPr lang="fr-FR" sz="1400" dirty="0">
                <a:latin typeface="Times New Roman" pitchFamily="18" charset="0"/>
                <a:cs typeface="Times New Roman" pitchFamily="18" charset="0"/>
              </a:rPr>
              <a:t>d’</a:t>
            </a:r>
            <a:r>
              <a:rPr lang="fr-FR" sz="1400" dirty="0" err="1">
                <a:latin typeface="Times New Roman" pitchFamily="18" charset="0"/>
                <a:cs typeface="Times New Roman" pitchFamily="18" charset="0"/>
              </a:rPr>
              <a:t>interêt</a:t>
            </a:r>
            <a:r>
              <a:rPr lang="fr-FR" sz="1400" dirty="0">
                <a:latin typeface="Times New Roman" pitchFamily="18" charset="0"/>
                <a:cs typeface="Times New Roman" pitchFamily="18" charset="0"/>
              </a:rPr>
              <a:t> des actifs sans risque</a:t>
            </a:r>
          </a:p>
          <a:p>
            <a:r>
              <a:rPr lang="en-US" sz="1400" dirty="0" err="1">
                <a:latin typeface="Times New Roman" pitchFamily="18" charset="0"/>
                <a:cs typeface="Times New Roman" pitchFamily="18" charset="0"/>
              </a:rPr>
              <a:t>Rm</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rentabilite</a:t>
            </a:r>
            <a:r>
              <a:rPr lang="en-US" sz="1400" dirty="0">
                <a:latin typeface="Times New Roman" pitchFamily="18" charset="0"/>
                <a:cs typeface="Times New Roman" pitchFamily="18" charset="0"/>
              </a:rPr>
              <a:t> de </a:t>
            </a:r>
            <a:r>
              <a:rPr lang="en-US" sz="1400" dirty="0" err="1">
                <a:latin typeface="Times New Roman" pitchFamily="18" charset="0"/>
                <a:cs typeface="Times New Roman" pitchFamily="18" charset="0"/>
              </a:rPr>
              <a:t>marche</a:t>
            </a:r>
            <a:endParaRPr lang="fr-FR" sz="1400" dirty="0">
              <a:latin typeface="Times New Roman" pitchFamily="18" charset="0"/>
              <a:cs typeface="Times New Roman" pitchFamily="18" charset="0"/>
            </a:endParaRPr>
          </a:p>
          <a:p>
            <a:r>
              <a:rPr lang="fr-FR" sz="1400" dirty="0">
                <a:latin typeface="Times New Roman" pitchFamily="18" charset="0"/>
                <a:cs typeface="Times New Roman" pitchFamily="18" charset="0"/>
              </a:rPr>
              <a:t>Ri ou MEDAF = taux d’</a:t>
            </a:r>
            <a:r>
              <a:rPr lang="fr-FR" sz="1400" dirty="0" err="1">
                <a:latin typeface="Times New Roman" pitchFamily="18" charset="0"/>
                <a:cs typeface="Times New Roman" pitchFamily="18" charset="0"/>
              </a:rPr>
              <a:t>interêt</a:t>
            </a:r>
            <a:endParaRPr lang="fr-FR" sz="1400" dirty="0">
              <a:latin typeface="Times New Roman" pitchFamily="18" charset="0"/>
              <a:cs typeface="Times New Roman" pitchFamily="18" charset="0"/>
            </a:endParaRPr>
          </a:p>
          <a:p>
            <a:r>
              <a:rPr lang="fr-FR" sz="1400" dirty="0" err="1">
                <a:latin typeface="Times New Roman" pitchFamily="18" charset="0"/>
                <a:cs typeface="Times New Roman" pitchFamily="18" charset="0"/>
              </a:rPr>
              <a:t>Rm-Rf</a:t>
            </a:r>
            <a:r>
              <a:rPr lang="fr-FR" sz="1400" dirty="0">
                <a:latin typeface="Times New Roman" pitchFamily="18" charset="0"/>
                <a:cs typeface="Times New Roman" pitchFamily="18" charset="0"/>
              </a:rPr>
              <a:t> = prime de risque</a:t>
            </a:r>
          </a:p>
          <a:p>
            <a:r>
              <a:rPr lang="en-US" sz="1400" dirty="0">
                <a:latin typeface="Times New Roman" pitchFamily="18" charset="0"/>
                <a:cs typeface="Times New Roman" pitchFamily="18" charset="0"/>
              </a:rPr>
              <a:t>t= </a:t>
            </a:r>
            <a:r>
              <a:rPr lang="en-US" sz="1400" dirty="0" err="1">
                <a:latin typeface="Times New Roman" pitchFamily="18" charset="0"/>
                <a:cs typeface="Times New Roman" pitchFamily="18" charset="0"/>
              </a:rPr>
              <a:t>nombre</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d’années</a:t>
            </a:r>
            <a:endParaRPr lang="fr-FR" sz="1400" dirty="0">
              <a:latin typeface="Times New Roman" pitchFamily="18" charset="0"/>
              <a:cs typeface="Times New Roman" pitchFamily="18" charset="0"/>
            </a:endParaRPr>
          </a:p>
        </p:txBody>
      </p:sp>
      <p:sp>
        <p:nvSpPr>
          <p:cNvPr id="10" name="ZoneTexte 9"/>
          <p:cNvSpPr txBox="1"/>
          <p:nvPr/>
        </p:nvSpPr>
        <p:spPr>
          <a:xfrm>
            <a:off x="2717442" y="4028182"/>
            <a:ext cx="5331854" cy="369332"/>
          </a:xfrm>
          <a:prstGeom prst="rect">
            <a:avLst/>
          </a:prstGeom>
          <a:noFill/>
        </p:spPr>
        <p:txBody>
          <a:bodyPr wrap="square" rtlCol="0">
            <a:spAutoFit/>
          </a:bodyPr>
          <a:lstStyle/>
          <a:p>
            <a:r>
              <a:rPr lang="fr-FR" dirty="0"/>
              <a:t>Formule de la loi du prix unique : </a:t>
            </a:r>
            <a:r>
              <a:rPr lang="fr-FR" dirty="0" err="1"/>
              <a:t>Rf</a:t>
            </a:r>
            <a:r>
              <a:rPr lang="fr-FR" dirty="0"/>
              <a:t>+β*(</a:t>
            </a:r>
            <a:r>
              <a:rPr lang="fr-FR" dirty="0" err="1"/>
              <a:t>Rm-Rf</a:t>
            </a:r>
            <a:r>
              <a:rPr lang="fr-FR" dirty="0"/>
              <a:t>)</a:t>
            </a:r>
          </a:p>
        </p:txBody>
      </p:sp>
    </p:spTree>
    <p:extLst>
      <p:ext uri="{BB962C8B-B14F-4D97-AF65-F5344CB8AC3E}">
        <p14:creationId xmlns:p14="http://schemas.microsoft.com/office/powerpoint/2010/main" val="779652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b="1" dirty="0">
                <a:latin typeface="Times New Roman" pitchFamily="18" charset="0"/>
                <a:cs typeface="Times New Roman" pitchFamily="18" charset="0"/>
              </a:rPr>
              <a:t>IX. </a:t>
            </a:r>
            <a:r>
              <a:rPr lang="en-US" b="1" dirty="0" err="1">
                <a:latin typeface="Times New Roman" pitchFamily="18" charset="0"/>
                <a:cs typeface="Times New Roman" pitchFamily="18" charset="0"/>
              </a:rPr>
              <a:t>Strategie</a:t>
            </a:r>
            <a:r>
              <a:rPr lang="en-US" b="1" dirty="0">
                <a:latin typeface="Times New Roman" pitchFamily="18" charset="0"/>
                <a:cs typeface="Times New Roman" pitchFamily="18" charset="0"/>
              </a:rPr>
              <a:t> de </a:t>
            </a:r>
            <a:r>
              <a:rPr lang="en-US" b="1" dirty="0" err="1">
                <a:latin typeface="Times New Roman" pitchFamily="18" charset="0"/>
                <a:cs typeface="Times New Roman" pitchFamily="18" charset="0"/>
              </a:rPr>
              <a:t>l’entreprise</a:t>
            </a:r>
            <a:endParaRPr lang="fr-FR" b="1" dirty="0">
              <a:latin typeface="Times New Roman" pitchFamily="18" charset="0"/>
              <a:cs typeface="Times New Roman" pitchFamily="18" charset="0"/>
            </a:endParaRPr>
          </a:p>
        </p:txBody>
      </p:sp>
      <p:sp>
        <p:nvSpPr>
          <p:cNvPr id="3" name="Espace réservé du contenu 2"/>
          <p:cNvSpPr>
            <a:spLocks noGrp="1"/>
          </p:cNvSpPr>
          <p:nvPr>
            <p:ph idx="1"/>
          </p:nvPr>
        </p:nvSpPr>
        <p:spPr/>
        <p:txBody>
          <a:bodyPr/>
          <a:lstStyle/>
          <a:p>
            <a:pPr marL="0" indent="0">
              <a:buNone/>
            </a:pPr>
            <a:r>
              <a:rPr lang="en-US" dirty="0"/>
              <a:t>Prix de l action </a:t>
            </a:r>
            <a:r>
              <a:rPr lang="en-US" dirty="0" err="1"/>
              <a:t>cal</a:t>
            </a:r>
            <a:r>
              <a:rPr lang="en-US" dirty="0"/>
              <a:t>= </a:t>
            </a:r>
            <a:r>
              <a:rPr lang="fr-FR" dirty="0"/>
              <a:t>8215 FCFA</a:t>
            </a:r>
          </a:p>
          <a:p>
            <a:pPr marL="0" indent="0">
              <a:buNone/>
            </a:pPr>
            <a:r>
              <a:rPr lang="en-US" dirty="0" err="1"/>
              <a:t>Valeur</a:t>
            </a:r>
            <a:r>
              <a:rPr lang="en-US" dirty="0"/>
              <a:t> </a:t>
            </a:r>
            <a:r>
              <a:rPr lang="en-US" dirty="0" err="1"/>
              <a:t>actuelle</a:t>
            </a:r>
            <a:r>
              <a:rPr lang="en-US" dirty="0"/>
              <a:t> de </a:t>
            </a:r>
            <a:r>
              <a:rPr lang="en-US" dirty="0" err="1"/>
              <a:t>l’action</a:t>
            </a:r>
            <a:r>
              <a:rPr lang="en-US" dirty="0"/>
              <a:t> = 6400 </a:t>
            </a:r>
            <a:r>
              <a:rPr lang="fr-FR" dirty="0"/>
              <a:t>FCFA </a:t>
            </a:r>
            <a:r>
              <a:rPr lang="en-US" dirty="0"/>
              <a:t>au 03/04/2018 </a:t>
            </a:r>
            <a:r>
              <a:rPr lang="fr-FR" dirty="0"/>
              <a:t>à</a:t>
            </a:r>
            <a:r>
              <a:rPr lang="en-US" dirty="0"/>
              <a:t> 21h</a:t>
            </a:r>
          </a:p>
          <a:p>
            <a:pPr marL="0" indent="0">
              <a:buNone/>
            </a:pPr>
            <a:r>
              <a:rPr lang="en-US" dirty="0" err="1"/>
              <a:t>Comme</a:t>
            </a:r>
            <a:r>
              <a:rPr lang="en-US" dirty="0"/>
              <a:t> la </a:t>
            </a:r>
            <a:r>
              <a:rPr lang="en-US" dirty="0" err="1"/>
              <a:t>valeur</a:t>
            </a:r>
            <a:r>
              <a:rPr lang="en-US" dirty="0"/>
              <a:t> de </a:t>
            </a:r>
            <a:r>
              <a:rPr lang="en-US" dirty="0" err="1"/>
              <a:t>l’action</a:t>
            </a:r>
            <a:r>
              <a:rPr lang="en-US" dirty="0"/>
              <a:t> de </a:t>
            </a:r>
            <a:r>
              <a:rPr lang="en-US" dirty="0" err="1"/>
              <a:t>l’entreprise</a:t>
            </a:r>
            <a:r>
              <a:rPr lang="en-US" dirty="0"/>
              <a:t> en bourse </a:t>
            </a:r>
            <a:r>
              <a:rPr lang="en-US" dirty="0" err="1"/>
              <a:t>est</a:t>
            </a:r>
            <a:r>
              <a:rPr lang="en-US" dirty="0"/>
              <a:t> </a:t>
            </a:r>
            <a:r>
              <a:rPr lang="en-US" dirty="0" err="1"/>
              <a:t>inferieure</a:t>
            </a:r>
            <a:r>
              <a:rPr lang="en-US" dirty="0"/>
              <a:t> </a:t>
            </a:r>
            <a:r>
              <a:rPr lang="fr-FR" dirty="0"/>
              <a:t>à </a:t>
            </a:r>
            <a:r>
              <a:rPr lang="en-US" dirty="0"/>
              <a:t>la </a:t>
            </a:r>
            <a:r>
              <a:rPr lang="en-US" dirty="0" err="1"/>
              <a:t>valeur</a:t>
            </a:r>
            <a:r>
              <a:rPr lang="en-US" dirty="0"/>
              <a:t> </a:t>
            </a:r>
            <a:r>
              <a:rPr lang="en-US" dirty="0" err="1"/>
              <a:t>calcul</a:t>
            </a:r>
            <a:r>
              <a:rPr lang="fr-FR" dirty="0" err="1"/>
              <a:t>ée</a:t>
            </a:r>
            <a:r>
              <a:rPr lang="fr-FR" dirty="0"/>
              <a:t> de</a:t>
            </a:r>
            <a:r>
              <a:rPr lang="en-US" dirty="0"/>
              <a:t> </a:t>
            </a:r>
            <a:r>
              <a:rPr lang="en-US" dirty="0" err="1"/>
              <a:t>l’action</a:t>
            </a:r>
            <a:r>
              <a:rPr lang="en-US" dirty="0"/>
              <a:t> </a:t>
            </a:r>
            <a:r>
              <a:rPr lang="en-US" dirty="0" err="1"/>
              <a:t>alors</a:t>
            </a:r>
            <a:r>
              <a:rPr lang="en-US" dirty="0"/>
              <a:t> </a:t>
            </a:r>
            <a:r>
              <a:rPr lang="en-US" dirty="0" err="1"/>
              <a:t>l’action</a:t>
            </a:r>
            <a:r>
              <a:rPr lang="en-US" dirty="0"/>
              <a:t> </a:t>
            </a:r>
            <a:r>
              <a:rPr lang="en-US" dirty="0" err="1"/>
              <a:t>est</a:t>
            </a:r>
            <a:r>
              <a:rPr lang="en-US" dirty="0"/>
              <a:t> </a:t>
            </a:r>
            <a:r>
              <a:rPr lang="en-US" b="1" u="sng" dirty="0"/>
              <a:t>sous </a:t>
            </a:r>
            <a:r>
              <a:rPr lang="en-US" b="1" u="sng" dirty="0" err="1"/>
              <a:t>evalu</a:t>
            </a:r>
            <a:r>
              <a:rPr lang="fr-FR" b="1" u="sng" dirty="0" err="1"/>
              <a:t>ée</a:t>
            </a:r>
            <a:r>
              <a:rPr lang="en-US" dirty="0"/>
              <a:t>.</a:t>
            </a: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426877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C5D5A6-AD5D-45B0-9D0B-84DC372EC8E8}"/>
              </a:ext>
            </a:extLst>
          </p:cNvPr>
          <p:cNvSpPr>
            <a:spLocks noGrp="1"/>
          </p:cNvSpPr>
          <p:nvPr>
            <p:ph type="ctrTitle"/>
          </p:nvPr>
        </p:nvSpPr>
        <p:spPr>
          <a:xfrm>
            <a:off x="1524000" y="449704"/>
            <a:ext cx="9418820" cy="3387777"/>
          </a:xfrm>
        </p:spPr>
        <p:txBody>
          <a:bodyPr/>
          <a:lstStyle/>
          <a:p>
            <a:r>
              <a:rPr lang="en-US" b="1" dirty="0">
                <a:latin typeface="Times New Roman" pitchFamily="18" charset="0"/>
                <a:cs typeface="Times New Roman" pitchFamily="18" charset="0"/>
              </a:rPr>
              <a:t>I. Presentation de la BOA BF</a:t>
            </a:r>
            <a:br>
              <a:rPr lang="en-US" b="1" dirty="0">
                <a:latin typeface="Times New Roman" pitchFamily="18" charset="0"/>
                <a:cs typeface="Times New Roman" pitchFamily="18" charset="0"/>
              </a:rPr>
            </a:br>
            <a:br>
              <a:rPr lang="fr-FR" b="1" u="sng" dirty="0">
                <a:latin typeface="Times New Roman" panose="02020603050405020304" pitchFamily="18" charset="0"/>
                <a:cs typeface="Times New Roman" panose="02020603050405020304" pitchFamily="18" charset="0"/>
              </a:rPr>
            </a:br>
            <a:endParaRPr lang="fr-FR" dirty="0"/>
          </a:p>
        </p:txBody>
      </p:sp>
    </p:spTree>
    <p:extLst>
      <p:ext uri="{BB962C8B-B14F-4D97-AF65-F5344CB8AC3E}">
        <p14:creationId xmlns:p14="http://schemas.microsoft.com/office/powerpoint/2010/main" val="128027592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71099E5-9DD8-4C84-982D-C3A27F6799DA}"/>
              </a:ext>
            </a:extLst>
          </p:cNvPr>
          <p:cNvSpPr>
            <a:spLocks noGrp="1"/>
          </p:cNvSpPr>
          <p:nvPr>
            <p:ph idx="1"/>
          </p:nvPr>
        </p:nvSpPr>
        <p:spPr>
          <a:xfrm>
            <a:off x="628338" y="281638"/>
            <a:ext cx="10509354" cy="5894310"/>
          </a:xfrm>
        </p:spPr>
        <p:txBody>
          <a:bodyPr>
            <a:normAutofit fontScale="55000" lnSpcReduction="20000"/>
          </a:bodyPr>
          <a:lstStyle/>
          <a:p>
            <a:pPr algn="ctr"/>
            <a:r>
              <a:rPr lang="fr-FR" sz="4500" b="1" u="sng" dirty="0">
                <a:latin typeface="Times New Roman" panose="02020603050405020304" pitchFamily="18" charset="0"/>
                <a:cs typeface="Times New Roman" panose="02020603050405020304" pitchFamily="18" charset="0"/>
              </a:rPr>
              <a:t>HISTORIQUE </a:t>
            </a:r>
          </a:p>
          <a:p>
            <a:pPr marL="0" indent="0" algn="ctr">
              <a:buNone/>
            </a:pPr>
            <a:endParaRPr lang="fr-FR" sz="4500" b="1" u="sng" dirty="0">
              <a:latin typeface="Times New Roman" panose="02020603050405020304" pitchFamily="18" charset="0"/>
              <a:cs typeface="Times New Roman" panose="02020603050405020304" pitchFamily="18" charset="0"/>
            </a:endParaRPr>
          </a:p>
          <a:p>
            <a:pPr marL="0" indent="0" algn="just">
              <a:buNone/>
            </a:pPr>
            <a:r>
              <a:rPr lang="fr-FR" sz="3400" dirty="0">
                <a:latin typeface="Times New Roman" panose="02020603050405020304" pitchFamily="18" charset="0"/>
                <a:cs typeface="Times New Roman" panose="02020603050405020304" pitchFamily="18" charset="0"/>
              </a:rPr>
              <a:t>L’histoire du Groupe BANK OF AFRICA commence au Mali, en 1982, avec la création de la première BANK OF AFRICA, quasiment sans appui extérieur. Aujourd’hui, le Groupe BANK OF AFRICA est implanté dans 17 pays Africain, ainsi qu’en France. </a:t>
            </a:r>
          </a:p>
          <a:p>
            <a:pPr marL="0" indent="0" algn="just">
              <a:buNone/>
            </a:pPr>
            <a:endParaRPr lang="fr-FR" sz="3400" dirty="0">
              <a:latin typeface="Times New Roman" panose="02020603050405020304" pitchFamily="18" charset="0"/>
              <a:cs typeface="Times New Roman" panose="02020603050405020304" pitchFamily="18" charset="0"/>
            </a:endParaRPr>
          </a:p>
          <a:p>
            <a:pPr marL="0" indent="0" algn="just">
              <a:buNone/>
            </a:pPr>
            <a:r>
              <a:rPr lang="fr-FR" sz="3400" dirty="0">
                <a:latin typeface="Times New Roman" panose="02020603050405020304" pitchFamily="18" charset="0"/>
                <a:cs typeface="Times New Roman" panose="02020603050405020304" pitchFamily="18" charset="0"/>
              </a:rPr>
              <a:t>La BANK OF AFRICA-BURKINA FASO est un établissement bancaire burkinabé crée le 12 mars 1997 sous forme de Société Anonyme avec un conseil d’Administration. Elle est la cinquième des banques BOA à démarrer ses activités, la banque a ouvert ses portes au public de 23 mars 1998. Elle détient actuellement un capital de 11 milliards de F CFA.</a:t>
            </a:r>
          </a:p>
          <a:p>
            <a:pPr marL="0" indent="0" algn="just">
              <a:buNone/>
            </a:pPr>
            <a:endParaRPr lang="fr-FR" sz="3400" dirty="0">
              <a:latin typeface="Times New Roman" panose="02020603050405020304" pitchFamily="18" charset="0"/>
              <a:cs typeface="Times New Roman" panose="02020603050405020304" pitchFamily="18" charset="0"/>
            </a:endParaRPr>
          </a:p>
          <a:p>
            <a:pPr marL="0" indent="0" algn="just">
              <a:buNone/>
            </a:pPr>
            <a:r>
              <a:rPr lang="fr-FR" sz="3400" dirty="0">
                <a:latin typeface="Times New Roman" panose="02020603050405020304" pitchFamily="18" charset="0"/>
                <a:cs typeface="Times New Roman" panose="02020603050405020304" pitchFamily="18" charset="0"/>
              </a:rPr>
              <a:t>Malgré une forte intensité concurrentielle dans le secteur bancaire, s’impose aujourd’hui comme l’un des acteurs majeurs de la place bancaire burkinabé avec un total bilan de 714 milliards de F CFA et détient environ 15,7% de la part de marché pour les ressources. Elle est la deuxième grande banque du Burkina Faso.</a:t>
            </a:r>
          </a:p>
          <a:p>
            <a:pPr marL="0" indent="0" algn="just">
              <a:buNone/>
            </a:pPr>
            <a:endParaRPr lang="fr-FR" sz="3400" dirty="0">
              <a:latin typeface="Times New Roman" panose="02020603050405020304" pitchFamily="18" charset="0"/>
              <a:cs typeface="Times New Roman" panose="02020603050405020304" pitchFamily="18" charset="0"/>
            </a:endParaRPr>
          </a:p>
          <a:p>
            <a:pPr marL="0" indent="0" algn="just">
              <a:buNone/>
            </a:pPr>
            <a:r>
              <a:rPr lang="fr-FR" sz="3400" dirty="0">
                <a:latin typeface="Times New Roman" panose="02020603050405020304" pitchFamily="18" charset="0"/>
                <a:cs typeface="Times New Roman" panose="02020603050405020304" pitchFamily="18" charset="0"/>
              </a:rPr>
              <a:t>Au 31 décembre 2016, la banque présente un total dépôt de la clientèle de près de 430 milliards de F CFA, plus de 366 197 comptes, plus de 436 collaborateurs, répartis sur un réseau de 46 agences dont et 1 Centre d’Affaire a Ouagadougou et 22 en régions.</a:t>
            </a:r>
          </a:p>
          <a:p>
            <a:pPr marL="0" indent="0" algn="just">
              <a:buNone/>
            </a:pPr>
            <a:r>
              <a:rPr lang="fr-FR" sz="3400" dirty="0">
                <a:latin typeface="Times New Roman" panose="02020603050405020304" pitchFamily="18" charset="0"/>
                <a:cs typeface="Times New Roman" panose="02020603050405020304" pitchFamily="18" charset="0"/>
              </a:rPr>
              <a:t>BOA est une banque commerciale universelle intervenant sur les marchés </a:t>
            </a:r>
            <a:r>
              <a:rPr lang="fr-FR" sz="3400" dirty="0" err="1">
                <a:latin typeface="Times New Roman" panose="02020603050405020304" pitchFamily="18" charset="0"/>
                <a:cs typeface="Times New Roman" panose="02020603050405020304" pitchFamily="18" charset="0"/>
              </a:rPr>
              <a:t>retail</a:t>
            </a:r>
            <a:r>
              <a:rPr lang="fr-FR" sz="3400" dirty="0">
                <a:latin typeface="Times New Roman" panose="02020603050405020304" pitchFamily="18" charset="0"/>
                <a:cs typeface="Times New Roman" panose="02020603050405020304" pitchFamily="18" charset="0"/>
              </a:rPr>
              <a:t>, </a:t>
            </a:r>
            <a:r>
              <a:rPr lang="fr-FR" sz="3400" dirty="0" err="1">
                <a:latin typeface="Times New Roman" panose="02020603050405020304" pitchFamily="18" charset="0"/>
                <a:cs typeface="Times New Roman" panose="02020603050405020304" pitchFamily="18" charset="0"/>
              </a:rPr>
              <a:t>corporate</a:t>
            </a:r>
            <a:r>
              <a:rPr lang="fr-FR" sz="3400" dirty="0">
                <a:latin typeface="Times New Roman" panose="02020603050405020304" pitchFamily="18" charset="0"/>
                <a:cs typeface="Times New Roman" panose="02020603050405020304" pitchFamily="18" charset="0"/>
              </a:rPr>
              <a:t>, et financier qui apportent à sa clientèle l’expertise d’un groupe puissant et structuré.</a:t>
            </a:r>
          </a:p>
          <a:p>
            <a:pPr marL="0" indent="0">
              <a:buNone/>
            </a:pPr>
            <a:endParaRPr lang="fr-FR" sz="3400" dirty="0"/>
          </a:p>
        </p:txBody>
      </p:sp>
    </p:spTree>
    <p:extLst>
      <p:ext uri="{BB962C8B-B14F-4D97-AF65-F5344CB8AC3E}">
        <p14:creationId xmlns:p14="http://schemas.microsoft.com/office/powerpoint/2010/main" val="210159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9716" y="133306"/>
            <a:ext cx="10842938" cy="1000036"/>
          </a:xfrm>
        </p:spPr>
        <p:txBody>
          <a:bodyPr>
            <a:normAutofit/>
          </a:bodyPr>
          <a:lstStyle/>
          <a:p>
            <a:r>
              <a:rPr lang="en-US" sz="4000" b="1" u="sng" dirty="0" err="1">
                <a:latin typeface="Times New Roman" pitchFamily="18" charset="0"/>
                <a:cs typeface="Times New Roman" pitchFamily="18" charset="0"/>
              </a:rPr>
              <a:t>Informations</a:t>
            </a:r>
            <a:r>
              <a:rPr lang="en-US" sz="4000" b="1" u="sng" dirty="0">
                <a:latin typeface="Times New Roman" pitchFamily="18" charset="0"/>
                <a:cs typeface="Times New Roman" pitchFamily="18" charset="0"/>
              </a:rPr>
              <a:t> </a:t>
            </a:r>
            <a:r>
              <a:rPr lang="en-US" sz="4000" b="1" u="sng" dirty="0" err="1">
                <a:latin typeface="Times New Roman" pitchFamily="18" charset="0"/>
                <a:cs typeface="Times New Roman" pitchFamily="18" charset="0"/>
              </a:rPr>
              <a:t>supplementaires</a:t>
            </a:r>
            <a:r>
              <a:rPr lang="en-US" sz="4000" b="1" u="sng" dirty="0">
                <a:latin typeface="Times New Roman" pitchFamily="18" charset="0"/>
                <a:cs typeface="Times New Roman" pitchFamily="18" charset="0"/>
              </a:rPr>
              <a:t> </a:t>
            </a:r>
            <a:r>
              <a:rPr lang="en-US" sz="4000" b="1" u="sng" dirty="0" err="1">
                <a:latin typeface="Times New Roman" pitchFamily="18" charset="0"/>
                <a:cs typeface="Times New Roman" pitchFamily="18" charset="0"/>
              </a:rPr>
              <a:t>sur</a:t>
            </a:r>
            <a:r>
              <a:rPr lang="en-US" sz="4000" b="1" u="sng" dirty="0">
                <a:latin typeface="Times New Roman" pitchFamily="18" charset="0"/>
                <a:cs typeface="Times New Roman" pitchFamily="18" charset="0"/>
              </a:rPr>
              <a:t> la BOA-BF</a:t>
            </a:r>
            <a:endParaRPr lang="fr-FR" sz="4000" b="1" u="sng" dirty="0">
              <a:latin typeface="Times New Roman" pitchFamily="18" charset="0"/>
              <a:cs typeface="Times New Roman" pitchFamily="18" charset="0"/>
            </a:endParaRPr>
          </a:p>
        </p:txBody>
      </p:sp>
      <p:sp>
        <p:nvSpPr>
          <p:cNvPr id="3" name="Espace réservé du contenu 2"/>
          <p:cNvSpPr>
            <a:spLocks noGrp="1"/>
          </p:cNvSpPr>
          <p:nvPr>
            <p:ph idx="1"/>
          </p:nvPr>
        </p:nvSpPr>
        <p:spPr>
          <a:xfrm>
            <a:off x="748048" y="1168804"/>
            <a:ext cx="10515600" cy="2617586"/>
          </a:xfrm>
        </p:spPr>
        <p:txBody>
          <a:bodyPr>
            <a:normAutofit fontScale="70000" lnSpcReduction="20000"/>
          </a:bodyPr>
          <a:lstStyle/>
          <a:p>
            <a:pPr marL="0" indent="0" algn="just">
              <a:buNone/>
            </a:pPr>
            <a:r>
              <a:rPr lang="fr-FR" dirty="0"/>
              <a:t>Introduction en Bourse le 30/12/2010 </a:t>
            </a:r>
          </a:p>
          <a:p>
            <a:pPr marL="0" indent="0" algn="just">
              <a:buNone/>
            </a:pPr>
            <a:endParaRPr lang="fr-FR" dirty="0"/>
          </a:p>
          <a:p>
            <a:pPr marL="0" indent="0" algn="just">
              <a:buNone/>
            </a:pPr>
            <a:r>
              <a:rPr lang="fr-FR" dirty="0"/>
              <a:t>Conseil d’Administration au 31/12/2016</a:t>
            </a:r>
          </a:p>
          <a:p>
            <a:pPr marL="0" indent="0" algn="just">
              <a:buNone/>
            </a:pPr>
            <a:endParaRPr lang="fr-FR" dirty="0"/>
          </a:p>
          <a:p>
            <a:pPr algn="just"/>
            <a:r>
              <a:rPr lang="fr-FR" sz="2400" dirty="0">
                <a:latin typeface="Times New Roman" pitchFamily="18" charset="0"/>
                <a:cs typeface="Times New Roman" pitchFamily="18" charset="0"/>
              </a:rPr>
              <a:t> Lassiné DIAWARA, Président </a:t>
            </a:r>
          </a:p>
          <a:p>
            <a:pPr algn="just"/>
            <a:r>
              <a:rPr lang="fr-FR" sz="2400" dirty="0">
                <a:latin typeface="Times New Roman" pitchFamily="18" charset="0"/>
                <a:cs typeface="Times New Roman" pitchFamily="18" charset="0"/>
              </a:rPr>
              <a:t>Amine BOUABID BOA WEST AFRICA, représentée par Lala MOULAYE EZZEDINE Delchan OUEDRAOGO </a:t>
            </a:r>
          </a:p>
          <a:p>
            <a:pPr algn="just"/>
            <a:r>
              <a:rPr lang="fr-FR" sz="2400" dirty="0">
                <a:latin typeface="Times New Roman" pitchFamily="18" charset="0"/>
                <a:cs typeface="Times New Roman" pitchFamily="18" charset="0"/>
              </a:rPr>
              <a:t>UNION DES ASSURANCES DU BURKINA-VIE, représentée par Soumaila SORGHO </a:t>
            </a:r>
          </a:p>
          <a:p>
            <a:pPr algn="just"/>
            <a:r>
              <a:rPr lang="fr-FR" sz="2400" dirty="0">
                <a:latin typeface="Times New Roman" pitchFamily="18" charset="0"/>
                <a:cs typeface="Times New Roman" pitchFamily="18" charset="0"/>
              </a:rPr>
              <a:t>Abderrazzak ZEBDANI</a:t>
            </a:r>
          </a:p>
        </p:txBody>
      </p:sp>
      <p:sp>
        <p:nvSpPr>
          <p:cNvPr id="4" name="Rectangle 3">
            <a:extLst>
              <a:ext uri="{C183D7F6-B498-43B3-948B-1728B52AA6E4}">
                <adec:decorative xmlns:adec="http://schemas.microsoft.com/office/drawing/2017/decorative" val="1"/>
              </a:ext>
            </a:extLst>
          </p:cNvPr>
          <p:cNvSpPr/>
          <p:nvPr/>
        </p:nvSpPr>
        <p:spPr>
          <a:xfrm>
            <a:off x="2094963" y="4734909"/>
            <a:ext cx="6096000" cy="369332"/>
          </a:xfrm>
          <a:prstGeom prst="rect">
            <a:avLst/>
          </a:prstGeom>
        </p:spPr>
        <p:txBody>
          <a:bodyPr>
            <a:spAutoFit/>
          </a:bodyPr>
          <a:lstStyle/>
          <a:p>
            <a:endParaRPr lang="fr-FR" dirty="0"/>
          </a:p>
        </p:txBody>
      </p:sp>
      <p:graphicFrame>
        <p:nvGraphicFramePr>
          <p:cNvPr id="7" name="Objet 6"/>
          <p:cNvGraphicFramePr>
            <a:graphicFrameLocks noChangeAspect="1"/>
          </p:cNvGraphicFramePr>
          <p:nvPr>
            <p:extLst>
              <p:ext uri="{D42A27DB-BD31-4B8C-83A1-F6EECF244321}">
                <p14:modId xmlns:p14="http://schemas.microsoft.com/office/powerpoint/2010/main" val="2828561454"/>
              </p:ext>
            </p:extLst>
          </p:nvPr>
        </p:nvGraphicFramePr>
        <p:xfrm>
          <a:off x="945457" y="4164845"/>
          <a:ext cx="10439467" cy="1878792"/>
        </p:xfrm>
        <a:graphic>
          <a:graphicData uri="http://schemas.openxmlformats.org/presentationml/2006/ole">
            <mc:AlternateContent xmlns:mc="http://schemas.openxmlformats.org/markup-compatibility/2006">
              <mc:Choice xmlns:v="urn:schemas-microsoft-com:vml" Requires="v">
                <p:oleObj name="Feuille de calcul binaire" r:id="rId2" imgW="8600975" imgH="723979" progId="Excel.SheetBinaryMacroEnabled.12">
                  <p:embed/>
                </p:oleObj>
              </mc:Choice>
              <mc:Fallback>
                <p:oleObj name="Feuille de calcul binaire" r:id="rId2" imgW="8600975" imgH="723979" progId="Excel.SheetBinaryMacroEnabled.12">
                  <p:embed/>
                  <p:pic>
                    <p:nvPicPr>
                      <p:cNvPr id="0" name=""/>
                      <p:cNvPicPr/>
                      <p:nvPr/>
                    </p:nvPicPr>
                    <p:blipFill>
                      <a:blip r:embed="rId3"/>
                      <a:stretch>
                        <a:fillRect/>
                      </a:stretch>
                    </p:blipFill>
                    <p:spPr>
                      <a:xfrm>
                        <a:off x="945457" y="4164845"/>
                        <a:ext cx="10439467" cy="1878792"/>
                      </a:xfrm>
                      <a:prstGeom prst="rect">
                        <a:avLst/>
                      </a:prstGeom>
                    </p:spPr>
                  </p:pic>
                </p:oleObj>
              </mc:Fallback>
            </mc:AlternateContent>
          </a:graphicData>
        </a:graphic>
      </p:graphicFrame>
    </p:spTree>
    <p:extLst>
      <p:ext uri="{BB962C8B-B14F-4D97-AF65-F5344CB8AC3E}">
        <p14:creationId xmlns:p14="http://schemas.microsoft.com/office/powerpoint/2010/main" val="322786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1E53851-3300-409A-A6F8-1E9BB4C6B9FE}"/>
              </a:ext>
            </a:extLst>
          </p:cNvPr>
          <p:cNvSpPr>
            <a:spLocks noGrp="1"/>
          </p:cNvSpPr>
          <p:nvPr>
            <p:ph idx="1"/>
          </p:nvPr>
        </p:nvSpPr>
        <p:spPr>
          <a:xfrm>
            <a:off x="434715" y="509666"/>
            <a:ext cx="10919085" cy="6145967"/>
          </a:xfrm>
        </p:spPr>
        <p:txBody>
          <a:bodyPr>
            <a:normAutofit fontScale="85000" lnSpcReduction="10000"/>
          </a:bodyPr>
          <a:lstStyle/>
          <a:p>
            <a:pPr algn="ctr"/>
            <a:r>
              <a:rPr lang="fr-FR" sz="3500" b="1" u="sng" dirty="0">
                <a:latin typeface="Times New Roman" panose="02020603050405020304" pitchFamily="18" charset="0"/>
                <a:cs typeface="Times New Roman" panose="02020603050405020304" pitchFamily="18" charset="0"/>
              </a:rPr>
              <a:t>Produits et services</a:t>
            </a:r>
          </a:p>
          <a:p>
            <a:pPr marL="0" indent="0" algn="ctr">
              <a:buNone/>
            </a:pPr>
            <a:endParaRPr lang="fr-FR" sz="3200" b="1" u="sng" dirty="0">
              <a:latin typeface="Times New Roman" panose="02020603050405020304" pitchFamily="18" charset="0"/>
              <a:cs typeface="Times New Roman" panose="02020603050405020304" pitchFamily="18" charset="0"/>
            </a:endParaRPr>
          </a:p>
          <a:p>
            <a:pPr marL="514350" indent="-514350" algn="ctr">
              <a:buFont typeface="+mj-lt"/>
              <a:buAutoNum type="arabicPeriod"/>
            </a:pPr>
            <a:r>
              <a:rPr lang="fr-FR" sz="2600" b="1" u="sng" dirty="0">
                <a:latin typeface="Times New Roman" panose="02020603050405020304" pitchFamily="18" charset="0"/>
                <a:cs typeface="Times New Roman" panose="02020603050405020304" pitchFamily="18" charset="0"/>
              </a:rPr>
              <a:t>Les produits</a:t>
            </a:r>
          </a:p>
          <a:p>
            <a:pPr marL="0" indent="0" algn="ctr">
              <a:buNone/>
            </a:pPr>
            <a:endParaRPr lang="fr-FR" sz="1600" dirty="0">
              <a:latin typeface="Times New Roman" panose="02020603050405020304" pitchFamily="18" charset="0"/>
              <a:cs typeface="Times New Roman" panose="02020603050405020304" pitchFamily="18" charset="0"/>
            </a:endParaRPr>
          </a:p>
          <a:p>
            <a:pPr marL="457200" indent="-457200" algn="ctr">
              <a:buAutoNum type="alphaLcParenR"/>
            </a:pPr>
            <a:r>
              <a:rPr lang="fr-FR" sz="2000" u="sng" dirty="0">
                <a:latin typeface="Times New Roman" panose="02020603050405020304" pitchFamily="18" charset="0"/>
                <a:cs typeface="Times New Roman" panose="02020603050405020304" pitchFamily="18" charset="0"/>
              </a:rPr>
              <a:t>Les produits packages</a:t>
            </a:r>
          </a:p>
          <a:p>
            <a:pPr marL="0" indent="0" algn="ctr">
              <a:buNone/>
            </a:pPr>
            <a:endParaRPr lang="fr-FR" sz="2000" dirty="0">
              <a:latin typeface="Times New Roman" panose="02020603050405020304" pitchFamily="18" charset="0"/>
              <a:cs typeface="Times New Roman" panose="02020603050405020304" pitchFamily="18" charset="0"/>
            </a:endParaRPr>
          </a:p>
          <a:p>
            <a:pPr marL="0" indent="0">
              <a:buNone/>
            </a:pPr>
            <a:r>
              <a:rPr lang="fr-FR" dirty="0"/>
              <a:t>La BOA a développé cinq packages à l’intention des salariés du secteur privé ,de la fonction publique et des acteurs du secteur informel: entreprises</a:t>
            </a:r>
          </a:p>
          <a:p>
            <a:pPr marL="0" indent="0">
              <a:buNone/>
            </a:pPr>
            <a:r>
              <a:rPr lang="en-US" dirty="0"/>
              <a:t>-Pack FONXIONARIA (Plan </a:t>
            </a:r>
            <a:r>
              <a:rPr lang="en-US" dirty="0" err="1"/>
              <a:t>Epargne</a:t>
            </a:r>
            <a:r>
              <a:rPr lang="en-US" dirty="0"/>
              <a:t> Ambition, un </a:t>
            </a:r>
            <a:r>
              <a:rPr lang="en-US" dirty="0" err="1"/>
              <a:t>compte</a:t>
            </a:r>
            <a:r>
              <a:rPr lang="en-US" dirty="0"/>
              <a:t> </a:t>
            </a:r>
            <a:r>
              <a:rPr lang="en-US" dirty="0" err="1"/>
              <a:t>chèque</a:t>
            </a:r>
            <a:r>
              <a:rPr lang="en-US" dirty="0"/>
              <a:t> )</a:t>
            </a:r>
            <a:endParaRPr lang="fr-FR" dirty="0"/>
          </a:p>
          <a:p>
            <a:pPr marL="0" indent="0">
              <a:buNone/>
            </a:pPr>
            <a:r>
              <a:rPr lang="en-US" dirty="0"/>
              <a:t>-Pack MON BUSINESS (un </a:t>
            </a:r>
            <a:r>
              <a:rPr lang="en-US" dirty="0" err="1"/>
              <a:t>accès</a:t>
            </a:r>
            <a:r>
              <a:rPr lang="en-US" dirty="0"/>
              <a:t> à B-SMS et B-phone, un </a:t>
            </a:r>
            <a:r>
              <a:rPr lang="en-US" dirty="0" err="1"/>
              <a:t>compte</a:t>
            </a:r>
            <a:r>
              <a:rPr lang="en-US" dirty="0"/>
              <a:t> courant sans </a:t>
            </a:r>
            <a:r>
              <a:rPr lang="en-US" dirty="0" err="1"/>
              <a:t>chèquier</a:t>
            </a:r>
            <a:r>
              <a:rPr lang="en-US" dirty="0"/>
              <a:t>)</a:t>
            </a:r>
            <a:endParaRPr lang="fr-FR" dirty="0"/>
          </a:p>
          <a:p>
            <a:pPr marL="0" indent="0">
              <a:buNone/>
            </a:pPr>
            <a:r>
              <a:rPr lang="en-US" dirty="0"/>
              <a:t>-Pack SALARIA (un </a:t>
            </a:r>
            <a:r>
              <a:rPr lang="en-US" dirty="0" err="1"/>
              <a:t>compte</a:t>
            </a:r>
            <a:r>
              <a:rPr lang="en-US" dirty="0"/>
              <a:t> courant avec </a:t>
            </a:r>
            <a:r>
              <a:rPr lang="en-US" dirty="0" err="1"/>
              <a:t>chèque</a:t>
            </a:r>
            <a:r>
              <a:rPr lang="en-US" dirty="0"/>
              <a:t>, </a:t>
            </a:r>
            <a:r>
              <a:rPr lang="en-US" dirty="0" err="1"/>
              <a:t>une</a:t>
            </a:r>
            <a:r>
              <a:rPr lang="en-US" dirty="0"/>
              <a:t> carte de </a:t>
            </a:r>
            <a:r>
              <a:rPr lang="en-US" dirty="0" err="1"/>
              <a:t>retrait</a:t>
            </a:r>
            <a:r>
              <a:rPr lang="en-US" dirty="0"/>
              <a:t> SESAME)</a:t>
            </a:r>
            <a:endParaRPr lang="fr-FR" dirty="0"/>
          </a:p>
          <a:p>
            <a:pPr marL="0" indent="0">
              <a:buNone/>
            </a:pPr>
            <a:r>
              <a:rPr lang="fr-FR" dirty="0"/>
              <a:t>-Pack SALARIA+</a:t>
            </a:r>
          </a:p>
          <a:p>
            <a:pPr marL="0" indent="0">
              <a:buNone/>
            </a:pPr>
            <a:r>
              <a:rPr lang="fr-FR" dirty="0"/>
              <a:t>-Pack FIVELOMAKO ()</a:t>
            </a:r>
          </a:p>
          <a:p>
            <a:pPr marL="0" indent="0" algn="ctr">
              <a:buNone/>
            </a:pP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82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B7BC47-EAB6-4DD0-AD8D-6DD91D6AE984}"/>
              </a:ext>
            </a:extLst>
          </p:cNvPr>
          <p:cNvSpPr>
            <a:spLocks noGrp="1"/>
          </p:cNvSpPr>
          <p:nvPr>
            <p:ph idx="1"/>
          </p:nvPr>
        </p:nvSpPr>
        <p:spPr>
          <a:xfrm>
            <a:off x="763249" y="476510"/>
            <a:ext cx="10515600" cy="4351338"/>
          </a:xfrm>
        </p:spPr>
        <p:txBody>
          <a:bodyPr>
            <a:normAutofit/>
          </a:bodyPr>
          <a:lstStyle/>
          <a:p>
            <a:pPr marL="0" indent="0" algn="ctr">
              <a:buNone/>
            </a:pPr>
            <a:r>
              <a:rPr lang="fr-FR" sz="2000" u="sng" dirty="0">
                <a:latin typeface="Times New Roman" panose="02020603050405020304" pitchFamily="18" charset="0"/>
                <a:cs typeface="Times New Roman" panose="02020603050405020304" pitchFamily="18" charset="0"/>
              </a:rPr>
              <a:t>b) Les produits Multimédia</a:t>
            </a:r>
          </a:p>
          <a:p>
            <a:pPr marL="0" indent="0" algn="ctr">
              <a:buNone/>
            </a:pPr>
            <a:endParaRPr lang="fr-FR" sz="2000" dirty="0">
              <a:latin typeface="Times New Roman" panose="02020603050405020304" pitchFamily="18" charset="0"/>
              <a:cs typeface="Times New Roman" panose="02020603050405020304" pitchFamily="18" charset="0"/>
            </a:endParaRPr>
          </a:p>
          <a:p>
            <a:pPr marL="0" indent="0" algn="just">
              <a:buNone/>
            </a:pPr>
            <a:r>
              <a:rPr lang="fr-FR" sz="2000" dirty="0">
                <a:latin typeface="Times New Roman" panose="02020603050405020304" pitchFamily="18" charset="0"/>
                <a:cs typeface="Times New Roman" panose="02020603050405020304" pitchFamily="18" charset="0"/>
              </a:rPr>
              <a:t>Les produits multimédia servent à faciliter les transactions dans un monde dominé par les Nouvelles Technologies de l’Information et de la Communication.</a:t>
            </a:r>
            <a:r>
              <a:rPr lang="fr-FR" sz="2000" dirty="0"/>
              <a:t> Pour suivre partout et tout le temps votre compte BOA</a:t>
            </a:r>
          </a:p>
          <a:p>
            <a:pPr marL="0" indent="0" algn="just">
              <a:buNone/>
            </a:pPr>
            <a:endParaRPr lang="fr-FR"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B-SMS</a:t>
            </a:r>
          </a:p>
          <a:p>
            <a:pPr algn="just">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B-PHONE</a:t>
            </a:r>
          </a:p>
          <a:p>
            <a:pPr algn="just">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B-WEB</a:t>
            </a:r>
          </a:p>
          <a:p>
            <a:pPr lvl="0">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B-Web Smart</a:t>
            </a:r>
          </a:p>
          <a:p>
            <a:pPr marL="0" indent="0" algn="just">
              <a:buNone/>
            </a:pPr>
            <a:endParaRPr lang="fr-FR" sz="2000" dirty="0">
              <a:latin typeface="Times New Roman" panose="02020603050405020304" pitchFamily="18" charset="0"/>
              <a:cs typeface="Times New Roman" panose="02020603050405020304" pitchFamily="18" charset="0"/>
            </a:endParaRPr>
          </a:p>
          <a:p>
            <a:pPr marL="0" indent="0" algn="ctr">
              <a:buNone/>
            </a:pPr>
            <a:endParaRPr lang="fr-FR" sz="2000" dirty="0"/>
          </a:p>
        </p:txBody>
      </p:sp>
    </p:spTree>
    <p:extLst>
      <p:ext uri="{BB962C8B-B14F-4D97-AF65-F5344CB8AC3E}">
        <p14:creationId xmlns:p14="http://schemas.microsoft.com/office/powerpoint/2010/main" val="4187806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AD06FD9-DA0A-4CD6-9759-1D93E2732602}"/>
              </a:ext>
            </a:extLst>
          </p:cNvPr>
          <p:cNvSpPr>
            <a:spLocks noGrp="1"/>
          </p:cNvSpPr>
          <p:nvPr>
            <p:ph idx="1"/>
          </p:nvPr>
        </p:nvSpPr>
        <p:spPr>
          <a:xfrm>
            <a:off x="598358" y="296627"/>
            <a:ext cx="11093970" cy="6014231"/>
          </a:xfrm>
        </p:spPr>
        <p:txBody>
          <a:bodyPr>
            <a:normAutofit fontScale="70000" lnSpcReduction="20000"/>
          </a:bodyPr>
          <a:lstStyle/>
          <a:p>
            <a:pPr marL="0" indent="0" algn="ctr">
              <a:buNone/>
            </a:pPr>
            <a:r>
              <a:rPr lang="fr-FR" dirty="0">
                <a:latin typeface="Times New Roman" panose="02020603050405020304" pitchFamily="18" charset="0"/>
                <a:cs typeface="Times New Roman" panose="02020603050405020304" pitchFamily="18" charset="0"/>
              </a:rPr>
              <a:t>c) </a:t>
            </a:r>
            <a:r>
              <a:rPr lang="fr-FR" u="sng" dirty="0">
                <a:latin typeface="Times New Roman" panose="02020603050405020304" pitchFamily="18" charset="0"/>
                <a:cs typeface="Times New Roman" panose="02020603050405020304" pitchFamily="18" charset="0"/>
              </a:rPr>
              <a:t>Les produits Monétiques</a:t>
            </a:r>
          </a:p>
          <a:p>
            <a:pPr marL="0" indent="0" algn="just">
              <a:buNone/>
            </a:pPr>
            <a:endParaRPr lang="fr-FR" dirty="0">
              <a:latin typeface="Times New Roman" panose="02020603050405020304" pitchFamily="18" charset="0"/>
              <a:cs typeface="Times New Roman" panose="02020603050405020304" pitchFamily="18" charset="0"/>
            </a:endParaRPr>
          </a:p>
          <a:p>
            <a:pPr marL="0" indent="0">
              <a:buNone/>
            </a:pPr>
            <a:r>
              <a:rPr lang="fr-FR" dirty="0"/>
              <a:t>Les cartes bancaires BOA vous permettent de disposer de votre argent en permanence, de régler vos achats et de voyager en toute tranquillité.</a:t>
            </a:r>
          </a:p>
          <a:p>
            <a:pPr marL="0" indent="0">
              <a:buNone/>
            </a:pPr>
            <a:endParaRPr lang="fr-FR" dirty="0"/>
          </a:p>
          <a:p>
            <a:pPr marL="0" indent="0">
              <a:buNone/>
            </a:pPr>
            <a:r>
              <a:rPr lang="fr-FR" dirty="0"/>
              <a:t>•	Carte SÉSAME</a:t>
            </a:r>
          </a:p>
          <a:p>
            <a:pPr marL="0" indent="0">
              <a:buNone/>
            </a:pPr>
            <a:r>
              <a:rPr lang="fr-FR" dirty="0"/>
              <a:t>•	Carte SÉSAME +</a:t>
            </a:r>
          </a:p>
          <a:p>
            <a:pPr marL="0" indent="0">
              <a:buNone/>
            </a:pPr>
            <a:r>
              <a:rPr lang="fr-FR" dirty="0"/>
              <a:t>•	Carte SÉSAME ÉPARGNE</a:t>
            </a:r>
          </a:p>
          <a:p>
            <a:pPr marL="0" indent="0">
              <a:buNone/>
            </a:pPr>
            <a:r>
              <a:rPr lang="fr-FR" dirty="0"/>
              <a:t>•	Carte VISA LIBRA</a:t>
            </a:r>
          </a:p>
          <a:p>
            <a:pPr marL="0" indent="0">
              <a:buNone/>
            </a:pPr>
            <a:r>
              <a:rPr lang="fr-FR" dirty="0"/>
              <a:t>•	Carte VISA PROXIMA</a:t>
            </a:r>
          </a:p>
          <a:p>
            <a:pPr marL="0" indent="0">
              <a:buNone/>
            </a:pPr>
            <a:r>
              <a:rPr lang="fr-FR" dirty="0"/>
              <a:t>•	Carte VISA Prépayée TUCANA</a:t>
            </a:r>
          </a:p>
          <a:p>
            <a:pPr marL="0" indent="0">
              <a:buNone/>
            </a:pPr>
            <a:r>
              <a:rPr lang="fr-FR" dirty="0"/>
              <a:t>•	Cash Advance MASTERCARD</a:t>
            </a:r>
          </a:p>
          <a:p>
            <a:pPr marL="0" indent="0">
              <a:buNone/>
            </a:pPr>
            <a:r>
              <a:rPr lang="fr-FR" dirty="0"/>
              <a:t>•	Carte VISA LIBCARD</a:t>
            </a:r>
          </a:p>
          <a:p>
            <a:pPr marL="0" indent="0">
              <a:buNone/>
            </a:pPr>
            <a:r>
              <a:rPr lang="fr-FR" dirty="0"/>
              <a:t>•	Carte VISA SELECT</a:t>
            </a:r>
          </a:p>
          <a:p>
            <a:pPr marL="0" indent="0">
              <a:buNone/>
            </a:pPr>
            <a:r>
              <a:rPr lang="fr-FR" dirty="0"/>
              <a:t>•	Carte VISA Univers</a:t>
            </a:r>
          </a:p>
          <a:p>
            <a:pPr marL="0" indent="0">
              <a:buNone/>
            </a:pPr>
            <a:r>
              <a:rPr lang="fr-FR" dirty="0"/>
              <a:t>•	Carte VISA Essentiel</a:t>
            </a:r>
          </a:p>
          <a:p>
            <a:pPr marL="0" indent="0">
              <a:buNone/>
            </a:pPr>
            <a:r>
              <a:rPr lang="fr-FR" dirty="0"/>
              <a:t>•	Carte LION</a:t>
            </a:r>
          </a:p>
          <a:p>
            <a:pPr marL="0" indent="0">
              <a:buNone/>
            </a:pPr>
            <a:endParaRPr lang="fr-FR" dirty="0"/>
          </a:p>
        </p:txBody>
      </p:sp>
    </p:spTree>
    <p:extLst>
      <p:ext uri="{BB962C8B-B14F-4D97-AF65-F5344CB8AC3E}">
        <p14:creationId xmlns:p14="http://schemas.microsoft.com/office/powerpoint/2010/main" val="2199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B92B766-D400-4ED6-A1EB-1D65538E89E6}"/>
              </a:ext>
            </a:extLst>
          </p:cNvPr>
          <p:cNvSpPr>
            <a:spLocks noGrp="1"/>
          </p:cNvSpPr>
          <p:nvPr>
            <p:ph idx="1"/>
          </p:nvPr>
        </p:nvSpPr>
        <p:spPr>
          <a:xfrm>
            <a:off x="868181" y="311618"/>
            <a:ext cx="10515600" cy="4351338"/>
          </a:xfrm>
        </p:spPr>
        <p:txBody>
          <a:bodyPr>
            <a:normAutofit/>
          </a:bodyPr>
          <a:lstStyle/>
          <a:p>
            <a:pPr marL="0" indent="0" algn="ctr">
              <a:buNone/>
            </a:pPr>
            <a:r>
              <a:rPr lang="fr-FR" sz="2400" dirty="0">
                <a:latin typeface="Times New Roman" panose="02020603050405020304" pitchFamily="18" charset="0"/>
                <a:cs typeface="Times New Roman" panose="02020603050405020304" pitchFamily="18" charset="0"/>
              </a:rPr>
              <a:t>d) </a:t>
            </a:r>
            <a:r>
              <a:rPr lang="fr-FR" sz="2400" u="sng" dirty="0">
                <a:latin typeface="Times New Roman" panose="02020603050405020304" pitchFamily="18" charset="0"/>
                <a:cs typeface="Times New Roman" panose="02020603050405020304" pitchFamily="18" charset="0"/>
              </a:rPr>
              <a:t>Les différents type de comptes</a:t>
            </a:r>
          </a:p>
          <a:p>
            <a:pPr marL="0" indent="0" algn="ctr">
              <a:buNone/>
            </a:pPr>
            <a:endParaRPr lang="fr-FR" sz="2400" dirty="0">
              <a:latin typeface="Times New Roman" panose="02020603050405020304" pitchFamily="18" charset="0"/>
              <a:cs typeface="Times New Roman" panose="02020603050405020304" pitchFamily="18" charset="0"/>
            </a:endParaRPr>
          </a:p>
          <a:p>
            <a:pPr marL="0" indent="0" algn="just">
              <a:buNone/>
            </a:pPr>
            <a:r>
              <a:rPr lang="fr-FR" sz="2400" dirty="0">
                <a:latin typeface="Times New Roman" panose="02020603050405020304" pitchFamily="18" charset="0"/>
                <a:cs typeface="Times New Roman" panose="02020603050405020304" pitchFamily="18" charset="0"/>
              </a:rPr>
              <a:t>•	Compte Chèque</a:t>
            </a:r>
          </a:p>
          <a:p>
            <a:pPr marL="0" indent="0" algn="just">
              <a:buNone/>
            </a:pPr>
            <a:r>
              <a:rPr lang="fr-FR" sz="2400" dirty="0">
                <a:latin typeface="Times New Roman" panose="02020603050405020304" pitchFamily="18" charset="0"/>
                <a:cs typeface="Times New Roman" panose="02020603050405020304" pitchFamily="18" charset="0"/>
              </a:rPr>
              <a:t>•	Compte Courant</a:t>
            </a:r>
          </a:p>
          <a:p>
            <a:pPr marL="0" indent="0" algn="just">
              <a:buNone/>
            </a:pPr>
            <a:r>
              <a:rPr lang="fr-FR" sz="2400" dirty="0">
                <a:latin typeface="Times New Roman" panose="02020603050405020304" pitchFamily="18" charset="0"/>
                <a:cs typeface="Times New Roman" panose="02020603050405020304" pitchFamily="18" charset="0"/>
              </a:rPr>
              <a:t>•	Compte Devises</a:t>
            </a:r>
          </a:p>
          <a:p>
            <a:pPr marL="0" indent="0" algn="just">
              <a:buNone/>
            </a:pPr>
            <a:r>
              <a:rPr lang="fr-FR" sz="2400" dirty="0">
                <a:latin typeface="Times New Roman" panose="02020603050405020304" pitchFamily="18" charset="0"/>
                <a:cs typeface="Times New Roman" panose="02020603050405020304" pitchFamily="18" charset="0"/>
              </a:rPr>
              <a:t>•	Compte épargne Elite</a:t>
            </a:r>
          </a:p>
          <a:p>
            <a:pPr marL="0" indent="0" algn="just">
              <a:buNone/>
            </a:pPr>
            <a:r>
              <a:rPr lang="fr-FR" sz="2400" dirty="0">
                <a:latin typeface="Times New Roman" panose="02020603050405020304" pitchFamily="18" charset="0"/>
                <a:cs typeface="Times New Roman" panose="02020603050405020304" pitchFamily="18" charset="0"/>
              </a:rPr>
              <a:t>•           Compte épargne Jeunes</a:t>
            </a:r>
          </a:p>
          <a:p>
            <a:pPr marL="0" indent="0" algn="ctr">
              <a:buNone/>
            </a:pP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8453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Apothecary</Template>
  <TotalTime>479</TotalTime>
  <Words>1676</Words>
  <Application>Microsoft Office PowerPoint</Application>
  <PresentationFormat>Widescreen</PresentationFormat>
  <Paragraphs>207</Paragraphs>
  <Slides>26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3" baseType="lpstr">
      <vt:lpstr>Arial</vt:lpstr>
      <vt:lpstr>Calibri</vt:lpstr>
      <vt:lpstr>Times New Roman</vt:lpstr>
      <vt:lpstr>Wingdings</vt:lpstr>
      <vt:lpstr>Thème Office</vt:lpstr>
      <vt:lpstr>Feuille de calcul</vt:lpstr>
      <vt:lpstr>Feuille de calcul binaire</vt:lpstr>
      <vt:lpstr>PowerPoint Presentation</vt:lpstr>
      <vt:lpstr>History of the Bank</vt:lpstr>
      <vt:lpstr>I. Presentation de la BOA BF  </vt:lpstr>
      <vt:lpstr>PowerPoint Presentation</vt:lpstr>
      <vt:lpstr>Informations supplementaires sur la BOA-BF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  Analyse du domaine d’activite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 Analyze de DUPONT </vt:lpstr>
      <vt:lpstr>VII. Analyse par le scoring d’ESTHOMPER  </vt:lpstr>
      <vt:lpstr>PowerPoint Presentation</vt:lpstr>
      <vt:lpstr>IX. Strategie de l’entreprise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SONY</dc:creator>
  <cp:lastModifiedBy>IVAN ZONGO</cp:lastModifiedBy>
  <cp:revision>63</cp:revision>
  <dcterms:created xsi:type="dcterms:W3CDTF">2018-03-28T11:56:30Z</dcterms:created>
  <dcterms:modified xsi:type="dcterms:W3CDTF">2022-09-01T19:36:11Z</dcterms:modified>
</cp:coreProperties>
</file>