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201a19cc1_0_4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201a19cc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201a19cc1_0_4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201a19cc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201a19cc1_0_5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201a19cc1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201a19cc1_0_5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201a19cc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e6601a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e6601a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01a19cc1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01a19cc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201a19cc1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201a19cc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01a19cc1_0_3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01a19cc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201a19cc1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201a19cc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201a19cc1_0_3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201a19cc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201a19cc1_0_4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201a19cc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64675" y="1357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HELP shinyApp code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3727" y="1919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Localisation input &amp; output data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75" y="2788125"/>
            <a:ext cx="3975299" cy="22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 b="36089" l="0" r="0" t="0"/>
          <a:stretch/>
        </p:blipFill>
        <p:spPr>
          <a:xfrm>
            <a:off x="4572000" y="353925"/>
            <a:ext cx="4572001" cy="30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1623200" y="399700"/>
            <a:ext cx="28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A● navbarPage("Muscle and Age",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A.a● tabPanel( "DEG" 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3" name="Google Shape;273;p22"/>
          <p:cNvCxnSpPr/>
          <p:nvPr/>
        </p:nvCxnSpPr>
        <p:spPr>
          <a:xfrm flipH="1" rot="10800000">
            <a:off x="3793700" y="540100"/>
            <a:ext cx="8343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2"/>
          <p:cNvCxnSpPr/>
          <p:nvPr/>
        </p:nvCxnSpPr>
        <p:spPr>
          <a:xfrm flipH="1" rot="10800000">
            <a:off x="3536300" y="638175"/>
            <a:ext cx="2073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2"/>
          <p:cNvSpPr txBox="1"/>
          <p:nvPr/>
        </p:nvSpPr>
        <p:spPr>
          <a:xfrm>
            <a:off x="252450" y="1360300"/>
            <a:ext cx="4221300" cy="264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fluidPage(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column(8, h4("DE comparing Old vs Young by day and by celltype"),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p("data has been filtered by padj&lt;0.05 &amp; abs(log2FoldChange) &gt;= 1.2")),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fluidRow(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column(1),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column(10,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tabsetPanel(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tabPanel("DEGs", strong("Differentially expressed genes"),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currentDE_classical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DTOutput("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DE_classical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    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tabPanel("Intersect DE with loaded network",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	p("For loaded network in 'LR-pairs' section,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	checks which genes are present in DE list"),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	actionButton("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execu_LR_DE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","execute"),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	strong(textOutput("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	tableOutput("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details_crossing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4908575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5631050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795375" y="89230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4">
            <a:alphaModFix/>
          </a:blip>
          <a:srcRect b="32097" l="1400" r="-1399" t="0"/>
          <a:stretch/>
        </p:blipFill>
        <p:spPr>
          <a:xfrm>
            <a:off x="4543950" y="3414975"/>
            <a:ext cx="5008925" cy="17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/>
          <p:nvPr/>
        </p:nvSpPr>
        <p:spPr>
          <a:xfrm>
            <a:off x="3043325" y="1058850"/>
            <a:ext cx="1584612" cy="546972"/>
          </a:xfrm>
          <a:custGeom>
            <a:rect b="b" l="l" r="r" t="t"/>
            <a:pathLst>
              <a:path extrusionOk="0" h="23841" w="63671">
                <a:moveTo>
                  <a:pt x="0" y="23841"/>
                </a:moveTo>
                <a:cubicBezTo>
                  <a:pt x="10612" y="19868"/>
                  <a:pt x="53059" y="3974"/>
                  <a:pt x="6367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3" name="Google Shape;283;p22"/>
          <p:cNvSpPr/>
          <p:nvPr/>
        </p:nvSpPr>
        <p:spPr>
          <a:xfrm>
            <a:off x="3660400" y="1297275"/>
            <a:ext cx="1023804" cy="461680"/>
          </a:xfrm>
          <a:custGeom>
            <a:rect b="b" l="l" r="r" t="t"/>
            <a:pathLst>
              <a:path extrusionOk="0" h="21878" w="16549">
                <a:moveTo>
                  <a:pt x="0" y="21878"/>
                </a:moveTo>
                <a:cubicBezTo>
                  <a:pt x="2758" y="18232"/>
                  <a:pt x="13791" y="3646"/>
                  <a:pt x="1654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4" name="Google Shape;284;p22"/>
          <p:cNvSpPr/>
          <p:nvPr/>
        </p:nvSpPr>
        <p:spPr>
          <a:xfrm>
            <a:off x="1412725" y="1605826"/>
            <a:ext cx="3159202" cy="989576"/>
          </a:xfrm>
          <a:custGeom>
            <a:rect b="b" l="l" r="r" t="t"/>
            <a:pathLst>
              <a:path extrusionOk="0" h="35342" w="129026">
                <a:moveTo>
                  <a:pt x="0" y="35342"/>
                </a:moveTo>
                <a:cubicBezTo>
                  <a:pt x="21504" y="29452"/>
                  <a:pt x="107522" y="5890"/>
                  <a:pt x="12902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5" name="Google Shape;285;p22"/>
          <p:cNvSpPr/>
          <p:nvPr/>
        </p:nvSpPr>
        <p:spPr>
          <a:xfrm>
            <a:off x="3443025" y="1823200"/>
            <a:ext cx="1143000" cy="862500"/>
          </a:xfrm>
          <a:custGeom>
            <a:rect b="b" l="l" r="r" t="t"/>
            <a:pathLst>
              <a:path extrusionOk="0" h="34500" w="45720">
                <a:moveTo>
                  <a:pt x="0" y="34500"/>
                </a:moveTo>
                <a:cubicBezTo>
                  <a:pt x="7620" y="28750"/>
                  <a:pt x="38100" y="5750"/>
                  <a:pt x="4572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6" name="Google Shape;286;p22"/>
          <p:cNvSpPr/>
          <p:nvPr/>
        </p:nvSpPr>
        <p:spPr>
          <a:xfrm>
            <a:off x="3260700" y="3022300"/>
            <a:ext cx="2152775" cy="1023775"/>
          </a:xfrm>
          <a:custGeom>
            <a:rect b="b" l="l" r="r" t="t"/>
            <a:pathLst>
              <a:path extrusionOk="0" h="40951" w="86111">
                <a:moveTo>
                  <a:pt x="0" y="0"/>
                </a:moveTo>
                <a:cubicBezTo>
                  <a:pt x="14352" y="6825"/>
                  <a:pt x="71759" y="34126"/>
                  <a:pt x="86111" y="4095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7" name="Google Shape;287;p22"/>
          <p:cNvSpPr/>
          <p:nvPr/>
        </p:nvSpPr>
        <p:spPr>
          <a:xfrm>
            <a:off x="3400950" y="3429000"/>
            <a:ext cx="1290250" cy="799400"/>
          </a:xfrm>
          <a:custGeom>
            <a:rect b="b" l="l" r="r" t="t"/>
            <a:pathLst>
              <a:path extrusionOk="0" h="31976" w="51610">
                <a:moveTo>
                  <a:pt x="0" y="0"/>
                </a:moveTo>
                <a:cubicBezTo>
                  <a:pt x="8602" y="5329"/>
                  <a:pt x="43008" y="26647"/>
                  <a:pt x="51610" y="319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8" name="Google Shape;288;p22"/>
          <p:cNvSpPr/>
          <p:nvPr/>
        </p:nvSpPr>
        <p:spPr>
          <a:xfrm>
            <a:off x="3309800" y="3590275"/>
            <a:ext cx="1276225" cy="827450"/>
          </a:xfrm>
          <a:custGeom>
            <a:rect b="b" l="l" r="r" t="t"/>
            <a:pathLst>
              <a:path extrusionOk="0" h="33098" w="51049">
                <a:moveTo>
                  <a:pt x="0" y="0"/>
                </a:moveTo>
                <a:cubicBezTo>
                  <a:pt x="8508" y="5516"/>
                  <a:pt x="42541" y="27582"/>
                  <a:pt x="51049" y="330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1173800" y="63525"/>
            <a:ext cx="3415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06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input$execu_LR_DE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if (currentday$x == ''){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renderText({paste("you did not loaded DAY in L-R section")})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}else if(currentday$x != isolate(input$DAY)){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renderText({paste("error, the day in selector is not same as loaded")})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}else if(is.null(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crossedtab$x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renderText({paste("day:",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currentday$x," you must also click 'docross' in 'cross' tab in L-R section")})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}else{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renderText({paste("the DAY you picked is : ", currentday$x)})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400" y="63525"/>
            <a:ext cx="2677574" cy="9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/>
          <p:nvPr/>
        </p:nvSpPr>
        <p:spPr>
          <a:xfrm>
            <a:off x="4515900" y="673175"/>
            <a:ext cx="848475" cy="217375"/>
          </a:xfrm>
          <a:custGeom>
            <a:rect b="b" l="l" r="r" t="t"/>
            <a:pathLst>
              <a:path extrusionOk="0" h="8695" w="33939">
                <a:moveTo>
                  <a:pt x="0" y="0"/>
                </a:moveTo>
                <a:cubicBezTo>
                  <a:pt x="5657" y="1449"/>
                  <a:pt x="28283" y="7246"/>
                  <a:pt x="33939" y="86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3" name="Google Shape;303;p23"/>
          <p:cNvSpPr/>
          <p:nvPr/>
        </p:nvSpPr>
        <p:spPr>
          <a:xfrm>
            <a:off x="4417725" y="960675"/>
            <a:ext cx="848500" cy="217375"/>
          </a:xfrm>
          <a:custGeom>
            <a:rect b="b" l="l" r="r" t="t"/>
            <a:pathLst>
              <a:path extrusionOk="0" h="8695" w="33940">
                <a:moveTo>
                  <a:pt x="0" y="8695"/>
                </a:moveTo>
                <a:cubicBezTo>
                  <a:pt x="5657" y="7246"/>
                  <a:pt x="28283" y="1449"/>
                  <a:pt x="3394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04" name="Google Shape;304;p23"/>
          <p:cNvPicPr preferRelativeResize="0"/>
          <p:nvPr/>
        </p:nvPicPr>
        <p:blipFill rotWithShape="1">
          <a:blip r:embed="rId5">
            <a:alphaModFix/>
          </a:blip>
          <a:srcRect b="13718" l="1400" r="-1399" t="0"/>
          <a:stretch/>
        </p:blipFill>
        <p:spPr>
          <a:xfrm>
            <a:off x="4968525" y="1107950"/>
            <a:ext cx="4123225" cy="172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/>
          <p:nvPr/>
        </p:nvSpPr>
        <p:spPr>
          <a:xfrm>
            <a:off x="4417725" y="981725"/>
            <a:ext cx="1009775" cy="722250"/>
          </a:xfrm>
          <a:custGeom>
            <a:rect b="b" l="l" r="r" t="t"/>
            <a:pathLst>
              <a:path extrusionOk="0" h="28890" w="40391">
                <a:moveTo>
                  <a:pt x="0" y="28890"/>
                </a:moveTo>
                <a:cubicBezTo>
                  <a:pt x="6732" y="24075"/>
                  <a:pt x="33659" y="4815"/>
                  <a:pt x="4039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6" name="Google Shape;306;p23"/>
          <p:cNvSpPr/>
          <p:nvPr/>
        </p:nvSpPr>
        <p:spPr>
          <a:xfrm>
            <a:off x="4228400" y="2047575"/>
            <a:ext cx="778350" cy="175325"/>
          </a:xfrm>
          <a:custGeom>
            <a:rect b="b" l="l" r="r" t="t"/>
            <a:pathLst>
              <a:path extrusionOk="0" h="7013" w="31134">
                <a:moveTo>
                  <a:pt x="0" y="7013"/>
                </a:moveTo>
                <a:cubicBezTo>
                  <a:pt x="5189" y="5844"/>
                  <a:pt x="25945" y="1169"/>
                  <a:pt x="311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7" name="Google Shape;307;p23"/>
          <p:cNvSpPr txBox="1"/>
          <p:nvPr/>
        </p:nvSpPr>
        <p:spPr>
          <a:xfrm>
            <a:off x="0" y="2398200"/>
            <a:ext cx="4638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Intersect DEG et Reseaux RL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tmp_c &lt;- DEclassic.show$x %&gt;% filter(day == currentday$x)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tmp_c &lt;- tmp_c %&gt;% mutate(name = paste0(symbol, '_',type))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v_c_youngUp &lt;- tmp_c %&gt;% filter(log2FoldChange &gt; 0) %&gt;% pull(name)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v_c_oldUp &lt;- tmp_c %&gt;% filter(log2FoldChange &lt; 0) %&gt;% pull(name)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g.o = igraph::as_data_frame(igElems_list$x[["Old"]], "vertices")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g.y = igraph::as_data_frame(igElems_list$x[["Young"]], "vertices")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v_o = g.o[["_nx_name"]]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v_y = g.y[["_nx_name"]]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union_net = union(v_o, v_y)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intersectDEG_n_NET = intersect(union_net, tmp_c$name)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YinDEG_notinNET = setdiff(v_c_youngUp, v_y)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OinDEG_notinNET = setdiff(v_c_oldUp, v_o)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inNET_notinDEG_hyperYoung = setdiff(crossedtab$x[["ExclusiveYoung"]], v_c_youngUp 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inNET_notinDEG_hyperOld = setdiff(crossedtab$x[["ExclusiveOld"]], v_c_oldUp)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4638075" y="2924125"/>
            <a:ext cx="4705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output$details_crossing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renderTable(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{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data.frame(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"description" = c("intersection DEG and NET",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"UpregulatedYoungDEG not in NET",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"UpreglatedOldDEG not in NET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"genesymbols_celltype" = c(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     paste(intersectDEG_n_NET, collapse=", 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     paste(YinDEG_notinNET, collapse=", " 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     paste(OinDEG_notinNET, collapse=", 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"number" = c(       length(intersectDEG_n_NET),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  length(OinDEG_notinNET 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  length(OinDEG_notinNET)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5434500" y="2818925"/>
            <a:ext cx="161300" cy="196350"/>
          </a:xfrm>
          <a:custGeom>
            <a:rect b="b" l="l" r="r" t="t"/>
            <a:pathLst>
              <a:path extrusionOk="0" h="7854" w="6452">
                <a:moveTo>
                  <a:pt x="0" y="7854"/>
                </a:moveTo>
                <a:cubicBezTo>
                  <a:pt x="1075" y="6545"/>
                  <a:pt x="5377" y="1309"/>
                  <a:pt x="645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99" y="490855"/>
            <a:ext cx="4484049" cy="16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/>
        </p:nvSpPr>
        <p:spPr>
          <a:xfrm>
            <a:off x="1623200" y="399700"/>
            <a:ext cx="28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A● navbarPage("Muscle and Age",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A.a● tabPanel( "Pathways" 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6" name="Google Shape;316;p24"/>
          <p:cNvCxnSpPr/>
          <p:nvPr/>
        </p:nvCxnSpPr>
        <p:spPr>
          <a:xfrm flipH="1" rot="10800000">
            <a:off x="3793700" y="540100"/>
            <a:ext cx="8343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4"/>
          <p:cNvCxnSpPr/>
          <p:nvPr/>
        </p:nvCxnSpPr>
        <p:spPr>
          <a:xfrm flipH="1" rot="10800000">
            <a:off x="3536300" y="701175"/>
            <a:ext cx="2473200" cy="1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4"/>
          <p:cNvSpPr txBox="1"/>
          <p:nvPr/>
        </p:nvSpPr>
        <p:spPr>
          <a:xfrm>
            <a:off x="252450" y="1360300"/>
            <a:ext cx="4221300" cy="3570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fluidPage(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fluidRow(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column(12,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tabsetPanel(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tabPanel("Explanation",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column(2),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column(8,h1("How these plots were generated"), strong("For each day and cell-type separately:"),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p("Whole results from DESeq2 have been top,....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p("Collections used are REACTOME and HALLMARK"))),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tabPanel("D0",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column(6,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D0_ECs_UP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D0_FAPs_UP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D0_sCs_UP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column(6,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D0_ECs_DOWN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D0_FAPs_DOWN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D0_sCs_DOWN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tabPanel("D2", ...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	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4908575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5897500" y="2014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795375" y="89230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293000" y="897575"/>
            <a:ext cx="2433275" cy="1037800"/>
          </a:xfrm>
          <a:custGeom>
            <a:rect b="b" l="l" r="r" t="t"/>
            <a:pathLst>
              <a:path extrusionOk="0" h="41512" w="97331">
                <a:moveTo>
                  <a:pt x="0" y="41512"/>
                </a:moveTo>
                <a:cubicBezTo>
                  <a:pt x="16222" y="34593"/>
                  <a:pt x="81109" y="6919"/>
                  <a:pt x="9733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5" name="Google Shape;325;p24"/>
          <p:cNvSpPr/>
          <p:nvPr/>
        </p:nvSpPr>
        <p:spPr>
          <a:xfrm>
            <a:off x="3232650" y="1164025"/>
            <a:ext cx="2370150" cy="1058875"/>
          </a:xfrm>
          <a:custGeom>
            <a:rect b="b" l="l" r="r" t="t"/>
            <a:pathLst>
              <a:path extrusionOk="0" h="42355" w="94806">
                <a:moveTo>
                  <a:pt x="0" y="42355"/>
                </a:moveTo>
                <a:cubicBezTo>
                  <a:pt x="15801" y="35296"/>
                  <a:pt x="79005" y="7059"/>
                  <a:pt x="9480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6" name="Google Shape;326;p24"/>
          <p:cNvSpPr/>
          <p:nvPr/>
        </p:nvSpPr>
        <p:spPr>
          <a:xfrm>
            <a:off x="3162525" y="1339350"/>
            <a:ext cx="2433275" cy="1150000"/>
          </a:xfrm>
          <a:custGeom>
            <a:rect b="b" l="l" r="r" t="t"/>
            <a:pathLst>
              <a:path extrusionOk="0" h="46000" w="97331">
                <a:moveTo>
                  <a:pt x="0" y="46000"/>
                </a:moveTo>
                <a:cubicBezTo>
                  <a:pt x="16222" y="38333"/>
                  <a:pt x="81109" y="7667"/>
                  <a:pt x="9733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7" name="Google Shape;327;p24"/>
          <p:cNvSpPr/>
          <p:nvPr/>
        </p:nvSpPr>
        <p:spPr>
          <a:xfrm>
            <a:off x="4039075" y="1760075"/>
            <a:ext cx="1500667" cy="869481"/>
          </a:xfrm>
          <a:custGeom>
            <a:rect b="b" l="l" r="r" t="t"/>
            <a:pathLst>
              <a:path extrusionOk="0" h="35903" w="77977">
                <a:moveTo>
                  <a:pt x="0" y="35903"/>
                </a:moveTo>
                <a:cubicBezTo>
                  <a:pt x="12996" y="29919"/>
                  <a:pt x="64981" y="5984"/>
                  <a:pt x="7797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28" name="Google Shape;3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150" y="2781956"/>
            <a:ext cx="4365449" cy="1965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/>
          <p:nvPr/>
        </p:nvSpPr>
        <p:spPr>
          <a:xfrm>
            <a:off x="1552346" y="2948961"/>
            <a:ext cx="3503500" cy="154550"/>
          </a:xfrm>
          <a:custGeom>
            <a:rect b="b" l="l" r="r" t="t"/>
            <a:pathLst>
              <a:path extrusionOk="0" h="6182" w="140140">
                <a:moveTo>
                  <a:pt x="6626" y="5458"/>
                </a:moveTo>
                <a:cubicBezTo>
                  <a:pt x="7140" y="5505"/>
                  <a:pt x="-8426" y="6626"/>
                  <a:pt x="9712" y="5738"/>
                </a:cubicBezTo>
                <a:cubicBezTo>
                  <a:pt x="27851" y="4850"/>
                  <a:pt x="93719" y="643"/>
                  <a:pt x="115457" y="129"/>
                </a:cubicBezTo>
                <a:cubicBezTo>
                  <a:pt x="137195" y="-385"/>
                  <a:pt x="136026" y="2232"/>
                  <a:pt x="140140" y="265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0" name="Google Shape;330;p24"/>
          <p:cNvSpPr/>
          <p:nvPr/>
        </p:nvSpPr>
        <p:spPr>
          <a:xfrm>
            <a:off x="2727775" y="3323825"/>
            <a:ext cx="2166800" cy="56100"/>
          </a:xfrm>
          <a:custGeom>
            <a:rect b="b" l="l" r="r" t="t"/>
            <a:pathLst>
              <a:path extrusionOk="0" h="2244" w="86672">
                <a:moveTo>
                  <a:pt x="0" y="2244"/>
                </a:moveTo>
                <a:cubicBezTo>
                  <a:pt x="14445" y="1870"/>
                  <a:pt x="72227" y="374"/>
                  <a:pt x="8667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1" name="Google Shape;331;p24"/>
          <p:cNvSpPr/>
          <p:nvPr/>
        </p:nvSpPr>
        <p:spPr>
          <a:xfrm>
            <a:off x="2903075" y="3239675"/>
            <a:ext cx="4102175" cy="694200"/>
          </a:xfrm>
          <a:custGeom>
            <a:rect b="b" l="l" r="r" t="t"/>
            <a:pathLst>
              <a:path extrusionOk="0" h="27768" w="164087">
                <a:moveTo>
                  <a:pt x="0" y="27768"/>
                </a:moveTo>
                <a:cubicBezTo>
                  <a:pt x="27348" y="23140"/>
                  <a:pt x="136739" y="4628"/>
                  <a:pt x="16408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119250" y="1524950"/>
            <a:ext cx="4368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mhp = readRDS("Data/fgsea_matrices4heatmaps.rds")</a:t>
            </a:r>
            <a:endParaRPr b="1" sz="10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sapply(names(mhp[['D0']]), function(CT, k = 'D0'){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output[[paste0(k,"_",CT,"_","UP")]]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renderPlot({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heatmap3(as.matrix(mhp[[k]][[CT]][["UP"]]),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scale = "none",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col=colorRampPalette(c("gray","firebrick3"))(256),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Colv = NA, Rowv = NA,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cexRow = 1,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cexCol = 1,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ColSideWidth = ncol(mhp[[k]][[CT]][["UP"]]),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margins = c(7,10),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main = paste(k, CT, "UP"))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output[[paste0(k,"_",CT,"_","DOWN")]]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renderPlot({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heatmap3(as.matrix(mhp[[k]][[CT]][["DOWN"]]),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scale = "none",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col=colorRampPalette(c("navy","gray"))(256),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Colv = NA, Rowv = NA,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cexRow = 1,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cexCol = 1,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ColSideWidth = ncol(mhp[[k]][[CT]][["DOWN"]]),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margins = c(7,10),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main = paste(k, CT, "DOWN")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4" name="Google Shape;3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8581"/>
            <a:ext cx="4365449" cy="196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1015000" y="1637575"/>
            <a:ext cx="83085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https://shiny.rstudio.com/gallery/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317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623200" y="399700"/>
            <a:ext cx="28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navbarPage("Muscle and Age",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A.a● tabPanel( "L-R pairs" 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 flipH="1" rot="10800000">
            <a:off x="3793700" y="540100"/>
            <a:ext cx="8343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 flipH="1" rot="10800000">
            <a:off x="3536300" y="638175"/>
            <a:ext cx="2073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1623200" y="981725"/>
            <a:ext cx="2775600" cy="141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A.a.side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sidebarLayout(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sidebarPanel( h4("Parameters"),                  width = 3,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● selectInput("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DAY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","DAY (or timepoint):",list('D0','D2','D4','D7'),selected = NULL),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● actionButton("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LOADSTART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"Load", class="btn-primary"),   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649125" y="883550"/>
            <a:ext cx="1654800" cy="426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 flipH="1" rot="10800000">
            <a:off x="4202100" y="1199213"/>
            <a:ext cx="5313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/>
          <p:nvPr/>
        </p:nvCxnSpPr>
        <p:spPr>
          <a:xfrm flipH="1" rot="10800000">
            <a:off x="4032050" y="960650"/>
            <a:ext cx="6171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4065800" y="1573025"/>
            <a:ext cx="7434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4039075" y="2054600"/>
            <a:ext cx="6801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2054600" y="2622600"/>
            <a:ext cx="217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p("Cell types:"),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strong(tags$li("Antiinfla….(M2)"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,style="color:#CC79A7")),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 flipH="1" rot="10800000">
            <a:off x="4025050" y="2433175"/>
            <a:ext cx="7011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stCxn id="103" idx="3"/>
          </p:cNvCxnSpPr>
          <p:nvPr/>
        </p:nvCxnSpPr>
        <p:spPr>
          <a:xfrm flipH="1" rot="10800000">
            <a:off x="4228400" y="2734650"/>
            <a:ext cx="5541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>
            <a:off x="2054600" y="3380325"/>
            <a:ext cx="2266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h4("ANIMATED SECTION 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textInput("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young_nodes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"Young network, nodes to select", value=""),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numericInput("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NEIGH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"neighbors desired", value=1,min = 1,max = 50),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em("Results will appear in 'animated' tab 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actionButton("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","Generate animated",class="btn-secondary"),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4155800" y="3975950"/>
            <a:ext cx="563400" cy="10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3912850" y="3541200"/>
            <a:ext cx="82050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0" y="2433175"/>
            <a:ext cx="1686675" cy="2622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/>
          <p:nvPr/>
        </p:nvCxnSpPr>
        <p:spPr>
          <a:xfrm rot="10800000">
            <a:off x="1171050" y="3814625"/>
            <a:ext cx="9186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654775" y="4459825"/>
            <a:ext cx="4419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1318400" y="4817425"/>
            <a:ext cx="7923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4"/>
          <p:cNvSpPr txBox="1"/>
          <p:nvPr/>
        </p:nvSpPr>
        <p:spPr>
          <a:xfrm>
            <a:off x="6745675" y="1976100"/>
            <a:ext cx="198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mainPanel(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h2("Ligand-Receptor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networks"), width = 9,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tabsetPanel(   ……..●tabPanel("Load",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335330" y="1171050"/>
            <a:ext cx="417500" cy="1023800"/>
          </a:xfrm>
          <a:custGeom>
            <a:rect b="b" l="l" r="r" t="t"/>
            <a:pathLst>
              <a:path extrusionOk="0" h="40952" w="16700">
                <a:moveTo>
                  <a:pt x="16700" y="40952"/>
                </a:moveTo>
                <a:cubicBezTo>
                  <a:pt x="14316" y="39363"/>
                  <a:pt x="5107" y="37539"/>
                  <a:pt x="2395" y="31415"/>
                </a:cubicBezTo>
                <a:cubicBezTo>
                  <a:pt x="-316" y="25291"/>
                  <a:pt x="-270" y="9443"/>
                  <a:pt x="431" y="4207"/>
                </a:cubicBezTo>
                <a:cubicBezTo>
                  <a:pt x="1132" y="-1029"/>
                  <a:pt x="5574" y="701"/>
                  <a:pt x="660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5" name="Google Shape;115;p14"/>
          <p:cNvSpPr/>
          <p:nvPr/>
        </p:nvSpPr>
        <p:spPr>
          <a:xfrm>
            <a:off x="6379715" y="1556725"/>
            <a:ext cx="387125" cy="1227150"/>
          </a:xfrm>
          <a:custGeom>
            <a:rect b="b" l="l" r="r" t="t"/>
            <a:pathLst>
              <a:path extrusionOk="0" h="49086" w="15485">
                <a:moveTo>
                  <a:pt x="15485" y="49086"/>
                </a:moveTo>
                <a:cubicBezTo>
                  <a:pt x="13615" y="47824"/>
                  <a:pt x="6836" y="48619"/>
                  <a:pt x="4265" y="41513"/>
                </a:cubicBezTo>
                <a:cubicBezTo>
                  <a:pt x="1694" y="34407"/>
                  <a:pt x="-176" y="13370"/>
                  <a:pt x="58" y="6451"/>
                </a:cubicBezTo>
                <a:cubicBezTo>
                  <a:pt x="292" y="-468"/>
                  <a:pt x="4732" y="1075"/>
                  <a:pt x="566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6" name="Google Shape;116;p14"/>
          <p:cNvSpPr/>
          <p:nvPr/>
        </p:nvSpPr>
        <p:spPr>
          <a:xfrm>
            <a:off x="7916850" y="1703975"/>
            <a:ext cx="614425" cy="983325"/>
          </a:xfrm>
          <a:custGeom>
            <a:rect b="b" l="l" r="r" t="t"/>
            <a:pathLst>
              <a:path extrusionOk="0" h="39333" w="24577">
                <a:moveTo>
                  <a:pt x="0" y="36184"/>
                </a:moveTo>
                <a:cubicBezTo>
                  <a:pt x="3787" y="36278"/>
                  <a:pt x="18887" y="42776"/>
                  <a:pt x="22720" y="36745"/>
                </a:cubicBezTo>
                <a:cubicBezTo>
                  <a:pt x="26553" y="30714"/>
                  <a:pt x="22953" y="6124"/>
                  <a:pt x="230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7" name="Google Shape;117;p14"/>
          <p:cNvSpPr txBox="1"/>
          <p:nvPr/>
        </p:nvSpPr>
        <p:spPr>
          <a:xfrm>
            <a:off x="4908575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31050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5255575" y="638175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A.a.side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027825" y="769250"/>
            <a:ext cx="8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871700" y="1199225"/>
            <a:ext cx="10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A.a.main.1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95375" y="89230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206100" y="3036325"/>
            <a:ext cx="911600" cy="652125"/>
          </a:xfrm>
          <a:custGeom>
            <a:rect b="b" l="l" r="r" t="t"/>
            <a:pathLst>
              <a:path extrusionOk="0" h="26085" w="36464">
                <a:moveTo>
                  <a:pt x="36464" y="26085"/>
                </a:moveTo>
                <a:cubicBezTo>
                  <a:pt x="30387" y="21738"/>
                  <a:pt x="6077" y="434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5487"/>
            <a:ext cx="4571998" cy="332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1156800" y="1702475"/>
            <a:ext cx="3415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●mainPanel(...Ligand-Receptor...,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● tabsetPanel(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●tabPanel("Load",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strong(textOutput("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labmain_young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fluidRow(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column(width= 7, strong(textOutput  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radiores_young_title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radiores_young_A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width="100%")),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column(width=2,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tableOutput("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radiores_young_B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● tabPanel("Table Young",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labtabyoung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DTOutput("tableyoung"),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style= "background-color: #ffffff;" 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16900" y="1128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A.a.side 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textOutput("thisiscondition"),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4617600" y="685075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105125" y="685075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4834825" y="1077450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A.a.side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440850" y="1147900"/>
            <a:ext cx="8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6149450" y="1444525"/>
            <a:ext cx="10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A.a.main.1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>
            <a:off x="3912875" y="722250"/>
            <a:ext cx="6591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1114800" y="187775"/>
            <a:ext cx="345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conditionalPanel(                                    condition ='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output.thisiscondition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== "TRUE"',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radioButtons("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radioAggreg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"choose info to display in chorddiag:",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choices = list("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Ratio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 ="Ratio" ,"Weight"="CumulateWeight",   "Count"="Count"), selected = "Ratio", inline=TRUE)),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534175" y="413971"/>
            <a:ext cx="1156984" cy="1002131"/>
          </a:xfrm>
          <a:custGeom>
            <a:rect b="b" l="l" r="r" t="t"/>
            <a:pathLst>
              <a:path extrusionOk="0" h="74040" w="44598">
                <a:moveTo>
                  <a:pt x="0" y="3356"/>
                </a:moveTo>
                <a:cubicBezTo>
                  <a:pt x="6264" y="3777"/>
                  <a:pt x="30153" y="-5901"/>
                  <a:pt x="37586" y="5880"/>
                </a:cubicBezTo>
                <a:cubicBezTo>
                  <a:pt x="45019" y="17661"/>
                  <a:pt x="43429" y="62680"/>
                  <a:pt x="44598" y="740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44" name="Google Shape;144;p15"/>
          <p:cNvCxnSpPr/>
          <p:nvPr/>
        </p:nvCxnSpPr>
        <p:spPr>
          <a:xfrm>
            <a:off x="3744550" y="1234150"/>
            <a:ext cx="8556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/>
          <p:nvPr/>
        </p:nvSpPr>
        <p:spPr>
          <a:xfrm>
            <a:off x="3674425" y="974263"/>
            <a:ext cx="2054600" cy="1318725"/>
          </a:xfrm>
          <a:custGeom>
            <a:rect b="b" l="l" r="r" t="t"/>
            <a:pathLst>
              <a:path extrusionOk="0" h="52749" w="82184">
                <a:moveTo>
                  <a:pt x="0" y="52749"/>
                </a:moveTo>
                <a:cubicBezTo>
                  <a:pt x="6311" y="50085"/>
                  <a:pt x="25384" y="39754"/>
                  <a:pt x="37866" y="36762"/>
                </a:cubicBezTo>
                <a:cubicBezTo>
                  <a:pt x="50348" y="33770"/>
                  <a:pt x="68440" y="40361"/>
                  <a:pt x="74891" y="34798"/>
                </a:cubicBezTo>
                <a:cubicBezTo>
                  <a:pt x="81342" y="29235"/>
                  <a:pt x="75359" y="9086"/>
                  <a:pt x="76574" y="3383"/>
                </a:cubicBezTo>
                <a:cubicBezTo>
                  <a:pt x="77790" y="-2320"/>
                  <a:pt x="81249" y="1046"/>
                  <a:pt x="82184" y="5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6" name="Google Shape;146;p15"/>
          <p:cNvSpPr/>
          <p:nvPr/>
        </p:nvSpPr>
        <p:spPr>
          <a:xfrm>
            <a:off x="3267725" y="1107950"/>
            <a:ext cx="2615541" cy="1718734"/>
          </a:xfrm>
          <a:custGeom>
            <a:rect b="b" l="l" r="r" t="t"/>
            <a:pathLst>
              <a:path extrusionOk="0" h="63704" w="103781">
                <a:moveTo>
                  <a:pt x="0" y="62269"/>
                </a:moveTo>
                <a:cubicBezTo>
                  <a:pt x="14726" y="61521"/>
                  <a:pt x="71057" y="68159"/>
                  <a:pt x="88354" y="57781"/>
                </a:cubicBezTo>
                <a:cubicBezTo>
                  <a:pt x="105651" y="47403"/>
                  <a:pt x="101210" y="9630"/>
                  <a:pt x="1037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7" name="Google Shape;147;p15"/>
          <p:cNvSpPr/>
          <p:nvPr/>
        </p:nvSpPr>
        <p:spPr>
          <a:xfrm>
            <a:off x="3681450" y="3001250"/>
            <a:ext cx="2349100" cy="212425"/>
          </a:xfrm>
          <a:custGeom>
            <a:rect b="b" l="l" r="r" t="t"/>
            <a:pathLst>
              <a:path extrusionOk="0" h="8497" w="93964">
                <a:moveTo>
                  <a:pt x="0" y="1963"/>
                </a:moveTo>
                <a:cubicBezTo>
                  <a:pt x="11033" y="3038"/>
                  <a:pt x="50534" y="8742"/>
                  <a:pt x="66195" y="8415"/>
                </a:cubicBezTo>
                <a:cubicBezTo>
                  <a:pt x="81856" y="8088"/>
                  <a:pt x="89336" y="1403"/>
                  <a:pt x="939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48" name="Google Shape;148;p15"/>
          <p:cNvPicPr preferRelativeResize="0"/>
          <p:nvPr/>
        </p:nvPicPr>
        <p:blipFill rotWithShape="1">
          <a:blip r:embed="rId5">
            <a:alphaModFix/>
          </a:blip>
          <a:srcRect b="37413" l="0" r="0" t="0"/>
          <a:stretch/>
        </p:blipFill>
        <p:spPr>
          <a:xfrm>
            <a:off x="4572000" y="3412500"/>
            <a:ext cx="4572002" cy="171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4312550" y="2250950"/>
            <a:ext cx="3877775" cy="1237700"/>
          </a:xfrm>
          <a:custGeom>
            <a:rect b="b" l="l" r="r" t="t"/>
            <a:pathLst>
              <a:path extrusionOk="0" h="49508" w="155111">
                <a:moveTo>
                  <a:pt x="0" y="45439"/>
                </a:moveTo>
                <a:cubicBezTo>
                  <a:pt x="21271" y="45579"/>
                  <a:pt x="101771" y="53854"/>
                  <a:pt x="127623" y="46281"/>
                </a:cubicBezTo>
                <a:cubicBezTo>
                  <a:pt x="153475" y="38708"/>
                  <a:pt x="150530" y="7714"/>
                  <a:pt x="15511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0" name="Google Shape;150;p15"/>
          <p:cNvSpPr/>
          <p:nvPr/>
        </p:nvSpPr>
        <p:spPr>
          <a:xfrm>
            <a:off x="3190575" y="3555225"/>
            <a:ext cx="2868025" cy="413725"/>
          </a:xfrm>
          <a:custGeom>
            <a:rect b="b" l="l" r="r" t="t"/>
            <a:pathLst>
              <a:path extrusionOk="0" h="16549" w="114721">
                <a:moveTo>
                  <a:pt x="0" y="0"/>
                </a:moveTo>
                <a:cubicBezTo>
                  <a:pt x="15801" y="1216"/>
                  <a:pt x="75686" y="4535"/>
                  <a:pt x="94806" y="7293"/>
                </a:cubicBezTo>
                <a:cubicBezTo>
                  <a:pt x="113926" y="10051"/>
                  <a:pt x="111402" y="15006"/>
                  <a:pt x="114721" y="165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1" name="Google Shape;151;p15"/>
          <p:cNvSpPr/>
          <p:nvPr/>
        </p:nvSpPr>
        <p:spPr>
          <a:xfrm>
            <a:off x="3716500" y="3800650"/>
            <a:ext cx="1977475" cy="406700"/>
          </a:xfrm>
          <a:custGeom>
            <a:rect b="b" l="l" r="r" t="t"/>
            <a:pathLst>
              <a:path extrusionOk="0" h="16268" w="79099">
                <a:moveTo>
                  <a:pt x="0" y="0"/>
                </a:moveTo>
                <a:cubicBezTo>
                  <a:pt x="7059" y="1964"/>
                  <a:pt x="29171" y="9070"/>
                  <a:pt x="42354" y="11781"/>
                </a:cubicBezTo>
                <a:cubicBezTo>
                  <a:pt x="55537" y="14492"/>
                  <a:pt x="72975" y="15520"/>
                  <a:pt x="79099" y="162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2" name="Google Shape;152;p15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85375" y="1143000"/>
            <a:ext cx="8484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 flipH="1">
            <a:off x="4926275" y="182325"/>
            <a:ext cx="404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◾  observeEvent(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input$DAY,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	if((isolate(currentday$x) == "") || (isolate(currentday$x)!= input$DAY)){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reacAggregPlots$doPlot &lt;- FALSE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output$radiores_young_title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&lt;- renderText({""})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output$radiores_young_A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&lt;- renderPlot({NULL})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output$radiores_young_B 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&lt;- renderTable({NULL})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output$labmain_young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&lt;- renderText({"....please load..."})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output$crossinf 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&lt;- renderText({NULL})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	}else{next}} # end input$DAY)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313850" y="1438575"/>
            <a:ext cx="3108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displayintroBEST 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&lt;- function(</a:t>
            </a:r>
            <a:r>
              <a:rPr b="1" lang="fr" sz="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output$radiores_young_title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&lt;- renderText({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if (reacAggregPlots$doPlot == FALSE) {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return () } else 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if (</a:t>
            </a:r>
            <a:r>
              <a:rPr b="1"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input$radioAggreg 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== "Ratio"){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return("Cumulated weight / number of connections ")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}else{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return(isolate(</a:t>
            </a:r>
            <a:r>
              <a:rPr b="1"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input$radioAggreg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))} } })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output$radiores_young_A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&lt;-  renderPlot({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if (reacAggregPlots$doPlot == FALSE) {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return(NULL) }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else { dochord(ag[["Young"]][[input$radioAggreg]], unicolors= ag[["Colorsmat"]])} } , height = 450, width = 450 )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output$radiores_young_B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&lt;-  function(){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if (reacAggregPlots$doPlot == FALSE) {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return () }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else {df &lt;- ag[["Young"]][[input$radioAggreg]]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	df %&gt;%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	knitr::kable("html") %&gt;%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	kable_styling("striped", full_width = F) %&gt;%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	add_header_above(c(" ", "To" = dim(df)[2])) %&gt;%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	add_footnote("rownames are 'From' nodes, colnames are 'To' nodes")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	} }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100" y="1642513"/>
            <a:ext cx="4571998" cy="332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/>
          <p:nvPr/>
        </p:nvSpPr>
        <p:spPr>
          <a:xfrm>
            <a:off x="1949400" y="1802150"/>
            <a:ext cx="3814675" cy="911600"/>
          </a:xfrm>
          <a:custGeom>
            <a:rect b="b" l="l" r="r" t="t"/>
            <a:pathLst>
              <a:path extrusionOk="0" h="36464" w="152587">
                <a:moveTo>
                  <a:pt x="0" y="0"/>
                </a:moveTo>
                <a:cubicBezTo>
                  <a:pt x="25431" y="6077"/>
                  <a:pt x="127156" y="30387"/>
                  <a:pt x="152587" y="364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7" name="Google Shape;167;p16"/>
          <p:cNvSpPr/>
          <p:nvPr/>
        </p:nvSpPr>
        <p:spPr>
          <a:xfrm>
            <a:off x="2622600" y="2622600"/>
            <a:ext cx="3302775" cy="918600"/>
          </a:xfrm>
          <a:custGeom>
            <a:rect b="b" l="l" r="r" t="t"/>
            <a:pathLst>
              <a:path extrusionOk="0" h="36744" w="132111">
                <a:moveTo>
                  <a:pt x="0" y="0"/>
                </a:moveTo>
                <a:cubicBezTo>
                  <a:pt x="22019" y="6124"/>
                  <a:pt x="110093" y="30620"/>
                  <a:pt x="132111" y="367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8" name="Google Shape;168;p16"/>
          <p:cNvSpPr/>
          <p:nvPr/>
        </p:nvSpPr>
        <p:spPr>
          <a:xfrm>
            <a:off x="2566500" y="3267725"/>
            <a:ext cx="5392425" cy="1888175"/>
          </a:xfrm>
          <a:custGeom>
            <a:rect b="b" l="l" r="r" t="t"/>
            <a:pathLst>
              <a:path extrusionOk="0" h="75527" w="215697">
                <a:moveTo>
                  <a:pt x="0" y="0"/>
                </a:moveTo>
                <a:cubicBezTo>
                  <a:pt x="27301" y="12529"/>
                  <a:pt x="127857" y="70777"/>
                  <a:pt x="163806" y="75171"/>
                </a:cubicBezTo>
                <a:cubicBezTo>
                  <a:pt x="199756" y="79565"/>
                  <a:pt x="207049" y="34500"/>
                  <a:pt x="215697" y="263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69" name="Google Shape;169;p16"/>
          <p:cNvPicPr preferRelativeResize="0"/>
          <p:nvPr/>
        </p:nvPicPr>
        <p:blipFill rotWithShape="1">
          <a:blip r:embed="rId5">
            <a:alphaModFix/>
          </a:blip>
          <a:srcRect b="63290" l="0" r="38979" t="0"/>
          <a:stretch/>
        </p:blipFill>
        <p:spPr>
          <a:xfrm>
            <a:off x="1468313" y="182325"/>
            <a:ext cx="2987170" cy="1015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6"/>
          <p:cNvCxnSpPr/>
          <p:nvPr/>
        </p:nvCxnSpPr>
        <p:spPr>
          <a:xfrm rot="10800000">
            <a:off x="3323700" y="1143000"/>
            <a:ext cx="21108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6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6256475" y="2038475"/>
            <a:ext cx="8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6871700" y="1199225"/>
            <a:ext cx="10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A.a.main.1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94775" y="701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63225" y="491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785375" y="1143000"/>
            <a:ext cx="8484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 flipH="1">
            <a:off x="855400" y="238400"/>
            <a:ext cx="37797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◾observeEvent(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input$LOADSTART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currentday$x &lt;- isolate(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input$DAY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#sauvegarde du graph assoc au jour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tmpReacGraph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= reactive({...read.graph(file=past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(grdir, age,"_",currentday$x,"_igraph_unfi.ml"),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format="graphml")...})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igElmens_list$x[age]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isolate(tmpReacGraph())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aggreg_day$x[[age]]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&lt;-aggreg_matrices[[age]]               [[currentday$x]]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reacAggregPlots$doPlot &lt;- TRUE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output$thisiscondition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renderText({reacAggregPlots$doPlot})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if ( reacAggregPlots$doPlot == TRUE 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displayintroBEST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aggreg_day$x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output$labmain_young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renderText({paste("Young, ", currentday$x,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"loaded, go to tables to see available nodes")})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output$labtabyoung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renderText({paste(currentday$x, " ! 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output$tableyoung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renderDT(igraph::as_data_frame(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igElems_list$x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[["Young"]],"vertices"),filter =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"top",options = list(pageLength=15))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 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input$radioAggreg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if (reacAggregPlots$doPlot == FALSE){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print("YOU HAVNT LOADED Anything")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}else{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displayintroBEST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aggreg_day$x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)}})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50" y="154275"/>
            <a:ext cx="4571998" cy="253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2945150" y="911600"/>
            <a:ext cx="2804887" cy="2068600"/>
          </a:xfrm>
          <a:custGeom>
            <a:rect b="b" l="l" r="r" t="t"/>
            <a:pathLst>
              <a:path extrusionOk="0" h="30552" w="102098">
                <a:moveTo>
                  <a:pt x="0" y="28049"/>
                </a:moveTo>
                <a:cubicBezTo>
                  <a:pt x="12996" y="28189"/>
                  <a:pt x="61941" y="32818"/>
                  <a:pt x="77976" y="28891"/>
                </a:cubicBezTo>
                <a:cubicBezTo>
                  <a:pt x="94011" y="24964"/>
                  <a:pt x="92188" y="9303"/>
                  <a:pt x="96208" y="4488"/>
                </a:cubicBezTo>
                <a:cubicBezTo>
                  <a:pt x="100228" y="-327"/>
                  <a:pt x="101116" y="748"/>
                  <a:pt x="10209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7" name="Google Shape;187;p17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5">
            <a:alphaModFix/>
          </a:blip>
          <a:srcRect b="37413" l="0" r="0" t="0"/>
          <a:stretch/>
        </p:blipFill>
        <p:spPr>
          <a:xfrm>
            <a:off x="4572000" y="3125000"/>
            <a:ext cx="4572002" cy="171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/>
          <p:nvPr/>
        </p:nvSpPr>
        <p:spPr>
          <a:xfrm>
            <a:off x="2875025" y="1276225"/>
            <a:ext cx="1753075" cy="806425"/>
          </a:xfrm>
          <a:custGeom>
            <a:rect b="b" l="l" r="r" t="t"/>
            <a:pathLst>
              <a:path extrusionOk="0" h="32257" w="70123">
                <a:moveTo>
                  <a:pt x="0" y="32257"/>
                </a:moveTo>
                <a:cubicBezTo>
                  <a:pt x="8929" y="30668"/>
                  <a:pt x="43243" y="27488"/>
                  <a:pt x="53574" y="22720"/>
                </a:cubicBezTo>
                <a:cubicBezTo>
                  <a:pt x="63906" y="17952"/>
                  <a:pt x="59231" y="7434"/>
                  <a:pt x="61989" y="3647"/>
                </a:cubicBezTo>
                <a:cubicBezTo>
                  <a:pt x="64747" y="-140"/>
                  <a:pt x="68767" y="608"/>
                  <a:pt x="7012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1" name="Google Shape;191;p17"/>
          <p:cNvSpPr/>
          <p:nvPr/>
        </p:nvSpPr>
        <p:spPr>
          <a:xfrm>
            <a:off x="2811925" y="3270931"/>
            <a:ext cx="2889050" cy="599850"/>
          </a:xfrm>
          <a:custGeom>
            <a:rect b="b" l="l" r="r" t="t"/>
            <a:pathLst>
              <a:path extrusionOk="0" h="23994" w="115562">
                <a:moveTo>
                  <a:pt x="0" y="152"/>
                </a:moveTo>
                <a:cubicBezTo>
                  <a:pt x="9537" y="573"/>
                  <a:pt x="37960" y="-1297"/>
                  <a:pt x="57220" y="2677"/>
                </a:cubicBezTo>
                <a:cubicBezTo>
                  <a:pt x="76480" y="6651"/>
                  <a:pt x="105838" y="20441"/>
                  <a:pt x="115562" y="239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2" name="Google Shape;192;p17"/>
          <p:cNvSpPr/>
          <p:nvPr/>
        </p:nvSpPr>
        <p:spPr>
          <a:xfrm>
            <a:off x="2734775" y="3645463"/>
            <a:ext cx="3022300" cy="540850"/>
          </a:xfrm>
          <a:custGeom>
            <a:rect b="b" l="l" r="r" t="t"/>
            <a:pathLst>
              <a:path extrusionOk="0" h="21634" w="120892">
                <a:moveTo>
                  <a:pt x="0" y="1158"/>
                </a:moveTo>
                <a:cubicBezTo>
                  <a:pt x="9864" y="1252"/>
                  <a:pt x="39035" y="-1694"/>
                  <a:pt x="59184" y="1719"/>
                </a:cubicBezTo>
                <a:cubicBezTo>
                  <a:pt x="79333" y="5132"/>
                  <a:pt x="110607" y="18315"/>
                  <a:pt x="120892" y="216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1091450" y="905000"/>
            <a:ext cx="3415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●mainPanel(...Ligand-Receptor...,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● tabsetPanel(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●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tabPanel("cross",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actionButton("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docross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"docrossing"),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verbatimTextOutput("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crossinf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●tabPanel("animated",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labtextyoung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visNetworkOutput("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                	height="350px"),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style= "background-color: #ffffff;" 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4">
            <a:alphaModFix/>
          </a:blip>
          <a:srcRect b="49662" l="0" r="0" t="0"/>
          <a:stretch/>
        </p:blipFill>
        <p:spPr>
          <a:xfrm>
            <a:off x="4572000" y="0"/>
            <a:ext cx="4419602" cy="11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5">
            <a:alphaModFix/>
          </a:blip>
          <a:srcRect b="15966" l="0" r="0" t="0"/>
          <a:stretch/>
        </p:blipFill>
        <p:spPr>
          <a:xfrm>
            <a:off x="4572000" y="2977150"/>
            <a:ext cx="4688323" cy="208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 rotWithShape="1">
          <a:blip r:embed="rId6">
            <a:alphaModFix/>
          </a:blip>
          <a:srcRect b="50811" l="0" r="0" t="0"/>
          <a:stretch/>
        </p:blipFill>
        <p:spPr>
          <a:xfrm>
            <a:off x="4586750" y="1507113"/>
            <a:ext cx="4390099" cy="11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/>
          <p:nvPr/>
        </p:nvSpPr>
        <p:spPr>
          <a:xfrm>
            <a:off x="2587525" y="236303"/>
            <a:ext cx="4214375" cy="1117075"/>
          </a:xfrm>
          <a:custGeom>
            <a:rect b="b" l="l" r="r" t="t"/>
            <a:pathLst>
              <a:path extrusionOk="0" h="44683" w="168575">
                <a:moveTo>
                  <a:pt x="0" y="44683"/>
                </a:moveTo>
                <a:cubicBezTo>
                  <a:pt x="5423" y="43888"/>
                  <a:pt x="22252" y="46739"/>
                  <a:pt x="32537" y="39914"/>
                </a:cubicBezTo>
                <a:cubicBezTo>
                  <a:pt x="42822" y="33089"/>
                  <a:pt x="41700" y="10089"/>
                  <a:pt x="61708" y="3731"/>
                </a:cubicBezTo>
                <a:cubicBezTo>
                  <a:pt x="81716" y="-2627"/>
                  <a:pt x="134776" y="927"/>
                  <a:pt x="152587" y="1768"/>
                </a:cubicBezTo>
                <a:cubicBezTo>
                  <a:pt x="170398" y="2610"/>
                  <a:pt x="165910" y="7611"/>
                  <a:pt x="168575" y="87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09" name="Google Shape;209;p18"/>
          <p:cNvSpPr/>
          <p:nvPr/>
        </p:nvSpPr>
        <p:spPr>
          <a:xfrm>
            <a:off x="3225650" y="813425"/>
            <a:ext cx="2538425" cy="694225"/>
          </a:xfrm>
          <a:custGeom>
            <a:rect b="b" l="l" r="r" t="t"/>
            <a:pathLst>
              <a:path extrusionOk="0" h="27769" w="101537">
                <a:moveTo>
                  <a:pt x="0" y="27769"/>
                </a:moveTo>
                <a:cubicBezTo>
                  <a:pt x="8836" y="26600"/>
                  <a:pt x="36090" y="25384"/>
                  <a:pt x="53013" y="20756"/>
                </a:cubicBezTo>
                <a:cubicBezTo>
                  <a:pt x="69936" y="16128"/>
                  <a:pt x="93450" y="3459"/>
                  <a:pt x="10153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0" name="Google Shape;210;p18"/>
          <p:cNvSpPr/>
          <p:nvPr/>
        </p:nvSpPr>
        <p:spPr>
          <a:xfrm>
            <a:off x="3667425" y="1802150"/>
            <a:ext cx="1949400" cy="582025"/>
          </a:xfrm>
          <a:custGeom>
            <a:rect b="b" l="l" r="r" t="t"/>
            <a:pathLst>
              <a:path extrusionOk="0" h="23281" w="77976">
                <a:moveTo>
                  <a:pt x="0" y="0"/>
                </a:moveTo>
                <a:cubicBezTo>
                  <a:pt x="4909" y="2758"/>
                  <a:pt x="16455" y="12669"/>
                  <a:pt x="29451" y="16549"/>
                </a:cubicBezTo>
                <a:cubicBezTo>
                  <a:pt x="42447" y="20429"/>
                  <a:pt x="69889" y="22159"/>
                  <a:pt x="77976" y="232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1" name="Google Shape;211;p18"/>
          <p:cNvSpPr/>
          <p:nvPr/>
        </p:nvSpPr>
        <p:spPr>
          <a:xfrm>
            <a:off x="2825950" y="2763409"/>
            <a:ext cx="4396700" cy="350050"/>
          </a:xfrm>
          <a:custGeom>
            <a:rect b="b" l="l" r="r" t="t"/>
            <a:pathLst>
              <a:path extrusionOk="0" h="14002" w="175868">
                <a:moveTo>
                  <a:pt x="0" y="2782"/>
                </a:moveTo>
                <a:cubicBezTo>
                  <a:pt x="17484" y="2408"/>
                  <a:pt x="75592" y="-1332"/>
                  <a:pt x="104903" y="538"/>
                </a:cubicBezTo>
                <a:cubicBezTo>
                  <a:pt x="134214" y="2408"/>
                  <a:pt x="164041" y="11758"/>
                  <a:pt x="175868" y="140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2" name="Google Shape;212;p18"/>
          <p:cNvSpPr/>
          <p:nvPr/>
        </p:nvSpPr>
        <p:spPr>
          <a:xfrm>
            <a:off x="3863750" y="3064350"/>
            <a:ext cx="1774125" cy="308550"/>
          </a:xfrm>
          <a:custGeom>
            <a:rect b="b" l="l" r="r" t="t"/>
            <a:pathLst>
              <a:path extrusionOk="0" h="12342" w="70965">
                <a:moveTo>
                  <a:pt x="0" y="0"/>
                </a:moveTo>
                <a:cubicBezTo>
                  <a:pt x="11828" y="2057"/>
                  <a:pt x="59138" y="10285"/>
                  <a:pt x="70965" y="1234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3" name="Google Shape;213;p18"/>
          <p:cNvSpPr/>
          <p:nvPr/>
        </p:nvSpPr>
        <p:spPr>
          <a:xfrm>
            <a:off x="3821675" y="3239675"/>
            <a:ext cx="2699725" cy="603050"/>
          </a:xfrm>
          <a:custGeom>
            <a:rect b="b" l="l" r="r" t="t"/>
            <a:pathLst>
              <a:path extrusionOk="0" h="24122" w="107989">
                <a:moveTo>
                  <a:pt x="0" y="0"/>
                </a:moveTo>
                <a:cubicBezTo>
                  <a:pt x="17998" y="4020"/>
                  <a:pt x="89991" y="20102"/>
                  <a:pt x="107989" y="241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1188688" y="161700"/>
            <a:ext cx="3415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input$docross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if (length(igElems_list$x) == 0){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output$crossinf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renderText({"error: no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	networks were loaded !!"})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crossedtab$x = NULL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}else{V_vec = list()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for (age in c("Young","Old")){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V_vec[[age]] =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igraph::as_data_frame(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igElems_list$x[[age]], </a:t>
            </a:r>
            <a:endParaRPr b="1" sz="10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"vertices")[["_nx_name"]]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crossedtab$x[["ExclusiveYoung"]] =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sort(setdiff(V_vec[["Young"]],V_vec [["Old"]]))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crossedtab$x[["ExclusiveOld"]] =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sort(setdiff(V_vec[["Old"]],V_vec [["Young"]]))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crossedtab$x[["Intersection"]] =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sort(intersect(V_vec[["Old"]], V_vec[["Young"]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output$crossinf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renderPrint(crossedtab$x)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}})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4">
            <a:alphaModFix/>
          </a:blip>
          <a:srcRect b="50811" l="0" r="0" t="0"/>
          <a:stretch/>
        </p:blipFill>
        <p:spPr>
          <a:xfrm>
            <a:off x="4691200" y="2966200"/>
            <a:ext cx="4390099" cy="11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207" y="925600"/>
            <a:ext cx="4012079" cy="15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/>
          <p:nvPr/>
        </p:nvSpPr>
        <p:spPr>
          <a:xfrm>
            <a:off x="4305525" y="820425"/>
            <a:ext cx="2047600" cy="1360400"/>
          </a:xfrm>
          <a:custGeom>
            <a:rect b="b" l="l" r="r" t="t"/>
            <a:pathLst>
              <a:path extrusionOk="0" h="54416" w="81904">
                <a:moveTo>
                  <a:pt x="0" y="0"/>
                </a:moveTo>
                <a:cubicBezTo>
                  <a:pt x="13651" y="9069"/>
                  <a:pt x="68253" y="45347"/>
                  <a:pt x="81904" y="544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7" name="Google Shape;227;p19"/>
          <p:cNvSpPr/>
          <p:nvPr/>
        </p:nvSpPr>
        <p:spPr>
          <a:xfrm>
            <a:off x="3877775" y="3050325"/>
            <a:ext cx="1956425" cy="813425"/>
          </a:xfrm>
          <a:custGeom>
            <a:rect b="b" l="l" r="r" t="t"/>
            <a:pathLst>
              <a:path extrusionOk="0" h="32537" w="78257">
                <a:moveTo>
                  <a:pt x="0" y="0"/>
                </a:moveTo>
                <a:cubicBezTo>
                  <a:pt x="13043" y="5423"/>
                  <a:pt x="65214" y="27114"/>
                  <a:pt x="78257" y="325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8" name="Google Shape;228;p19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1188688" y="161700"/>
            <a:ext cx="34152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06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input$GO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if (currentday$x == ''){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shinyalert("Oops!", "You did not loaded a DAY",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type = "error")}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else{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pickneigh = list("Young"=c(''), "Old"=c(''))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here.subgr = list()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if (input$young_nodes == "" 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renderVisNetwork({NULL})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output$labtextyoung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paste("NO nodes declared to search for. Introduce a single one:\n","Il34_FAPs\n or a comma separated list:\n ","Crlf1_sCs, Edil3_sCs")})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}else{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pickneigh[["Young"]] = unlist( str_split(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gsub(" ","",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input$young_nodes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), ",") 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ytrycatch &lt;- tryCatch({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here.subgr[["Young"]]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doinduced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igElems_list$x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[["Young"]],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pickneigh[["Young"]],orderinp =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input$NEIGH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subnet.y$nodes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(here.subgr[["Young"]])$nodes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subnet.y$edges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(here.subgr[["Young"]])$edges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output$labtextyoung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renderText({paste("YOUNG day ", currentday$x)})  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}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675" y="2741826"/>
            <a:ext cx="1220725" cy="18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/>
        </p:nvSpPr>
        <p:spPr>
          <a:xfrm>
            <a:off x="5884175" y="2741825"/>
            <a:ext cx="325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function(myg){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 &lt;- toVisNetworkData(myg)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data$nodes$label =data$nodes$genesym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data$nodes$value = data$nodes$specificity*10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data$nodes$groupname = data$nodes$celltype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data$edges$width = data$edges$weight * 10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return(data)}</a:t>
            </a:r>
            <a:endParaRPr/>
          </a:p>
        </p:txBody>
      </p:sp>
      <p:pic>
        <p:nvPicPr>
          <p:cNvPr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725" y="196573"/>
            <a:ext cx="2354223" cy="10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/>
          <p:nvPr/>
        </p:nvSpPr>
        <p:spPr>
          <a:xfrm>
            <a:off x="3721175" y="832350"/>
            <a:ext cx="891488" cy="154275"/>
          </a:xfrm>
          <a:custGeom>
            <a:rect b="b" l="l" r="r" t="t"/>
            <a:pathLst>
              <a:path extrusionOk="0" h="6171" w="46281">
                <a:moveTo>
                  <a:pt x="0" y="6171"/>
                </a:moveTo>
                <a:cubicBezTo>
                  <a:pt x="7714" y="5143"/>
                  <a:pt x="38568" y="1029"/>
                  <a:pt x="462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246" name="Google Shape;2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4722" y="1345350"/>
            <a:ext cx="2354224" cy="5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/>
        </p:nvSpPr>
        <p:spPr>
          <a:xfrm>
            <a:off x="7003350" y="161700"/>
            <a:ext cx="209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subgraph 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doinduced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unction(g, interestvec ,orderinp){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vertex_attr(g)$numid &lt;-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vertex_attr(g)$id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vertex_attr(g)$uniname &lt;-  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vertex_attr(g)[["_nx_name"]]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selnodes = V(g)[uniname %in%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interestvec]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selegoV &lt;- ego(g, order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=orderinp, nodes = selnodes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, mode = "all", mindist = 0)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selegoG &lt;- induced_subgraph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(g,unlist(selegoV))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return(selegoG)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3513150" y="2846975"/>
            <a:ext cx="1135975" cy="301525"/>
          </a:xfrm>
          <a:custGeom>
            <a:rect b="b" l="l" r="r" t="t"/>
            <a:pathLst>
              <a:path extrusionOk="0" h="12061" w="45439">
                <a:moveTo>
                  <a:pt x="0" y="0"/>
                </a:moveTo>
                <a:cubicBezTo>
                  <a:pt x="7573" y="2010"/>
                  <a:pt x="37866" y="10051"/>
                  <a:pt x="45439" y="120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9" name="Google Shape;249;p20"/>
          <p:cNvSpPr/>
          <p:nvPr/>
        </p:nvSpPr>
        <p:spPr>
          <a:xfrm>
            <a:off x="4137250" y="3464050"/>
            <a:ext cx="518900" cy="301550"/>
          </a:xfrm>
          <a:custGeom>
            <a:rect b="b" l="l" r="r" t="t"/>
            <a:pathLst>
              <a:path extrusionOk="0" h="12062" w="20756">
                <a:moveTo>
                  <a:pt x="0" y="0"/>
                </a:moveTo>
                <a:cubicBezTo>
                  <a:pt x="3459" y="2010"/>
                  <a:pt x="17297" y="10052"/>
                  <a:pt x="20756" y="120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0" name="Google Shape;250;p20"/>
          <p:cNvSpPr/>
          <p:nvPr/>
        </p:nvSpPr>
        <p:spPr>
          <a:xfrm>
            <a:off x="4074123" y="1712375"/>
            <a:ext cx="1105705" cy="180993"/>
          </a:xfrm>
          <a:custGeom>
            <a:rect b="b" l="l" r="r" t="t"/>
            <a:pathLst>
              <a:path extrusionOk="0" h="16269" w="59184">
                <a:moveTo>
                  <a:pt x="0" y="16269"/>
                </a:moveTo>
                <a:cubicBezTo>
                  <a:pt x="9864" y="13558"/>
                  <a:pt x="49320" y="2712"/>
                  <a:pt x="591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251" name="Google Shape;251;p20"/>
          <p:cNvPicPr preferRelativeResize="0"/>
          <p:nvPr/>
        </p:nvPicPr>
        <p:blipFill rotWithShape="1">
          <a:blip r:embed="rId7">
            <a:alphaModFix/>
          </a:blip>
          <a:srcRect b="26495" l="24861" r="21924" t="14729"/>
          <a:stretch/>
        </p:blipFill>
        <p:spPr>
          <a:xfrm>
            <a:off x="6714900" y="4051150"/>
            <a:ext cx="1868076" cy="10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1173800" y="63525"/>
            <a:ext cx="34152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06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pickneigh[["Young"]] = unlist( str_split(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gsub(" ","",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input$young_nodes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), ",") 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ytrycatch &lt;- tryCatch({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here.subgr[["Young"]]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doinduced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igElems_list$x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[["Young"]],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pickneigh[["Young"]],orderinp =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input$NEIGH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subnet.y$nodes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(here.subgr[["Young"]])$nodes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subnet.y$edges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(here.subgr[["Young"]])$edges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output$young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</a:t>
            </a:r>
            <a:r>
              <a:rPr b="1" lang="fr" sz="1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renderVisNetwork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req(subnet.y$edges)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netout &lt;- </a:t>
            </a:r>
            <a:r>
              <a:rPr b="1" lang="fr" sz="1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visNetwork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subnet.y$nodes, subnet.y$edges,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physics = FALSE) %&gt;%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	     </a:t>
            </a:r>
            <a:r>
              <a:rPr b="1" lang="fr" sz="1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visEdges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(shadow=T, arrows="to",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physics=FALSE) %&gt;%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	       </a:t>
            </a:r>
            <a:r>
              <a:rPr b="1" lang="fr" sz="1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visInteraction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(navigationButtons = TRUE)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netout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}) }, warning = function(war){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renderVisNetwork({NULL})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output$labtextyoung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renderText({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paste("this node is not not in Young at this day")})  }, error = function(err){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output$young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renderVisNetwork({NULL})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output$labtextyoung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paste("this node is not not in Young at this day")})}, finally = { print("bad entry by user at input$young_nodes")}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}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4603900" y="103925"/>
            <a:ext cx="325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function(myg){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 &lt;- toVisNetworkData(myg)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data$nodes$label =data$nodes$genesym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data$nodes$value = data$nodes$specificity*10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data$nodes$groupname = data$nodes$celltype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data$edges$width = data$edges$weight * 10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return(data)}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4738375" y="1311300"/>
            <a:ext cx="209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subgraph 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doinduced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function(g, interestvec ,orderinp){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vertex_attr(g)$numid &lt;-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vertex_attr(g)$id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vertex_attr(g)$uniname &lt;-  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vertex_attr(g)[["_nx_name"]]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selnodes = V(g)[uniname %in%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interestvec]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selegoV &lt;- ego(g, order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=orderinp, nodes = selnodes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, mode = "all", mindist = 0)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selegoG &lt;- induced_subgraph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(g,unlist(selegoV))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return(selegoG)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4">
            <a:alphaModFix/>
          </a:blip>
          <a:srcRect b="26495" l="24861" r="21924" t="14729"/>
          <a:stretch/>
        </p:blipFill>
        <p:spPr>
          <a:xfrm>
            <a:off x="6964450" y="2831025"/>
            <a:ext cx="1868076" cy="10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