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ld Standard TT"/>
      <p:regular r:id="rId23"/>
      <p:bold r:id="rId24"/>
      <p: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A91CC6-498C-444F-8146-B49C1101B150}">
  <a:tblStyle styleId="{B0A91CC6-498C-444F-8146-B49C1101B1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ldStandardTT-bold.fntdata"/><Relationship Id="rId23" Type="http://schemas.openxmlformats.org/officeDocument/2006/relationships/font" Target="fonts/OldStandardT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OldStandardTT-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ace7603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ace7603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ace76031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ace76031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ace76031e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ace76031e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ace76031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ace76031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ace76031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ace76031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ace76031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ace76031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ace76031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ace76031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ace76031e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ace76031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ace76031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ace76031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ace76031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1ace76031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ace76031e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ace76031e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ace76031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ace76031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822800" y="-8"/>
            <a:ext cx="75966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>
                <a:latin typeface="Economica"/>
                <a:ea typeface="Economica"/>
                <a:cs typeface="Economica"/>
                <a:sym typeface="Economica"/>
              </a:rPr>
              <a:t>Papier ageing - Figure 1 partie bioinformatique </a:t>
            </a:r>
            <a:endParaRPr sz="42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375" y="3677875"/>
            <a:ext cx="2314224" cy="110889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1845900" y="1815900"/>
            <a:ext cx="54522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Partenariat des équipes de</a:t>
            </a:r>
            <a:r>
              <a:rPr lang="fr" sz="1300">
                <a:latin typeface="Open Sans"/>
                <a:ea typeface="Open Sans"/>
                <a:cs typeface="Open Sans"/>
                <a:sym typeface="Open Sans"/>
              </a:rPr>
              <a:t>:	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fr" sz="1300">
                <a:latin typeface="Open Sans"/>
                <a:ea typeface="Open Sans"/>
                <a:cs typeface="Open Sans"/>
                <a:sym typeface="Open Sans"/>
              </a:rPr>
              <a:t>Dr. Fabien LE GRAND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fr" sz="1300">
                <a:latin typeface="Open Sans"/>
                <a:ea typeface="Open Sans"/>
                <a:cs typeface="Open Sans"/>
                <a:sym typeface="Open Sans"/>
              </a:rPr>
              <a:t>Dr. Bénédicte CHAZAUD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fr" sz="1300">
                <a:latin typeface="Open Sans"/>
                <a:ea typeface="Open Sans"/>
                <a:cs typeface="Open Sans"/>
                <a:sym typeface="Open Sans"/>
              </a:rPr>
              <a:t>Dr. Jérôme FEIGE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latin typeface="Open Sans"/>
                <a:ea typeface="Open Sans"/>
                <a:cs typeface="Open Sans"/>
                <a:sym typeface="Open Sans"/>
              </a:rPr>
              <a:t>Contributeurs: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fr" sz="1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PhD Hoang DIEU-HUONG	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fr" sz="1300">
                <a:latin typeface="Open Sans"/>
                <a:ea typeface="Open Sans"/>
                <a:cs typeface="Open Sans"/>
                <a:sym typeface="Open Sans"/>
              </a:rPr>
              <a:t>IE Johanna GALVIS-LACROUX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fr" sz="1300">
                <a:latin typeface="Open Sans"/>
                <a:ea typeface="Open Sans"/>
                <a:cs typeface="Open Sans"/>
                <a:sym typeface="Open Sans"/>
              </a:rPr>
              <a:t>IE William JARASSIER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●"/>
            </a:pPr>
            <a:r>
              <a:rPr lang="fr" sz="1300">
                <a:latin typeface="Open Sans"/>
                <a:ea typeface="Open Sans"/>
                <a:cs typeface="Open Sans"/>
                <a:sym typeface="Open Sans"/>
              </a:rPr>
              <a:t>IE Pauline MOULLÉ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0" y="0"/>
            <a:ext cx="259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363650" y="4153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/>
              <a:t>Figure 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700" y="541800"/>
            <a:ext cx="6181074" cy="460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3354900" y="0"/>
            <a:ext cx="547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Distribution des pathways significativement </a:t>
            </a:r>
            <a:r>
              <a:rPr b="1" lang="fr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différentiellement</a:t>
            </a:r>
            <a:r>
              <a:rPr b="1" lang="fr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exprimés Old vs Young, en fonction du log2FoldChange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>
            <a:off x="29700" y="0"/>
            <a:ext cx="259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/>
              <a:t>Figure 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0" y="131262"/>
            <a:ext cx="3768725" cy="4925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7200975" y="4704450"/>
            <a:ext cx="7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Selenop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3360300" y="2030200"/>
            <a:ext cx="7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Old Standard TT"/>
                <a:ea typeface="Old Standard TT"/>
                <a:cs typeface="Old Standard TT"/>
                <a:sym typeface="Old Standard TT"/>
              </a:rPr>
              <a:t>Selenop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4">
            <a:alphaModFix/>
          </a:blip>
          <a:srcRect b="36651" l="60877" r="11827" t="59251"/>
          <a:stretch/>
        </p:blipFill>
        <p:spPr>
          <a:xfrm>
            <a:off x="0" y="2634850"/>
            <a:ext cx="2624401" cy="56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0" y="0"/>
            <a:ext cx="259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/>
              <a:t>Figure 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3">
            <a:alphaModFix/>
          </a:blip>
          <a:srcRect b="41297" l="3050" r="10764" t="38975"/>
          <a:stretch/>
        </p:blipFill>
        <p:spPr>
          <a:xfrm>
            <a:off x="2747100" y="1400675"/>
            <a:ext cx="6172550" cy="885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b="786" l="3050" r="10764" t="97025"/>
          <a:stretch/>
        </p:blipFill>
        <p:spPr>
          <a:xfrm>
            <a:off x="2747100" y="2257950"/>
            <a:ext cx="6172550" cy="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37832" l="89234" r="0" t="18959"/>
          <a:stretch/>
        </p:blipFill>
        <p:spPr>
          <a:xfrm>
            <a:off x="5728175" y="2657650"/>
            <a:ext cx="749999" cy="18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3184075" y="875800"/>
            <a:ext cx="427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3518075" y="1058225"/>
            <a:ext cx="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D0</a:t>
            </a:r>
            <a:endParaRPr b="1" sz="1200"/>
          </a:p>
        </p:txBody>
      </p:sp>
      <p:sp>
        <p:nvSpPr>
          <p:cNvPr id="175" name="Google Shape;175;p24"/>
          <p:cNvSpPr txBox="1"/>
          <p:nvPr/>
        </p:nvSpPr>
        <p:spPr>
          <a:xfrm>
            <a:off x="4969350" y="1058225"/>
            <a:ext cx="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D2</a:t>
            </a:r>
            <a:endParaRPr b="1" sz="1200"/>
          </a:p>
        </p:txBody>
      </p:sp>
      <p:sp>
        <p:nvSpPr>
          <p:cNvPr id="176" name="Google Shape;176;p24"/>
          <p:cNvSpPr txBox="1"/>
          <p:nvPr/>
        </p:nvSpPr>
        <p:spPr>
          <a:xfrm>
            <a:off x="6324100" y="1058225"/>
            <a:ext cx="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D4</a:t>
            </a:r>
            <a:endParaRPr b="1" sz="1200"/>
          </a:p>
        </p:txBody>
      </p:sp>
      <p:sp>
        <p:nvSpPr>
          <p:cNvPr id="177" name="Google Shape;177;p24"/>
          <p:cNvSpPr txBox="1"/>
          <p:nvPr/>
        </p:nvSpPr>
        <p:spPr>
          <a:xfrm>
            <a:off x="7833900" y="1058225"/>
            <a:ext cx="48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/>
              <a:t>D7</a:t>
            </a:r>
            <a:endParaRPr b="1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-62675"/>
            <a:ext cx="9144000" cy="8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283650" y="-62675"/>
            <a:ext cx="85206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>
                <a:latin typeface="Economica"/>
                <a:ea typeface="Economica"/>
                <a:cs typeface="Economica"/>
                <a:sym typeface="Economica"/>
              </a:rPr>
              <a:t>RNA-seq de 6 types cellulaires au cours de la régénération du tissus musculaire de souris jeunes et agées</a:t>
            </a:r>
            <a:endParaRPr sz="2400"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83650" y="10155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/>
              <a:t>Explorer l’expression du micro-environnement au cours de la régénération et trouver les différences entre les souris jeunes et agées</a:t>
            </a:r>
            <a:endParaRPr sz="14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75" y="1628800"/>
            <a:ext cx="4454600" cy="3310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" name="Google Shape;71;p14"/>
          <p:cNvGraphicFramePr/>
          <p:nvPr/>
        </p:nvGraphicFramePr>
        <p:xfrm>
          <a:off x="5095500" y="188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{B0A91CC6-498C-444F-8146-B49C1101B150}</a:tableStyleId>
              </a:tblPr>
              <a:tblGrid>
                <a:gridCol w="1430675"/>
                <a:gridCol w="606600"/>
                <a:gridCol w="606600"/>
                <a:gridCol w="606600"/>
                <a:gridCol w="606600"/>
              </a:tblGrid>
              <a:tr h="51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Cell sequenced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D0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D2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D4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D7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ECs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0B3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0B3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0B3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0B387"/>
                    </a:solidFill>
                  </a:tcPr>
                </a:tc>
              </a:tr>
              <a:tr h="315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FAPs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D85C6"/>
                    </a:solidFill>
                  </a:tcPr>
                </a:tc>
              </a:tr>
              <a:tr h="31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MuSc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7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7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71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171F1"/>
                    </a:solidFill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Neutrophils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E44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Inflammatory-Mac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Resolving-Mac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259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/>
              <a:t>Figure 1</a:t>
            </a:r>
            <a:endParaRPr sz="2400"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215" y="0"/>
            <a:ext cx="389528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>
            <a:off x="0" y="0"/>
            <a:ext cx="259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/>
              <a:t>Figure 1-A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50000" l="0" r="50288" t="0"/>
          <a:stretch/>
        </p:blipFill>
        <p:spPr>
          <a:xfrm>
            <a:off x="4150230" y="0"/>
            <a:ext cx="387285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0"/>
            <a:ext cx="259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/>
              <a:t>Figure 1-B-C-D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50000" l="49685" r="0" t="0"/>
          <a:stretch/>
        </p:blipFill>
        <p:spPr>
          <a:xfrm>
            <a:off x="4216700" y="0"/>
            <a:ext cx="39198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0"/>
            <a:ext cx="259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/>
              <a:t>Figure 1-E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-274" l="0" r="49685" t="50274"/>
          <a:stretch/>
        </p:blipFill>
        <p:spPr>
          <a:xfrm>
            <a:off x="4216700" y="0"/>
            <a:ext cx="39198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0" y="0"/>
            <a:ext cx="259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/>
              <a:t>Figure 1-E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50314" r="-628" t="50000"/>
          <a:stretch/>
        </p:blipFill>
        <p:spPr>
          <a:xfrm>
            <a:off x="4216700" y="0"/>
            <a:ext cx="39198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163850" y="2270975"/>
            <a:ext cx="2473800" cy="230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1317500" y="972625"/>
            <a:ext cx="2473800" cy="2304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0" y="-62675"/>
            <a:ext cx="9144000" cy="8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2164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Étapes de l’analyse 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719200" y="1796775"/>
            <a:ext cx="1670400" cy="513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Differential Expressed Genes</a:t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387650" y="3248225"/>
            <a:ext cx="1728600" cy="46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 Set Enrichment Analysis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3940900" y="2970025"/>
            <a:ext cx="4628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Réalisée sur un jour données à un type cellulaire choisi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Sur tous les “gènes”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Trié par signe du log2FoldChange * - log10(padj)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4011025" y="883725"/>
            <a:ext cx="70563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➔"/>
            </a:pPr>
            <a:r>
              <a:rPr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Algorithme : fGEA utilisé avec R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➔"/>
            </a:pPr>
            <a:r>
              <a:rPr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Base de donnée: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◆"/>
            </a:pPr>
            <a:r>
              <a:rPr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Genes Set from Molecular Signatures Database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(MSigDB) species Mus musculus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◆"/>
            </a:pPr>
            <a:r>
              <a:rPr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category C2 subcategory = Canonical pathways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Reactome database</a:t>
            </a: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161275" y="2159775"/>
            <a:ext cx="41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 sz="30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/>
          <p:nvPr/>
        </p:nvSpPr>
        <p:spPr>
          <a:xfrm>
            <a:off x="0" y="0"/>
            <a:ext cx="2594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400"/>
              <a:t>Figure 2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2028" r="0" t="9974"/>
          <a:stretch/>
        </p:blipFill>
        <p:spPr>
          <a:xfrm>
            <a:off x="3451332" y="0"/>
            <a:ext cx="4977992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/>
          <p:nvPr/>
        </p:nvSpPr>
        <p:spPr>
          <a:xfrm>
            <a:off x="4067125" y="1121975"/>
            <a:ext cx="729300" cy="23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CELL CYCLE</a:t>
            </a:r>
            <a:endParaRPr sz="700"/>
          </a:p>
        </p:txBody>
      </p:sp>
      <p:sp>
        <p:nvSpPr>
          <p:cNvPr id="136" name="Google Shape;136;p21"/>
          <p:cNvSpPr/>
          <p:nvPr/>
        </p:nvSpPr>
        <p:spPr>
          <a:xfrm>
            <a:off x="5229275" y="762500"/>
            <a:ext cx="955500" cy="23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signal transduction</a:t>
            </a:r>
            <a:endParaRPr sz="700"/>
          </a:p>
        </p:txBody>
      </p:sp>
      <p:sp>
        <p:nvSpPr>
          <p:cNvPr id="137" name="Google Shape;137;p21"/>
          <p:cNvSpPr/>
          <p:nvPr/>
        </p:nvSpPr>
        <p:spPr>
          <a:xfrm>
            <a:off x="6398450" y="632375"/>
            <a:ext cx="1104600" cy="23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metabolism of proteins</a:t>
            </a:r>
            <a:endParaRPr sz="700"/>
          </a:p>
        </p:txBody>
      </p:sp>
      <p:sp>
        <p:nvSpPr>
          <p:cNvPr id="138" name="Google Shape;138;p21"/>
          <p:cNvSpPr/>
          <p:nvPr/>
        </p:nvSpPr>
        <p:spPr>
          <a:xfrm>
            <a:off x="7364250" y="1450950"/>
            <a:ext cx="812100" cy="23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immune system</a:t>
            </a:r>
            <a:endParaRPr sz="700"/>
          </a:p>
        </p:txBody>
      </p:sp>
      <p:sp>
        <p:nvSpPr>
          <p:cNvPr id="139" name="Google Shape;139;p21"/>
          <p:cNvSpPr/>
          <p:nvPr/>
        </p:nvSpPr>
        <p:spPr>
          <a:xfrm>
            <a:off x="7215150" y="2543625"/>
            <a:ext cx="1374900" cy="23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gene expression transcription</a:t>
            </a:r>
            <a:endParaRPr sz="700"/>
          </a:p>
        </p:txBody>
      </p:sp>
      <p:sp>
        <p:nvSpPr>
          <p:cNvPr id="140" name="Google Shape;140;p21"/>
          <p:cNvSpPr/>
          <p:nvPr/>
        </p:nvSpPr>
        <p:spPr>
          <a:xfrm>
            <a:off x="6233850" y="4100400"/>
            <a:ext cx="759600" cy="23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DNA REPAIR</a:t>
            </a:r>
            <a:endParaRPr sz="700"/>
          </a:p>
        </p:txBody>
      </p:sp>
      <p:sp>
        <p:nvSpPr>
          <p:cNvPr id="141" name="Google Shape;141;p21"/>
          <p:cNvSpPr/>
          <p:nvPr/>
        </p:nvSpPr>
        <p:spPr>
          <a:xfrm>
            <a:off x="4885625" y="3511250"/>
            <a:ext cx="1187100" cy="23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METABOLISM OF RNA</a:t>
            </a:r>
            <a:endParaRPr sz="700"/>
          </a:p>
        </p:txBody>
      </p:sp>
      <p:sp>
        <p:nvSpPr>
          <p:cNvPr id="142" name="Google Shape;142;p21"/>
          <p:cNvSpPr/>
          <p:nvPr/>
        </p:nvSpPr>
        <p:spPr>
          <a:xfrm>
            <a:off x="4885625" y="2918600"/>
            <a:ext cx="729300" cy="23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/>
              <a:t>metabolism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