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90" r:id="rId5"/>
    <p:sldId id="291"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1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7331" autoAdjust="0"/>
  </p:normalViewPr>
  <p:slideViewPr>
    <p:cSldViewPr snapToGrid="0" showGuides="1">
      <p:cViewPr varScale="1">
        <p:scale>
          <a:sx n="68" d="100"/>
          <a:sy n="68" d="100"/>
        </p:scale>
        <p:origin x="-720" y="-90"/>
      </p:cViewPr>
      <p:guideLst>
        <p:guide orient="horz" pos="2198"/>
        <p:guide pos="385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pitchFamily="34" charset="0"/>
              </a:rPr>
              <a:t>“</a:t>
            </a:r>
            <a:endParaRPr lang="en-US" sz="8000" baseline="0">
              <a:ln w="3175" cmpd="sng">
                <a:noFill/>
              </a:ln>
              <a:solidFill>
                <a:schemeClr val="accent1">
                  <a:lumMod val="60000"/>
                  <a:lumOff val="40000"/>
                </a:schemeClr>
              </a:solidFill>
              <a:effectLst/>
              <a:latin typeface="Arial" panose="020B0604020202020204" pitchFamily="34" charset="0"/>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panose="020B0604020202020204" pitchFamily="34" charset="0"/>
              </a:rPr>
              <a:t>”</a:t>
            </a:r>
            <a:endParaRPr lang="en-US">
              <a:solidFill>
                <a:schemeClr val="accent1">
                  <a:lumMod val="60000"/>
                  <a:lumOff val="40000"/>
                </a:schemeClr>
              </a:solidFill>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pitchFamily="34" charset="0"/>
              </a:rPr>
              <a:t>“</a:t>
            </a:r>
            <a:endParaRPr lang="en-US" sz="8000" baseline="0">
              <a:ln w="3175" cmpd="sng">
                <a:noFill/>
              </a:ln>
              <a:solidFill>
                <a:schemeClr val="accent1">
                  <a:lumMod val="60000"/>
                  <a:lumOff val="40000"/>
                </a:schemeClr>
              </a:solidFill>
              <a:effectLst/>
              <a:latin typeface="Arial" panose="020B0604020202020204" pitchFamily="34" charset="0"/>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pitchFamily="34" charset="0"/>
              </a:rPr>
              <a:t>”</a:t>
            </a:r>
            <a:endParaRPr lang="en-US" sz="8000" baseline="0">
              <a:ln w="3175" cmpd="sng">
                <a:noFill/>
              </a:ln>
              <a:solidFill>
                <a:schemeClr val="accent1">
                  <a:lumMod val="60000"/>
                  <a:lumOff val="40000"/>
                </a:schemeClr>
              </a:solidFill>
              <a:effectLst/>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92E72D-3AC8-4FED-B2EE-9AEAF76E55C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992E72D-3AC8-4FED-B2EE-9AEAF76E55C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992E72D-3AC8-4FED-B2EE-9AEAF76E55C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2E72D-3AC8-4FED-B2EE-9AEAF76E55C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2E72D-3AC8-4FED-B2EE-9AEAF76E55C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92E72D-3AC8-4FED-B2EE-9AEAF76E55C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92E72D-3AC8-4FED-B2EE-9AEAF76E55C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77AC6-9581-41FC-8DC6-3AFAF007273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2E72D-3AC8-4FED-B2EE-9AEAF76E55CA}"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777AC6-9581-41FC-8DC6-3AFAF007273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554523" y="1152513"/>
            <a:ext cx="9082355" cy="109689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chemeClr val="tx1"/>
                </a:solidFill>
                <a:latin typeface="Arial" panose="020B0604020202020204" pitchFamily="34" charset="0"/>
                <a:cs typeface="Arial" panose="020B0604020202020204" pitchFamily="34" charset="0"/>
              </a:rPr>
              <a:t>ĐỒ </a:t>
            </a:r>
            <a:r>
              <a:rPr lang="en-US" b="1" smtClean="0">
                <a:solidFill>
                  <a:schemeClr val="tx1"/>
                </a:solidFill>
                <a:latin typeface="Arial" panose="020B0604020202020204" pitchFamily="34" charset="0"/>
                <a:cs typeface="Arial" panose="020B0604020202020204" pitchFamily="34" charset="0"/>
              </a:rPr>
              <a:t>ÁN KẾT THÚC MÔN</a:t>
            </a:r>
            <a:endParaRPr lang="en-US" b="1" smtClean="0">
              <a:solidFill>
                <a:schemeClr val="tx1"/>
              </a:solidFill>
              <a:latin typeface="Arial" panose="020B0604020202020204" pitchFamily="34" charset="0"/>
              <a:cs typeface="Arial" panose="020B0604020202020204" pitchFamily="34" charset="0"/>
            </a:endParaRPr>
          </a:p>
        </p:txBody>
      </p:sp>
      <p:sp>
        <p:nvSpPr>
          <p:cNvPr id="8" name="Subtitle 2"/>
          <p:cNvSpPr txBox="1"/>
          <p:nvPr/>
        </p:nvSpPr>
        <p:spPr>
          <a:xfrm>
            <a:off x="1169877" y="2249075"/>
            <a:ext cx="9852917" cy="109689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panose="05040102010807070707"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panose="05040102010807070707"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panose="05040102010807070707"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panose="05040102010807070707"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panose="05040102010807070707"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panose="05040102010807070707"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panose="05040102010807070707" charset="2"/>
              <a:buNone/>
              <a:defRPr sz="1600" b="1" kern="1200">
                <a:solidFill>
                  <a:schemeClr val="tx1">
                    <a:lumMod val="75000"/>
                    <a:lumOff val="25000"/>
                  </a:schemeClr>
                </a:solidFill>
                <a:latin typeface="+mn-lt"/>
                <a:ea typeface="+mn-ea"/>
                <a:cs typeface="+mn-cs"/>
              </a:defRPr>
            </a:lvl9pPr>
          </a:lstStyle>
          <a:p>
            <a:pPr algn="ctr"/>
            <a:r>
              <a:rPr lang="vi-VN" sz="3200" b="1">
                <a:solidFill>
                  <a:schemeClr val="tx1"/>
                </a:solidFill>
                <a:latin typeface="Arial" panose="020B0604020202020204" pitchFamily="34" charset="0"/>
                <a:cs typeface="Arial" panose="020B0604020202020204" pitchFamily="34" charset="0"/>
              </a:rPr>
              <a:t>Web Quản Lý và Mượn/Trả sách</a:t>
            </a:r>
            <a:endParaRPr lang="vi-VN" sz="3200" b="1">
              <a:solidFill>
                <a:schemeClr val="tx1"/>
              </a:solidFill>
              <a:latin typeface="Arial" panose="020B0604020202020204" pitchFamily="34" charset="0"/>
              <a:cs typeface="Arial" panose="020B0604020202020204" pitchFamily="34" charset="0"/>
            </a:endParaRPr>
          </a:p>
        </p:txBody>
      </p:sp>
      <p:sp>
        <p:nvSpPr>
          <p:cNvPr id="9" name="Subtitle 2"/>
          <p:cNvSpPr txBox="1"/>
          <p:nvPr/>
        </p:nvSpPr>
        <p:spPr>
          <a:xfrm>
            <a:off x="1554525" y="4830207"/>
            <a:ext cx="3479812" cy="109689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just"/>
            <a:r>
              <a:rPr lang="en-US" sz="2000" i="1" err="1">
                <a:solidFill>
                  <a:schemeClr val="tx1"/>
                </a:solidFill>
                <a:latin typeface="Arial" panose="020B0604020202020204" pitchFamily="34" charset="0"/>
                <a:cs typeface="Arial" panose="020B0604020202020204" pitchFamily="34" charset="0"/>
              </a:rPr>
              <a:t>Giảng</a:t>
            </a:r>
            <a:r>
              <a:rPr lang="en-US" sz="2000" i="1">
                <a:solidFill>
                  <a:schemeClr val="tx1"/>
                </a:solidFill>
                <a:latin typeface="Arial" panose="020B0604020202020204" pitchFamily="34" charset="0"/>
                <a:cs typeface="Arial" panose="020B0604020202020204" pitchFamily="34" charset="0"/>
              </a:rPr>
              <a:t> </a:t>
            </a:r>
            <a:r>
              <a:rPr lang="en-US" sz="2000" i="1" err="1">
                <a:solidFill>
                  <a:schemeClr val="tx1"/>
                </a:solidFill>
                <a:latin typeface="Arial" panose="020B0604020202020204" pitchFamily="34" charset="0"/>
                <a:cs typeface="Arial" panose="020B0604020202020204" pitchFamily="34" charset="0"/>
              </a:rPr>
              <a:t>viên</a:t>
            </a:r>
            <a:r>
              <a:rPr lang="en-US" sz="2000" i="1">
                <a:solidFill>
                  <a:schemeClr val="tx1"/>
                </a:solidFill>
                <a:latin typeface="Arial" panose="020B0604020202020204" pitchFamily="34" charset="0"/>
                <a:cs typeface="Arial" panose="020B0604020202020204" pitchFamily="34" charset="0"/>
              </a:rPr>
              <a:t> </a:t>
            </a:r>
            <a:r>
              <a:rPr lang="en-US" sz="2000" i="1" err="1">
                <a:solidFill>
                  <a:schemeClr val="tx1"/>
                </a:solidFill>
                <a:latin typeface="Arial" panose="020B0604020202020204" pitchFamily="34" charset="0"/>
                <a:cs typeface="Arial" panose="020B0604020202020204" pitchFamily="34" charset="0"/>
              </a:rPr>
              <a:t>hướng</a:t>
            </a:r>
            <a:r>
              <a:rPr lang="en-US" sz="2000" i="1">
                <a:solidFill>
                  <a:schemeClr val="tx1"/>
                </a:solidFill>
                <a:latin typeface="Arial" panose="020B0604020202020204" pitchFamily="34" charset="0"/>
                <a:cs typeface="Arial" panose="020B0604020202020204" pitchFamily="34" charset="0"/>
              </a:rPr>
              <a:t> </a:t>
            </a:r>
            <a:r>
              <a:rPr lang="en-US" sz="2000" i="1" err="1">
                <a:solidFill>
                  <a:schemeClr val="tx1"/>
                </a:solidFill>
                <a:latin typeface="Arial" panose="020B0604020202020204" pitchFamily="34" charset="0"/>
                <a:cs typeface="Arial" panose="020B0604020202020204" pitchFamily="34" charset="0"/>
              </a:rPr>
              <a:t>dẫn</a:t>
            </a:r>
            <a:r>
              <a:rPr lang="en-US" sz="2000" smtClean="0">
                <a:solidFill>
                  <a:schemeClr val="tx1"/>
                </a:solidFill>
                <a:latin typeface="Arial" panose="020B0604020202020204" pitchFamily="34" charset="0"/>
                <a:cs typeface="Arial" panose="020B0604020202020204" pitchFamily="34" charset="0"/>
              </a:rPr>
              <a:t>:</a:t>
            </a:r>
            <a:endParaRPr lang="en-US" sz="2000" smtClean="0">
              <a:solidFill>
                <a:schemeClr val="tx1"/>
              </a:solidFill>
              <a:latin typeface="Arial" panose="020B0604020202020204" pitchFamily="34" charset="0"/>
              <a:cs typeface="Arial" panose="020B0604020202020204" pitchFamily="34" charset="0"/>
            </a:endParaRPr>
          </a:p>
          <a:p>
            <a:pPr algn="just"/>
            <a:r>
              <a:rPr lang="en-US" sz="2000" b="1" smtClean="0">
                <a:solidFill>
                  <a:schemeClr val="tx1"/>
                </a:solidFill>
                <a:latin typeface="Arial" panose="020B0604020202020204" pitchFamily="34" charset="0"/>
                <a:cs typeface="Arial" panose="020B0604020202020204" pitchFamily="34" charset="0"/>
              </a:rPr>
              <a:t>TS. </a:t>
            </a:r>
            <a:r>
              <a:rPr lang="en-US" sz="2000" b="1" err="1" smtClean="0">
                <a:solidFill>
                  <a:schemeClr val="tx1"/>
                </a:solidFill>
                <a:latin typeface="Arial" panose="020B0604020202020204" pitchFamily="34" charset="0"/>
                <a:cs typeface="Arial" panose="020B0604020202020204" pitchFamily="34" charset="0"/>
              </a:rPr>
              <a:t>Nguyễn</a:t>
            </a:r>
            <a:r>
              <a:rPr lang="en-US" sz="2000" b="1" smtClean="0">
                <a:solidFill>
                  <a:schemeClr val="tx1"/>
                </a:solidFill>
                <a:latin typeface="Arial" panose="020B0604020202020204" pitchFamily="34" charset="0"/>
                <a:cs typeface="Arial" panose="020B0604020202020204" pitchFamily="34" charset="0"/>
              </a:rPr>
              <a:t> </a:t>
            </a:r>
            <a:r>
              <a:rPr lang="en-US" sz="2000" b="1" err="1" smtClean="0">
                <a:solidFill>
                  <a:schemeClr val="tx1"/>
                </a:solidFill>
                <a:latin typeface="Arial" panose="020B0604020202020204" pitchFamily="34" charset="0"/>
                <a:cs typeface="Arial" panose="020B0604020202020204" pitchFamily="34" charset="0"/>
              </a:rPr>
              <a:t>Bảo</a:t>
            </a:r>
            <a:r>
              <a:rPr lang="en-US" sz="2000" b="1" smtClean="0">
                <a:solidFill>
                  <a:schemeClr val="tx1"/>
                </a:solidFill>
                <a:latin typeface="Arial" panose="020B0604020202020204" pitchFamily="34" charset="0"/>
                <a:cs typeface="Arial" panose="020B0604020202020204" pitchFamily="34" charset="0"/>
              </a:rPr>
              <a:t> </a:t>
            </a:r>
            <a:r>
              <a:rPr lang="en-US" sz="2000" b="1" err="1" smtClean="0">
                <a:solidFill>
                  <a:schemeClr val="tx1"/>
                </a:solidFill>
                <a:latin typeface="Arial" panose="020B0604020202020204" pitchFamily="34" charset="0"/>
                <a:cs typeface="Arial" panose="020B0604020202020204" pitchFamily="34" charset="0"/>
              </a:rPr>
              <a:t>Ân</a:t>
            </a:r>
            <a:endParaRPr lang="en-US" sz="2000" b="1" smtClean="0">
              <a:solidFill>
                <a:schemeClr val="tx1"/>
              </a:solidFill>
              <a:latin typeface="Arial" panose="020B0604020202020204" pitchFamily="34" charset="0"/>
              <a:cs typeface="Arial" panose="020B0604020202020204" pitchFamily="34" charset="0"/>
            </a:endParaRPr>
          </a:p>
          <a:p>
            <a:pPr algn="just"/>
            <a:r>
              <a:rPr lang="en-US" sz="2000" smtClean="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p:txBody>
      </p:sp>
      <p:sp>
        <p:nvSpPr>
          <p:cNvPr id="10" name="Subtitle 2"/>
          <p:cNvSpPr txBox="1"/>
          <p:nvPr/>
        </p:nvSpPr>
        <p:spPr>
          <a:xfrm>
            <a:off x="6133362" y="4830205"/>
            <a:ext cx="5677232" cy="182238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l"/>
            <a:r>
              <a:rPr lang="en-US" sz="2000" i="1">
                <a:solidFill>
                  <a:schemeClr val="tx1"/>
                </a:solidFill>
                <a:effectLst/>
                <a:latin typeface="Arial" panose="020B0604020202020204" pitchFamily="34" charset="0"/>
                <a:ea typeface="Times New Roman" panose="02020603050405020304" pitchFamily="18" charset="0"/>
                <a:cs typeface="Arial" panose="020B0604020202020204" pitchFamily="34" charset="0"/>
              </a:rPr>
              <a:t>Sinh </a:t>
            </a:r>
            <a:r>
              <a:rPr lang="en-US" sz="2000" i="1"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viên</a:t>
            </a:r>
            <a:r>
              <a:rPr lang="en-US" sz="2000" i="1">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thực</a:t>
            </a:r>
            <a:r>
              <a:rPr lang="en-US" sz="2000" i="1">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i="1" err="1"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hiện</a:t>
            </a:r>
            <a:r>
              <a:rPr lang="en-US" sz="2000" i="1"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lang="en-US" sz="2000" i="1"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algn="l"/>
            <a:r>
              <a:rPr lang="en-US" sz="2000" b="1" err="1"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Lê</a:t>
            </a:r>
            <a:r>
              <a:rPr lang="en-US" sz="2000" b="1"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err="1"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Hà</a:t>
            </a:r>
            <a:r>
              <a:rPr lang="en-US" sz="2000" b="1"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err="1"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Duy</a:t>
            </a:r>
            <a:r>
              <a:rPr lang="en-US" sz="2000" b="1" smtClean="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2000" b="1" smtClean="0">
                <a:solidFill>
                  <a:schemeClr val="tx1"/>
                </a:solidFill>
                <a:latin typeface="Arial" panose="020B0604020202020204" pitchFamily="34" charset="0"/>
                <a:cs typeface="Arial" panose="020B0604020202020204" pitchFamily="34" charset="0"/>
              </a:rPr>
              <a:t>- </a:t>
            </a:r>
            <a:r>
              <a:rPr lang="en-US" sz="2000" smtClean="0">
                <a:solidFill>
                  <a:schemeClr val="tx1"/>
                </a:solidFill>
                <a:latin typeface="Arial" panose="020B0604020202020204" pitchFamily="34" charset="0"/>
                <a:cs typeface="Arial" panose="020B0604020202020204" pitchFamily="34" charset="0"/>
              </a:rPr>
              <a:t>110122060</a:t>
            </a:r>
            <a:r>
              <a:rPr lang="en-US" sz="2000" b="1" smtClean="0">
                <a:solidFill>
                  <a:schemeClr val="tx1"/>
                </a:solidFill>
                <a:latin typeface="Arial" panose="020B0604020202020204" pitchFamily="34" charset="0"/>
                <a:cs typeface="Arial" panose="020B0604020202020204" pitchFamily="34" charset="0"/>
              </a:rPr>
              <a:t> </a:t>
            </a:r>
            <a:r>
              <a:rPr lang="en-US" sz="2000" smtClean="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000" b="1" err="1" smtClean="0">
                <a:solidFill>
                  <a:schemeClr val="tx1"/>
                </a:solidFill>
                <a:latin typeface="Arial" panose="020B0604020202020204" pitchFamily="34" charset="0"/>
                <a:ea typeface="Times New Roman" panose="02020603050405020304" pitchFamily="18" charset="0"/>
                <a:cs typeface="Arial" panose="020B0604020202020204" pitchFamily="34" charset="0"/>
              </a:rPr>
              <a:t>Đỗ</a:t>
            </a:r>
            <a:r>
              <a:rPr lang="en-US" sz="2000" b="1" smtClean="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2000" b="1" err="1" smtClean="0">
                <a:solidFill>
                  <a:schemeClr val="tx1"/>
                </a:solidFill>
                <a:latin typeface="Arial" panose="020B0604020202020204" pitchFamily="34" charset="0"/>
                <a:ea typeface="Times New Roman" panose="02020603050405020304" pitchFamily="18" charset="0"/>
                <a:cs typeface="Arial" panose="020B0604020202020204" pitchFamily="34" charset="0"/>
              </a:rPr>
              <a:t>Thị</a:t>
            </a:r>
            <a:r>
              <a:rPr lang="en-US" sz="2000" b="1" smtClean="0">
                <a:solidFill>
                  <a:schemeClr val="tx1"/>
                </a:solidFill>
                <a:latin typeface="Arial" panose="020B0604020202020204" pitchFamily="34" charset="0"/>
                <a:ea typeface="Times New Roman" panose="02020603050405020304" pitchFamily="18" charset="0"/>
                <a:cs typeface="Arial" panose="020B0604020202020204" pitchFamily="34" charset="0"/>
              </a:rPr>
              <a:t> Kim </a:t>
            </a:r>
            <a:r>
              <a:rPr lang="en-US" sz="2000" b="1" err="1" smtClean="0">
                <a:solidFill>
                  <a:schemeClr val="tx1"/>
                </a:solidFill>
                <a:latin typeface="Arial" panose="020B0604020202020204" pitchFamily="34" charset="0"/>
                <a:ea typeface="Times New Roman" panose="02020603050405020304" pitchFamily="18" charset="0"/>
                <a:cs typeface="Arial" panose="020B0604020202020204" pitchFamily="34" charset="0"/>
              </a:rPr>
              <a:t>Hương</a:t>
            </a:r>
            <a:r>
              <a:rPr lang="en-US" sz="2000" b="1" smtClean="0">
                <a:solidFill>
                  <a:schemeClr val="tx1"/>
                </a:solidFill>
                <a:latin typeface="Arial" panose="020B0604020202020204" pitchFamily="34" charset="0"/>
                <a:ea typeface="Times New Roman" panose="02020603050405020304" pitchFamily="18" charset="0"/>
                <a:cs typeface="Arial" panose="020B0604020202020204" pitchFamily="34" charset="0"/>
              </a:rPr>
              <a:t> - </a:t>
            </a:r>
            <a:r>
              <a:rPr lang="en-US" sz="2000" smtClean="0">
                <a:solidFill>
                  <a:schemeClr val="tx1"/>
                </a:solidFill>
                <a:latin typeface="Arial" panose="020B0604020202020204" pitchFamily="34" charset="0"/>
                <a:cs typeface="Arial" panose="020B0604020202020204" pitchFamily="34" charset="0"/>
              </a:rPr>
              <a:t>110122083</a:t>
            </a:r>
            <a:br>
              <a:rPr lang="en-US" sz="2000" b="1">
                <a:solidFill>
                  <a:schemeClr val="tx1"/>
                </a:solidFill>
                <a:latin typeface="Arial" panose="020B0604020202020204" pitchFamily="34" charset="0"/>
                <a:cs typeface="Arial" panose="020B0604020202020204" pitchFamily="34" charset="0"/>
              </a:rPr>
            </a:br>
            <a:r>
              <a:rPr lang="en-US" sz="2000" err="1">
                <a:solidFill>
                  <a:schemeClr val="tx1"/>
                </a:solidFill>
                <a:latin typeface="Arial" panose="020B0604020202020204" pitchFamily="34" charset="0"/>
                <a:cs typeface="Arial" panose="020B0604020202020204" pitchFamily="34" charset="0"/>
              </a:rPr>
              <a:t>Lớp</a:t>
            </a:r>
            <a:r>
              <a:rPr lang="en-US" sz="2000">
                <a:solidFill>
                  <a:schemeClr val="tx1"/>
                </a:solidFill>
                <a:latin typeface="Arial" panose="020B0604020202020204" pitchFamily="34" charset="0"/>
                <a:cs typeface="Arial" panose="020B0604020202020204" pitchFamily="34" charset="0"/>
              </a:rPr>
              <a:t>: </a:t>
            </a:r>
            <a:r>
              <a:rPr lang="en-US" sz="2000" b="1" smtClean="0">
                <a:solidFill>
                  <a:schemeClr val="tx1"/>
                </a:solidFill>
                <a:latin typeface="Arial" panose="020B0604020202020204" pitchFamily="34" charset="0"/>
                <a:cs typeface="Arial" panose="020B0604020202020204" pitchFamily="34" charset="0"/>
              </a:rPr>
              <a:t>DA22TTD</a:t>
            </a:r>
            <a:br>
              <a:rPr lang="en-US" sz="2000" b="1">
                <a:solidFill>
                  <a:schemeClr val="tx1"/>
                </a:solidFill>
                <a:latin typeface="Arial" panose="020B0604020202020204" pitchFamily="34" charset="0"/>
                <a:cs typeface="Arial" panose="020B0604020202020204" pitchFamily="34" charset="0"/>
              </a:rPr>
            </a:br>
            <a:br>
              <a:rPr lang="en-US" sz="2000">
                <a:solidFill>
                  <a:schemeClr val="tx1"/>
                </a:solidFill>
                <a:latin typeface="Arial" panose="020B0604020202020204" pitchFamily="34" charset="0"/>
                <a:cs typeface="Arial" panose="020B0604020202020204" pitchFamily="34" charset="0"/>
              </a:rPr>
            </a:br>
            <a:endParaRPr lang="en-US" sz="20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1" name="Picture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9" y="4"/>
            <a:ext cx="1096899" cy="929215"/>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p:nvPr/>
        </p:nvSpPr>
        <p:spPr>
          <a:xfrm>
            <a:off x="1045131" y="113704"/>
            <a:ext cx="3802655" cy="39832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l"/>
            <a:r>
              <a:rPr lang="en-US" sz="2000" smtClean="0">
                <a:solidFill>
                  <a:schemeClr val="tx1"/>
                </a:solidFill>
                <a:latin typeface="Arial" panose="020B0604020202020204" pitchFamily="34" charset="0"/>
                <a:cs typeface="Arial" panose="020B0604020202020204" pitchFamily="34" charset="0"/>
              </a:rPr>
              <a:t>TRƯỜNG ĐẠI HỌC TRÀ VINH</a:t>
            </a:r>
            <a:endParaRPr lang="en-US" sz="2000" smtClean="0">
              <a:solidFill>
                <a:schemeClr val="tx1"/>
              </a:solidFill>
              <a:latin typeface="Arial" panose="020B0604020202020204" pitchFamily="34" charset="0"/>
              <a:cs typeface="Arial" panose="020B0604020202020204" pitchFamily="34" charset="0"/>
            </a:endParaRPr>
          </a:p>
          <a:p>
            <a:pPr algn="l"/>
            <a:endParaRPr lang="en-US" sz="2000">
              <a:solidFill>
                <a:schemeClr val="tx1"/>
              </a:solidFill>
              <a:latin typeface="Arial" panose="020B0604020202020204" pitchFamily="34" charset="0"/>
              <a:cs typeface="Arial" panose="020B0604020202020204" pitchFamily="34" charset="0"/>
            </a:endParaRPr>
          </a:p>
        </p:txBody>
      </p:sp>
      <p:sp>
        <p:nvSpPr>
          <p:cNvPr id="13" name="Subtitle 2"/>
          <p:cNvSpPr txBox="1"/>
          <p:nvPr/>
        </p:nvSpPr>
        <p:spPr>
          <a:xfrm>
            <a:off x="1099779" y="497370"/>
            <a:ext cx="3802655" cy="43184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panose="05040102010807070707"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panose="05040102010807070707" charset="2"/>
              <a:buNone/>
              <a:defRPr sz="1200" kern="1200">
                <a:solidFill>
                  <a:schemeClr val="tx1">
                    <a:tint val="75000"/>
                  </a:schemeClr>
                </a:solidFill>
                <a:latin typeface="+mn-lt"/>
                <a:ea typeface="+mn-ea"/>
                <a:cs typeface="+mn-cs"/>
              </a:defRPr>
            </a:lvl9pPr>
          </a:lstStyle>
          <a:p>
            <a:pPr algn="l"/>
            <a:r>
              <a:rPr lang="en-US" sz="1400">
                <a:solidFill>
                  <a:schemeClr val="tx1"/>
                </a:solidFill>
                <a:latin typeface="Arial" panose="020B0604020202020204" pitchFamily="34" charset="0"/>
                <a:cs typeface="Arial" panose="020B0604020202020204" pitchFamily="34" charset="0"/>
              </a:rPr>
              <a:t>TRA VINH UNIVERSITY</a:t>
            </a:r>
            <a:endParaRPr lang="en-US" sz="1400">
              <a:solidFill>
                <a:schemeClr val="tx1"/>
              </a:solidFill>
              <a:latin typeface="Arial" panose="020B0604020202020204" pitchFamily="34" charset="0"/>
              <a:cs typeface="Arial" panose="020B0604020202020204" pitchFamily="34" charset="0"/>
            </a:endParaRPr>
          </a:p>
          <a:p>
            <a:pPr algn="l"/>
            <a:endParaRPr lang="en-US" sz="140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4. </a:t>
            </a:r>
            <a:r>
              <a:rPr lang="vi-VN" sz="3200">
                <a:solidFill>
                  <a:schemeClr val="tx1"/>
                </a:solidFill>
                <a:latin typeface="Arial" panose="020B0604020202020204" pitchFamily="34" charset="0"/>
                <a:cs typeface="Arial" panose="020B0604020202020204" pitchFamily="34" charset="0"/>
                <a:sym typeface="+mn-ea"/>
              </a:rPr>
              <a:t>Thiết kế API và giao diện người dùng</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vi-VN" sz="2400" b="1">
                <a:solidFill>
                  <a:schemeClr val="tx1"/>
                </a:solidFill>
              </a:rPr>
              <a:t>Thiết kế giao diện người dùng (UI)</a:t>
            </a:r>
            <a:endParaRPr lang="vi-VN" sz="2400">
              <a:solidFill>
                <a:schemeClr val="tx1"/>
              </a:solidFill>
            </a:endParaRPr>
          </a:p>
          <a:p>
            <a:pPr>
              <a:buFont typeface="Arial" panose="020B0604020202020204" pitchFamily="34" charset="0"/>
              <a:buChar char="•"/>
            </a:pPr>
            <a:r>
              <a:rPr lang="vi-VN" sz="2400">
                <a:solidFill>
                  <a:schemeClr val="tx1"/>
                </a:solidFill>
              </a:rPr>
              <a:t>Thiết kế trên Figma</a:t>
            </a:r>
            <a:endParaRPr lang="vi-VN" sz="2400">
              <a:solidFill>
                <a:schemeClr val="tx1"/>
              </a:solidFill>
            </a:endParaRPr>
          </a:p>
          <a:p>
            <a:pPr>
              <a:buFont typeface="Arial" panose="020B0604020202020204" pitchFamily="34" charset="0"/>
              <a:buChar char="•"/>
            </a:pPr>
            <a:r>
              <a:rPr lang="vi-VN" sz="2400">
                <a:solidFill>
                  <a:schemeClr val="tx1"/>
                </a:solidFill>
              </a:rPr>
              <a:t>Trang: Đăng nhập, Sách, Mượn, Trả, Thống </a:t>
            </a:r>
            <a:r>
              <a:rPr lang="vi-VN" sz="2400" smtClean="0">
                <a:solidFill>
                  <a:schemeClr val="tx1"/>
                </a:solidFill>
              </a:rPr>
              <a:t>kê</a:t>
            </a:r>
            <a:r>
              <a:rPr lang="en-US" sz="2400" smtClean="0">
                <a:solidFill>
                  <a:schemeClr val="tx1"/>
                </a:solidFill>
              </a:rPr>
              <a:t>,...</a:t>
            </a:r>
            <a:endParaRPr lang="vi-VN" sz="2400">
              <a:solidFill>
                <a:schemeClr val="tx1"/>
              </a:solidFill>
            </a:endParaRPr>
          </a:p>
          <a:p>
            <a:pPr marL="0" indent="0">
              <a:buNone/>
            </a:pPr>
            <a:endParaRPr lang="vi-VN" sz="2400">
              <a:solidFill>
                <a:schemeClr val="tx1"/>
              </a:solidFill>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3463" y="2433368"/>
            <a:ext cx="3144137" cy="302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4047" y="2433368"/>
            <a:ext cx="3075055" cy="302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7914" y="2433368"/>
            <a:ext cx="2686930" cy="302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4. </a:t>
            </a:r>
            <a:r>
              <a:rPr lang="vi-VN" sz="3200">
                <a:solidFill>
                  <a:schemeClr val="tx1"/>
                </a:solidFill>
                <a:latin typeface="Arial" panose="020B0604020202020204" pitchFamily="34" charset="0"/>
                <a:cs typeface="Arial" panose="020B0604020202020204" pitchFamily="34" charset="0"/>
                <a:sym typeface="+mn-ea"/>
              </a:rPr>
              <a:t>Thiết kế API và giao diện người dùng</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vi-VN" sz="2400" b="1">
                <a:solidFill>
                  <a:schemeClr val="tx1"/>
                </a:solidFill>
              </a:rPr>
              <a:t>Trải nghiệm người dùng (UX)</a:t>
            </a:r>
            <a:endParaRPr lang="vi-VN" sz="2400">
              <a:solidFill>
                <a:schemeClr val="tx1"/>
              </a:solidFill>
            </a:endParaRPr>
          </a:p>
          <a:p>
            <a:pPr>
              <a:buFont typeface="Arial" panose="020B0604020202020204" pitchFamily="34" charset="0"/>
              <a:buChar char="•"/>
            </a:pPr>
            <a:r>
              <a:rPr lang="vi-VN" sz="2400">
                <a:solidFill>
                  <a:schemeClr val="tx1"/>
                </a:solidFill>
              </a:rPr>
              <a:t>Responsive: desktop, mobile</a:t>
            </a:r>
            <a:endParaRPr lang="vi-VN" sz="2400">
              <a:solidFill>
                <a:schemeClr val="tx1"/>
              </a:solidFill>
            </a:endParaRPr>
          </a:p>
          <a:p>
            <a:pPr>
              <a:buFont typeface="Arial" panose="020B0604020202020204" pitchFamily="34" charset="0"/>
              <a:buChar char="•"/>
            </a:pPr>
            <a:r>
              <a:rPr lang="vi-VN" sz="2400">
                <a:solidFill>
                  <a:schemeClr val="tx1"/>
                </a:solidFill>
              </a:rPr>
              <a:t>Toast, loading, redirect mượt</a:t>
            </a:r>
            <a:endParaRPr lang="vi-VN" sz="2400">
              <a:solidFill>
                <a:schemeClr val="tx1"/>
              </a:solidFill>
            </a:endParaRPr>
          </a:p>
          <a:p>
            <a:pPr>
              <a:buFont typeface="Arial" panose="020B0604020202020204" pitchFamily="34" charset="0"/>
              <a:buChar char="•"/>
            </a:pPr>
            <a:r>
              <a:rPr lang="vi-VN" sz="2400">
                <a:solidFill>
                  <a:schemeClr val="tx1"/>
                </a:solidFill>
              </a:rPr>
              <a:t>Giao diện tối giản, tối ưu quy trình thao tác</a:t>
            </a:r>
            <a:endParaRPr lang="vi-VN" sz="2400">
              <a:solidFill>
                <a:schemeClr val="tx1"/>
              </a:solidFill>
            </a:endParaRPr>
          </a:p>
          <a:p>
            <a:pPr marL="0" indent="0">
              <a:buNone/>
            </a:pPr>
            <a:endParaRPr lang="vi-VN" sz="240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5. </a:t>
            </a:r>
            <a:r>
              <a:rPr lang="vi-VN" sz="3200">
                <a:solidFill>
                  <a:schemeClr val="tx1"/>
                </a:solidFill>
                <a:latin typeface="Arial" panose="020B0604020202020204" pitchFamily="34" charset="0"/>
                <a:cs typeface="Arial" panose="020B0604020202020204" pitchFamily="34" charset="0"/>
                <a:sym typeface="+mn-ea"/>
              </a:rPr>
              <a:t>Công nghệ và triển khai</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en-US" sz="2400" b="1">
                <a:solidFill>
                  <a:schemeClr val="tx1"/>
                </a:solidFill>
              </a:rPr>
              <a:t>Công nghệ sử dụng</a:t>
            </a:r>
            <a:endParaRPr lang="en-US" sz="2400">
              <a:solidFill>
                <a:schemeClr val="tx1"/>
              </a:solidFill>
            </a:endParaRPr>
          </a:p>
          <a:p>
            <a:pPr>
              <a:buFont typeface="Arial" panose="020B0604020202020204" pitchFamily="34" charset="0"/>
              <a:buChar char="•"/>
            </a:pPr>
            <a:r>
              <a:rPr lang="en-US" sz="2400">
                <a:solidFill>
                  <a:schemeClr val="tx1"/>
                </a:solidFill>
              </a:rPr>
              <a:t>Frontend: HTML, CSS, JS, Chart.js</a:t>
            </a:r>
            <a:endParaRPr lang="en-US" sz="2400">
              <a:solidFill>
                <a:schemeClr val="tx1"/>
              </a:solidFill>
            </a:endParaRPr>
          </a:p>
          <a:p>
            <a:pPr>
              <a:buFont typeface="Arial" panose="020B0604020202020204" pitchFamily="34" charset="0"/>
              <a:buChar char="•"/>
            </a:pPr>
            <a:r>
              <a:rPr lang="en-US" sz="2400">
                <a:solidFill>
                  <a:schemeClr val="tx1"/>
                </a:solidFill>
              </a:rPr>
              <a:t>Backend: Node.js, Express, JWT</a:t>
            </a:r>
            <a:endParaRPr lang="en-US" sz="2400">
              <a:solidFill>
                <a:schemeClr val="tx1"/>
              </a:solidFill>
            </a:endParaRPr>
          </a:p>
          <a:p>
            <a:pPr>
              <a:buFont typeface="Arial" panose="020B0604020202020204" pitchFamily="34" charset="0"/>
              <a:buChar char="•"/>
            </a:pPr>
            <a:r>
              <a:rPr lang="en-US" sz="2400">
                <a:solidFill>
                  <a:schemeClr val="tx1"/>
                </a:solidFill>
              </a:rPr>
              <a:t>DB: MongoDB</a:t>
            </a:r>
            <a:endParaRPr lang="en-US" sz="2400">
              <a:solidFill>
                <a:schemeClr val="tx1"/>
              </a:solidFill>
            </a:endParaRPr>
          </a:p>
          <a:p>
            <a:pPr>
              <a:buFont typeface="Arial" panose="020B0604020202020204" pitchFamily="34" charset="0"/>
              <a:buChar char="•"/>
            </a:pPr>
            <a:r>
              <a:rPr lang="en-US" sz="2400">
                <a:solidFill>
                  <a:schemeClr val="tx1"/>
                </a:solidFill>
              </a:rPr>
              <a:t>Khác: Docker, Swagger, Postman, </a:t>
            </a:r>
            <a:r>
              <a:rPr lang="en-US" sz="2400" smtClean="0">
                <a:solidFill>
                  <a:schemeClr val="tx1"/>
                </a:solidFill>
              </a:rPr>
              <a:t>FontAwesome</a:t>
            </a:r>
            <a:endParaRPr lang="en-US" sz="2400" smtClean="0">
              <a:solidFill>
                <a:schemeClr val="tx1"/>
              </a:solidFill>
            </a:endParaRPr>
          </a:p>
          <a:p>
            <a:pPr marL="0" indent="0">
              <a:buNone/>
            </a:pPr>
            <a:r>
              <a:rPr lang="vi-VN" sz="2400" b="1">
                <a:solidFill>
                  <a:schemeClr val="tx1"/>
                </a:solidFill>
              </a:rPr>
              <a:t>CI/CD với GitHub Actions</a:t>
            </a:r>
            <a:endParaRPr lang="vi-VN" sz="2400">
              <a:solidFill>
                <a:schemeClr val="tx1"/>
              </a:solidFill>
            </a:endParaRPr>
          </a:p>
          <a:p>
            <a:pPr>
              <a:buFont typeface="Arial" panose="020B0604020202020204" pitchFamily="34" charset="0"/>
              <a:buChar char="•"/>
            </a:pPr>
            <a:r>
              <a:rPr lang="vi-VN" sz="2400">
                <a:solidFill>
                  <a:schemeClr val="tx1"/>
                </a:solidFill>
              </a:rPr>
              <a:t>Tự động kiểm thử backend khi push</a:t>
            </a:r>
            <a:endParaRPr lang="vi-VN" sz="2400">
              <a:solidFill>
                <a:schemeClr val="tx1"/>
              </a:solidFill>
            </a:endParaRPr>
          </a:p>
          <a:p>
            <a:pPr>
              <a:buFont typeface="Arial" panose="020B0604020202020204" pitchFamily="34" charset="0"/>
              <a:buChar char="•"/>
            </a:pPr>
            <a:r>
              <a:rPr lang="vi-VN" sz="2400">
                <a:solidFill>
                  <a:schemeClr val="tx1"/>
                </a:solidFill>
              </a:rPr>
              <a:t>Workflow: cài môi trường, npm install, npm test</a:t>
            </a:r>
            <a:endParaRPr lang="vi-VN" sz="2400">
              <a:solidFill>
                <a:schemeClr val="tx1"/>
              </a:solidFill>
            </a:endParaRPr>
          </a:p>
          <a:p>
            <a:pPr marL="0" indent="0">
              <a:buNone/>
            </a:pPr>
            <a:endParaRPr lang="en-US" sz="2400">
              <a:solidFill>
                <a:schemeClr val="tx1"/>
              </a:solidFill>
            </a:endParaRPr>
          </a:p>
          <a:p>
            <a:pPr marL="0" indent="0">
              <a:buNone/>
            </a:pPr>
            <a:endParaRPr lang="en-US" sz="240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5. </a:t>
            </a:r>
            <a:r>
              <a:rPr lang="vi-VN" sz="3200">
                <a:solidFill>
                  <a:schemeClr val="tx1"/>
                </a:solidFill>
                <a:latin typeface="Arial" panose="020B0604020202020204" pitchFamily="34" charset="0"/>
                <a:cs typeface="Arial" panose="020B0604020202020204" pitchFamily="34" charset="0"/>
                <a:sym typeface="+mn-ea"/>
              </a:rPr>
              <a:t>Công </a:t>
            </a:r>
            <a:r>
              <a:rPr lang="vi-VN" sz="3200" smtClean="0">
                <a:solidFill>
                  <a:schemeClr val="tx1"/>
                </a:solidFill>
                <a:latin typeface="Arial" panose="020B0604020202020204" pitchFamily="34" charset="0"/>
                <a:cs typeface="Arial" panose="020B0604020202020204" pitchFamily="34" charset="0"/>
                <a:sym typeface="+mn-ea"/>
              </a:rPr>
              <a:t>nghệ </a:t>
            </a:r>
            <a:r>
              <a:rPr lang="vi-VN" sz="3200">
                <a:solidFill>
                  <a:schemeClr val="tx1"/>
                </a:solidFill>
                <a:latin typeface="Arial" panose="020B0604020202020204" pitchFamily="34" charset="0"/>
                <a:cs typeface="Arial" panose="020B0604020202020204" pitchFamily="34" charset="0"/>
                <a:sym typeface="+mn-ea"/>
              </a:rPr>
              <a:t>và triển khai</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vi-VN" sz="2400" b="1">
                <a:solidFill>
                  <a:schemeClr val="tx1"/>
                </a:solidFill>
              </a:rPr>
              <a:t>Cấu hình Docker </a:t>
            </a:r>
            <a:endParaRPr lang="vi-VN" sz="2400" b="1">
              <a:solidFill>
                <a:schemeClr val="tx1"/>
              </a:solidFill>
            </a:endParaRPr>
          </a:p>
          <a:p>
            <a:pPr>
              <a:buFont typeface="Arial" panose="020B0604020202020204" pitchFamily="34" charset="0"/>
              <a:buChar char="•"/>
            </a:pPr>
            <a:r>
              <a:rPr lang="vi-VN" sz="2400" b="1">
                <a:solidFill>
                  <a:schemeClr val="tx1"/>
                </a:solidFill>
              </a:rPr>
              <a:t>Backend</a:t>
            </a:r>
            <a:r>
              <a:rPr lang="vi-VN" sz="2400">
                <a:solidFill>
                  <a:schemeClr val="tx1"/>
                </a:solidFill>
              </a:rPr>
              <a:t>: Node.js + Express, chạy trên port 5000.</a:t>
            </a:r>
            <a:endParaRPr lang="vi-VN" sz="2400">
              <a:solidFill>
                <a:schemeClr val="tx1"/>
              </a:solidFill>
            </a:endParaRPr>
          </a:p>
          <a:p>
            <a:pPr>
              <a:buFont typeface="Arial" panose="020B0604020202020204" pitchFamily="34" charset="0"/>
              <a:buChar char="•"/>
            </a:pPr>
            <a:r>
              <a:rPr lang="vi-VN" sz="2400" b="1">
                <a:solidFill>
                  <a:schemeClr val="tx1"/>
                </a:solidFill>
              </a:rPr>
              <a:t>Frontend</a:t>
            </a:r>
            <a:r>
              <a:rPr lang="vi-VN" sz="2400">
                <a:solidFill>
                  <a:schemeClr val="tx1"/>
                </a:solidFill>
              </a:rPr>
              <a:t>: Ứng dụng tĩnh phục vụ qua Nginx (port 80).</a:t>
            </a:r>
            <a:endParaRPr lang="vi-VN" sz="2400">
              <a:solidFill>
                <a:schemeClr val="tx1"/>
              </a:solidFill>
            </a:endParaRPr>
          </a:p>
          <a:p>
            <a:pPr>
              <a:buFont typeface="Arial" panose="020B0604020202020204" pitchFamily="34" charset="0"/>
              <a:buChar char="•"/>
            </a:pPr>
            <a:r>
              <a:rPr lang="vi-VN" sz="2400" b="1">
                <a:solidFill>
                  <a:schemeClr val="tx1"/>
                </a:solidFill>
              </a:rPr>
              <a:t>MongoDB</a:t>
            </a:r>
            <a:r>
              <a:rPr lang="vi-VN" sz="2400">
                <a:solidFill>
                  <a:schemeClr val="tx1"/>
                </a:solidFill>
              </a:rPr>
              <a:t>: Dịch vụ cơ sở dữ liệu (port 27017, volume mongodb_data).</a:t>
            </a:r>
            <a:endParaRPr lang="vi-VN" sz="2400">
              <a:solidFill>
                <a:schemeClr val="tx1"/>
              </a:solidFill>
            </a:endParaRPr>
          </a:p>
          <a:p>
            <a:pPr marL="0" indent="0">
              <a:buNone/>
            </a:pPr>
            <a:r>
              <a:rPr lang="vi-VN" sz="2400" b="1">
                <a:solidFill>
                  <a:schemeClr val="tx1"/>
                </a:solidFill>
              </a:rPr>
              <a:t>Docker Compose</a:t>
            </a:r>
            <a:r>
              <a:rPr lang="vi-VN" sz="2400">
                <a:solidFill>
                  <a:schemeClr val="tx1"/>
                </a:solidFill>
              </a:rPr>
              <a:t>: Kết nối các dịch vụ, định nghĩa phụ thuộc.</a:t>
            </a:r>
            <a:endParaRPr lang="vi-VN" sz="2400">
              <a:solidFill>
                <a:schemeClr val="tx1"/>
              </a:solidFill>
            </a:endParaRPr>
          </a:p>
          <a:p>
            <a:pPr marL="0" indent="0">
              <a:buNone/>
            </a:pPr>
            <a:r>
              <a:rPr lang="vi-VN" sz="2400" b="1" smtClean="0">
                <a:solidFill>
                  <a:schemeClr val="tx1"/>
                </a:solidFill>
              </a:rPr>
              <a:t>Triển </a:t>
            </a:r>
            <a:r>
              <a:rPr lang="vi-VN" sz="2400" b="1">
                <a:solidFill>
                  <a:schemeClr val="tx1"/>
                </a:solidFill>
              </a:rPr>
              <a:t>khai</a:t>
            </a:r>
            <a:endParaRPr lang="vi-VN" sz="2400" b="1">
              <a:solidFill>
                <a:schemeClr val="tx1"/>
              </a:solidFill>
            </a:endParaRPr>
          </a:p>
          <a:p>
            <a:pPr>
              <a:buFont typeface="Arial" panose="020B0604020202020204" pitchFamily="34" charset="0"/>
              <a:buChar char="•"/>
            </a:pPr>
            <a:r>
              <a:rPr lang="vi-VN" sz="2400">
                <a:solidFill>
                  <a:schemeClr val="tx1"/>
                </a:solidFill>
              </a:rPr>
              <a:t>API: http://localhost:5000</a:t>
            </a:r>
            <a:endParaRPr lang="vi-VN" sz="2400">
              <a:solidFill>
                <a:schemeClr val="tx1"/>
              </a:solidFill>
            </a:endParaRPr>
          </a:p>
          <a:p>
            <a:pPr>
              <a:buFont typeface="Arial" panose="020B0604020202020204" pitchFamily="34" charset="0"/>
              <a:buChar char="•"/>
            </a:pPr>
            <a:r>
              <a:rPr lang="vi-VN" sz="2400">
                <a:solidFill>
                  <a:schemeClr val="tx1"/>
                </a:solidFill>
              </a:rPr>
              <a:t>Frontend: http://localhost:3000</a:t>
            </a:r>
            <a:endParaRPr lang="vi-VN" sz="2400">
              <a:solidFill>
                <a:schemeClr val="tx1"/>
              </a:solidFill>
            </a:endParaRPr>
          </a:p>
          <a:p>
            <a:pPr>
              <a:buFont typeface="Arial" panose="020B0604020202020204" pitchFamily="34" charset="0"/>
              <a:buChar char="•"/>
            </a:pPr>
            <a:r>
              <a:rPr lang="vi-VN" sz="2400">
                <a:solidFill>
                  <a:schemeClr val="tx1"/>
                </a:solidFill>
              </a:rPr>
              <a:t>DB: mongodb://mongo:27017/db</a:t>
            </a:r>
            <a:endParaRPr lang="vi-VN" sz="2400">
              <a:solidFill>
                <a:schemeClr val="tx1"/>
              </a:solidFill>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6. </a:t>
            </a:r>
            <a:r>
              <a:rPr lang="vi-VN" sz="3200">
                <a:solidFill>
                  <a:schemeClr val="tx1"/>
                </a:solidFill>
                <a:latin typeface="Arial" panose="020B0604020202020204" pitchFamily="34" charset="0"/>
                <a:cs typeface="Arial" panose="020B0604020202020204" pitchFamily="34" charset="0"/>
                <a:sym typeface="+mn-ea"/>
              </a:rPr>
              <a:t>Quản lý dự án</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999870"/>
          </a:xfrm>
        </p:spPr>
        <p:txBody>
          <a:bodyPr>
            <a:noAutofit/>
          </a:bodyPr>
          <a:lstStyle/>
          <a:p>
            <a:pPr marL="0" indent="0">
              <a:buNone/>
            </a:pPr>
            <a:r>
              <a:rPr lang="vi-VN" sz="2400" b="1">
                <a:solidFill>
                  <a:schemeClr val="tx1"/>
                </a:solidFill>
              </a:rPr>
              <a:t>Quản lý dự án với Jira</a:t>
            </a:r>
            <a:endParaRPr lang="vi-VN" sz="2400">
              <a:solidFill>
                <a:schemeClr val="tx1"/>
              </a:solidFill>
            </a:endParaRPr>
          </a:p>
          <a:p>
            <a:pPr>
              <a:buFont typeface="Arial" panose="020B0604020202020204" pitchFamily="34" charset="0"/>
              <a:buChar char="•"/>
            </a:pPr>
            <a:r>
              <a:rPr lang="vi-VN" sz="2400">
                <a:solidFill>
                  <a:schemeClr val="tx1"/>
                </a:solidFill>
              </a:rPr>
              <a:t>Mô hình Scrum: 5 Sprint</a:t>
            </a:r>
            <a:endParaRPr lang="vi-VN" sz="2400">
              <a:solidFill>
                <a:schemeClr val="tx1"/>
              </a:solidFill>
            </a:endParaRPr>
          </a:p>
          <a:p>
            <a:pPr>
              <a:buFont typeface="Arial" panose="020B0604020202020204" pitchFamily="34" charset="0"/>
              <a:buChar char="•"/>
            </a:pPr>
            <a:r>
              <a:rPr lang="vi-VN" sz="2400">
                <a:solidFill>
                  <a:schemeClr val="tx1"/>
                </a:solidFill>
              </a:rPr>
              <a:t>Scrum board, burndown chart</a:t>
            </a:r>
            <a:endParaRPr lang="vi-VN" sz="2400">
              <a:solidFill>
                <a:schemeClr val="tx1"/>
              </a:solidFill>
            </a:endParaRPr>
          </a:p>
          <a:p>
            <a:pPr>
              <a:buFont typeface="Arial" panose="020B0604020202020204" pitchFamily="34" charset="0"/>
              <a:buChar char="•"/>
            </a:pPr>
            <a:r>
              <a:rPr lang="vi-VN" sz="2400">
                <a:solidFill>
                  <a:schemeClr val="tx1"/>
                </a:solidFill>
              </a:rPr>
              <a:t>Daily scrum: cập nhật &amp; </a:t>
            </a:r>
            <a:r>
              <a:rPr lang="vi-VN" sz="2400" smtClean="0">
                <a:solidFill>
                  <a:schemeClr val="tx1"/>
                </a:solidFill>
              </a:rPr>
              <a:t>điều phối</a:t>
            </a:r>
            <a:endParaRPr lang="en-US" sz="2400" smtClean="0">
              <a:solidFill>
                <a:schemeClr val="tx1"/>
              </a:solidFill>
            </a:endParaRPr>
          </a:p>
          <a:p>
            <a:pPr marL="0" indent="0">
              <a:buNone/>
            </a:pPr>
            <a:r>
              <a:rPr lang="en-US" sz="2400" b="1">
                <a:solidFill>
                  <a:schemeClr val="tx1"/>
                </a:solidFill>
              </a:rPr>
              <a:t>Phân công công việc theo Sprint</a:t>
            </a:r>
            <a:endParaRPr lang="en-US" sz="2400">
              <a:solidFill>
                <a:schemeClr val="tx1"/>
              </a:solidFill>
            </a:endParaRPr>
          </a:p>
          <a:p>
            <a:pPr>
              <a:buFont typeface="Arial" panose="020B0604020202020204" pitchFamily="34" charset="0"/>
              <a:buChar char="•"/>
            </a:pPr>
            <a:r>
              <a:rPr lang="en-US" sz="2400" smtClean="0">
                <a:solidFill>
                  <a:schemeClr val="tx1"/>
                </a:solidFill>
              </a:rPr>
              <a:t>Sprint 1: </a:t>
            </a:r>
            <a:r>
              <a:rPr lang="vi-VN" sz="2400">
                <a:solidFill>
                  <a:schemeClr val="tx1"/>
                </a:solidFill>
              </a:rPr>
              <a:t>Xây dựng nền tảng xác thực người dùng và chức năng quản lý hồ </a:t>
            </a:r>
            <a:r>
              <a:rPr lang="vi-VN" sz="2400" smtClean="0">
                <a:solidFill>
                  <a:schemeClr val="tx1"/>
                </a:solidFill>
              </a:rPr>
              <a:t>sơ</a:t>
            </a:r>
            <a:r>
              <a:rPr lang="en-US" sz="2400" smtClean="0">
                <a:solidFill>
                  <a:schemeClr val="tx1"/>
                </a:solidFill>
              </a:rPr>
              <a:t> </a:t>
            </a:r>
            <a:r>
              <a:rPr lang="vi-VN" sz="2400" smtClean="0">
                <a:solidFill>
                  <a:schemeClr val="tx1"/>
                </a:solidFill>
              </a:rPr>
              <a:t>cơ </a:t>
            </a:r>
            <a:r>
              <a:rPr lang="vi-VN" sz="2400">
                <a:solidFill>
                  <a:schemeClr val="tx1"/>
                </a:solidFill>
              </a:rPr>
              <a:t>bản. </a:t>
            </a:r>
            <a:endParaRPr lang="en-US" sz="2400" smtClean="0">
              <a:solidFill>
                <a:schemeClr val="tx1"/>
              </a:solidFill>
            </a:endParaRPr>
          </a:p>
          <a:p>
            <a:pPr>
              <a:buFont typeface="Arial" panose="020B0604020202020204" pitchFamily="34" charset="0"/>
              <a:buChar char="•"/>
            </a:pPr>
            <a:r>
              <a:rPr lang="en-US" sz="2400" smtClean="0">
                <a:solidFill>
                  <a:schemeClr val="tx1"/>
                </a:solidFill>
              </a:rPr>
              <a:t>Sprint </a:t>
            </a:r>
            <a:r>
              <a:rPr lang="en-US" sz="2400">
                <a:solidFill>
                  <a:schemeClr val="tx1"/>
                </a:solidFill>
              </a:rPr>
              <a:t>2: </a:t>
            </a:r>
            <a:r>
              <a:rPr lang="vi-VN" sz="2400">
                <a:solidFill>
                  <a:schemeClr val="tx1"/>
                </a:solidFill>
              </a:rPr>
              <a:t>Hoàn thiện chức năng quản lý sách và hiển thị danh sách </a:t>
            </a:r>
            <a:endParaRPr lang="en-US" sz="2400" smtClean="0">
              <a:solidFill>
                <a:schemeClr val="tx1"/>
              </a:solidFill>
            </a:endParaRPr>
          </a:p>
          <a:p>
            <a:pPr>
              <a:buFont typeface="Arial" panose="020B0604020202020204" pitchFamily="34" charset="0"/>
              <a:buChar char="•"/>
            </a:pPr>
            <a:r>
              <a:rPr lang="en-US" sz="2400" smtClean="0">
                <a:solidFill>
                  <a:schemeClr val="tx1"/>
                </a:solidFill>
              </a:rPr>
              <a:t>Sprint </a:t>
            </a:r>
            <a:r>
              <a:rPr lang="en-US" sz="2400">
                <a:solidFill>
                  <a:schemeClr val="tx1"/>
                </a:solidFill>
              </a:rPr>
              <a:t>3: </a:t>
            </a:r>
            <a:r>
              <a:rPr lang="vi-VN" sz="2400">
                <a:solidFill>
                  <a:schemeClr val="tx1"/>
                </a:solidFill>
              </a:rPr>
              <a:t>Phát triển hệ thống thông báo và báo cáo cơ </a:t>
            </a:r>
            <a:r>
              <a:rPr lang="vi-VN" sz="2400" smtClean="0">
                <a:solidFill>
                  <a:schemeClr val="tx1"/>
                </a:solidFill>
              </a:rPr>
              <a:t>bản</a:t>
            </a:r>
            <a:endParaRPr lang="en-US" sz="2400" smtClean="0">
              <a:solidFill>
                <a:schemeClr val="tx1"/>
              </a:solidFill>
            </a:endParaRPr>
          </a:p>
          <a:p>
            <a:pPr>
              <a:buFont typeface="Arial" panose="020B0604020202020204" pitchFamily="34" charset="0"/>
              <a:buChar char="•"/>
            </a:pPr>
            <a:r>
              <a:rPr lang="en-US" sz="2400" smtClean="0">
                <a:solidFill>
                  <a:schemeClr val="tx1"/>
                </a:solidFill>
              </a:rPr>
              <a:t>Sprint </a:t>
            </a:r>
            <a:r>
              <a:rPr lang="en-US" sz="2400">
                <a:solidFill>
                  <a:schemeClr val="tx1"/>
                </a:solidFill>
              </a:rPr>
              <a:t>4: </a:t>
            </a:r>
            <a:r>
              <a:rPr lang="vi-VN" sz="2400">
                <a:solidFill>
                  <a:schemeClr val="tx1"/>
                </a:solidFill>
              </a:rPr>
              <a:t>Cải thiện trải nghiệm người dùng và thiết </a:t>
            </a:r>
            <a:r>
              <a:rPr lang="vi-VN" sz="2400" smtClean="0">
                <a:solidFill>
                  <a:schemeClr val="tx1"/>
                </a:solidFill>
              </a:rPr>
              <a:t>kế</a:t>
            </a:r>
            <a:r>
              <a:rPr lang="en-US" sz="2400" smtClean="0">
                <a:solidFill>
                  <a:schemeClr val="tx1"/>
                </a:solidFill>
              </a:rPr>
              <a:t> </a:t>
            </a:r>
            <a:r>
              <a:rPr lang="vi-VN" sz="2400" smtClean="0">
                <a:solidFill>
                  <a:schemeClr val="tx1"/>
                </a:solidFill>
              </a:rPr>
              <a:t>responsive</a:t>
            </a:r>
            <a:r>
              <a:rPr lang="vi-VN" sz="2400">
                <a:solidFill>
                  <a:schemeClr val="tx1"/>
                </a:solidFill>
              </a:rPr>
              <a:t>. </a:t>
            </a:r>
            <a:endParaRPr lang="en-US" sz="2400" smtClean="0">
              <a:solidFill>
                <a:schemeClr val="tx1"/>
              </a:solidFill>
            </a:endParaRPr>
          </a:p>
          <a:p>
            <a:pPr>
              <a:buFont typeface="Arial" panose="020B0604020202020204" pitchFamily="34" charset="0"/>
              <a:buChar char="•"/>
            </a:pPr>
            <a:r>
              <a:rPr lang="en-US" sz="2400" smtClean="0">
                <a:solidFill>
                  <a:schemeClr val="tx1"/>
                </a:solidFill>
              </a:rPr>
              <a:t>Sprint </a:t>
            </a:r>
            <a:r>
              <a:rPr lang="en-US" sz="2400">
                <a:solidFill>
                  <a:schemeClr val="tx1"/>
                </a:solidFill>
              </a:rPr>
              <a:t>5</a:t>
            </a:r>
            <a:r>
              <a:rPr lang="en-US" sz="2400" smtClean="0">
                <a:solidFill>
                  <a:schemeClr val="tx1"/>
                </a:solidFill>
              </a:rPr>
              <a:t>:</a:t>
            </a:r>
            <a:r>
              <a:rPr lang="en-US" sz="2400">
                <a:solidFill>
                  <a:schemeClr val="tx1"/>
                </a:solidFill>
              </a:rPr>
              <a:t> Hoàn thiện kiểm thử và triển khai ứng dụng </a:t>
            </a:r>
            <a:br>
              <a:rPr lang="en-US" sz="2400">
                <a:solidFill>
                  <a:schemeClr val="tx1"/>
                </a:solidFill>
              </a:rPr>
            </a:br>
            <a:endParaRPr lang="en-US" sz="2400">
              <a:solidFill>
                <a:schemeClr val="tx1"/>
              </a:solidFill>
            </a:endParaRP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7. K</a:t>
            </a:r>
            <a:r>
              <a:rPr lang="vi-VN" sz="3200">
                <a:solidFill>
                  <a:schemeClr val="tx1"/>
                </a:solidFill>
                <a:latin typeface="Arial" panose="020B0604020202020204" pitchFamily="34" charset="0"/>
                <a:cs typeface="Arial" panose="020B0604020202020204" pitchFamily="34" charset="0"/>
                <a:sym typeface="+mn-ea"/>
              </a:rPr>
              <a:t>iểm </a:t>
            </a:r>
            <a:r>
              <a:rPr lang="vi-VN" sz="3200" smtClean="0">
                <a:solidFill>
                  <a:schemeClr val="tx1"/>
                </a:solidFill>
                <a:latin typeface="Arial" panose="020B0604020202020204" pitchFamily="34" charset="0"/>
                <a:cs typeface="Arial" panose="020B0604020202020204" pitchFamily="34" charset="0"/>
                <a:sym typeface="+mn-ea"/>
              </a:rPr>
              <a:t>thử</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999870"/>
          </a:xfrm>
        </p:spPr>
        <p:txBody>
          <a:bodyPr>
            <a:noAutofit/>
          </a:bodyPr>
          <a:lstStyle/>
          <a:p>
            <a:pPr marL="0" indent="0">
              <a:buNone/>
            </a:pPr>
            <a:r>
              <a:rPr lang="vi-VN" sz="2400" b="1">
                <a:solidFill>
                  <a:schemeClr val="tx1"/>
                </a:solidFill>
              </a:rPr>
              <a:t>Chiến lược kiểm thử và công cụ</a:t>
            </a:r>
            <a:endParaRPr lang="vi-VN" sz="2400" b="1">
              <a:solidFill>
                <a:schemeClr val="tx1"/>
              </a:solidFill>
            </a:endParaRPr>
          </a:p>
          <a:p>
            <a:pPr>
              <a:buFont typeface="Arial" panose="020B0604020202020204" pitchFamily="34" charset="0"/>
              <a:buChar char="•"/>
            </a:pPr>
            <a:r>
              <a:rPr lang="vi-VN" sz="2400">
                <a:solidFill>
                  <a:schemeClr val="tx1"/>
                </a:solidFill>
              </a:rPr>
              <a:t>Áp dụng kiểm thử toàn diện nhằm đảm bảo chất lượng hệ thống:</a:t>
            </a:r>
            <a:endParaRPr lang="vi-VN" sz="2400">
              <a:solidFill>
                <a:schemeClr val="tx1"/>
              </a:solidFill>
            </a:endParaRPr>
          </a:p>
          <a:p>
            <a:pPr>
              <a:buFont typeface="Arial" panose="020B0604020202020204" pitchFamily="34" charset="0"/>
              <a:buChar char="•"/>
            </a:pPr>
            <a:r>
              <a:rPr lang="vi-VN" sz="2400" b="1">
                <a:solidFill>
                  <a:schemeClr val="tx1"/>
                </a:solidFill>
              </a:rPr>
              <a:t>Kiểm thử đơn vị</a:t>
            </a:r>
            <a:r>
              <a:rPr lang="vi-VN" sz="2400">
                <a:solidFill>
                  <a:schemeClr val="tx1"/>
                </a:solidFill>
              </a:rPr>
              <a:t>: Dùng </a:t>
            </a:r>
            <a:r>
              <a:rPr lang="vi-VN" sz="2400" b="1">
                <a:solidFill>
                  <a:schemeClr val="tx1"/>
                </a:solidFill>
              </a:rPr>
              <a:t>Jest</a:t>
            </a:r>
            <a:r>
              <a:rPr lang="vi-VN" sz="2400">
                <a:solidFill>
                  <a:schemeClr val="tx1"/>
                </a:solidFill>
              </a:rPr>
              <a:t> để kiểm tra logic backend (controller, model, middleware).</a:t>
            </a:r>
            <a:endParaRPr lang="vi-VN" sz="2400">
              <a:solidFill>
                <a:schemeClr val="tx1"/>
              </a:solidFill>
            </a:endParaRPr>
          </a:p>
          <a:p>
            <a:pPr>
              <a:buFont typeface="Arial" panose="020B0604020202020204" pitchFamily="34" charset="0"/>
              <a:buChar char="•"/>
            </a:pPr>
            <a:r>
              <a:rPr lang="vi-VN" sz="2400" b="1">
                <a:solidFill>
                  <a:schemeClr val="tx1"/>
                </a:solidFill>
              </a:rPr>
              <a:t>Kiểm thử API</a:t>
            </a:r>
            <a:r>
              <a:rPr lang="vi-VN" sz="2400">
                <a:solidFill>
                  <a:schemeClr val="tx1"/>
                </a:solidFill>
              </a:rPr>
              <a:t>: Dùng </a:t>
            </a:r>
            <a:r>
              <a:rPr lang="vi-VN" sz="2400" b="1">
                <a:solidFill>
                  <a:schemeClr val="tx1"/>
                </a:solidFill>
              </a:rPr>
              <a:t>Postman</a:t>
            </a:r>
            <a:r>
              <a:rPr lang="vi-VN" sz="2400">
                <a:solidFill>
                  <a:schemeClr val="tx1"/>
                </a:solidFill>
              </a:rPr>
              <a:t> kiểm tra phản hồi HTTP, bảo mật và logic nghiệp vụ qua các bộ sưu tập request.</a:t>
            </a:r>
            <a:endParaRPr lang="vi-VN" sz="2400">
              <a:solidFill>
                <a:schemeClr val="tx1"/>
              </a:solidFill>
            </a:endParaRPr>
          </a:p>
          <a:p>
            <a:pPr>
              <a:buFont typeface="Arial" panose="020B0604020202020204" pitchFamily="34" charset="0"/>
              <a:buChar char="•"/>
            </a:pPr>
            <a:r>
              <a:rPr lang="vi-VN" sz="2400" b="1">
                <a:solidFill>
                  <a:schemeClr val="tx1"/>
                </a:solidFill>
              </a:rPr>
              <a:t>Kiểm thử tích hợp</a:t>
            </a:r>
            <a:r>
              <a:rPr lang="vi-VN" sz="2400">
                <a:solidFill>
                  <a:schemeClr val="tx1"/>
                </a:solidFill>
              </a:rPr>
              <a:t>: Kiểm tra luồng dữ liệu giữa frontend–backend–database, kết hợp test thủ công và Postman.</a:t>
            </a:r>
            <a:endParaRPr lang="vi-VN" sz="2400">
              <a:solidFill>
                <a:schemeClr val="tx1"/>
              </a:solidFill>
            </a:endParaRPr>
          </a:p>
          <a:p>
            <a:pPr>
              <a:buFont typeface="Arial" panose="020B0604020202020204" pitchFamily="34" charset="0"/>
              <a:buChar char="•"/>
            </a:pPr>
            <a:r>
              <a:rPr lang="vi-VN" sz="2400" b="1">
                <a:solidFill>
                  <a:schemeClr val="tx1"/>
                </a:solidFill>
              </a:rPr>
              <a:t>Kiểm thử hệ thống</a:t>
            </a:r>
            <a:r>
              <a:rPr lang="vi-VN" sz="2400">
                <a:solidFill>
                  <a:schemeClr val="tx1"/>
                </a:solidFill>
              </a:rPr>
              <a:t>: Mô phỏng hành vi người dùng toàn hệ thống trong môi trường thực tế.</a:t>
            </a:r>
            <a:endParaRPr lang="vi-VN" sz="2400">
              <a:solidFill>
                <a:schemeClr val="tx1"/>
              </a:solidFill>
            </a:endParaRPr>
          </a:p>
          <a:p>
            <a:pPr marL="0" indent="0">
              <a:buNone/>
            </a:pPr>
            <a:endParaRPr lang="vi-VN" sz="2400">
              <a:solidFill>
                <a:schemeClr val="tx1"/>
              </a:solidFill>
            </a:endParaRPr>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7. K</a:t>
            </a:r>
            <a:r>
              <a:rPr lang="vi-VN" sz="3200">
                <a:solidFill>
                  <a:schemeClr val="tx1"/>
                </a:solidFill>
                <a:latin typeface="Arial" panose="020B0604020202020204" pitchFamily="34" charset="0"/>
                <a:cs typeface="Arial" panose="020B0604020202020204" pitchFamily="34" charset="0"/>
                <a:sym typeface="+mn-ea"/>
              </a:rPr>
              <a:t>iểm </a:t>
            </a:r>
            <a:r>
              <a:rPr lang="vi-VN" sz="3200" smtClean="0">
                <a:solidFill>
                  <a:schemeClr val="tx1"/>
                </a:solidFill>
                <a:latin typeface="Arial" panose="020B0604020202020204" pitchFamily="34" charset="0"/>
                <a:cs typeface="Arial" panose="020B0604020202020204" pitchFamily="34" charset="0"/>
                <a:sym typeface="+mn-ea"/>
              </a:rPr>
              <a:t>thử</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999870"/>
          </a:xfrm>
        </p:spPr>
        <p:txBody>
          <a:bodyPr>
            <a:noAutofit/>
          </a:bodyPr>
          <a:lstStyle/>
          <a:p>
            <a:pPr marL="0" indent="0">
              <a:buNone/>
            </a:pPr>
            <a:r>
              <a:rPr lang="vi-VN" sz="2400" b="1" smtClean="0">
                <a:solidFill>
                  <a:schemeClr val="tx1"/>
                </a:solidFill>
              </a:rPr>
              <a:t>Kết </a:t>
            </a:r>
            <a:r>
              <a:rPr lang="vi-VN" sz="2400" b="1">
                <a:solidFill>
                  <a:schemeClr val="tx1"/>
                </a:solidFill>
              </a:rPr>
              <a:t>quả kiểm thử API</a:t>
            </a:r>
            <a:endParaRPr lang="vi-VN" sz="2400" b="1">
              <a:solidFill>
                <a:schemeClr val="tx1"/>
              </a:solidFill>
            </a:endParaRPr>
          </a:p>
          <a:p>
            <a:pPr>
              <a:buFont typeface="Arial" panose="020B0604020202020204" pitchFamily="34" charset="0"/>
              <a:buChar char="•"/>
            </a:pPr>
            <a:r>
              <a:rPr lang="vi-VN" sz="2400" b="1">
                <a:solidFill>
                  <a:schemeClr val="tx1"/>
                </a:solidFill>
              </a:rPr>
              <a:t>Đăng ký</a:t>
            </a:r>
            <a:r>
              <a:rPr lang="vi-VN" sz="2400">
                <a:solidFill>
                  <a:schemeClr val="tx1"/>
                </a:solidFill>
              </a:rPr>
              <a:t>: Người dùng tạo tài khoản thành công, dữ liệu được lưu đúng.</a:t>
            </a:r>
            <a:endParaRPr lang="vi-VN" sz="2400">
              <a:solidFill>
                <a:schemeClr val="tx1"/>
              </a:solidFill>
            </a:endParaRPr>
          </a:p>
          <a:p>
            <a:pPr>
              <a:buFont typeface="Arial" panose="020B0604020202020204" pitchFamily="34" charset="0"/>
              <a:buChar char="•"/>
            </a:pPr>
            <a:r>
              <a:rPr lang="vi-VN" sz="2400" b="1">
                <a:solidFill>
                  <a:schemeClr val="tx1"/>
                </a:solidFill>
              </a:rPr>
              <a:t>Đăng nhập</a:t>
            </a:r>
            <a:r>
              <a:rPr lang="vi-VN" sz="2400">
                <a:solidFill>
                  <a:schemeClr val="tx1"/>
                </a:solidFill>
              </a:rPr>
              <a:t>: Xác thực bằng JWT sau khi đăng nhập thành công.</a:t>
            </a:r>
            <a:endParaRPr lang="vi-VN" sz="2400">
              <a:solidFill>
                <a:schemeClr val="tx1"/>
              </a:solidFill>
            </a:endParaRPr>
          </a:p>
          <a:p>
            <a:pPr>
              <a:buFont typeface="Arial" panose="020B0604020202020204" pitchFamily="34" charset="0"/>
              <a:buChar char="•"/>
            </a:pPr>
            <a:r>
              <a:rPr lang="vi-VN" sz="2400" b="1">
                <a:solidFill>
                  <a:schemeClr val="tx1"/>
                </a:solidFill>
              </a:rPr>
              <a:t>Lấy danh sách sách</a:t>
            </a:r>
            <a:r>
              <a:rPr lang="vi-VN" sz="2400">
                <a:solidFill>
                  <a:schemeClr val="tx1"/>
                </a:solidFill>
              </a:rPr>
              <a:t>: Trả về dữ liệu chính xác, có thể lọc.</a:t>
            </a:r>
            <a:endParaRPr lang="vi-VN" sz="2400">
              <a:solidFill>
                <a:schemeClr val="tx1"/>
              </a:solidFill>
            </a:endParaRPr>
          </a:p>
          <a:p>
            <a:pPr>
              <a:buFont typeface="Arial" panose="020B0604020202020204" pitchFamily="34" charset="0"/>
              <a:buChar char="•"/>
            </a:pPr>
            <a:r>
              <a:rPr lang="vi-VN" sz="2400" b="1">
                <a:solidFill>
                  <a:schemeClr val="tx1"/>
                </a:solidFill>
              </a:rPr>
              <a:t>Thêm sách</a:t>
            </a:r>
            <a:r>
              <a:rPr lang="vi-VN" sz="2400">
                <a:solidFill>
                  <a:schemeClr val="tx1"/>
                </a:solidFill>
              </a:rPr>
              <a:t>: Nhân viên thêm sách thành công, lưu trữ đúng dữ liệu.</a:t>
            </a:r>
            <a:endParaRPr lang="vi-VN" sz="2400">
              <a:solidFill>
                <a:schemeClr val="tx1"/>
              </a:solidFill>
            </a:endParaRPr>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smtClean="0">
                <a:solidFill>
                  <a:schemeClr val="tx1"/>
                </a:solidFill>
                <a:latin typeface="Arial" panose="020B0604020202020204" pitchFamily="34" charset="0"/>
                <a:cs typeface="Arial" panose="020B0604020202020204" pitchFamily="34" charset="0"/>
                <a:sym typeface="+mn-ea"/>
              </a:rPr>
              <a:t>8. Đánh </a:t>
            </a:r>
            <a:r>
              <a:rPr lang="en-US" sz="3200">
                <a:solidFill>
                  <a:schemeClr val="tx1"/>
                </a:solidFill>
                <a:latin typeface="Arial" panose="020B0604020202020204" pitchFamily="34" charset="0"/>
                <a:cs typeface="Arial" panose="020B0604020202020204" pitchFamily="34" charset="0"/>
                <a:sym typeface="+mn-ea"/>
              </a:rPr>
              <a:t>giá và kết luận</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999870"/>
          </a:xfrm>
        </p:spPr>
        <p:txBody>
          <a:bodyPr>
            <a:noAutofit/>
          </a:bodyPr>
          <a:lstStyle/>
          <a:p>
            <a:pPr marL="0" indent="0">
              <a:buNone/>
            </a:pPr>
            <a:r>
              <a:rPr lang="vi-VN" sz="2400" b="1">
                <a:solidFill>
                  <a:schemeClr val="tx1"/>
                </a:solidFill>
              </a:rPr>
              <a:t>Khó khăn</a:t>
            </a:r>
            <a:endParaRPr lang="vi-VN" sz="2400" b="1">
              <a:solidFill>
                <a:schemeClr val="tx1"/>
              </a:solidFill>
            </a:endParaRPr>
          </a:p>
          <a:p>
            <a:pPr>
              <a:buFont typeface="Arial" panose="020B0604020202020204" pitchFamily="34" charset="0"/>
              <a:buChar char="•"/>
            </a:pPr>
            <a:r>
              <a:rPr lang="vi-VN" sz="2400" b="1">
                <a:solidFill>
                  <a:schemeClr val="tx1"/>
                </a:solidFill>
              </a:rPr>
              <a:t>GitHub</a:t>
            </a:r>
            <a:r>
              <a:rPr lang="vi-VN" sz="2400">
                <a:solidFill>
                  <a:schemeClr val="tx1"/>
                </a:solidFill>
              </a:rPr>
              <a:t>: Gặp xung đột khi pull/merge do làm việc nhóm.</a:t>
            </a:r>
            <a:endParaRPr lang="vi-VN" sz="2400">
              <a:solidFill>
                <a:schemeClr val="tx1"/>
              </a:solidFill>
            </a:endParaRPr>
          </a:p>
          <a:p>
            <a:pPr>
              <a:buFont typeface="Arial" panose="020B0604020202020204" pitchFamily="34" charset="0"/>
              <a:buChar char="•"/>
            </a:pPr>
            <a:r>
              <a:rPr lang="vi-VN" sz="2400" b="1">
                <a:solidFill>
                  <a:schemeClr val="tx1"/>
                </a:solidFill>
              </a:rPr>
              <a:t>CI/CD</a:t>
            </a:r>
            <a:r>
              <a:rPr lang="vi-VN" sz="2400">
                <a:solidFill>
                  <a:schemeClr val="tx1"/>
                </a:solidFill>
              </a:rPr>
              <a:t>: Lỗi YAML và quyền khi dùng GitHub Actions.</a:t>
            </a:r>
            <a:endParaRPr lang="vi-VN" sz="2400">
              <a:solidFill>
                <a:schemeClr val="tx1"/>
              </a:solidFill>
            </a:endParaRPr>
          </a:p>
          <a:p>
            <a:pPr>
              <a:buFont typeface="Arial" panose="020B0604020202020204" pitchFamily="34" charset="0"/>
              <a:buChar char="•"/>
            </a:pPr>
            <a:r>
              <a:rPr lang="vi-VN" sz="2400" b="1">
                <a:solidFill>
                  <a:schemeClr val="tx1"/>
                </a:solidFill>
              </a:rPr>
              <a:t>Debug API</a:t>
            </a:r>
            <a:r>
              <a:rPr lang="vi-VN" sz="2400">
                <a:solidFill>
                  <a:schemeClr val="tx1"/>
                </a:solidFill>
              </a:rPr>
              <a:t>: Khó phát hiện lỗi CORS, JWT, DB nếu thiếu kinh nghiệm.</a:t>
            </a:r>
            <a:endParaRPr lang="vi-VN" sz="2400">
              <a:solidFill>
                <a:schemeClr val="tx1"/>
              </a:solidFill>
            </a:endParaRPr>
          </a:p>
          <a:p>
            <a:pPr marL="0" indent="0">
              <a:buNone/>
            </a:pPr>
            <a:r>
              <a:rPr lang="vi-VN" sz="2400" b="1" smtClean="0">
                <a:solidFill>
                  <a:schemeClr val="tx1"/>
                </a:solidFill>
              </a:rPr>
              <a:t> </a:t>
            </a:r>
            <a:r>
              <a:rPr lang="vi-VN" sz="2400" b="1">
                <a:solidFill>
                  <a:schemeClr val="tx1"/>
                </a:solidFill>
              </a:rPr>
              <a:t>Bài học</a:t>
            </a:r>
            <a:endParaRPr lang="vi-VN" sz="2400" b="1">
              <a:solidFill>
                <a:schemeClr val="tx1"/>
              </a:solidFill>
            </a:endParaRPr>
          </a:p>
          <a:p>
            <a:pPr>
              <a:buFont typeface="Arial" panose="020B0604020202020204" pitchFamily="34" charset="0"/>
              <a:buChar char="•"/>
            </a:pPr>
            <a:r>
              <a:rPr lang="vi-VN" sz="2400" b="1">
                <a:solidFill>
                  <a:schemeClr val="tx1"/>
                </a:solidFill>
              </a:rPr>
              <a:t>Quản lý dự án</a:t>
            </a:r>
            <a:r>
              <a:rPr lang="vi-VN" sz="2400">
                <a:solidFill>
                  <a:schemeClr val="tx1"/>
                </a:solidFill>
              </a:rPr>
              <a:t>: Jira + họp daily giúp phối hợp hiệu quả.</a:t>
            </a:r>
            <a:endParaRPr lang="vi-VN" sz="2400">
              <a:solidFill>
                <a:schemeClr val="tx1"/>
              </a:solidFill>
            </a:endParaRPr>
          </a:p>
          <a:p>
            <a:pPr>
              <a:buFont typeface="Arial" panose="020B0604020202020204" pitchFamily="34" charset="0"/>
              <a:buChar char="•"/>
            </a:pPr>
            <a:r>
              <a:rPr lang="vi-VN" sz="2400" b="1">
                <a:solidFill>
                  <a:schemeClr val="tx1"/>
                </a:solidFill>
              </a:rPr>
              <a:t>CI/CD</a:t>
            </a:r>
            <a:r>
              <a:rPr lang="vi-VN" sz="2400">
                <a:solidFill>
                  <a:schemeClr val="tx1"/>
                </a:solidFill>
              </a:rPr>
              <a:t>: Tự động hoá giúp phát hiện lỗi sớm.</a:t>
            </a:r>
            <a:endParaRPr lang="vi-VN" sz="2400">
              <a:solidFill>
                <a:schemeClr val="tx1"/>
              </a:solidFill>
            </a:endParaRPr>
          </a:p>
          <a:p>
            <a:pPr>
              <a:buFont typeface="Arial" panose="020B0604020202020204" pitchFamily="34" charset="0"/>
              <a:buChar char="•"/>
            </a:pPr>
            <a:r>
              <a:rPr lang="vi-VN" sz="2400" b="1">
                <a:solidFill>
                  <a:schemeClr val="tx1"/>
                </a:solidFill>
              </a:rPr>
              <a:t>Tài liệu API</a:t>
            </a:r>
            <a:r>
              <a:rPr lang="vi-VN" sz="2400">
                <a:solidFill>
                  <a:schemeClr val="tx1"/>
                </a:solidFill>
              </a:rPr>
              <a:t>: Swagger + RESTful giảm sai lệch khi tích hợp.</a:t>
            </a:r>
            <a:endParaRPr lang="vi-VN" sz="2400">
              <a:solidFill>
                <a:schemeClr val="tx1"/>
              </a:solidFill>
            </a:endParaRPr>
          </a:p>
          <a:p>
            <a:pPr marL="0" indent="0">
              <a:buFont typeface="Arial" panose="020B0604020202020204" pitchFamily="34" charset="0"/>
              <a:buNone/>
            </a:pPr>
            <a:r>
              <a:rPr lang="vi-VN" sz="2400" b="1" smtClean="0">
                <a:solidFill>
                  <a:schemeClr val="tx1"/>
                </a:solidFill>
              </a:rPr>
              <a:t> </a:t>
            </a:r>
            <a:r>
              <a:rPr lang="vi-VN" sz="2400" b="1">
                <a:solidFill>
                  <a:schemeClr val="tx1"/>
                </a:solidFill>
              </a:rPr>
              <a:t>Đề xuất</a:t>
            </a:r>
            <a:endParaRPr lang="vi-VN" sz="2400" b="1">
              <a:solidFill>
                <a:schemeClr val="tx1"/>
              </a:solidFill>
            </a:endParaRPr>
          </a:p>
          <a:p>
            <a:pPr marL="0" indent="457200">
              <a:buFont typeface="Arial" panose="020B0604020202020204" pitchFamily="34" charset="0"/>
              <a:buNone/>
            </a:pPr>
            <a:r>
              <a:rPr lang="vi-VN" sz="2400">
                <a:solidFill>
                  <a:schemeClr val="tx1"/>
                </a:solidFill>
              </a:rPr>
              <a:t>Tìm kiếm nâng cao, Thanh toán online, Dashboard thống kê, cải tiến UI/UX liên tục theo phản hồi người dùng.</a:t>
            </a:r>
            <a:endParaRPr lang="vi-VN" sz="2400">
              <a:solidFill>
                <a:schemeClr val="tx1"/>
              </a:solidFill>
            </a:endParaRP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872" y="2303534"/>
            <a:ext cx="9748033" cy="2250831"/>
          </a:xfrm>
        </p:spPr>
        <p:txBody>
          <a:bodyPr anchor="ctr">
            <a:noAutofit/>
          </a:bodyPr>
          <a:lstStyle/>
          <a:p>
            <a:pPr algn="ctr">
              <a:buClr>
                <a:schemeClr val="tx1">
                  <a:lumMod val="75000"/>
                  <a:lumOff val="25000"/>
                </a:schemeClr>
              </a:buClr>
            </a:pPr>
            <a:r>
              <a:rPr lang="en-US" sz="3200" b="1" smtClean="0">
                <a:solidFill>
                  <a:schemeClr val="tx1"/>
                </a:solidFill>
                <a:latin typeface="Arial" panose="020B0604020202020204" pitchFamily="34" charset="0"/>
                <a:cs typeface="Arial" panose="020B0604020202020204" pitchFamily="34" charset="0"/>
              </a:rPr>
              <a:t>CẢM ƠN THẦY VÀ CÁC BẠN ĐÃ LẮNG NGHE !</a:t>
            </a:r>
            <a:endParaRPr lang="en-US" sz="3200" b="1" smtClean="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496" y="239151"/>
            <a:ext cx="8380535" cy="5978768"/>
          </a:xfrm>
        </p:spPr>
        <p:txBody>
          <a:bodyPr anchor="ctr">
            <a:normAutofit/>
          </a:bodyPr>
          <a:lstStyle/>
          <a:p>
            <a:pPr>
              <a:lnSpc>
                <a:spcPct val="150000"/>
              </a:lnSpc>
              <a:buClr>
                <a:schemeClr val="tx1">
                  <a:lumMod val="75000"/>
                  <a:lumOff val="25000"/>
                </a:schemeClr>
              </a:buClr>
            </a:pPr>
            <a:r>
              <a:rPr lang="en-US" sz="2400" b="1" smtClean="0">
                <a:solidFill>
                  <a:schemeClr val="tx1"/>
                </a:solidFill>
                <a:latin typeface="Arial" panose="020B0604020202020204" pitchFamily="34" charset="0"/>
                <a:cs typeface="Arial" panose="020B0604020202020204" pitchFamily="34" charset="0"/>
              </a:rPr>
              <a:t>Nội dung trình bày </a:t>
            </a:r>
            <a:br>
              <a:rPr lang="en-US" sz="2400" b="1" smtClean="0">
                <a:solidFill>
                  <a:schemeClr val="tx1"/>
                </a:solidFill>
                <a:latin typeface="Arial" panose="020B0604020202020204" pitchFamily="34" charset="0"/>
                <a:cs typeface="Arial" panose="020B0604020202020204" pitchFamily="34" charset="0"/>
              </a:rPr>
            </a:br>
            <a:r>
              <a:rPr lang="en-US" sz="2400" b="1" smtClean="0">
                <a:solidFill>
                  <a:schemeClr val="tx1"/>
                </a:solidFill>
                <a:latin typeface="Arial" panose="020B0604020202020204" pitchFamily="34" charset="0"/>
                <a:cs typeface="Arial" panose="020B0604020202020204" pitchFamily="34" charset="0"/>
              </a:rPr>
              <a:t>1. </a:t>
            </a:r>
            <a:r>
              <a:rPr lang="vi-VN" sz="2400" smtClean="0">
                <a:solidFill>
                  <a:schemeClr val="tx1"/>
                </a:solidFill>
                <a:latin typeface="Arial" panose="020B0604020202020204" pitchFamily="34" charset="0"/>
                <a:cs typeface="Arial" panose="020B0604020202020204" pitchFamily="34" charset="0"/>
                <a:sym typeface="+mn-ea"/>
              </a:rPr>
              <a:t>Giới thiệu đề tài và mục tiêu nghiên cứu</a:t>
            </a:r>
            <a:br>
              <a:rPr lang="en-US" sz="2400" smtClean="0">
                <a:solidFill>
                  <a:schemeClr val="tx1"/>
                </a:solidFill>
                <a:latin typeface="Arial" panose="020B0604020202020204" pitchFamily="34" charset="0"/>
                <a:cs typeface="Arial" panose="020B0604020202020204" pitchFamily="34" charset="0"/>
                <a:sym typeface="+mn-ea"/>
              </a:rPr>
            </a:br>
            <a:r>
              <a:rPr lang="en-US" sz="2400" smtClean="0">
                <a:solidFill>
                  <a:schemeClr val="tx1"/>
                </a:solidFill>
                <a:latin typeface="Arial" panose="020B0604020202020204" pitchFamily="34" charset="0"/>
                <a:cs typeface="Arial" panose="020B0604020202020204" pitchFamily="34" charset="0"/>
                <a:sym typeface="+mn-ea"/>
              </a:rPr>
              <a:t>2. </a:t>
            </a:r>
            <a:r>
              <a:rPr lang="vi-VN" sz="2400" smtClean="0">
                <a:solidFill>
                  <a:schemeClr val="tx1"/>
                </a:solidFill>
                <a:latin typeface="Arial" panose="020B0604020202020204" pitchFamily="34" charset="0"/>
                <a:cs typeface="Arial" panose="020B0604020202020204" pitchFamily="34" charset="0"/>
                <a:sym typeface="+mn-ea"/>
              </a:rPr>
              <a:t>Phân tích yêu cầu hệ thống</a:t>
            </a:r>
            <a:br>
              <a:rPr lang="en-US" sz="2400" smtClean="0">
                <a:solidFill>
                  <a:schemeClr val="tx1"/>
                </a:solidFill>
                <a:latin typeface="Arial" panose="020B0604020202020204" pitchFamily="34" charset="0"/>
                <a:cs typeface="Arial" panose="020B0604020202020204" pitchFamily="34" charset="0"/>
                <a:sym typeface="+mn-ea"/>
              </a:rPr>
            </a:br>
            <a:r>
              <a:rPr lang="en-US" sz="2400" smtClean="0">
                <a:solidFill>
                  <a:schemeClr val="tx1"/>
                </a:solidFill>
                <a:latin typeface="Arial" panose="020B0604020202020204" pitchFamily="34" charset="0"/>
                <a:cs typeface="Arial" panose="020B0604020202020204" pitchFamily="34" charset="0"/>
                <a:sym typeface="+mn-ea"/>
              </a:rPr>
              <a:t>3. </a:t>
            </a:r>
            <a:r>
              <a:rPr lang="vi-VN" sz="2400" smtClean="0">
                <a:solidFill>
                  <a:schemeClr val="tx1"/>
                </a:solidFill>
                <a:latin typeface="Arial" panose="020B0604020202020204" pitchFamily="34" charset="0"/>
                <a:cs typeface="Arial" panose="020B0604020202020204" pitchFamily="34" charset="0"/>
                <a:sym typeface="+mn-ea"/>
              </a:rPr>
              <a:t>Thiết kế kiến trúc và cơ sở dữ liệu</a:t>
            </a:r>
            <a:br>
              <a:rPr lang="en-US" sz="2400" smtClean="0">
                <a:solidFill>
                  <a:schemeClr val="tx1"/>
                </a:solidFill>
                <a:latin typeface="Arial" panose="020B0604020202020204" pitchFamily="34" charset="0"/>
                <a:cs typeface="Arial" panose="020B0604020202020204" pitchFamily="34" charset="0"/>
                <a:sym typeface="+mn-ea"/>
              </a:rPr>
            </a:br>
            <a:r>
              <a:rPr lang="en-US" sz="2400" smtClean="0">
                <a:solidFill>
                  <a:schemeClr val="tx1"/>
                </a:solidFill>
                <a:latin typeface="Arial" panose="020B0604020202020204" pitchFamily="34" charset="0"/>
                <a:cs typeface="Arial" panose="020B0604020202020204" pitchFamily="34" charset="0"/>
                <a:sym typeface="+mn-ea"/>
              </a:rPr>
              <a:t>4. </a:t>
            </a:r>
            <a:r>
              <a:rPr lang="vi-VN" sz="2400" smtClean="0">
                <a:solidFill>
                  <a:schemeClr val="tx1"/>
                </a:solidFill>
                <a:latin typeface="Arial" panose="020B0604020202020204" pitchFamily="34" charset="0"/>
                <a:cs typeface="Arial" panose="020B0604020202020204" pitchFamily="34" charset="0"/>
                <a:sym typeface="+mn-ea"/>
              </a:rPr>
              <a:t>Thiết kế API và giao diện người dùng</a:t>
            </a:r>
            <a:br>
              <a:rPr lang="en-US" sz="2400" smtClean="0">
                <a:solidFill>
                  <a:schemeClr val="tx1"/>
                </a:solidFill>
                <a:latin typeface="Arial" panose="020B0604020202020204" pitchFamily="34" charset="0"/>
                <a:cs typeface="Arial" panose="020B0604020202020204" pitchFamily="34" charset="0"/>
                <a:sym typeface="+mn-ea"/>
              </a:rPr>
            </a:br>
            <a:r>
              <a:rPr lang="en-US" sz="2400" smtClean="0">
                <a:solidFill>
                  <a:schemeClr val="tx1"/>
                </a:solidFill>
                <a:latin typeface="Arial" panose="020B0604020202020204" pitchFamily="34" charset="0"/>
                <a:cs typeface="Arial" panose="020B0604020202020204" pitchFamily="34" charset="0"/>
                <a:sym typeface="+mn-ea"/>
              </a:rPr>
              <a:t>5. </a:t>
            </a:r>
            <a:r>
              <a:rPr lang="vi-VN" sz="2400" smtClean="0">
                <a:solidFill>
                  <a:schemeClr val="tx1"/>
                </a:solidFill>
                <a:latin typeface="Arial" panose="020B0604020202020204" pitchFamily="34" charset="0"/>
                <a:cs typeface="Arial" panose="020B0604020202020204" pitchFamily="34" charset="0"/>
                <a:sym typeface="+mn-ea"/>
              </a:rPr>
              <a:t>Công nghệ và triển khai</a:t>
            </a:r>
            <a:br>
              <a:rPr lang="en-US" sz="2400" smtClean="0">
                <a:solidFill>
                  <a:schemeClr val="tx1"/>
                </a:solidFill>
                <a:latin typeface="Arial" panose="020B0604020202020204" pitchFamily="34" charset="0"/>
                <a:cs typeface="Arial" panose="020B0604020202020204" pitchFamily="34" charset="0"/>
                <a:sym typeface="+mn-ea"/>
              </a:rPr>
            </a:br>
            <a:r>
              <a:rPr lang="en-US" sz="2400" smtClean="0">
                <a:solidFill>
                  <a:schemeClr val="tx1"/>
                </a:solidFill>
                <a:latin typeface="Arial" panose="020B0604020202020204" pitchFamily="34" charset="0"/>
                <a:cs typeface="Arial" panose="020B0604020202020204" pitchFamily="34" charset="0"/>
                <a:sym typeface="+mn-ea"/>
              </a:rPr>
              <a:t>6. </a:t>
            </a:r>
            <a:r>
              <a:rPr lang="vi-VN" sz="2400" smtClean="0">
                <a:solidFill>
                  <a:schemeClr val="tx1"/>
                </a:solidFill>
                <a:latin typeface="Arial" panose="020B0604020202020204" pitchFamily="34" charset="0"/>
                <a:cs typeface="Arial" panose="020B0604020202020204" pitchFamily="34" charset="0"/>
                <a:sym typeface="+mn-ea"/>
              </a:rPr>
              <a:t>Quản lý dự án </a:t>
            </a:r>
            <a:br>
              <a:rPr lang="en-US" sz="2400" smtClean="0">
                <a:solidFill>
                  <a:schemeClr val="tx1"/>
                </a:solidFill>
                <a:latin typeface="Arial" panose="020B0604020202020204" pitchFamily="34" charset="0"/>
                <a:cs typeface="Arial" panose="020B0604020202020204" pitchFamily="34" charset="0"/>
                <a:sym typeface="+mn-ea"/>
              </a:rPr>
            </a:br>
            <a:r>
              <a:rPr lang="en-US" sz="2400" smtClean="0">
                <a:solidFill>
                  <a:schemeClr val="tx1"/>
                </a:solidFill>
                <a:latin typeface="Arial" panose="020B0604020202020204" pitchFamily="34" charset="0"/>
                <a:cs typeface="Arial" panose="020B0604020202020204" pitchFamily="34" charset="0"/>
                <a:sym typeface="+mn-ea"/>
              </a:rPr>
              <a:t>7. K</a:t>
            </a:r>
            <a:r>
              <a:rPr lang="vi-VN" sz="2400" smtClean="0">
                <a:solidFill>
                  <a:schemeClr val="tx1"/>
                </a:solidFill>
                <a:latin typeface="Arial" panose="020B0604020202020204" pitchFamily="34" charset="0"/>
                <a:cs typeface="Arial" panose="020B0604020202020204" pitchFamily="34" charset="0"/>
                <a:sym typeface="+mn-ea"/>
              </a:rPr>
              <a:t>iểm thử </a:t>
            </a:r>
            <a:br>
              <a:rPr lang="en-US" sz="2400" smtClean="0">
                <a:solidFill>
                  <a:schemeClr val="tx1"/>
                </a:solidFill>
                <a:latin typeface="Arial" panose="020B0604020202020204" pitchFamily="34" charset="0"/>
                <a:cs typeface="Arial" panose="020B0604020202020204" pitchFamily="34" charset="0"/>
                <a:sym typeface="+mn-ea"/>
              </a:rPr>
            </a:br>
            <a:r>
              <a:rPr lang="en-US" sz="2400" smtClean="0">
                <a:solidFill>
                  <a:schemeClr val="tx1"/>
                </a:solidFill>
                <a:latin typeface="Arial" panose="020B0604020202020204" pitchFamily="34" charset="0"/>
                <a:cs typeface="Arial" panose="020B0604020202020204" pitchFamily="34" charset="0"/>
                <a:sym typeface="+mn-ea"/>
              </a:rPr>
              <a:t>8. Đánh giá và kết luận</a:t>
            </a:r>
            <a:endParaRPr lang="en-US" sz="2400" b="1" smtClean="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74625"/>
            <a:ext cx="8893003" cy="800100"/>
          </a:xfrm>
        </p:spPr>
        <p:txBody>
          <a:bodyPr anchor="ctr">
            <a:normAutofit/>
          </a:bodyPr>
          <a:lstStyle/>
          <a:p>
            <a:pPr>
              <a:buClr>
                <a:schemeClr val="tx1">
                  <a:lumMod val="75000"/>
                  <a:lumOff val="25000"/>
                </a:schemeClr>
              </a:buClr>
            </a:pPr>
            <a:r>
              <a:rPr lang="en-US" sz="3200" b="1">
                <a:solidFill>
                  <a:schemeClr val="tx1"/>
                </a:solidFill>
                <a:latin typeface="Arial" panose="020B0604020202020204" pitchFamily="34" charset="0"/>
                <a:cs typeface="Arial" panose="020B0604020202020204" pitchFamily="34" charset="0"/>
              </a:rPr>
              <a:t>1. </a:t>
            </a:r>
            <a:r>
              <a:rPr lang="vi-VN" sz="3200">
                <a:solidFill>
                  <a:schemeClr val="tx1"/>
                </a:solidFill>
                <a:latin typeface="Arial" panose="020B0604020202020204" pitchFamily="34" charset="0"/>
                <a:cs typeface="Arial" panose="020B0604020202020204" pitchFamily="34" charset="0"/>
                <a:sym typeface="+mn-ea"/>
              </a:rPr>
              <a:t>Giới thiệu đề tài và mục tiêu nghiên cứu</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75030"/>
            <a:ext cx="9594215" cy="5926455"/>
          </a:xfrm>
        </p:spPr>
        <p:txBody>
          <a:bodyPr>
            <a:noAutofit/>
          </a:bodyPr>
          <a:lstStyle/>
          <a:p>
            <a:pPr marL="0" indent="0">
              <a:buNone/>
            </a:pPr>
            <a:r>
              <a:rPr lang="en-US" sz="2400" b="1" smtClean="0">
                <a:solidFill>
                  <a:schemeClr val="tx1"/>
                </a:solidFill>
              </a:rPr>
              <a:t>	</a:t>
            </a:r>
            <a:r>
              <a:rPr lang="vi-VN" sz="2400" b="1" smtClean="0">
                <a:solidFill>
                  <a:schemeClr val="tx1"/>
                </a:solidFill>
              </a:rPr>
              <a:t>Mục </a:t>
            </a:r>
            <a:r>
              <a:rPr lang="vi-VN" sz="2400" b="1">
                <a:solidFill>
                  <a:schemeClr val="tx1"/>
                </a:solidFill>
              </a:rPr>
              <a:t>đích: </a:t>
            </a:r>
            <a:r>
              <a:rPr lang="vi-VN" sz="2400">
                <a:solidFill>
                  <a:schemeClr val="tx1"/>
                </a:solidFill>
              </a:rPr>
              <a:t>Tự động hóa quy trình mượn/trả, giảm thiểu thao tác thủ công, tăng hiệu quản </a:t>
            </a:r>
            <a:r>
              <a:rPr lang="vi-VN" sz="2400">
                <a:solidFill>
                  <a:schemeClr val="tx1"/>
                </a:solidFill>
              </a:rPr>
              <a:t>lý</a:t>
            </a:r>
            <a:endParaRPr lang="vi-VN" sz="2400">
              <a:solidFill>
                <a:schemeClr val="tx1"/>
              </a:solidFill>
            </a:endParaRPr>
          </a:p>
          <a:p>
            <a:pPr marL="0" indent="0">
              <a:buNone/>
            </a:pPr>
            <a:r>
              <a:rPr lang="en-US" sz="2400" b="1" smtClean="0">
                <a:solidFill>
                  <a:schemeClr val="tx1"/>
                </a:solidFill>
              </a:rPr>
              <a:t>	</a:t>
            </a:r>
            <a:r>
              <a:rPr lang="vi-VN" sz="2400" b="1" smtClean="0">
                <a:solidFill>
                  <a:schemeClr val="tx1"/>
                </a:solidFill>
              </a:rPr>
              <a:t>Các </a:t>
            </a:r>
            <a:r>
              <a:rPr lang="vi-VN" sz="2400" b="1">
                <a:solidFill>
                  <a:schemeClr val="tx1"/>
                </a:solidFill>
              </a:rPr>
              <a:t>chức năng cốt lõi</a:t>
            </a:r>
            <a:r>
              <a:rPr lang="vi-VN" sz="2400">
                <a:solidFill>
                  <a:schemeClr val="tx1"/>
                </a:solidFill>
              </a:rPr>
              <a:t>: mượn, trả, quản lý sách, độc giả, nhắc hạn, thống kê</a:t>
            </a:r>
            <a:endParaRPr lang="vi-VN" sz="2400">
              <a:solidFill>
                <a:schemeClr val="tx1"/>
              </a:solidFill>
            </a:endParaRPr>
          </a:p>
          <a:p>
            <a:pPr marL="0" indent="0">
              <a:buNone/>
            </a:pPr>
            <a:r>
              <a:rPr lang="en-US" sz="2400" b="1" smtClean="0">
                <a:solidFill>
                  <a:schemeClr val="tx1"/>
                </a:solidFill>
              </a:rPr>
              <a:t>	</a:t>
            </a:r>
            <a:r>
              <a:rPr lang="vi-VN" sz="2400" b="1" smtClean="0">
                <a:solidFill>
                  <a:schemeClr val="tx1"/>
                </a:solidFill>
              </a:rPr>
              <a:t>Mục </a:t>
            </a:r>
            <a:r>
              <a:rPr lang="vi-VN" sz="2400" b="1">
                <a:solidFill>
                  <a:schemeClr val="tx1"/>
                </a:solidFill>
              </a:rPr>
              <a:t>tiêu và phạm vi ứng </a:t>
            </a:r>
            <a:r>
              <a:rPr lang="vi-VN" sz="2400" b="1" smtClean="0">
                <a:solidFill>
                  <a:schemeClr val="tx1"/>
                </a:solidFill>
              </a:rPr>
              <a:t>dụng</a:t>
            </a:r>
            <a:r>
              <a:rPr lang="en-US" sz="2400" b="1" smtClean="0">
                <a:solidFill>
                  <a:schemeClr val="tx1"/>
                </a:solidFill>
              </a:rPr>
              <a:t>:</a:t>
            </a:r>
            <a:endParaRPr lang="vi-VN" sz="2400">
              <a:solidFill>
                <a:schemeClr val="tx1"/>
              </a:solidFill>
            </a:endParaRPr>
          </a:p>
          <a:p>
            <a:pPr lvl="1">
              <a:buFont typeface="Arial" panose="020B0604020202020204" pitchFamily="34" charset="0"/>
              <a:buChar char="•"/>
            </a:pPr>
            <a:r>
              <a:rPr lang="vi-VN" sz="2200">
                <a:solidFill>
                  <a:schemeClr val="tx1"/>
                </a:solidFill>
              </a:rPr>
              <a:t>Hỗ trợ đăng ký, đăng nhập an toàn (JWT)</a:t>
            </a:r>
            <a:endParaRPr lang="vi-VN" sz="2200">
              <a:solidFill>
                <a:schemeClr val="tx1"/>
              </a:solidFill>
            </a:endParaRPr>
          </a:p>
          <a:p>
            <a:pPr lvl="1">
              <a:buFont typeface="Arial" panose="020B0604020202020204" pitchFamily="34" charset="0"/>
              <a:buChar char="•"/>
            </a:pPr>
            <a:r>
              <a:rPr lang="vi-VN" sz="2200">
                <a:solidFill>
                  <a:schemeClr val="tx1"/>
                </a:solidFill>
              </a:rPr>
              <a:t>Tự động hóa quy trình mượn/trả sách</a:t>
            </a:r>
            <a:endParaRPr lang="vi-VN" sz="2200">
              <a:solidFill>
                <a:schemeClr val="tx1"/>
              </a:solidFill>
            </a:endParaRPr>
          </a:p>
          <a:p>
            <a:pPr lvl="1">
              <a:buFont typeface="Arial" panose="020B0604020202020204" pitchFamily="34" charset="0"/>
              <a:buChar char="•"/>
            </a:pPr>
            <a:r>
              <a:rPr lang="vi-VN" sz="2200">
                <a:solidFill>
                  <a:schemeClr val="tx1"/>
                </a:solidFill>
              </a:rPr>
              <a:t>Quản lý trạng thái sách (còn/đang mượn)</a:t>
            </a:r>
            <a:endParaRPr lang="vi-VN" sz="2200">
              <a:solidFill>
                <a:schemeClr val="tx1"/>
              </a:solidFill>
            </a:endParaRPr>
          </a:p>
          <a:p>
            <a:pPr lvl="1">
              <a:buFont typeface="Arial" panose="020B0604020202020204" pitchFamily="34" charset="0"/>
              <a:buChar char="•"/>
            </a:pPr>
            <a:r>
              <a:rPr lang="vi-VN" sz="2200">
                <a:solidFill>
                  <a:schemeClr val="tx1"/>
                </a:solidFill>
              </a:rPr>
              <a:t>Ghi nhận hoạt động của độc giả</a:t>
            </a:r>
            <a:endParaRPr lang="vi-VN" sz="2200">
              <a:solidFill>
                <a:schemeClr val="tx1"/>
              </a:solidFill>
            </a:endParaRPr>
          </a:p>
          <a:p>
            <a:pPr lvl="1">
              <a:buFont typeface="Arial" panose="020B0604020202020204" pitchFamily="34" charset="0"/>
              <a:buChar char="•"/>
            </a:pPr>
            <a:r>
              <a:rPr lang="vi-VN" sz="2200">
                <a:solidFill>
                  <a:schemeClr val="tx1"/>
                </a:solidFill>
              </a:rPr>
              <a:t>Gửi email nhắc nhở khi quá hạn</a:t>
            </a:r>
            <a:endParaRPr lang="vi-VN" sz="2200">
              <a:solidFill>
                <a:schemeClr val="tx1"/>
              </a:solidFill>
            </a:endParaRPr>
          </a:p>
          <a:p>
            <a:pPr lvl="1">
              <a:buFont typeface="Arial" panose="020B0604020202020204" pitchFamily="34" charset="0"/>
              <a:buChar char="•"/>
            </a:pPr>
            <a:r>
              <a:rPr lang="vi-VN" sz="2200">
                <a:solidFill>
                  <a:schemeClr val="tx1"/>
                </a:solidFill>
              </a:rPr>
              <a:t>Thống kê lượt mượn, UX thân thiện</a:t>
            </a:r>
            <a:endParaRPr lang="vi-VN" sz="2200">
              <a:solidFill>
                <a:schemeClr val="tx1"/>
              </a:solidFill>
            </a:endParaRPr>
          </a:p>
          <a:p>
            <a:pPr marL="0" indent="0">
              <a:buNone/>
            </a:pPr>
            <a:endParaRPr lang="vi-VN" sz="2200">
              <a:solidFill>
                <a:schemeClr val="tx1"/>
              </a:solidFill>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2. </a:t>
            </a:r>
            <a:r>
              <a:rPr lang="vi-VN" sz="3200">
                <a:solidFill>
                  <a:schemeClr val="tx1"/>
                </a:solidFill>
                <a:latin typeface="Arial" panose="020B0604020202020204" pitchFamily="34" charset="0"/>
                <a:cs typeface="Arial" panose="020B0604020202020204" pitchFamily="34" charset="0"/>
                <a:sym typeface="+mn-ea"/>
              </a:rPr>
              <a:t>Phân tích yêu cầu hệ thống</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vi-VN" sz="2400" b="1">
                <a:ln/>
                <a:solidFill>
                  <a:schemeClr val="tx1"/>
                </a:solidFill>
                <a:effectLst>
                  <a:outerShdw blurRad="38100" dist="19050" dir="2700000" algn="tl" rotWithShape="0">
                    <a:schemeClr val="dk1">
                      <a:alpha val="40000"/>
                    </a:schemeClr>
                  </a:outerShdw>
                </a:effectLst>
              </a:rPr>
              <a:t>Yêu cầu chức </a:t>
            </a:r>
            <a:r>
              <a:rPr lang="vi-VN" sz="2400" b="1" smtClean="0">
                <a:ln/>
                <a:solidFill>
                  <a:schemeClr val="tx1"/>
                </a:solidFill>
                <a:effectLst>
                  <a:outerShdw blurRad="38100" dist="19050" dir="2700000" algn="tl" rotWithShape="0">
                    <a:schemeClr val="dk1">
                      <a:alpha val="40000"/>
                    </a:schemeClr>
                  </a:outerShdw>
                </a:effectLst>
              </a:rPr>
              <a:t>năng</a:t>
            </a:r>
            <a:r>
              <a:rPr lang="en-US" sz="2400" b="1" smtClean="0">
                <a:ln/>
                <a:solidFill>
                  <a:schemeClr val="tx1"/>
                </a:solidFill>
                <a:effectLst>
                  <a:outerShdw blurRad="38100" dist="19050" dir="2700000" algn="tl" rotWithShape="0">
                    <a:schemeClr val="dk1">
                      <a:alpha val="40000"/>
                    </a:schemeClr>
                  </a:outerShdw>
                </a:effectLst>
              </a:rPr>
              <a:t>(1): </a:t>
            </a:r>
            <a:endParaRPr lang="en-US" sz="2400" smtClean="0">
              <a:ln/>
              <a:solidFill>
                <a:schemeClr val="tx1"/>
              </a:solidFill>
              <a:effectLst>
                <a:outerShdw blurRad="38100" dist="19050" dir="2700000" algn="tl" rotWithShape="0">
                  <a:schemeClr val="dk1">
                    <a:alpha val="40000"/>
                  </a:schemeClr>
                </a:outerShdw>
              </a:effectLst>
            </a:endParaRPr>
          </a:p>
          <a:p>
            <a:pPr>
              <a:buFont typeface="Arial" panose="020B0604020202020204" pitchFamily="34" charset="0"/>
              <a:buChar char="•"/>
            </a:pPr>
            <a:r>
              <a:rPr lang="vi-VN" sz="2400" smtClean="0">
                <a:ln/>
                <a:solidFill>
                  <a:schemeClr val="tx1"/>
                </a:solidFill>
                <a:effectLst>
                  <a:outerShdw blurRad="38100" dist="19050" dir="2700000" algn="tl" rotWithShape="0">
                    <a:schemeClr val="dk1">
                      <a:alpha val="40000"/>
                    </a:schemeClr>
                  </a:outerShdw>
                </a:effectLst>
              </a:rPr>
              <a:t>Tài </a:t>
            </a:r>
            <a:r>
              <a:rPr lang="vi-VN" sz="2400">
                <a:ln/>
                <a:solidFill>
                  <a:schemeClr val="tx1"/>
                </a:solidFill>
                <a:effectLst>
                  <a:outerShdw blurRad="38100" dist="19050" dir="2700000" algn="tl" rotWithShape="0">
                    <a:schemeClr val="dk1">
                      <a:alpha val="40000"/>
                    </a:schemeClr>
                  </a:outerShdw>
                </a:effectLst>
              </a:rPr>
              <a:t>khoản người dùng: Đăng ký/Đăng nhập/Đăng xuất (JWT)</a:t>
            </a:r>
            <a:endParaRPr lang="vi-VN" sz="2400">
              <a:ln/>
              <a:solidFill>
                <a:schemeClr val="tx1"/>
              </a:solidFill>
              <a:effectLst>
                <a:outerShdw blurRad="38100" dist="19050" dir="2700000" algn="tl" rotWithShape="0">
                  <a:schemeClr val="dk1">
                    <a:alpha val="40000"/>
                  </a:schemeClr>
                </a:outerShdw>
              </a:effectLst>
            </a:endParaRPr>
          </a:p>
          <a:p>
            <a:pPr>
              <a:buFont typeface="Arial" panose="020B0604020202020204" pitchFamily="34" charset="0"/>
              <a:buChar char="•"/>
            </a:pPr>
            <a:r>
              <a:rPr lang="vi-VN" sz="2400">
                <a:ln/>
                <a:solidFill>
                  <a:schemeClr val="tx1"/>
                </a:solidFill>
                <a:effectLst>
                  <a:outerShdw blurRad="38100" dist="19050" dir="2700000" algn="tl" rotWithShape="0">
                    <a:schemeClr val="dk1">
                      <a:alpha val="40000"/>
                    </a:schemeClr>
                  </a:outerShdw>
                </a:effectLst>
              </a:rPr>
              <a:t>Middleware: Bảo vệ route backend</a:t>
            </a:r>
            <a:endParaRPr lang="vi-VN" sz="2400">
              <a:ln/>
              <a:solidFill>
                <a:schemeClr val="tx1"/>
              </a:solidFill>
              <a:effectLst>
                <a:outerShdw blurRad="38100" dist="19050" dir="2700000" algn="tl" rotWithShape="0">
                  <a:schemeClr val="dk1">
                    <a:alpha val="40000"/>
                  </a:schemeClr>
                </a:outerShdw>
              </a:effectLst>
            </a:endParaRPr>
          </a:p>
          <a:p>
            <a:pPr>
              <a:buFont typeface="Arial" panose="020B0604020202020204" pitchFamily="34" charset="0"/>
              <a:buChar char="•"/>
            </a:pPr>
            <a:r>
              <a:rPr lang="vi-VN" sz="2400">
                <a:ln/>
                <a:solidFill>
                  <a:schemeClr val="tx1"/>
                </a:solidFill>
                <a:effectLst>
                  <a:outerShdw blurRad="38100" dist="19050" dir="2700000" algn="tl" rotWithShape="0">
                    <a:schemeClr val="dk1">
                      <a:alpha val="40000"/>
                    </a:schemeClr>
                  </a:outerShdw>
                </a:effectLst>
              </a:rPr>
              <a:t>Quản lý sách: CRUD và theo dõi trạng thái</a:t>
            </a:r>
            <a:endParaRPr lang="vi-VN" sz="2400">
              <a:ln/>
              <a:solidFill>
                <a:schemeClr val="tx1"/>
              </a:solidFill>
              <a:effectLst>
                <a:outerShdw blurRad="38100" dist="19050" dir="2700000" algn="tl" rotWithShape="0">
                  <a:schemeClr val="dk1">
                    <a:alpha val="40000"/>
                  </a:schemeClr>
                </a:out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0503" y="2939805"/>
            <a:ext cx="3924887" cy="332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843" y="2939805"/>
            <a:ext cx="3671820" cy="332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2. </a:t>
            </a:r>
            <a:r>
              <a:rPr lang="vi-VN" sz="3200">
                <a:solidFill>
                  <a:schemeClr val="tx1"/>
                </a:solidFill>
                <a:latin typeface="Arial" panose="020B0604020202020204" pitchFamily="34" charset="0"/>
                <a:cs typeface="Arial" panose="020B0604020202020204" pitchFamily="34" charset="0"/>
                <a:sym typeface="+mn-ea"/>
              </a:rPr>
              <a:t>Phân tích yêu cầu hệ thống</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vi-VN" sz="2400" b="1"/>
              <a:t>Yêu cầu </a:t>
            </a:r>
            <a:r>
              <a:rPr lang="vi-VN" sz="2400" b="1"/>
              <a:t>chức </a:t>
            </a:r>
            <a:r>
              <a:rPr lang="vi-VN" sz="2400" b="1" smtClean="0"/>
              <a:t>năng</a:t>
            </a:r>
            <a:r>
              <a:rPr lang="en-US" sz="2400" b="1" smtClean="0"/>
              <a:t>(2): </a:t>
            </a:r>
            <a:endParaRPr lang="en-US" sz="2400" smtClean="0"/>
          </a:p>
          <a:p>
            <a:pPr>
              <a:buFont typeface="Arial" panose="020B0604020202020204" pitchFamily="34" charset="0"/>
              <a:buChar char="•"/>
            </a:pPr>
            <a:r>
              <a:rPr lang="vi-VN" sz="2400"/>
              <a:t>Phiếu mượn/trả: Thêm</a:t>
            </a:r>
            <a:r>
              <a:rPr lang="vi-VN" sz="2400"/>
              <a:t>, </a:t>
            </a:r>
            <a:r>
              <a:rPr lang="en-US" sz="2400" smtClean="0"/>
              <a:t>sửa, xóa </a:t>
            </a:r>
            <a:endParaRPr lang="vi-VN" sz="2400"/>
          </a:p>
          <a:p>
            <a:pPr>
              <a:buFont typeface="Arial" panose="020B0604020202020204" pitchFamily="34" charset="0"/>
              <a:buChar char="•"/>
            </a:pPr>
            <a:r>
              <a:rPr lang="vi-VN" sz="2400"/>
              <a:t>Nhắc hạn: Gửi email khi sắp/đã quá hạn</a:t>
            </a:r>
            <a:endParaRPr lang="vi-VN" sz="2400"/>
          </a:p>
          <a:p>
            <a:pPr>
              <a:buFont typeface="Arial" panose="020B0604020202020204" pitchFamily="34" charset="0"/>
              <a:buChar char="•"/>
            </a:pPr>
            <a:r>
              <a:rPr lang="vi-VN" sz="2400"/>
              <a:t>Thống kê: Biểu đồ mượn </a:t>
            </a:r>
            <a:r>
              <a:rPr lang="vi-VN" sz="2400"/>
              <a:t>theo </a:t>
            </a:r>
            <a:r>
              <a:rPr lang="vi-VN" sz="2400" smtClean="0"/>
              <a:t>tháng</a:t>
            </a:r>
            <a:endParaRPr lang="vi-VN" sz="240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7396" y="2968283"/>
            <a:ext cx="4831373" cy="31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4196" y="2968283"/>
            <a:ext cx="3896751" cy="31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2. </a:t>
            </a:r>
            <a:r>
              <a:rPr lang="vi-VN" sz="3200">
                <a:solidFill>
                  <a:schemeClr val="tx1"/>
                </a:solidFill>
                <a:latin typeface="Arial" panose="020B0604020202020204" pitchFamily="34" charset="0"/>
                <a:cs typeface="Arial" panose="020B0604020202020204" pitchFamily="34" charset="0"/>
                <a:sym typeface="+mn-ea"/>
              </a:rPr>
              <a:t>Phân tích yêu cầu hệ thống</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vi-VN" sz="2500" b="1"/>
              <a:t>Yêu cầu phi chức năng</a:t>
            </a:r>
            <a:endParaRPr lang="vi-VN" sz="2500"/>
          </a:p>
          <a:p>
            <a:pPr>
              <a:buFont typeface="Arial" panose="020B0604020202020204" pitchFamily="34" charset="0"/>
              <a:buChar char="•"/>
            </a:pPr>
            <a:r>
              <a:rPr lang="vi-VN" sz="2500"/>
              <a:t>Hiệu năng: Phản hồi nhanh</a:t>
            </a:r>
            <a:endParaRPr lang="vi-VN" sz="2500"/>
          </a:p>
          <a:p>
            <a:pPr>
              <a:buFont typeface="Arial" panose="020B0604020202020204" pitchFamily="34" charset="0"/>
              <a:buChar char="•"/>
            </a:pPr>
            <a:r>
              <a:rPr lang="vi-VN" sz="2500"/>
              <a:t>Bảo mật: JWT + middleware</a:t>
            </a:r>
            <a:endParaRPr lang="vi-VN" sz="2500"/>
          </a:p>
          <a:p>
            <a:pPr>
              <a:buFont typeface="Arial" panose="020B0604020202020204" pitchFamily="34" charset="0"/>
              <a:buChar char="•"/>
            </a:pPr>
            <a:r>
              <a:rPr lang="vi-VN" sz="2500"/>
              <a:t>Giao diện: Thân thiện, responsive</a:t>
            </a:r>
            <a:endParaRPr lang="vi-VN" sz="2500"/>
          </a:p>
          <a:p>
            <a:pPr>
              <a:buFont typeface="Arial" panose="020B0604020202020204" pitchFamily="34" charset="0"/>
              <a:buChar char="•"/>
            </a:pPr>
            <a:r>
              <a:rPr lang="vi-VN" sz="2500"/>
              <a:t>Khả năng mở rộng: Docker</a:t>
            </a:r>
            <a:endParaRPr lang="vi-VN" sz="2500"/>
          </a:p>
          <a:p>
            <a:pPr>
              <a:buFont typeface="Arial" panose="020B0604020202020204" pitchFamily="34" charset="0"/>
              <a:buChar char="•"/>
            </a:pPr>
            <a:r>
              <a:rPr lang="vi-VN" sz="2500"/>
              <a:t>Dễ duy trì: Code rõ </a:t>
            </a:r>
            <a:r>
              <a:rPr lang="vi-VN" sz="2500" smtClean="0"/>
              <a:t>ràng, module hóa</a:t>
            </a:r>
            <a:endParaRPr lang="vi-VN" sz="2500"/>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3. </a:t>
            </a:r>
            <a:r>
              <a:rPr lang="vi-VN" sz="3200">
                <a:solidFill>
                  <a:schemeClr val="tx1"/>
                </a:solidFill>
                <a:latin typeface="Arial" panose="020B0604020202020204" pitchFamily="34" charset="0"/>
                <a:cs typeface="Arial" panose="020B0604020202020204" pitchFamily="34" charset="0"/>
                <a:sym typeface="+mn-ea"/>
              </a:rPr>
              <a:t>Thiết kế kiến trúc và cơ sở dữ liệu</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en-US" sz="2400" b="1">
                <a:latin typeface="Arial" panose="020B0604020202020204" pitchFamily="34" charset="0"/>
                <a:cs typeface="Arial" panose="020B0604020202020204" pitchFamily="34" charset="0"/>
              </a:rPr>
              <a:t>Kiến trúc tổng thể hệ thống</a:t>
            </a:r>
            <a:endParaRPr lang="en-US" sz="2400">
              <a:latin typeface="Arial" panose="020B0604020202020204" pitchFamily="34" charset="0"/>
              <a:cs typeface="Arial" panose="020B0604020202020204" pitchFamily="34" charset="0"/>
            </a:endParaRPr>
          </a:p>
          <a:p>
            <a:pPr>
              <a:buFont typeface="Arial" panose="020B0604020202020204" pitchFamily="34" charset="0"/>
              <a:buChar char="•"/>
            </a:pPr>
            <a:r>
              <a:rPr lang="en-US" sz="2400">
                <a:latin typeface="Arial" panose="020B0604020202020204" pitchFamily="34" charset="0"/>
                <a:cs typeface="Arial" panose="020B0604020202020204" pitchFamily="34" charset="0"/>
              </a:rPr>
              <a:t>Mô hình 3 lớp: Frontend (HTML/JS), Backend (Node.js), DB (MongoDB)</a:t>
            </a:r>
            <a:endParaRPr lang="en-US" sz="2400">
              <a:latin typeface="Arial" panose="020B0604020202020204" pitchFamily="34" charset="0"/>
              <a:cs typeface="Arial" panose="020B0604020202020204" pitchFamily="34" charset="0"/>
            </a:endParaRPr>
          </a:p>
          <a:p>
            <a:pPr>
              <a:buFont typeface="Arial" panose="020B0604020202020204" pitchFamily="34" charset="0"/>
              <a:buChar char="•"/>
            </a:pPr>
            <a:r>
              <a:rPr lang="en-US" sz="2400">
                <a:latin typeface="Arial" panose="020B0604020202020204" pitchFamily="34" charset="0"/>
                <a:cs typeface="Arial" panose="020B0604020202020204" pitchFamily="34" charset="0"/>
              </a:rPr>
              <a:t>Liên </a:t>
            </a:r>
            <a:r>
              <a:rPr lang="en-US" sz="2400" smtClean="0">
                <a:latin typeface="Arial" panose="020B0604020202020204" pitchFamily="34" charset="0"/>
                <a:cs typeface="Arial" panose="020B0604020202020204" pitchFamily="34" charset="0"/>
              </a:rPr>
              <a:t>kết </a:t>
            </a:r>
            <a:r>
              <a:rPr lang="en-US" sz="2400">
                <a:latin typeface="Arial" panose="020B0604020202020204" pitchFamily="34" charset="0"/>
                <a:cs typeface="Arial" panose="020B0604020202020204" pitchFamily="34" charset="0"/>
              </a:rPr>
              <a:t>qua </a:t>
            </a:r>
            <a:r>
              <a:rPr lang="en-US" sz="2400" smtClean="0">
                <a:latin typeface="Arial" panose="020B0604020202020204" pitchFamily="34" charset="0"/>
                <a:cs typeface="Arial" panose="020B0604020202020204" pitchFamily="34" charset="0"/>
              </a:rPr>
              <a:t>RESTful API</a:t>
            </a:r>
            <a:endParaRPr lang="en-US" sz="2400" smtClean="0">
              <a:latin typeface="Arial" panose="020B0604020202020204" pitchFamily="34" charset="0"/>
              <a:cs typeface="Arial" panose="020B0604020202020204" pitchFamily="34" charset="0"/>
            </a:endParaRPr>
          </a:p>
          <a:p>
            <a:pPr marL="0" indent="0">
              <a:buNone/>
            </a:pPr>
            <a:r>
              <a:rPr lang="vi-VN" sz="2400" b="1"/>
              <a:t>Cấu trúc thư mục triển khai</a:t>
            </a:r>
            <a:endParaRPr lang="vi-VN" sz="2400"/>
          </a:p>
          <a:p>
            <a:pPr>
              <a:buFont typeface="Arial" panose="020B0604020202020204" pitchFamily="34" charset="0"/>
              <a:buChar char="•"/>
            </a:pPr>
            <a:r>
              <a:rPr lang="vi-VN" sz="2400"/>
              <a:t>Backend: routes/, controllers/, models/, </a:t>
            </a:r>
            <a:r>
              <a:rPr lang="vi-VN" sz="2400"/>
              <a:t>middleware</a:t>
            </a:r>
            <a:r>
              <a:rPr lang="vi-VN" sz="2400" smtClean="0"/>
              <a:t>/</a:t>
            </a:r>
            <a:r>
              <a:rPr lang="en-US" sz="2400" smtClean="0"/>
              <a:t>, config/, utils/, tests/.</a:t>
            </a:r>
            <a:endParaRPr lang="vi-VN" sz="2400"/>
          </a:p>
          <a:p>
            <a:pPr>
              <a:buFont typeface="Arial" panose="020B0604020202020204" pitchFamily="34" charset="0"/>
              <a:buChar char="•"/>
            </a:pPr>
            <a:r>
              <a:rPr lang="vi-VN" sz="2400"/>
              <a:t>Frontend: pages</a:t>
            </a:r>
            <a:r>
              <a:rPr lang="vi-VN" sz="2400"/>
              <a:t>/, </a:t>
            </a:r>
            <a:r>
              <a:rPr lang="en-US" sz="2400" smtClean="0"/>
              <a:t>image/</a:t>
            </a:r>
            <a:r>
              <a:rPr lang="vi-VN" sz="2400" smtClean="0"/>
              <a:t>, </a:t>
            </a:r>
            <a:r>
              <a:rPr lang="vi-VN" sz="2400"/>
              <a:t>Dockerfile</a:t>
            </a:r>
            <a:endParaRPr lang="vi-VN" sz="2400"/>
          </a:p>
          <a:p>
            <a:pPr>
              <a:buFont typeface="Arial" panose="020B0604020202020204" pitchFamily="34" charset="0"/>
              <a:buChar char="•"/>
            </a:pPr>
            <a:r>
              <a:rPr lang="en-US" sz="2400" smtClean="0"/>
              <a:t>Thư mục gốc</a:t>
            </a:r>
            <a:r>
              <a:rPr lang="vi-VN" sz="2400" smtClean="0"/>
              <a:t>: </a:t>
            </a:r>
            <a:r>
              <a:rPr lang="vi-VN" sz="2400"/>
              <a:t>docker-compose.yml</a:t>
            </a:r>
            <a:endParaRPr lang="vi-VN" sz="2400"/>
          </a:p>
          <a:p>
            <a:pPr marL="0" indent="0">
              <a:buNone/>
            </a:pPr>
            <a:endParaRPr lang="en-US" sz="2400">
              <a:latin typeface="Arial" panose="020B0604020202020204" pitchFamily="34" charset="0"/>
              <a:cs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3. </a:t>
            </a:r>
            <a:r>
              <a:rPr lang="vi-VN" sz="3200">
                <a:solidFill>
                  <a:schemeClr val="tx1"/>
                </a:solidFill>
                <a:latin typeface="Arial" panose="020B0604020202020204" pitchFamily="34" charset="0"/>
                <a:cs typeface="Arial" panose="020B0604020202020204" pitchFamily="34" charset="0"/>
                <a:sym typeface="+mn-ea"/>
              </a:rPr>
              <a:t>Thiết kế kiến trúc và cơ sở dữ liệu</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en-US" sz="2400" b="1" smtClean="0">
                <a:latin typeface="Arial" panose="020B0604020202020204" pitchFamily="34" charset="0"/>
                <a:cs typeface="Arial" panose="020B0604020202020204" pitchFamily="34" charset="0"/>
              </a:rPr>
              <a:t>T</a:t>
            </a:r>
            <a:r>
              <a:rPr lang="vi-VN" sz="2400" b="1" smtClean="0">
                <a:latin typeface="Arial" panose="020B0604020202020204" pitchFamily="34" charset="0"/>
                <a:cs typeface="Arial" panose="020B0604020202020204" pitchFamily="34" charset="0"/>
              </a:rPr>
              <a:t>hiết </a:t>
            </a:r>
            <a:r>
              <a:rPr lang="vi-VN" sz="2400" b="1">
                <a:latin typeface="Arial" panose="020B0604020202020204" pitchFamily="34" charset="0"/>
                <a:cs typeface="Arial" panose="020B0604020202020204" pitchFamily="34" charset="0"/>
              </a:rPr>
              <a:t>kế cơ sở dữ liệu</a:t>
            </a:r>
            <a:endParaRPr lang="vi-VN" sz="2400">
              <a:latin typeface="Arial" panose="020B0604020202020204" pitchFamily="34" charset="0"/>
              <a:cs typeface="Arial" panose="020B0604020202020204" pitchFamily="34" charset="0"/>
            </a:endParaRPr>
          </a:p>
          <a:p>
            <a:pPr>
              <a:buFont typeface="Arial" panose="020B0604020202020204" pitchFamily="34" charset="0"/>
              <a:buChar char="•"/>
            </a:pPr>
            <a:r>
              <a:rPr lang="vi-VN" sz="2400">
                <a:latin typeface="Arial" panose="020B0604020202020204" pitchFamily="34" charset="0"/>
                <a:cs typeface="Arial" panose="020B0604020202020204" pitchFamily="34" charset="0"/>
              </a:rPr>
              <a:t>Thực thể chính: DOCGIA, </a:t>
            </a:r>
            <a:r>
              <a:rPr lang="vi-VN" sz="2400">
                <a:latin typeface="Arial" panose="020B0604020202020204" pitchFamily="34" charset="0"/>
                <a:cs typeface="Arial" panose="020B0604020202020204" pitchFamily="34" charset="0"/>
              </a:rPr>
              <a:t>SACH</a:t>
            </a:r>
            <a:r>
              <a:rPr lang="vi-VN" sz="2400" smtClean="0">
                <a:latin typeface="Arial" panose="020B0604020202020204" pitchFamily="34" charset="0"/>
                <a:cs typeface="Arial" panose="020B0604020202020204" pitchFamily="34" charset="0"/>
              </a:rPr>
              <a:t>,</a:t>
            </a:r>
            <a:r>
              <a:rPr lang="en-US" sz="2400" smtClean="0">
                <a:latin typeface="Arial" panose="020B0604020202020204" pitchFamily="34" charset="0"/>
                <a:cs typeface="Arial" panose="020B0604020202020204" pitchFamily="34" charset="0"/>
              </a:rPr>
              <a:t> THELOAISACH, TACGIA, NHAXUATBAN, NHAVNIEN</a:t>
            </a:r>
            <a:endParaRPr lang="vi-VN" sz="2400">
              <a:latin typeface="Arial" panose="020B0604020202020204" pitchFamily="34" charset="0"/>
              <a:cs typeface="Arial" panose="020B0604020202020204" pitchFamily="34" charset="0"/>
            </a:endParaRPr>
          </a:p>
          <a:p>
            <a:pPr>
              <a:buFont typeface="Arial" panose="020B0604020202020204" pitchFamily="34" charset="0"/>
              <a:buChar char="•"/>
            </a:pPr>
            <a:r>
              <a:rPr lang="vi-VN" sz="2400">
                <a:latin typeface="Arial" panose="020B0604020202020204" pitchFamily="34" charset="0"/>
                <a:cs typeface="Arial" panose="020B0604020202020204" pitchFamily="34" charset="0"/>
              </a:rPr>
              <a:t>Phụ trợ</a:t>
            </a:r>
            <a:r>
              <a:rPr lang="vi-VN"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MUON, TRA, PHIPHAT</a:t>
            </a:r>
            <a:endParaRPr lang="vi-VN" sz="2400">
              <a:latin typeface="Arial" panose="020B0604020202020204" pitchFamily="34" charset="0"/>
              <a:cs typeface="Arial" panose="020B0604020202020204" pitchFamily="34" charset="0"/>
            </a:endParaRPr>
          </a:p>
          <a:p>
            <a:pPr>
              <a:buFont typeface="Arial" panose="020B0604020202020204" pitchFamily="34" charset="0"/>
              <a:buChar char="•"/>
            </a:pPr>
            <a:r>
              <a:rPr lang="vi-VN" sz="2400">
                <a:latin typeface="Arial" panose="020B0604020202020204" pitchFamily="34" charset="0"/>
                <a:cs typeface="Arial" panose="020B0604020202020204" pitchFamily="34" charset="0"/>
              </a:rPr>
              <a:t>ERD chi tiết: quan hệ 1-n, n-n</a:t>
            </a:r>
            <a:endParaRPr lang="vi-VN"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p:txBody>
      </p:sp>
      <p:pic>
        <p:nvPicPr>
          <p:cNvPr id="307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6603" y="3123029"/>
            <a:ext cx="7891976" cy="34887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9100" y="174625"/>
            <a:ext cx="8893003" cy="781978"/>
          </a:xfrm>
        </p:spPr>
        <p:txBody>
          <a:bodyPr anchor="ctr">
            <a:normAutofit/>
          </a:bodyPr>
          <a:lstStyle/>
          <a:p>
            <a:pPr>
              <a:buClr>
                <a:schemeClr val="tx1">
                  <a:lumMod val="75000"/>
                  <a:lumOff val="25000"/>
                </a:schemeClr>
              </a:buClr>
            </a:pPr>
            <a:r>
              <a:rPr lang="en-US" sz="3200">
                <a:solidFill>
                  <a:schemeClr val="tx1"/>
                </a:solidFill>
                <a:latin typeface="Arial" panose="020B0604020202020204" pitchFamily="34" charset="0"/>
                <a:cs typeface="Arial" panose="020B0604020202020204" pitchFamily="34" charset="0"/>
                <a:sym typeface="+mn-ea"/>
              </a:rPr>
              <a:t>4. </a:t>
            </a:r>
            <a:r>
              <a:rPr lang="vi-VN" sz="3200">
                <a:solidFill>
                  <a:schemeClr val="tx1"/>
                </a:solidFill>
                <a:latin typeface="Arial" panose="020B0604020202020204" pitchFamily="34" charset="0"/>
                <a:cs typeface="Arial" panose="020B0604020202020204" pitchFamily="34" charset="0"/>
                <a:sym typeface="+mn-ea"/>
              </a:rPr>
              <a:t>Thiết kế API và giao diện người dùng</a:t>
            </a:r>
            <a:endParaRPr lang="en-US" sz="3000" b="1" err="1" smtClean="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419100" y="858130"/>
            <a:ext cx="9158605" cy="5598942"/>
          </a:xfrm>
        </p:spPr>
        <p:txBody>
          <a:bodyPr>
            <a:noAutofit/>
          </a:bodyPr>
          <a:lstStyle/>
          <a:p>
            <a:pPr marL="0" indent="0">
              <a:buNone/>
            </a:pPr>
            <a:r>
              <a:rPr lang="en-US" sz="2400" b="1">
                <a:solidFill>
                  <a:schemeClr val="tx1"/>
                </a:solidFill>
              </a:rPr>
              <a:t>Thiết kế API</a:t>
            </a:r>
            <a:endParaRPr lang="en-US" sz="2400">
              <a:solidFill>
                <a:schemeClr val="tx1"/>
              </a:solidFill>
            </a:endParaRPr>
          </a:p>
          <a:p>
            <a:pPr>
              <a:buFont typeface="Arial" panose="020B0604020202020204" pitchFamily="34" charset="0"/>
              <a:buChar char="•"/>
            </a:pPr>
            <a:r>
              <a:rPr lang="vi-VN" sz="2400">
                <a:solidFill>
                  <a:schemeClr val="tx1"/>
                </a:solidFill>
              </a:rPr>
              <a:t>Auth: Đăng ký, đăng nhập, logout, verify</a:t>
            </a:r>
            <a:endParaRPr lang="vi-VN" sz="2400">
              <a:solidFill>
                <a:schemeClr val="tx1"/>
              </a:solidFill>
            </a:endParaRPr>
          </a:p>
          <a:p>
            <a:pPr>
              <a:buFont typeface="Arial" panose="020B0604020202020204" pitchFamily="34" charset="0"/>
              <a:buChar char="•"/>
            </a:pPr>
            <a:r>
              <a:rPr lang="vi-VN" sz="2400">
                <a:solidFill>
                  <a:schemeClr val="tx1"/>
                </a:solidFill>
              </a:rPr>
              <a:t>Books: Lịch sử mượn, trạng thái, nhắc hạn</a:t>
            </a:r>
            <a:endParaRPr lang="vi-VN" sz="2400">
              <a:solidFill>
                <a:schemeClr val="tx1"/>
              </a:solidFill>
            </a:endParaRPr>
          </a:p>
          <a:p>
            <a:pPr>
              <a:buFont typeface="Arial" panose="020B0604020202020204" pitchFamily="34" charset="0"/>
              <a:buChar char="•"/>
            </a:pPr>
            <a:r>
              <a:rPr lang="vi-VN" sz="2400" smtClean="0">
                <a:solidFill>
                  <a:schemeClr val="tx1"/>
                </a:solidFill>
              </a:rPr>
              <a:t>Borrows</a:t>
            </a:r>
            <a:r>
              <a:rPr lang="vi-VN" sz="2400">
                <a:solidFill>
                  <a:schemeClr val="tx1"/>
                </a:solidFill>
              </a:rPr>
              <a:t>: Tạo, lịch sử, thống kê</a:t>
            </a:r>
            <a:endParaRPr lang="vi-VN" sz="2400">
              <a:solidFill>
                <a:schemeClr val="tx1"/>
              </a:solidFill>
            </a:endParaRPr>
          </a:p>
          <a:p>
            <a:pPr>
              <a:buFont typeface="Arial" panose="020B0604020202020204" pitchFamily="34" charset="0"/>
              <a:buChar char="•"/>
            </a:pPr>
            <a:r>
              <a:rPr lang="vi-VN" sz="2400">
                <a:solidFill>
                  <a:schemeClr val="tx1"/>
                </a:solidFill>
              </a:rPr>
              <a:t>Returns: Tạo phiếu trả</a:t>
            </a:r>
            <a:endParaRPr lang="vi-VN" sz="2400">
              <a:solidFill>
                <a:schemeClr val="tx1"/>
              </a:solidFill>
            </a:endParaRPr>
          </a:p>
          <a:p>
            <a:pPr>
              <a:buFont typeface="Arial" panose="020B0604020202020204" pitchFamily="34" charset="0"/>
              <a:buChar char="•"/>
            </a:pPr>
            <a:r>
              <a:rPr lang="vi-VN" sz="2400">
                <a:solidFill>
                  <a:schemeClr val="tx1"/>
                </a:solidFill>
              </a:rPr>
              <a:t>Fines, Readers, Employees, Categories, Publishers</a:t>
            </a:r>
            <a:endParaRPr lang="vi-VN" sz="2400">
              <a:solidFill>
                <a:schemeClr val="tx1"/>
              </a:solidFill>
            </a:endParaRPr>
          </a:p>
          <a:p>
            <a:pPr marL="0" indent="0">
              <a:buNone/>
            </a:pPr>
            <a:endParaRPr lang="vi-VN" sz="240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Face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4896</Words>
  <Application>WPS Presentation</Application>
  <PresentationFormat>Custom</PresentationFormat>
  <Paragraphs>170</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Wingdings 3</vt:lpstr>
      <vt:lpstr>Times New Roman</vt:lpstr>
      <vt:lpstr>Microsoft YaHei</vt:lpstr>
      <vt:lpstr>Arial Unicode MS</vt:lpstr>
      <vt:lpstr>Trebuchet MS</vt:lpstr>
      <vt:lpstr>Calibri</vt:lpstr>
      <vt:lpstr>Facet</vt:lpstr>
      <vt:lpstr>PowerPoint 演示文稿</vt:lpstr>
      <vt:lpstr>Nội dung trình bày  1. Giới thiệu đề tài và mục tiêu nghiên cứu 2. Phân tích yêu cầu hệ thống 3. Thiết kế kiến trúc và cơ sở dữ liệu 4. Thiết kế API và giao diện người dùng 5. Công nghệ và triển khai 6. Quản lý dự án  7. Kiểm thử  8. Đánh giá và kết luận</vt:lpstr>
      <vt:lpstr>1. Giới thiệu đề tài và mục tiêu nghiên cứu</vt:lpstr>
      <vt:lpstr>2. Phân tích yêu cầu hệ thống</vt:lpstr>
      <vt:lpstr>2. Phân tích yêu cầu hệ thống</vt:lpstr>
      <vt:lpstr>2. Phân tích yêu cầu hệ thống</vt:lpstr>
      <vt:lpstr>3. Thiết kế kiến trúc và cơ sở dữ liệu</vt:lpstr>
      <vt:lpstr>3. Thiết kế kiến trúc và cơ sở dữ liệu</vt:lpstr>
      <vt:lpstr>4. Thiết kế API và giao diện người dùng</vt:lpstr>
      <vt:lpstr>4. Thiết kế API và giao diện người dùng</vt:lpstr>
      <vt:lpstr>4. Thiết kế API và giao diện người dùng</vt:lpstr>
      <vt:lpstr>5. Công nghệ và triển khai</vt:lpstr>
      <vt:lpstr>5. Công nghệ và triển khai</vt:lpstr>
      <vt:lpstr>6. Quản lý dự án</vt:lpstr>
      <vt:lpstr>7. Kiểm thử</vt:lpstr>
      <vt:lpstr>7. Kiểm thử</vt:lpstr>
      <vt:lpstr>8. Đánh giá và kết luận</vt:lpstr>
      <vt:lpstr>CẢM ƠN THẦY VÀ CÁC BẠN ĐÃ LẮNG NGHE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Hà Duy</dc:creator>
  <cp:lastModifiedBy>Hương Kim</cp:lastModifiedBy>
  <cp:revision>210</cp:revision>
  <dcterms:created xsi:type="dcterms:W3CDTF">2024-12-27T15:39:00Z</dcterms:created>
  <dcterms:modified xsi:type="dcterms:W3CDTF">2025-07-23T06:24:08Z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5680B87C6422446A91E6C10C674F9861_13</vt:lpwstr>
  </property>
  <property fmtid="{D5CDD505-2E9C-101B-9397-08002B2CF9AE}" pid="3" name="KSOProductBuildVer">
    <vt:lpwstr>1033-12.2.0.21931</vt:lpwstr>
  </property>
</Properties>
</file>