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306" r:id="rId3"/>
    <p:sldId id="355" r:id="rId4"/>
    <p:sldId id="358" r:id="rId5"/>
    <p:sldId id="356" r:id="rId6"/>
    <p:sldId id="361" r:id="rId7"/>
    <p:sldId id="362" r:id="rId8"/>
    <p:sldId id="360" r:id="rId9"/>
    <p:sldId id="359" r:id="rId10"/>
    <p:sldId id="371" r:id="rId11"/>
    <p:sldId id="372" r:id="rId12"/>
    <p:sldId id="357" r:id="rId13"/>
    <p:sldId id="364" r:id="rId14"/>
    <p:sldId id="346" r:id="rId15"/>
    <p:sldId id="347" r:id="rId16"/>
    <p:sldId id="368" r:id="rId17"/>
    <p:sldId id="369" r:id="rId18"/>
    <p:sldId id="370" r:id="rId19"/>
    <p:sldId id="348" r:id="rId20"/>
    <p:sldId id="366" r:id="rId21"/>
    <p:sldId id="374" r:id="rId22"/>
    <p:sldId id="349" r:id="rId23"/>
    <p:sldId id="350" r:id="rId24"/>
    <p:sldId id="351" r:id="rId25"/>
    <p:sldId id="352" r:id="rId26"/>
    <p:sldId id="353" r:id="rId27"/>
    <p:sldId id="354" r:id="rId28"/>
    <p:sldId id="373" r:id="rId29"/>
    <p:sldId id="365" r:id="rId30"/>
    <p:sldId id="367" r:id="rId31"/>
    <p:sldId id="363" r:id="rId32"/>
    <p:sldId id="307" r:id="rId33"/>
    <p:sldId id="308" r:id="rId34"/>
    <p:sldId id="309" r:id="rId35"/>
    <p:sldId id="310"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45" r:id="rId54"/>
    <p:sldId id="330" r:id="rId55"/>
    <p:sldId id="331" r:id="rId56"/>
    <p:sldId id="332" r:id="rId57"/>
    <p:sldId id="333" r:id="rId58"/>
    <p:sldId id="341" r:id="rId59"/>
    <p:sldId id="342" r:id="rId60"/>
    <p:sldId id="344" r:id="rId61"/>
    <p:sldId id="311"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42" y="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560CE-14D6-48C9-9A0C-70AC0C0BF991}" type="datetimeFigureOut">
              <a:rPr lang="en-US" smtClean="0"/>
              <a:t>10/7/2020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490E13-D304-41D8-8B7F-7F17A6B32D22}" type="slidenum">
              <a:rPr lang="en-US" smtClean="0"/>
              <a:t>‹#›</a:t>
            </a:fld>
            <a:endParaRPr lang="en-US"/>
          </a:p>
        </p:txBody>
      </p:sp>
    </p:spTree>
    <p:extLst>
      <p:ext uri="{BB962C8B-B14F-4D97-AF65-F5344CB8AC3E}">
        <p14:creationId xmlns:p14="http://schemas.microsoft.com/office/powerpoint/2010/main" val="41104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90E13-D304-41D8-8B7F-7F17A6B32D22}" type="slidenum">
              <a:rPr lang="en-US" smtClean="0"/>
              <a:t>2</a:t>
            </a:fld>
            <a:endParaRPr lang="en-US"/>
          </a:p>
        </p:txBody>
      </p:sp>
    </p:spTree>
    <p:extLst>
      <p:ext uri="{BB962C8B-B14F-4D97-AF65-F5344CB8AC3E}">
        <p14:creationId xmlns:p14="http://schemas.microsoft.com/office/powerpoint/2010/main" val="4032000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rapid7.com/products/nexpose-community-edition.jsp" TargetMode="External"/><Relationship Id="rId2" Type="http://schemas.openxmlformats.org/officeDocument/2006/relationships/hyperlink" Target="https://www.acunetix.com/" TargetMode="External"/><Relationship Id="rId1" Type="http://schemas.openxmlformats.org/officeDocument/2006/relationships/slideLayout" Target="../slideLayouts/slideLayout2.xml"/><Relationship Id="rId4" Type="http://schemas.openxmlformats.org/officeDocument/2006/relationships/hyperlink" Target="https://www.beyondtrust.com/Products/RetinaNetworkSecurityScann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2" Type="http://schemas.openxmlformats.org/officeDocument/2006/relationships/hyperlink" Target="https://www.upguard.com/blog/brute-force-attack"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upguard.com/blog/social-engineering" TargetMode="External"/><Relationship Id="rId2" Type="http://schemas.openxmlformats.org/officeDocument/2006/relationships/hyperlink" Target="https://www.upguard.com/blog/spywa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975" y="1490546"/>
            <a:ext cx="6841085" cy="1470025"/>
          </a:xfrm>
        </p:spPr>
        <p:txBody>
          <a:bodyPr/>
          <a:lstStyle/>
          <a:p>
            <a:pPr algn="l"/>
            <a:r>
              <a:rPr lang="en-US" dirty="0" smtClean="0">
                <a:solidFill>
                  <a:srgbClr val="002060"/>
                </a:solidFill>
              </a:rPr>
              <a:t>Chapter 2.</a:t>
            </a:r>
            <a:r>
              <a:rPr lang="en-US" dirty="0" smtClean="0"/>
              <a:t/>
            </a:r>
            <a:br>
              <a:rPr lang="en-US" dirty="0" smtClean="0"/>
            </a:br>
            <a:r>
              <a:rPr lang="en-US" dirty="0" smtClean="0"/>
              <a:t> </a:t>
            </a:r>
            <a:endParaRPr lang="en-US" b="1" dirty="0"/>
          </a:p>
        </p:txBody>
      </p:sp>
      <p:sp>
        <p:nvSpPr>
          <p:cNvPr id="4" name="AutoShape 4" descr="Image result for Software secur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mage result for Software securit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295400" y="2927117"/>
            <a:ext cx="7315200" cy="923330"/>
          </a:xfrm>
          <a:prstGeom prst="rect">
            <a:avLst/>
          </a:prstGeom>
        </p:spPr>
        <p:txBody>
          <a:bodyPr wrap="square">
            <a:spAutoFit/>
          </a:bodyPr>
          <a:lstStyle/>
          <a:p>
            <a:r>
              <a:rPr lang="en-US" sz="5400" b="1" dirty="0" smtClean="0"/>
              <a:t>Software </a:t>
            </a:r>
            <a:r>
              <a:rPr lang="en-US" sz="5400" dirty="0">
                <a:solidFill>
                  <a:srgbClr val="002060"/>
                </a:solidFill>
              </a:rPr>
              <a:t>&amp;</a:t>
            </a:r>
            <a:r>
              <a:rPr lang="en-US" sz="5400" b="1" dirty="0"/>
              <a:t> OS Security</a:t>
            </a:r>
            <a:endParaRPr lang="en-US" sz="5400" dirty="0"/>
          </a:p>
        </p:txBody>
      </p:sp>
    </p:spTree>
    <p:extLst>
      <p:ext uri="{BB962C8B-B14F-4D97-AF65-F5344CB8AC3E}">
        <p14:creationId xmlns:p14="http://schemas.microsoft.com/office/powerpoint/2010/main" val="3692545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Vulnerable Program</a:t>
            </a:r>
          </a:p>
        </p:txBody>
      </p:sp>
      <p:pic>
        <p:nvPicPr>
          <p:cNvPr id="4" name="Picture 3"/>
          <p:cNvPicPr>
            <a:picLocks noChangeAspect="1"/>
          </p:cNvPicPr>
          <p:nvPr/>
        </p:nvPicPr>
        <p:blipFill>
          <a:blip r:embed="rId2"/>
          <a:stretch>
            <a:fillRect/>
          </a:stretch>
        </p:blipFill>
        <p:spPr>
          <a:xfrm>
            <a:off x="311305" y="1828800"/>
            <a:ext cx="8521390" cy="4024312"/>
          </a:xfrm>
          <a:prstGeom prst="rect">
            <a:avLst/>
          </a:prstGeom>
        </p:spPr>
      </p:pic>
    </p:spTree>
    <p:extLst>
      <p:ext uri="{BB962C8B-B14F-4D97-AF65-F5344CB8AC3E}">
        <p14:creationId xmlns:p14="http://schemas.microsoft.com/office/powerpoint/2010/main" val="1864463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Vulnerable Program</a:t>
            </a:r>
          </a:p>
        </p:txBody>
      </p:sp>
      <p:pic>
        <p:nvPicPr>
          <p:cNvPr id="4" name="Picture 3"/>
          <p:cNvPicPr>
            <a:picLocks noChangeAspect="1"/>
          </p:cNvPicPr>
          <p:nvPr/>
        </p:nvPicPr>
        <p:blipFill>
          <a:blip r:embed="rId2"/>
          <a:stretch>
            <a:fillRect/>
          </a:stretch>
        </p:blipFill>
        <p:spPr>
          <a:xfrm>
            <a:off x="414337" y="1445516"/>
            <a:ext cx="8729663" cy="5000625"/>
          </a:xfrm>
          <a:prstGeom prst="rect">
            <a:avLst/>
          </a:prstGeom>
        </p:spPr>
      </p:pic>
    </p:spTree>
    <p:extLst>
      <p:ext uri="{BB962C8B-B14F-4D97-AF65-F5344CB8AC3E}">
        <p14:creationId xmlns:p14="http://schemas.microsoft.com/office/powerpoint/2010/main" val="2205030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Most Common Vulnerabilities</a:t>
            </a:r>
            <a:endParaRPr lang="en-US" dirty="0"/>
          </a:p>
        </p:txBody>
      </p:sp>
      <p:sp>
        <p:nvSpPr>
          <p:cNvPr id="3" name="Content Placeholder 2"/>
          <p:cNvSpPr>
            <a:spLocks noGrp="1"/>
          </p:cNvSpPr>
          <p:nvPr>
            <p:ph idx="1"/>
          </p:nvPr>
        </p:nvSpPr>
        <p:spPr/>
        <p:txBody>
          <a:bodyPr/>
          <a:lstStyle/>
          <a:p>
            <a:r>
              <a:rPr lang="en-US" sz="2800" dirty="0" smtClean="0"/>
              <a:t>Buffer overflow</a:t>
            </a:r>
          </a:p>
          <a:p>
            <a:r>
              <a:rPr lang="en-US" sz="2800" dirty="0" smtClean="0"/>
              <a:t>SQL Injection</a:t>
            </a:r>
          </a:p>
          <a:p>
            <a:r>
              <a:rPr lang="en-US" sz="2800" dirty="0" smtClean="0"/>
              <a:t>Missing or broken authentication/authorization</a:t>
            </a:r>
          </a:p>
          <a:p>
            <a:r>
              <a:rPr lang="en-US" sz="2800" dirty="0" smtClean="0"/>
              <a:t>Issues with Web services and APIs</a:t>
            </a:r>
          </a:p>
          <a:p>
            <a:r>
              <a:rPr lang="en-US" sz="2800" dirty="0" smtClean="0"/>
              <a:t>Failure to protect sensitive data</a:t>
            </a:r>
          </a:p>
          <a:p>
            <a:r>
              <a:rPr lang="en-US" sz="2800" dirty="0" smtClean="0"/>
              <a:t>….</a:t>
            </a:r>
          </a:p>
          <a:p>
            <a:endParaRPr lang="en-US" dirty="0"/>
          </a:p>
        </p:txBody>
      </p:sp>
    </p:spTree>
    <p:extLst>
      <p:ext uri="{BB962C8B-B14F-4D97-AF65-F5344CB8AC3E}">
        <p14:creationId xmlns:p14="http://schemas.microsoft.com/office/powerpoint/2010/main" val="3480453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4" name="Content Placeholder 2"/>
          <p:cNvSpPr>
            <a:spLocks noGrp="1"/>
          </p:cNvSpPr>
          <p:nvPr>
            <p:ph idx="1"/>
          </p:nvPr>
        </p:nvSpPr>
        <p:spPr>
          <a:xfrm>
            <a:off x="457200" y="1600200"/>
            <a:ext cx="8229600" cy="4525963"/>
          </a:xfrm>
        </p:spPr>
        <p:txBody>
          <a:bodyPr/>
          <a:lstStyle/>
          <a:p>
            <a:r>
              <a:rPr lang="en-US" dirty="0" smtClean="0"/>
              <a:t>Vulnerability Scanning Tools?</a:t>
            </a:r>
          </a:p>
          <a:p>
            <a:pPr lvl="1"/>
            <a:r>
              <a:rPr lang="en-US" dirty="0" err="1" smtClean="0">
                <a:hlinkClick r:id="rId2"/>
              </a:rPr>
              <a:t>Acunetix</a:t>
            </a:r>
            <a:endParaRPr lang="en-US" dirty="0" smtClean="0"/>
          </a:p>
          <a:p>
            <a:pPr lvl="1"/>
            <a:r>
              <a:rPr lang="en-US" dirty="0" err="1" smtClean="0">
                <a:hlinkClick r:id="rId3"/>
              </a:rPr>
              <a:t>Nexpose</a:t>
            </a:r>
            <a:endParaRPr lang="en-US" dirty="0" smtClean="0"/>
          </a:p>
          <a:p>
            <a:pPr lvl="1"/>
            <a:r>
              <a:rPr lang="en-US" dirty="0" smtClean="0">
                <a:hlinkClick r:id="rId4"/>
              </a:rPr>
              <a:t>Retina</a:t>
            </a:r>
            <a:endParaRPr lang="en-US" dirty="0" smtClean="0"/>
          </a:p>
          <a:p>
            <a:pPr lvl="1"/>
            <a:r>
              <a:rPr lang="en-US" dirty="0" smtClean="0"/>
              <a:t>….</a:t>
            </a:r>
            <a:endParaRPr lang="en-US" dirty="0"/>
          </a:p>
        </p:txBody>
      </p:sp>
    </p:spTree>
    <p:extLst>
      <p:ext uri="{BB962C8B-B14F-4D97-AF65-F5344CB8AC3E}">
        <p14:creationId xmlns:p14="http://schemas.microsoft.com/office/powerpoint/2010/main" val="735026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Defined in the </a:t>
            </a:r>
            <a:r>
              <a:rPr lang="en-US" sz="2400" dirty="0" smtClean="0"/>
              <a:t>NIST</a:t>
            </a:r>
          </a:p>
          <a:p>
            <a:pPr marL="0" indent="0">
              <a:buNone/>
            </a:pPr>
            <a:r>
              <a:rPr lang="en-US" sz="2400" i="1" dirty="0">
                <a:solidFill>
                  <a:schemeClr val="bg2">
                    <a:lumMod val="25000"/>
                  </a:schemeClr>
                </a:solidFill>
              </a:rPr>
              <a:t>“A condition at an interface under which </a:t>
            </a:r>
            <a:r>
              <a:rPr lang="en-US" sz="2400" i="1" dirty="0">
                <a:solidFill>
                  <a:srgbClr val="FF0000"/>
                </a:solidFill>
              </a:rPr>
              <a:t>more input can be </a:t>
            </a:r>
            <a:r>
              <a:rPr lang="en-US" sz="2400" i="1" dirty="0" smtClean="0">
                <a:solidFill>
                  <a:srgbClr val="FF0000"/>
                </a:solidFill>
              </a:rPr>
              <a:t>placed into </a:t>
            </a:r>
            <a:r>
              <a:rPr lang="en-US" sz="2400" i="1" dirty="0">
                <a:solidFill>
                  <a:srgbClr val="FF0000"/>
                </a:solidFill>
              </a:rPr>
              <a:t>a buffer or data-holding area than the capacity allocated</a:t>
            </a:r>
            <a:r>
              <a:rPr lang="en-US" sz="2400" i="1" dirty="0">
                <a:solidFill>
                  <a:schemeClr val="bg2">
                    <a:lumMod val="25000"/>
                  </a:schemeClr>
                </a:solidFill>
              </a:rPr>
              <a:t>, overwriting other information. </a:t>
            </a:r>
            <a:r>
              <a:rPr lang="en-US" sz="2400" i="1" dirty="0">
                <a:solidFill>
                  <a:srgbClr val="002060"/>
                </a:solidFill>
              </a:rPr>
              <a:t>Attackers exploit such a condition to crash a system or to insert specially crafted code that allows them to gain control of the system</a:t>
            </a:r>
            <a:r>
              <a:rPr lang="en-US" sz="2400" i="1" dirty="0">
                <a:solidFill>
                  <a:schemeClr val="bg2">
                    <a:lumMod val="25000"/>
                  </a:schemeClr>
                </a:solidFill>
              </a:rPr>
              <a:t>”</a:t>
            </a:r>
            <a:endParaRPr lang="en-US" sz="2400" i="1" dirty="0" smtClean="0">
              <a:solidFill>
                <a:schemeClr val="bg2">
                  <a:lumMod val="25000"/>
                </a:schemeClr>
              </a:solidFill>
            </a:endParaRPr>
          </a:p>
          <a:p>
            <a:endParaRPr lang="en-US" dirty="0" smtClean="0"/>
          </a:p>
          <a:p>
            <a:endParaRPr lang="en-US" dirty="0"/>
          </a:p>
        </p:txBody>
      </p:sp>
      <p:sp>
        <p:nvSpPr>
          <p:cNvPr id="2" name="Title 1"/>
          <p:cNvSpPr>
            <a:spLocks noGrp="1"/>
          </p:cNvSpPr>
          <p:nvPr>
            <p:ph type="title"/>
          </p:nvPr>
        </p:nvSpPr>
        <p:spPr/>
        <p:txBody>
          <a:bodyPr/>
          <a:lstStyle/>
          <a:p>
            <a:r>
              <a:rPr lang="en-US" dirty="0" smtClean="0"/>
              <a:t>Buffer overflow</a:t>
            </a:r>
            <a:endParaRPr lang="en-US" dirty="0"/>
          </a:p>
        </p:txBody>
      </p:sp>
    </p:spTree>
    <p:extLst>
      <p:ext uri="{BB962C8B-B14F-4D97-AF65-F5344CB8AC3E}">
        <p14:creationId xmlns:p14="http://schemas.microsoft.com/office/powerpoint/2010/main" val="1106794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Program memory layout</a:t>
            </a:r>
            <a:endParaRPr lang="en-US"/>
          </a:p>
        </p:txBody>
      </p:sp>
      <p:pic>
        <p:nvPicPr>
          <p:cNvPr id="2050" name="Picture 2" descr="https://cdncontribute.geeksforgeeks.org/wp-content/uploads/memoryLayout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1600200"/>
            <a:ext cx="5285942" cy="4038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81600" y="5413513"/>
            <a:ext cx="36576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mtClean="0"/>
              <a:t>Store the executable code of the program</a:t>
            </a:r>
            <a:endParaRPr lang="en-US"/>
          </a:p>
        </p:txBody>
      </p:sp>
      <p:sp>
        <p:nvSpPr>
          <p:cNvPr id="5" name="TextBox 4"/>
          <p:cNvSpPr txBox="1"/>
          <p:nvPr/>
        </p:nvSpPr>
        <p:spPr>
          <a:xfrm>
            <a:off x="4800600" y="4355068"/>
            <a:ext cx="4038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mtClean="0"/>
              <a:t>Store unintialized static/global variables</a:t>
            </a:r>
            <a:endParaRPr lang="en-US"/>
          </a:p>
        </p:txBody>
      </p:sp>
      <p:sp>
        <p:nvSpPr>
          <p:cNvPr id="6" name="TextBox 5"/>
          <p:cNvSpPr txBox="1"/>
          <p:nvPr/>
        </p:nvSpPr>
        <p:spPr>
          <a:xfrm>
            <a:off x="4800600" y="4888468"/>
            <a:ext cx="4018722"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mtClean="0"/>
              <a:t>Stores inintialized static/global variables</a:t>
            </a:r>
            <a:endParaRPr lang="en-US"/>
          </a:p>
        </p:txBody>
      </p:sp>
      <p:sp>
        <p:nvSpPr>
          <p:cNvPr id="9" name="TextBox 8"/>
          <p:cNvSpPr txBox="1"/>
          <p:nvPr/>
        </p:nvSpPr>
        <p:spPr>
          <a:xfrm>
            <a:off x="4800600" y="3620869"/>
            <a:ext cx="4038600"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mtClean="0"/>
              <a:t>Is used to provide space for dynamic memory allocation</a:t>
            </a:r>
            <a:endParaRPr lang="en-US"/>
          </a:p>
        </p:txBody>
      </p:sp>
      <p:sp>
        <p:nvSpPr>
          <p:cNvPr id="10" name="TextBox 9"/>
          <p:cNvSpPr txBox="1"/>
          <p:nvPr/>
        </p:nvSpPr>
        <p:spPr>
          <a:xfrm>
            <a:off x="5029200" y="1981200"/>
            <a:ext cx="4038600"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mtClean="0"/>
              <a:t>Is used for storing local variables defined inside functions, as well as return address, arguments</a:t>
            </a:r>
            <a:endParaRPr lang="en-US"/>
          </a:p>
        </p:txBody>
      </p:sp>
      <p:sp>
        <p:nvSpPr>
          <p:cNvPr id="11" name="TextBox 10"/>
          <p:cNvSpPr txBox="1"/>
          <p:nvPr/>
        </p:nvSpPr>
        <p:spPr>
          <a:xfrm>
            <a:off x="4780722" y="2971800"/>
            <a:ext cx="403860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mtClean="0"/>
              <a:t>Is used to provide space for dynamic memory allocation</a:t>
            </a:r>
            <a:endParaRPr lang="en-US"/>
          </a:p>
        </p:txBody>
      </p:sp>
    </p:spTree>
    <p:extLst>
      <p:ext uri="{BB962C8B-B14F-4D97-AF65-F5344CB8AC3E}">
        <p14:creationId xmlns:p14="http://schemas.microsoft.com/office/powerpoint/2010/main" val="1943028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Memory Stack</a:t>
            </a:r>
          </a:p>
        </p:txBody>
      </p:sp>
      <p:pic>
        <p:nvPicPr>
          <p:cNvPr id="4" name="Picture 3"/>
          <p:cNvPicPr>
            <a:picLocks noChangeAspect="1"/>
          </p:cNvPicPr>
          <p:nvPr/>
        </p:nvPicPr>
        <p:blipFill>
          <a:blip r:embed="rId2"/>
          <a:stretch>
            <a:fillRect/>
          </a:stretch>
        </p:blipFill>
        <p:spPr>
          <a:xfrm>
            <a:off x="425673" y="2057400"/>
            <a:ext cx="8292654" cy="3895725"/>
          </a:xfrm>
          <a:prstGeom prst="rect">
            <a:avLst/>
          </a:prstGeom>
        </p:spPr>
      </p:pic>
    </p:spTree>
    <p:extLst>
      <p:ext uri="{BB962C8B-B14F-4D97-AF65-F5344CB8AC3E}">
        <p14:creationId xmlns:p14="http://schemas.microsoft.com/office/powerpoint/2010/main" val="574582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 Stack</a:t>
            </a:r>
          </a:p>
        </p:txBody>
      </p:sp>
      <p:pic>
        <p:nvPicPr>
          <p:cNvPr id="4" name="Picture 3"/>
          <p:cNvPicPr>
            <a:picLocks noChangeAspect="1"/>
          </p:cNvPicPr>
          <p:nvPr/>
        </p:nvPicPr>
        <p:blipFill>
          <a:blip r:embed="rId2"/>
          <a:stretch>
            <a:fillRect/>
          </a:stretch>
        </p:blipFill>
        <p:spPr>
          <a:xfrm>
            <a:off x="301902" y="2133600"/>
            <a:ext cx="8540195" cy="3729037"/>
          </a:xfrm>
          <a:prstGeom prst="rect">
            <a:avLst/>
          </a:prstGeom>
        </p:spPr>
      </p:pic>
    </p:spTree>
    <p:extLst>
      <p:ext uri="{BB962C8B-B14F-4D97-AF65-F5344CB8AC3E}">
        <p14:creationId xmlns:p14="http://schemas.microsoft.com/office/powerpoint/2010/main" val="549530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Layout for Function Call Chain</a:t>
            </a:r>
          </a:p>
        </p:txBody>
      </p:sp>
      <p:pic>
        <p:nvPicPr>
          <p:cNvPr id="4" name="Picture 3"/>
          <p:cNvPicPr>
            <a:picLocks noChangeAspect="1"/>
          </p:cNvPicPr>
          <p:nvPr/>
        </p:nvPicPr>
        <p:blipFill>
          <a:blip r:embed="rId2"/>
          <a:stretch>
            <a:fillRect/>
          </a:stretch>
        </p:blipFill>
        <p:spPr>
          <a:xfrm>
            <a:off x="293543" y="1417638"/>
            <a:ext cx="8556914" cy="4648200"/>
          </a:xfrm>
          <a:prstGeom prst="rect">
            <a:avLst/>
          </a:prstGeom>
        </p:spPr>
      </p:pic>
    </p:spTree>
    <p:extLst>
      <p:ext uri="{BB962C8B-B14F-4D97-AF65-F5344CB8AC3E}">
        <p14:creationId xmlns:p14="http://schemas.microsoft.com/office/powerpoint/2010/main" val="378492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Buffer-</a:t>
            </a:r>
            <a:r>
              <a:rPr lang="en-US" dirty="0" err="1" smtClean="0"/>
              <a:t>Oveflow</a:t>
            </a:r>
            <a:r>
              <a:rPr lang="en-US" dirty="0" smtClean="0"/>
              <a:t> attack</a:t>
            </a:r>
            <a:endParaRPr lang="en-US" dirty="0"/>
          </a:p>
        </p:txBody>
      </p:sp>
      <p:sp>
        <p:nvSpPr>
          <p:cNvPr id="3" name="Content Placeholder 2"/>
          <p:cNvSpPr>
            <a:spLocks noGrp="1"/>
          </p:cNvSpPr>
          <p:nvPr>
            <p:ph idx="1"/>
          </p:nvPr>
        </p:nvSpPr>
        <p:spPr/>
        <p:txBody>
          <a:bodyPr>
            <a:normAutofit/>
          </a:bodyPr>
          <a:lstStyle/>
          <a:p>
            <a:r>
              <a:rPr lang="en-US" sz="2400" dirty="0" smtClean="0"/>
              <a:t>Memory copying is quite common in programs, where data from one place (source) need to be copied to another place (destination). Before copying, a program needs to allocate memory space for the destination.</a:t>
            </a:r>
          </a:p>
          <a:p>
            <a:r>
              <a:rPr lang="en-US" sz="2400" dirty="0" smtClean="0"/>
              <a:t>Sometimes, programmers may make mistaken and fail to allocate sufficient amount of memory for the destination, so </a:t>
            </a:r>
            <a:r>
              <a:rPr lang="en-US" sz="2400" dirty="0" smtClean="0">
                <a:solidFill>
                  <a:srgbClr val="FF0000"/>
                </a:solidFill>
              </a:rPr>
              <a:t>more data will be copied to the destination than the amount of allocated space</a:t>
            </a:r>
            <a:r>
              <a:rPr lang="en-US" sz="2400" dirty="0" smtClean="0"/>
              <a:t>. This will result in an overflow.</a:t>
            </a:r>
          </a:p>
          <a:p>
            <a:endParaRPr lang="en-US" sz="2400" dirty="0"/>
          </a:p>
        </p:txBody>
      </p:sp>
    </p:spTree>
    <p:extLst>
      <p:ext uri="{BB962C8B-B14F-4D97-AF65-F5344CB8AC3E}">
        <p14:creationId xmlns:p14="http://schemas.microsoft.com/office/powerpoint/2010/main" val="521991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FF0000"/>
                </a:solidFill>
              </a:rPr>
              <a:t>Contents </a:t>
            </a:r>
            <a:endParaRPr lang="en-US" b="1" dirty="0">
              <a:solidFill>
                <a:srgbClr val="FF0000"/>
              </a:solidFill>
            </a:endParaRPr>
          </a:p>
        </p:txBody>
      </p:sp>
      <p:sp>
        <p:nvSpPr>
          <p:cNvPr id="3" name="Content Placeholder 2"/>
          <p:cNvSpPr>
            <a:spLocks noGrp="1"/>
          </p:cNvSpPr>
          <p:nvPr>
            <p:ph idx="1"/>
          </p:nvPr>
        </p:nvSpPr>
        <p:spPr>
          <a:xfrm>
            <a:off x="457200" y="1417638"/>
            <a:ext cx="8229600" cy="4525963"/>
          </a:xfrm>
        </p:spPr>
        <p:txBody>
          <a:bodyPr>
            <a:normAutofit fontScale="92500" lnSpcReduction="20000"/>
          </a:bodyPr>
          <a:lstStyle/>
          <a:p>
            <a:pPr marL="514350" indent="-514350">
              <a:buFont typeface="+mj-lt"/>
              <a:buAutoNum type="arabicPeriod"/>
            </a:pPr>
            <a:r>
              <a:rPr lang="en-US" b="1" dirty="0" smtClean="0">
                <a:solidFill>
                  <a:srgbClr val="7030A0"/>
                </a:solidFill>
              </a:rPr>
              <a:t>Software Security</a:t>
            </a:r>
            <a:r>
              <a:rPr lang="en-US" b="1" dirty="0">
                <a:solidFill>
                  <a:srgbClr val="7030A0"/>
                </a:solidFill>
              </a:rPr>
              <a:t> </a:t>
            </a:r>
            <a:endParaRPr lang="en-US" b="1" dirty="0" smtClean="0">
              <a:solidFill>
                <a:srgbClr val="7030A0"/>
              </a:solidFill>
            </a:endParaRPr>
          </a:p>
          <a:p>
            <a:pPr marL="914400" lvl="1" indent="-514350">
              <a:buFont typeface="Wingdings" panose="05000000000000000000" pitchFamily="2" charset="2"/>
              <a:buChar char="§"/>
            </a:pPr>
            <a:r>
              <a:rPr lang="de-DE" dirty="0"/>
              <a:t>Software </a:t>
            </a:r>
            <a:r>
              <a:rPr lang="de-DE" dirty="0" smtClean="0"/>
              <a:t>vulnerabilies</a:t>
            </a:r>
          </a:p>
          <a:p>
            <a:pPr marL="914400" lvl="1" indent="-514350">
              <a:buFont typeface="Wingdings" panose="05000000000000000000" pitchFamily="2" charset="2"/>
              <a:buChar char="§"/>
            </a:pPr>
            <a:r>
              <a:rPr lang="de-DE" dirty="0" smtClean="0"/>
              <a:t>Most </a:t>
            </a:r>
            <a:r>
              <a:rPr lang="de-DE" smtClean="0"/>
              <a:t>common vulnerabilities</a:t>
            </a:r>
          </a:p>
          <a:p>
            <a:pPr marL="914400" lvl="1" indent="-514350">
              <a:buFont typeface="Wingdings" panose="05000000000000000000" pitchFamily="2" charset="2"/>
              <a:buChar char="§"/>
            </a:pPr>
            <a:r>
              <a:rPr lang="de-DE" smtClean="0"/>
              <a:t>Vulnerable program</a:t>
            </a:r>
            <a:endParaRPr lang="de-DE" dirty="0" smtClean="0"/>
          </a:p>
          <a:p>
            <a:pPr marL="914400" lvl="1" indent="-514350">
              <a:buFont typeface="Wingdings" panose="05000000000000000000" pitchFamily="2" charset="2"/>
              <a:buChar char="§"/>
            </a:pPr>
            <a:r>
              <a:rPr lang="de-DE" dirty="0" smtClean="0"/>
              <a:t>Buffer overflow</a:t>
            </a:r>
            <a:endParaRPr lang="en-US" dirty="0"/>
          </a:p>
          <a:p>
            <a:pPr marL="914400" lvl="1" indent="-514350">
              <a:buFont typeface="Wingdings" panose="05000000000000000000" pitchFamily="2" charset="2"/>
              <a:buChar char="§"/>
            </a:pPr>
            <a:r>
              <a:rPr lang="de-DE" sz="2800" dirty="0" smtClean="0"/>
              <a:t>Defense </a:t>
            </a:r>
            <a:r>
              <a:rPr lang="de-DE" sz="2800" dirty="0"/>
              <a:t>against </a:t>
            </a:r>
            <a:r>
              <a:rPr lang="de-DE" dirty="0"/>
              <a:t>buffer </a:t>
            </a:r>
            <a:r>
              <a:rPr lang="de-DE" dirty="0" smtClean="0"/>
              <a:t>overflow</a:t>
            </a:r>
          </a:p>
          <a:p>
            <a:pPr marL="400050" lvl="1" indent="0">
              <a:buNone/>
            </a:pPr>
            <a:endParaRPr lang="en-US" dirty="0" smtClean="0"/>
          </a:p>
          <a:p>
            <a:pPr marL="514350" indent="-514350">
              <a:buFont typeface="+mj-lt"/>
              <a:buAutoNum type="arabicPeriod"/>
            </a:pPr>
            <a:r>
              <a:rPr lang="en-US" b="1" dirty="0" smtClean="0">
                <a:solidFill>
                  <a:srgbClr val="7030A0"/>
                </a:solidFill>
              </a:rPr>
              <a:t>OS Security</a:t>
            </a:r>
          </a:p>
          <a:p>
            <a:pPr marL="914400" lvl="1" indent="-514350">
              <a:buFont typeface="Wingdings" panose="05000000000000000000" pitchFamily="2" charset="2"/>
              <a:buChar char="§"/>
            </a:pPr>
            <a:r>
              <a:rPr lang="de-DE" dirty="0"/>
              <a:t>OS Security </a:t>
            </a:r>
            <a:r>
              <a:rPr lang="de-DE"/>
              <a:t>Functions </a:t>
            </a:r>
            <a:endParaRPr lang="de-DE" smtClean="0"/>
          </a:p>
          <a:p>
            <a:pPr marL="914400" lvl="1" indent="-514350">
              <a:buFont typeface="Wingdings" panose="05000000000000000000" pitchFamily="2" charset="2"/>
              <a:buChar char="§"/>
            </a:pPr>
            <a:r>
              <a:rPr lang="de-DE" smtClean="0"/>
              <a:t>OS </a:t>
            </a:r>
            <a:r>
              <a:rPr lang="de-DE" dirty="0"/>
              <a:t>and </a:t>
            </a:r>
            <a:r>
              <a:rPr lang="de-DE"/>
              <a:t>Resource </a:t>
            </a:r>
            <a:r>
              <a:rPr lang="de-DE" smtClean="0"/>
              <a:t>Protection</a:t>
            </a:r>
          </a:p>
          <a:p>
            <a:pPr marL="914400" lvl="1" indent="-514350">
              <a:buFont typeface="Wingdings" panose="05000000000000000000" pitchFamily="2" charset="2"/>
              <a:buChar char="§"/>
            </a:pPr>
            <a:r>
              <a:rPr lang="de-DE" smtClean="0"/>
              <a:t>OS Hardening</a:t>
            </a:r>
            <a:endParaRPr lang="en-US" dirty="0"/>
          </a:p>
          <a:p>
            <a:pPr marL="514350" indent="-514350">
              <a:buFont typeface="+mj-lt"/>
              <a:buAutoNum type="arabicPeriod"/>
            </a:pPr>
            <a:endParaRPr lang="en-US" sz="2800" dirty="0"/>
          </a:p>
        </p:txBody>
      </p:sp>
    </p:spTree>
    <p:extLst>
      <p:ext uri="{BB962C8B-B14F-4D97-AF65-F5344CB8AC3E}">
        <p14:creationId xmlns:p14="http://schemas.microsoft.com/office/powerpoint/2010/main" val="28670781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examples - </a:t>
            </a:r>
            <a:r>
              <a:rPr lang="en-US" dirty="0"/>
              <a:t>What is Buffer Overflow</a:t>
            </a:r>
            <a:r>
              <a:rPr lang="en-US" dirty="0" smtClean="0"/>
              <a:t>?</a:t>
            </a:r>
            <a:endParaRPr lang="en-US" dirty="0"/>
          </a:p>
        </p:txBody>
      </p:sp>
      <p:sp>
        <p:nvSpPr>
          <p:cNvPr id="3" name="Content Placeholder 2"/>
          <p:cNvSpPr>
            <a:spLocks noGrp="1"/>
          </p:cNvSpPr>
          <p:nvPr>
            <p:ph idx="1"/>
          </p:nvPr>
        </p:nvSpPr>
        <p:spPr>
          <a:xfrm>
            <a:off x="457200" y="1600201"/>
            <a:ext cx="8229600" cy="2133600"/>
          </a:xfrm>
        </p:spPr>
        <p:txBody>
          <a:bodyPr>
            <a:normAutofit lnSpcReduction="10000"/>
          </a:bodyPr>
          <a:lstStyle/>
          <a:p>
            <a:r>
              <a:rPr lang="en-US" dirty="0"/>
              <a:t>char buff[10</a:t>
            </a:r>
            <a:r>
              <a:rPr lang="en-US" dirty="0" smtClean="0"/>
              <a:t>]</a:t>
            </a:r>
          </a:p>
          <a:p>
            <a:pPr marL="0" indent="0">
              <a:buNone/>
            </a:pPr>
            <a:r>
              <a:rPr lang="en-US" dirty="0"/>
              <a:t> ‘buff’ represents an array of 10 bytes where buff[0] is the left boundary and buff[9] is the right boundary of the buffer</a:t>
            </a:r>
            <a:r>
              <a:rPr lang="en-US" dirty="0" smtClean="0"/>
              <a:t>.</a:t>
            </a:r>
          </a:p>
        </p:txBody>
      </p:sp>
      <p:sp>
        <p:nvSpPr>
          <p:cNvPr id="6" name="Rectangle 5"/>
          <p:cNvSpPr/>
          <p:nvPr/>
        </p:nvSpPr>
        <p:spPr>
          <a:xfrm>
            <a:off x="457200" y="4714151"/>
            <a:ext cx="1905000" cy="646331"/>
          </a:xfrm>
          <a:prstGeom prst="rect">
            <a:avLst/>
          </a:prstGeom>
        </p:spPr>
        <p:txBody>
          <a:bodyPr wrap="square">
            <a:spAutoFit/>
          </a:bodyPr>
          <a:lstStyle/>
          <a:p>
            <a:r>
              <a:rPr lang="en-US" dirty="0"/>
              <a:t>char buff[10];</a:t>
            </a:r>
          </a:p>
          <a:p>
            <a:r>
              <a:rPr lang="en-US" dirty="0"/>
              <a:t>buff[10] = 'a';</a:t>
            </a:r>
          </a:p>
        </p:txBody>
      </p:sp>
      <p:sp>
        <p:nvSpPr>
          <p:cNvPr id="7" name="Rectangle 6"/>
          <p:cNvSpPr/>
          <p:nvPr/>
        </p:nvSpPr>
        <p:spPr>
          <a:xfrm>
            <a:off x="3352800" y="4021655"/>
            <a:ext cx="4572000" cy="2031325"/>
          </a:xfrm>
          <a:prstGeom prst="rect">
            <a:avLst/>
          </a:prstGeom>
        </p:spPr>
        <p:txBody>
          <a:bodyPr>
            <a:spAutoFit/>
          </a:bodyPr>
          <a:lstStyle/>
          <a:p>
            <a:r>
              <a:rPr lang="en-US" dirty="0"/>
              <a:t>we declared an array of size 10 bytes. Please note that index 0 to index 9 can used to refer these 10 bytes of buffer. But, in the next line, we index 10 was used to store the value ‘a’. This is the point where buffer overrun happens because data gets written beyond the right boundary of the buffer.</a:t>
            </a:r>
          </a:p>
        </p:txBody>
      </p:sp>
    </p:spTree>
    <p:extLst>
      <p:ext uri="{BB962C8B-B14F-4D97-AF65-F5344CB8AC3E}">
        <p14:creationId xmlns:p14="http://schemas.microsoft.com/office/powerpoint/2010/main" val="5477106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examples</a:t>
            </a:r>
          </a:p>
        </p:txBody>
      </p:sp>
      <p:sp>
        <p:nvSpPr>
          <p:cNvPr id="3" name="Content Placeholder 2"/>
          <p:cNvSpPr>
            <a:spLocks noGrp="1"/>
          </p:cNvSpPr>
          <p:nvPr>
            <p:ph idx="1"/>
          </p:nvPr>
        </p:nvSpPr>
        <p:spPr>
          <a:xfrm>
            <a:off x="457200" y="1600201"/>
            <a:ext cx="8229600" cy="1905000"/>
          </a:xfrm>
        </p:spPr>
        <p:txBody>
          <a:bodyPr>
            <a:normAutofit/>
          </a:bodyPr>
          <a:lstStyle/>
          <a:p>
            <a:r>
              <a:rPr lang="en-US" sz="2400" dirty="0"/>
              <a:t>char buff[10] = {0};</a:t>
            </a:r>
          </a:p>
          <a:p>
            <a:r>
              <a:rPr lang="en-US" sz="2400" dirty="0" err="1"/>
              <a:t>strcpy</a:t>
            </a:r>
            <a:r>
              <a:rPr lang="en-US" sz="2400" dirty="0"/>
              <a:t>(buff, "This String Will Overflow the Buffer");</a:t>
            </a:r>
          </a:p>
        </p:txBody>
      </p:sp>
      <p:sp>
        <p:nvSpPr>
          <p:cNvPr id="4" name="Rectangle 3"/>
          <p:cNvSpPr/>
          <p:nvPr/>
        </p:nvSpPr>
        <p:spPr>
          <a:xfrm>
            <a:off x="457200" y="2766536"/>
            <a:ext cx="5867400" cy="1938992"/>
          </a:xfrm>
          <a:prstGeom prst="rect">
            <a:avLst/>
          </a:prstGeom>
        </p:spPr>
        <p:txBody>
          <a:bodyPr wrap="square">
            <a:spAutoFit/>
          </a:bodyPr>
          <a:lstStyle/>
          <a:p>
            <a:r>
              <a:rPr lang="en-US" sz="2400"/>
              <a:t>the </a:t>
            </a:r>
            <a:r>
              <a:rPr lang="en-US" sz="2400" dirty="0" err="1"/>
              <a:t>strcpy</a:t>
            </a:r>
            <a:r>
              <a:rPr lang="en-US" sz="2400" dirty="0"/>
              <a:t>() function will write the complete string in the array ‘buff’ but as the size of ‘buff’ is less than the size of string so the data will get written past the right boundary of array ‘buff’. </a:t>
            </a:r>
          </a:p>
        </p:txBody>
      </p:sp>
    </p:spTree>
    <p:extLst>
      <p:ext uri="{BB962C8B-B14F-4D97-AF65-F5344CB8AC3E}">
        <p14:creationId xmlns:p14="http://schemas.microsoft.com/office/powerpoint/2010/main" val="454476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Copy Data to Buffer</a:t>
            </a:r>
            <a:endParaRPr lang="en-US"/>
          </a:p>
        </p:txBody>
      </p:sp>
      <p:sp>
        <p:nvSpPr>
          <p:cNvPr id="3" name="Content Placeholder 2"/>
          <p:cNvSpPr>
            <a:spLocks noGrp="1"/>
          </p:cNvSpPr>
          <p:nvPr>
            <p:ph idx="1"/>
          </p:nvPr>
        </p:nvSpPr>
        <p:spPr>
          <a:xfrm>
            <a:off x="457200" y="1600201"/>
            <a:ext cx="8229600" cy="838200"/>
          </a:xfrm>
        </p:spPr>
        <p:txBody>
          <a:bodyPr>
            <a:normAutofit/>
          </a:bodyPr>
          <a:lstStyle/>
          <a:p>
            <a:r>
              <a:rPr lang="en-US" sz="2400" smtClean="0"/>
              <a:t>There are many functions in C that can be used to copy data, including strcpy(), strcat(), memcpy(), etc.</a:t>
            </a:r>
            <a:endParaRPr lang="en-US" sz="2400"/>
          </a:p>
        </p:txBody>
      </p:sp>
      <p:sp>
        <p:nvSpPr>
          <p:cNvPr id="4" name="TextBox 3"/>
          <p:cNvSpPr txBox="1"/>
          <p:nvPr/>
        </p:nvSpPr>
        <p:spPr>
          <a:xfrm>
            <a:off x="533400" y="3276600"/>
            <a:ext cx="4495800" cy="2862322"/>
          </a:xfrm>
          <a:prstGeom prst="rect">
            <a:avLst/>
          </a:prstGeom>
          <a:solidFill>
            <a:schemeClr val="accent3">
              <a:lumMod val="60000"/>
              <a:lumOff val="40000"/>
            </a:schemeClr>
          </a:solidFill>
        </p:spPr>
        <p:txBody>
          <a:bodyPr wrap="square" rtlCol="0">
            <a:spAutoFit/>
          </a:bodyPr>
          <a:lstStyle/>
          <a:p>
            <a:r>
              <a:rPr lang="en-US" smtClean="0"/>
              <a:t>#include &lt;string.h&gt;</a:t>
            </a:r>
          </a:p>
          <a:p>
            <a:r>
              <a:rPr lang="en-US" smtClean="0"/>
              <a:t>#include &lt;stdio.h&gt;</a:t>
            </a:r>
          </a:p>
          <a:p>
            <a:endParaRPr lang="en-US"/>
          </a:p>
          <a:p>
            <a:r>
              <a:rPr lang="en-US" smtClean="0"/>
              <a:t>Void main()</a:t>
            </a:r>
          </a:p>
          <a:p>
            <a:r>
              <a:rPr lang="en-US" smtClean="0"/>
              <a:t>{</a:t>
            </a:r>
          </a:p>
          <a:p>
            <a:r>
              <a:rPr lang="en-US"/>
              <a:t> </a:t>
            </a:r>
            <a:r>
              <a:rPr lang="en-US" smtClean="0"/>
              <a:t> char src[40] = “Hello World \0 Extra string”;</a:t>
            </a:r>
          </a:p>
          <a:p>
            <a:r>
              <a:rPr lang="en-US"/>
              <a:t> </a:t>
            </a:r>
            <a:r>
              <a:rPr lang="en-US" smtClean="0"/>
              <a:t> char dest[40];</a:t>
            </a:r>
          </a:p>
          <a:p>
            <a:endParaRPr lang="en-US"/>
          </a:p>
          <a:p>
            <a:r>
              <a:rPr lang="en-US" smtClean="0"/>
              <a:t>  strcpy(dest, src);</a:t>
            </a:r>
          </a:p>
          <a:p>
            <a:r>
              <a:rPr lang="en-US"/>
              <a:t>}</a:t>
            </a:r>
          </a:p>
        </p:txBody>
      </p:sp>
      <p:sp>
        <p:nvSpPr>
          <p:cNvPr id="5" name="TextBox 4"/>
          <p:cNvSpPr txBox="1"/>
          <p:nvPr/>
        </p:nvSpPr>
        <p:spPr>
          <a:xfrm>
            <a:off x="5181600" y="2743200"/>
            <a:ext cx="3810000" cy="2585323"/>
          </a:xfrm>
          <a:prstGeom prst="rect">
            <a:avLst/>
          </a:prstGeom>
          <a:noFill/>
        </p:spPr>
        <p:txBody>
          <a:bodyPr wrap="square" rtlCol="0">
            <a:spAutoFit/>
          </a:bodyPr>
          <a:lstStyle/>
          <a:p>
            <a:r>
              <a:rPr lang="en-US" smtClean="0"/>
              <a:t>When we run the above code, we can notice that strcpy() only copies the string “Hello World” to the buffer dest, even though the entire string contains more than that.</a:t>
            </a:r>
          </a:p>
          <a:p>
            <a:endParaRPr lang="en-US"/>
          </a:p>
          <a:p>
            <a:r>
              <a:rPr lang="en-US" smtClean="0"/>
              <a:t>This is because when marking the copy, strcpy() stops when it sees number zero.</a:t>
            </a:r>
            <a:endParaRPr lang="en-US"/>
          </a:p>
        </p:txBody>
      </p:sp>
    </p:spTree>
    <p:extLst>
      <p:ext uri="{BB962C8B-B14F-4D97-AF65-F5344CB8AC3E}">
        <p14:creationId xmlns:p14="http://schemas.microsoft.com/office/powerpoint/2010/main" val="34454606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Buffer overflow</a:t>
            </a:r>
            <a:endParaRPr lang="en-US"/>
          </a:p>
        </p:txBody>
      </p:sp>
      <p:sp>
        <p:nvSpPr>
          <p:cNvPr id="3" name="Content Placeholder 2"/>
          <p:cNvSpPr>
            <a:spLocks noGrp="1"/>
          </p:cNvSpPr>
          <p:nvPr>
            <p:ph idx="1"/>
          </p:nvPr>
        </p:nvSpPr>
        <p:spPr>
          <a:xfrm>
            <a:off x="381000" y="1447800"/>
            <a:ext cx="8229600" cy="4525963"/>
          </a:xfrm>
        </p:spPr>
        <p:txBody>
          <a:bodyPr>
            <a:normAutofit/>
          </a:bodyPr>
          <a:lstStyle/>
          <a:p>
            <a:r>
              <a:rPr lang="en-US" sz="2400" smtClean="0"/>
              <a:t>When we copy a string to a target buffer, what will happen if the string is longer than the size og the buffer?</a:t>
            </a:r>
            <a:endParaRPr lang="en-US" sz="2400"/>
          </a:p>
        </p:txBody>
      </p:sp>
      <p:sp>
        <p:nvSpPr>
          <p:cNvPr id="4" name="TextBox 3"/>
          <p:cNvSpPr txBox="1"/>
          <p:nvPr/>
        </p:nvSpPr>
        <p:spPr>
          <a:xfrm>
            <a:off x="152400" y="2628037"/>
            <a:ext cx="4876800" cy="3970318"/>
          </a:xfrm>
          <a:prstGeom prst="rect">
            <a:avLst/>
          </a:prstGeom>
          <a:solidFill>
            <a:schemeClr val="accent3">
              <a:lumMod val="60000"/>
              <a:lumOff val="40000"/>
            </a:schemeClr>
          </a:solidFill>
        </p:spPr>
        <p:txBody>
          <a:bodyPr wrap="square" rtlCol="0">
            <a:spAutoFit/>
          </a:bodyPr>
          <a:lstStyle/>
          <a:p>
            <a:r>
              <a:rPr lang="en-US" smtClean="0">
                <a:latin typeface="Courier New" pitchFamily="49" charset="0"/>
                <a:cs typeface="Courier New" pitchFamily="49" charset="0"/>
              </a:rPr>
              <a:t>#include &lt;stdio.h&gt;</a:t>
            </a:r>
          </a:p>
          <a:p>
            <a:endParaRPr lang="en-US">
              <a:latin typeface="Courier New" pitchFamily="49" charset="0"/>
              <a:cs typeface="Courier New" pitchFamily="49" charset="0"/>
            </a:endParaRPr>
          </a:p>
          <a:p>
            <a:r>
              <a:rPr lang="en-US">
                <a:latin typeface="Courier New" pitchFamily="49" charset="0"/>
                <a:cs typeface="Courier New" pitchFamily="49" charset="0"/>
              </a:rPr>
              <a:t>v</a:t>
            </a:r>
            <a:r>
              <a:rPr lang="en-US" smtClean="0">
                <a:latin typeface="Courier New" pitchFamily="49" charset="0"/>
                <a:cs typeface="Courier New" pitchFamily="49" charset="0"/>
              </a:rPr>
              <a:t>oid foo(char *str)</a:t>
            </a:r>
          </a:p>
          <a:p>
            <a:r>
              <a:rPr lang="en-US" smtClean="0">
                <a:latin typeface="Courier New" pitchFamily="49" charset="0"/>
                <a:cs typeface="Courier New" pitchFamily="49" charset="0"/>
              </a:rPr>
              <a:t>{</a:t>
            </a:r>
          </a:p>
          <a:p>
            <a:r>
              <a:rPr lang="en-US" smtClean="0">
                <a:latin typeface="Courier New" pitchFamily="49" charset="0"/>
                <a:cs typeface="Courier New" pitchFamily="49" charset="0"/>
              </a:rPr>
              <a:t>       char  buffer[12];</a:t>
            </a:r>
          </a:p>
          <a:p>
            <a:r>
              <a:rPr lang="en-US" smtClean="0">
                <a:latin typeface="Courier New" pitchFamily="49" charset="0"/>
                <a:cs typeface="Courier New" pitchFamily="49" charset="0"/>
              </a:rPr>
              <a:t>       strcpy(buffer, str);</a:t>
            </a:r>
          </a:p>
          <a:p>
            <a:r>
              <a:rPr lang="en-US" smtClean="0">
                <a:latin typeface="Courier New" pitchFamily="49" charset="0"/>
                <a:cs typeface="Courier New" pitchFamily="49" charset="0"/>
              </a:rPr>
              <a:t>}</a:t>
            </a:r>
          </a:p>
          <a:p>
            <a:endParaRPr lang="en-US" smtClean="0"/>
          </a:p>
          <a:p>
            <a:r>
              <a:rPr lang="en-US"/>
              <a:t>i</a:t>
            </a:r>
            <a:r>
              <a:rPr lang="en-US" smtClean="0"/>
              <a:t>nt main()</a:t>
            </a:r>
          </a:p>
          <a:p>
            <a:r>
              <a:rPr lang="en-US" smtClean="0"/>
              <a:t>{</a:t>
            </a:r>
          </a:p>
          <a:p>
            <a:r>
              <a:rPr lang="en-US" smtClean="0"/>
              <a:t>       char *str = “This is definitely longer than 12”;</a:t>
            </a:r>
          </a:p>
          <a:p>
            <a:r>
              <a:rPr lang="en-US" smtClean="0"/>
              <a:t>       foo(str);</a:t>
            </a:r>
          </a:p>
          <a:p>
            <a:r>
              <a:rPr lang="en-US" smtClean="0"/>
              <a:t>       return 1;</a:t>
            </a:r>
          </a:p>
          <a:p>
            <a:r>
              <a:rPr lang="en-US"/>
              <a:t>}</a:t>
            </a:r>
            <a:r>
              <a:rPr lang="en-US" smtClean="0"/>
              <a:t> </a:t>
            </a:r>
            <a:endParaRPr lang="en-US"/>
          </a:p>
        </p:txBody>
      </p:sp>
      <p:sp>
        <p:nvSpPr>
          <p:cNvPr id="5" name="TextBox 4"/>
          <p:cNvSpPr txBox="1"/>
          <p:nvPr/>
        </p:nvSpPr>
        <p:spPr>
          <a:xfrm>
            <a:off x="5181600" y="2590800"/>
            <a:ext cx="3733800" cy="3970318"/>
          </a:xfrm>
          <a:prstGeom prst="rect">
            <a:avLst/>
          </a:prstGeom>
          <a:noFill/>
        </p:spPr>
        <p:txBody>
          <a:bodyPr wrap="square" rtlCol="0">
            <a:spAutoFit/>
          </a:bodyPr>
          <a:lstStyle/>
          <a:p>
            <a:r>
              <a:rPr lang="en-US" smtClean="0"/>
              <a:t>The local array </a:t>
            </a:r>
            <a:r>
              <a:rPr lang="en-US" b="1" smtClean="0"/>
              <a:t>buffer[] </a:t>
            </a:r>
            <a:r>
              <a:rPr lang="en-US" smtClean="0"/>
              <a:t>in </a:t>
            </a:r>
            <a:r>
              <a:rPr lang="en-US" b="1" smtClean="0"/>
              <a:t>foo() </a:t>
            </a:r>
            <a:r>
              <a:rPr lang="en-US" smtClean="0"/>
              <a:t>has 12 bytes of memory. The </a:t>
            </a:r>
            <a:r>
              <a:rPr lang="en-US" b="1" smtClean="0"/>
              <a:t>foo() </a:t>
            </a:r>
            <a:r>
              <a:rPr lang="en-US" smtClean="0"/>
              <a:t>function uses </a:t>
            </a:r>
            <a:r>
              <a:rPr lang="en-US" b="1" smtClean="0"/>
              <a:t>strcpy() </a:t>
            </a:r>
            <a:r>
              <a:rPr lang="en-US" smtClean="0"/>
              <a:t>to copy the string from </a:t>
            </a:r>
            <a:r>
              <a:rPr lang="en-US" b="1" smtClean="0"/>
              <a:t>str</a:t>
            </a:r>
            <a:r>
              <a:rPr lang="en-US" smtClean="0"/>
              <a:t> to </a:t>
            </a:r>
            <a:r>
              <a:rPr lang="en-US" b="1" smtClean="0"/>
              <a:t>buffer[]</a:t>
            </a:r>
          </a:p>
          <a:p>
            <a:endParaRPr lang="en-US"/>
          </a:p>
          <a:p>
            <a:r>
              <a:rPr lang="en-US" smtClean="0"/>
              <a:t>The </a:t>
            </a:r>
            <a:r>
              <a:rPr lang="en-US" b="1" smtClean="0"/>
              <a:t>strcpy() </a:t>
            </a:r>
            <a:r>
              <a:rPr lang="en-US" smtClean="0"/>
              <a:t>function does not stop until it sees a zero (‘\0’) in the source string.</a:t>
            </a:r>
          </a:p>
          <a:p>
            <a:endParaRPr lang="en-US"/>
          </a:p>
          <a:p>
            <a:r>
              <a:rPr lang="en-US" smtClean="0"/>
              <a:t>Since the source string is longer than 12 bytes, </a:t>
            </a:r>
            <a:r>
              <a:rPr lang="en-US" b="1" smtClean="0"/>
              <a:t>strcpy() </a:t>
            </a:r>
            <a:r>
              <a:rPr lang="en-US" smtClean="0"/>
              <a:t>will overwrite some portion of the stack obove the buffer.</a:t>
            </a:r>
          </a:p>
          <a:p>
            <a:endParaRPr lang="en-US"/>
          </a:p>
          <a:p>
            <a:r>
              <a:rPr lang="en-US" smtClean="0"/>
              <a:t>This is called </a:t>
            </a:r>
            <a:r>
              <a:rPr lang="en-US" b="1" smtClean="0"/>
              <a:t>buffer overflow</a:t>
            </a:r>
            <a:endParaRPr lang="en-US" b="1"/>
          </a:p>
        </p:txBody>
      </p:sp>
    </p:spTree>
    <p:extLst>
      <p:ext uri="{BB962C8B-B14F-4D97-AF65-F5344CB8AC3E}">
        <p14:creationId xmlns:p14="http://schemas.microsoft.com/office/powerpoint/2010/main" val="3412928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By overflowing buffer, we can cause a program to crash or to run some other code.</a:t>
            </a:r>
          </a:p>
          <a:p>
            <a:r>
              <a:rPr lang="en-US" sz="2800" dirty="0" smtClean="0"/>
              <a:t>From the attacker’s perspective, the latter sounds more interesting, especially if </a:t>
            </a:r>
            <a:r>
              <a:rPr lang="en-US" sz="2800" dirty="0" smtClean="0">
                <a:solidFill>
                  <a:srgbClr val="FF0000"/>
                </a:solidFill>
              </a:rPr>
              <a:t>they can control what code to run</a:t>
            </a:r>
            <a:r>
              <a:rPr lang="en-US" sz="2800" dirty="0" smtClean="0"/>
              <a:t>, because that will allow us to hijack the execution of the program.</a:t>
            </a:r>
            <a:endParaRPr lang="en-US" sz="2800" dirty="0"/>
          </a:p>
        </p:txBody>
      </p:sp>
      <p:sp>
        <p:nvSpPr>
          <p:cNvPr id="2" name="Title 1"/>
          <p:cNvSpPr>
            <a:spLocks noGrp="1"/>
          </p:cNvSpPr>
          <p:nvPr>
            <p:ph type="title"/>
          </p:nvPr>
        </p:nvSpPr>
        <p:spPr/>
        <p:txBody>
          <a:bodyPr>
            <a:normAutofit fontScale="90000"/>
          </a:bodyPr>
          <a:lstStyle/>
          <a:p>
            <a:r>
              <a:rPr lang="en-US" smtClean="0"/>
              <a:t>Exploiting a Buffer Overflow Vulnerability</a:t>
            </a:r>
            <a:endParaRPr lang="en-US"/>
          </a:p>
        </p:txBody>
      </p:sp>
    </p:spTree>
    <p:extLst>
      <p:ext uri="{BB962C8B-B14F-4D97-AF65-F5344CB8AC3E}">
        <p14:creationId xmlns:p14="http://schemas.microsoft.com/office/powerpoint/2010/main" val="12811114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458200" cy="6096000"/>
          </a:xfrm>
          <a:solidFill>
            <a:schemeClr val="bg2">
              <a:lumMod val="75000"/>
            </a:schemeClr>
          </a:solidFill>
        </p:spPr>
        <p:txBody>
          <a:bodyPr>
            <a:normAutofit fontScale="92500" lnSpcReduction="20000"/>
          </a:bodyPr>
          <a:lstStyle/>
          <a:p>
            <a:pPr marL="0" indent="0">
              <a:spcBef>
                <a:spcPts val="0"/>
              </a:spcBef>
              <a:buNone/>
            </a:pPr>
            <a:r>
              <a:rPr lang="en-US" sz="2000" smtClean="0">
                <a:latin typeface="Courier New" pitchFamily="49" charset="0"/>
                <a:cs typeface="Courier New" pitchFamily="49" charset="0"/>
              </a:rPr>
              <a:t>#include &lt;stdlib.h&gt;</a:t>
            </a:r>
          </a:p>
          <a:p>
            <a:pPr marL="0" indent="0">
              <a:spcBef>
                <a:spcPts val="0"/>
              </a:spcBef>
              <a:buNone/>
            </a:pPr>
            <a:r>
              <a:rPr lang="en-US" sz="2000" smtClean="0">
                <a:latin typeface="Courier New" pitchFamily="49" charset="0"/>
                <a:cs typeface="Courier New" pitchFamily="49" charset="0"/>
              </a:rPr>
              <a:t>#include &lt;stdio.h&gt;</a:t>
            </a:r>
          </a:p>
          <a:p>
            <a:pPr marL="0" indent="0">
              <a:spcBef>
                <a:spcPts val="0"/>
              </a:spcBef>
              <a:buNone/>
            </a:pPr>
            <a:r>
              <a:rPr lang="en-US" sz="2000" smtClean="0">
                <a:latin typeface="Courier New" pitchFamily="49" charset="0"/>
                <a:cs typeface="Courier New" pitchFamily="49" charset="0"/>
              </a:rPr>
              <a:t>#include &lt;string.h&gt;</a:t>
            </a:r>
          </a:p>
          <a:p>
            <a:pPr marL="0" indent="0">
              <a:spcBef>
                <a:spcPts val="0"/>
              </a:spcBef>
              <a:buNone/>
            </a:pPr>
            <a:endParaRPr lang="en-US" sz="2000">
              <a:latin typeface="Courier New" pitchFamily="49" charset="0"/>
              <a:cs typeface="Courier New" pitchFamily="49" charset="0"/>
            </a:endParaRPr>
          </a:p>
          <a:p>
            <a:pPr marL="0" indent="0">
              <a:spcBef>
                <a:spcPts val="0"/>
              </a:spcBef>
              <a:buNone/>
            </a:pPr>
            <a:r>
              <a:rPr lang="en-US" sz="2000">
                <a:latin typeface="Courier New" pitchFamily="49" charset="0"/>
                <a:cs typeface="Courier New" pitchFamily="49" charset="0"/>
              </a:rPr>
              <a:t>i</a:t>
            </a:r>
            <a:r>
              <a:rPr lang="en-US" sz="2000" smtClean="0">
                <a:latin typeface="Courier New" pitchFamily="49" charset="0"/>
                <a:cs typeface="Courier New" pitchFamily="49" charset="0"/>
              </a:rPr>
              <a:t>nt   foo(char  *str)</a:t>
            </a:r>
          </a:p>
          <a:p>
            <a:pPr marL="0" indent="0">
              <a:spcBef>
                <a:spcPts val="0"/>
              </a:spcBef>
              <a:buNone/>
            </a:pPr>
            <a:r>
              <a:rPr lang="en-US" sz="2000" smtClean="0">
                <a:latin typeface="Courier New" pitchFamily="49" charset="0"/>
                <a:cs typeface="Courier New" pitchFamily="49" charset="0"/>
              </a:rPr>
              <a:t>{</a:t>
            </a:r>
          </a:p>
          <a:p>
            <a:pPr marL="0" indent="0">
              <a:spcBef>
                <a:spcPts val="0"/>
              </a:spcBef>
              <a:buNone/>
            </a:pPr>
            <a:r>
              <a:rPr lang="en-US" sz="2000">
                <a:latin typeface="Courier New" pitchFamily="49" charset="0"/>
                <a:cs typeface="Courier New" pitchFamily="49" charset="0"/>
              </a:rPr>
              <a:t> </a:t>
            </a:r>
            <a:r>
              <a:rPr lang="en-US" sz="2000" smtClean="0">
                <a:latin typeface="Courier New" pitchFamily="49" charset="0"/>
                <a:cs typeface="Courier New" pitchFamily="49" charset="0"/>
              </a:rPr>
              <a:t>   char   buffer[100];</a:t>
            </a:r>
          </a:p>
          <a:p>
            <a:pPr marL="0" indent="0">
              <a:spcBef>
                <a:spcPts val="0"/>
              </a:spcBef>
              <a:buNone/>
            </a:pPr>
            <a:endParaRPr lang="en-US" sz="2000" smtClean="0">
              <a:latin typeface="Courier New" pitchFamily="49" charset="0"/>
              <a:cs typeface="Courier New" pitchFamily="49" charset="0"/>
            </a:endParaRPr>
          </a:p>
          <a:p>
            <a:pPr marL="0" indent="0">
              <a:spcBef>
                <a:spcPts val="0"/>
              </a:spcBef>
              <a:buNone/>
            </a:pPr>
            <a:r>
              <a:rPr lang="en-US" sz="2000">
                <a:latin typeface="Courier New" pitchFamily="49" charset="0"/>
                <a:cs typeface="Courier New" pitchFamily="49" charset="0"/>
              </a:rPr>
              <a:t> </a:t>
            </a:r>
            <a:r>
              <a:rPr lang="en-US" sz="2000" smtClean="0">
                <a:latin typeface="Courier New" pitchFamily="49" charset="0"/>
                <a:cs typeface="Courier New" pitchFamily="49" charset="0"/>
              </a:rPr>
              <a:t>   strcpy(buffer, str);</a:t>
            </a:r>
          </a:p>
          <a:p>
            <a:pPr marL="0" indent="0">
              <a:spcBef>
                <a:spcPts val="0"/>
              </a:spcBef>
              <a:buNone/>
            </a:pPr>
            <a:endParaRPr lang="en-US" sz="2000" smtClean="0">
              <a:latin typeface="Courier New" pitchFamily="49" charset="0"/>
              <a:cs typeface="Courier New" pitchFamily="49" charset="0"/>
            </a:endParaRPr>
          </a:p>
          <a:p>
            <a:pPr marL="0" indent="0">
              <a:spcBef>
                <a:spcPts val="0"/>
              </a:spcBef>
              <a:buNone/>
            </a:pPr>
            <a:r>
              <a:rPr lang="en-US" sz="2000" smtClean="0">
                <a:latin typeface="Courier New" pitchFamily="49" charset="0"/>
                <a:cs typeface="Courier New" pitchFamily="49" charset="0"/>
              </a:rPr>
              <a:t>    return 1;</a:t>
            </a:r>
          </a:p>
          <a:p>
            <a:pPr marL="0" indent="0">
              <a:spcBef>
                <a:spcPts val="0"/>
              </a:spcBef>
              <a:buNone/>
            </a:pPr>
            <a:r>
              <a:rPr lang="en-US" sz="2000" smtClean="0">
                <a:latin typeface="Courier New" pitchFamily="49" charset="0"/>
                <a:cs typeface="Courier New" pitchFamily="49" charset="0"/>
              </a:rPr>
              <a:t>}</a:t>
            </a:r>
          </a:p>
          <a:p>
            <a:pPr marL="0" indent="0">
              <a:buNone/>
            </a:pPr>
            <a:endParaRPr lang="en-US" sz="2000">
              <a:latin typeface="Courier New" pitchFamily="49" charset="0"/>
              <a:cs typeface="Courier New" pitchFamily="49" charset="0"/>
            </a:endParaRPr>
          </a:p>
          <a:p>
            <a:pPr marL="0" indent="0">
              <a:spcBef>
                <a:spcPts val="0"/>
              </a:spcBef>
              <a:buNone/>
            </a:pPr>
            <a:r>
              <a:rPr lang="en-US" sz="2000">
                <a:latin typeface="Courier New" pitchFamily="49" charset="0"/>
                <a:cs typeface="Courier New" pitchFamily="49" charset="0"/>
              </a:rPr>
              <a:t>i</a:t>
            </a:r>
            <a:r>
              <a:rPr lang="en-US" sz="2000" smtClean="0">
                <a:latin typeface="Courier New" pitchFamily="49" charset="0"/>
                <a:cs typeface="Courier New" pitchFamily="49" charset="0"/>
              </a:rPr>
              <a:t>nt main(int argc,  char  **argv)</a:t>
            </a:r>
          </a:p>
          <a:p>
            <a:pPr marL="0" indent="0">
              <a:spcBef>
                <a:spcPts val="0"/>
              </a:spcBef>
              <a:buNone/>
            </a:pPr>
            <a:r>
              <a:rPr lang="en-US" sz="2000">
                <a:latin typeface="Courier New" pitchFamily="49" charset="0"/>
                <a:cs typeface="Courier New" pitchFamily="49" charset="0"/>
              </a:rPr>
              <a:t> </a:t>
            </a:r>
            <a:r>
              <a:rPr lang="en-US" sz="2000" smtClean="0">
                <a:latin typeface="Courier New" pitchFamily="49" charset="0"/>
                <a:cs typeface="Courier New" pitchFamily="49" charset="0"/>
              </a:rPr>
              <a:t>{</a:t>
            </a:r>
          </a:p>
          <a:p>
            <a:pPr marL="0" indent="0">
              <a:spcBef>
                <a:spcPts val="0"/>
              </a:spcBef>
              <a:buNone/>
            </a:pPr>
            <a:r>
              <a:rPr lang="en-US" sz="2000">
                <a:latin typeface="Courier New" pitchFamily="49" charset="0"/>
                <a:cs typeface="Courier New" pitchFamily="49" charset="0"/>
              </a:rPr>
              <a:t> </a:t>
            </a:r>
            <a:r>
              <a:rPr lang="en-US" sz="2000" smtClean="0">
                <a:latin typeface="Courier New" pitchFamily="49" charset="0"/>
                <a:cs typeface="Courier New" pitchFamily="49" charset="0"/>
              </a:rPr>
              <a:t>   char  str[400];</a:t>
            </a:r>
          </a:p>
          <a:p>
            <a:pPr marL="0" indent="0">
              <a:spcBef>
                <a:spcPts val="0"/>
              </a:spcBef>
              <a:buNone/>
            </a:pPr>
            <a:r>
              <a:rPr lang="en-US" sz="2000" smtClean="0">
                <a:latin typeface="Courier New" pitchFamily="49" charset="0"/>
                <a:cs typeface="Courier New" pitchFamily="49" charset="0"/>
              </a:rPr>
              <a:t>    FILE *badfile;</a:t>
            </a:r>
          </a:p>
          <a:p>
            <a:pPr marL="0" indent="0">
              <a:spcBef>
                <a:spcPts val="0"/>
              </a:spcBef>
              <a:buNone/>
            </a:pPr>
            <a:endParaRPr lang="en-US" sz="2000" smtClean="0">
              <a:latin typeface="Courier New" pitchFamily="49" charset="0"/>
              <a:cs typeface="Courier New" pitchFamily="49" charset="0"/>
            </a:endParaRPr>
          </a:p>
          <a:p>
            <a:pPr marL="0" indent="0">
              <a:spcBef>
                <a:spcPts val="0"/>
              </a:spcBef>
              <a:buNone/>
            </a:pPr>
            <a:r>
              <a:rPr lang="en-US" sz="2000">
                <a:latin typeface="Courier New" pitchFamily="49" charset="0"/>
                <a:cs typeface="Courier New" pitchFamily="49" charset="0"/>
              </a:rPr>
              <a:t> </a:t>
            </a:r>
            <a:r>
              <a:rPr lang="en-US" sz="2000" smtClean="0">
                <a:latin typeface="Courier New" pitchFamily="49" charset="0"/>
                <a:cs typeface="Courier New" pitchFamily="49" charset="0"/>
              </a:rPr>
              <a:t>   badfile = fopen(“babfile”, “r”);</a:t>
            </a:r>
          </a:p>
          <a:p>
            <a:pPr marL="0" indent="0">
              <a:spcBef>
                <a:spcPts val="0"/>
              </a:spcBef>
              <a:buNone/>
            </a:pPr>
            <a:r>
              <a:rPr lang="en-US" sz="2000">
                <a:latin typeface="Courier New" pitchFamily="49" charset="0"/>
                <a:cs typeface="Courier New" pitchFamily="49" charset="0"/>
              </a:rPr>
              <a:t> </a:t>
            </a:r>
            <a:r>
              <a:rPr lang="en-US" sz="2000" smtClean="0">
                <a:latin typeface="Courier New" pitchFamily="49" charset="0"/>
                <a:cs typeface="Courier New" pitchFamily="49" charset="0"/>
              </a:rPr>
              <a:t>   fread(str, sizeof(char), 300, badfile);</a:t>
            </a:r>
          </a:p>
          <a:p>
            <a:pPr marL="0" indent="0">
              <a:spcBef>
                <a:spcPts val="0"/>
              </a:spcBef>
              <a:buNone/>
            </a:pPr>
            <a:r>
              <a:rPr lang="en-US" sz="2000">
                <a:latin typeface="Courier New" pitchFamily="49" charset="0"/>
                <a:cs typeface="Courier New" pitchFamily="49" charset="0"/>
              </a:rPr>
              <a:t> </a:t>
            </a:r>
            <a:r>
              <a:rPr lang="en-US" sz="2000" smtClean="0">
                <a:latin typeface="Courier New" pitchFamily="49" charset="0"/>
                <a:cs typeface="Courier New" pitchFamily="49" charset="0"/>
              </a:rPr>
              <a:t>   foo(str);</a:t>
            </a:r>
          </a:p>
          <a:p>
            <a:pPr marL="0" indent="0">
              <a:spcBef>
                <a:spcPts val="0"/>
              </a:spcBef>
              <a:buNone/>
            </a:pPr>
            <a:endParaRPr lang="en-US" sz="2000">
              <a:latin typeface="Courier New" pitchFamily="49" charset="0"/>
              <a:cs typeface="Courier New" pitchFamily="49" charset="0"/>
            </a:endParaRPr>
          </a:p>
          <a:p>
            <a:pPr marL="0" indent="0">
              <a:spcBef>
                <a:spcPts val="0"/>
              </a:spcBef>
              <a:buNone/>
            </a:pPr>
            <a:r>
              <a:rPr lang="en-US" sz="2000" smtClean="0">
                <a:latin typeface="Courier New" pitchFamily="49" charset="0"/>
                <a:cs typeface="Courier New" pitchFamily="49" charset="0"/>
              </a:rPr>
              <a:t>    printf(“ Return Properly \n”);</a:t>
            </a:r>
          </a:p>
          <a:p>
            <a:pPr marL="0" indent="0">
              <a:spcBef>
                <a:spcPts val="0"/>
              </a:spcBef>
              <a:buNone/>
            </a:pPr>
            <a:r>
              <a:rPr lang="en-US" sz="2000">
                <a:latin typeface="Courier New" pitchFamily="49" charset="0"/>
                <a:cs typeface="Courier New" pitchFamily="49" charset="0"/>
              </a:rPr>
              <a:t> </a:t>
            </a:r>
            <a:r>
              <a:rPr lang="en-US" sz="2000" smtClean="0">
                <a:latin typeface="Courier New" pitchFamily="49" charset="0"/>
                <a:cs typeface="Courier New" pitchFamily="49" charset="0"/>
              </a:rPr>
              <a:t>   return 1;</a:t>
            </a:r>
          </a:p>
          <a:p>
            <a:pPr marL="0" indent="0">
              <a:spcBef>
                <a:spcPts val="0"/>
              </a:spcBef>
              <a:buNone/>
            </a:pPr>
            <a:r>
              <a:rPr lang="en-US" sz="2000">
                <a:latin typeface="Courier New" pitchFamily="49" charset="0"/>
                <a:cs typeface="Courier New" pitchFamily="49" charset="0"/>
              </a:rPr>
              <a:t>}	</a:t>
            </a:r>
          </a:p>
        </p:txBody>
      </p:sp>
      <p:sp>
        <p:nvSpPr>
          <p:cNvPr id="4" name="TextBox 3"/>
          <p:cNvSpPr txBox="1"/>
          <p:nvPr/>
        </p:nvSpPr>
        <p:spPr>
          <a:xfrm>
            <a:off x="4343400" y="685800"/>
            <a:ext cx="4800600" cy="1200329"/>
          </a:xfrm>
          <a:prstGeom prst="rect">
            <a:avLst/>
          </a:prstGeom>
          <a:solidFill>
            <a:schemeClr val="bg1"/>
          </a:solidFill>
        </p:spPr>
        <p:txBody>
          <a:bodyPr wrap="square" rtlCol="0">
            <a:spAutoFit/>
          </a:bodyPr>
          <a:lstStyle/>
          <a:p>
            <a:r>
              <a:rPr lang="en-US" smtClean="0"/>
              <a:t>The program reads 300 bytes of data from a “badfile”, and then copies the data to a buffer of size 100. Clearly, this is a buffer overflow problem.</a:t>
            </a:r>
            <a:endParaRPr lang="en-US"/>
          </a:p>
        </p:txBody>
      </p:sp>
      <p:sp>
        <p:nvSpPr>
          <p:cNvPr id="5" name="TextBox 4"/>
          <p:cNvSpPr txBox="1"/>
          <p:nvPr/>
        </p:nvSpPr>
        <p:spPr>
          <a:xfrm>
            <a:off x="4343400" y="2076271"/>
            <a:ext cx="4800600" cy="369332"/>
          </a:xfrm>
          <a:prstGeom prst="rect">
            <a:avLst/>
          </a:prstGeom>
          <a:solidFill>
            <a:schemeClr val="bg1"/>
          </a:solidFill>
        </p:spPr>
        <p:txBody>
          <a:bodyPr wrap="square" rtlCol="0">
            <a:spAutoFit/>
          </a:bodyPr>
          <a:lstStyle/>
          <a:p>
            <a:r>
              <a:rPr lang="en-US" smtClean="0"/>
              <a:t>The question is what to stored in “badfile”</a:t>
            </a:r>
            <a:endParaRPr lang="en-US"/>
          </a:p>
        </p:txBody>
      </p:sp>
      <p:sp>
        <p:nvSpPr>
          <p:cNvPr id="6" name="TextBox 5"/>
          <p:cNvSpPr txBox="1"/>
          <p:nvPr/>
        </p:nvSpPr>
        <p:spPr>
          <a:xfrm>
            <a:off x="4343400" y="2590800"/>
            <a:ext cx="4800600" cy="646331"/>
          </a:xfrm>
          <a:prstGeom prst="rect">
            <a:avLst/>
          </a:prstGeom>
          <a:solidFill>
            <a:schemeClr val="bg1"/>
          </a:solidFill>
        </p:spPr>
        <p:txBody>
          <a:bodyPr wrap="square" rtlCol="0">
            <a:spAutoFit/>
          </a:bodyPr>
          <a:lstStyle/>
          <a:p>
            <a:r>
              <a:rPr lang="en-US" smtClean="0"/>
              <a:t>We need to get our code (i.e., malicious code) into the memory of the running program first.</a:t>
            </a:r>
            <a:endParaRPr lang="en-US"/>
          </a:p>
        </p:txBody>
      </p:sp>
    </p:spTree>
    <p:extLst>
      <p:ext uri="{BB962C8B-B14F-4D97-AF65-F5344CB8AC3E}">
        <p14:creationId xmlns:p14="http://schemas.microsoft.com/office/powerpoint/2010/main" val="21553270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381000" y="1143000"/>
          <a:ext cx="2667000" cy="487426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xmlns="" val="20000"/>
                    </a:ext>
                  </a:extLst>
                </a:gridCol>
              </a:tblGrid>
              <a:tr h="1447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609600">
                <a:tc>
                  <a:txBody>
                    <a:bodyPr/>
                    <a:lstStyle/>
                    <a:p>
                      <a:r>
                        <a:rPr lang="en-US" smtClean="0"/>
                        <a:t>Arguments</a:t>
                      </a:r>
                      <a:r>
                        <a:rPr lang="en-US" baseline="0" smtClean="0"/>
                        <a:t>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xmlns="" val="10001"/>
                  </a:ext>
                </a:extLst>
              </a:tr>
              <a:tr h="457200">
                <a:tc>
                  <a:txBody>
                    <a:bodyPr/>
                    <a:lstStyle/>
                    <a:p>
                      <a:r>
                        <a:rPr lang="en-US" smtClean="0"/>
                        <a:t>Return address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457200">
                <a:tc>
                  <a:txBody>
                    <a:bodyPr/>
                    <a:lstStyle/>
                    <a:p>
                      <a:r>
                        <a:rPr lang="en-US" smtClean="0"/>
                        <a:t>Previous Frame Pointer</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713740">
                <a:tc>
                  <a:txBody>
                    <a:bodyPr/>
                    <a:lstStyle/>
                    <a:p>
                      <a:r>
                        <a:rPr lang="en-US" smtClean="0"/>
                        <a:t>Buffer[99]</a:t>
                      </a:r>
                    </a:p>
                    <a:p>
                      <a:r>
                        <a:rPr lang="en-US" smtClean="0"/>
                        <a:t>….</a:t>
                      </a:r>
                    </a:p>
                    <a:p>
                      <a:r>
                        <a:rPr lang="en-US" smtClean="0"/>
                        <a:t>….</a:t>
                      </a:r>
                    </a:p>
                    <a:p>
                      <a:r>
                        <a:rPr lang="en-US" smtClean="0"/>
                        <a:t>Buffer[0]</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xmlns="" val="10004"/>
                  </a:ext>
                </a:extLst>
              </a:tr>
              <a:tr h="7137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bl>
          </a:graphicData>
        </a:graphic>
      </p:graphicFrame>
      <p:graphicFrame>
        <p:nvGraphicFramePr>
          <p:cNvPr id="5" name="Table 4"/>
          <p:cNvGraphicFramePr>
            <a:graphicFrameLocks noGrp="1"/>
          </p:cNvGraphicFramePr>
          <p:nvPr>
            <p:extLst/>
          </p:nvPr>
        </p:nvGraphicFramePr>
        <p:xfrm>
          <a:off x="3886200" y="1524000"/>
          <a:ext cx="1752600" cy="33528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xmlns="" val="20000"/>
                    </a:ext>
                  </a:extLst>
                </a:gridCol>
              </a:tblGrid>
              <a:tr h="762000">
                <a:tc>
                  <a:txBody>
                    <a:bodyPr/>
                    <a:lstStyle/>
                    <a:p>
                      <a:r>
                        <a:rPr lang="en-US" smtClean="0">
                          <a:solidFill>
                            <a:schemeClr val="tx1"/>
                          </a:solidFill>
                        </a:rPr>
                        <a:t>Malicious code</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xmlns="" val="10000"/>
                  </a:ext>
                </a:extLst>
              </a:tr>
              <a:tr h="91440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81000">
                <a:tc>
                  <a:txBody>
                    <a:bodyPr/>
                    <a:lstStyle/>
                    <a:p>
                      <a:r>
                        <a:rPr lang="en-US" smtClean="0">
                          <a:solidFill>
                            <a:schemeClr val="tx1"/>
                          </a:solidFill>
                        </a:rPr>
                        <a:t>New address</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xmlns="" val="10002"/>
                  </a:ext>
                </a:extLst>
              </a:tr>
              <a:tr h="129540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
        <p:nvSpPr>
          <p:cNvPr id="6" name="Cross 5"/>
          <p:cNvSpPr/>
          <p:nvPr/>
        </p:nvSpPr>
        <p:spPr>
          <a:xfrm>
            <a:off x="3200400" y="3200400"/>
            <a:ext cx="381000" cy="38100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nvPr>
        </p:nvGraphicFramePr>
        <p:xfrm>
          <a:off x="6477000" y="888999"/>
          <a:ext cx="2057400" cy="5374006"/>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xmlns="" val="20000"/>
                    </a:ext>
                  </a:extLst>
                </a:gridCol>
              </a:tblGrid>
              <a:tr h="35427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851237">
                <a:tc>
                  <a:txBody>
                    <a:bodyPr/>
                    <a:lstStyle/>
                    <a:p>
                      <a:r>
                        <a:rPr lang="en-US" smtClean="0"/>
                        <a:t>Malicious code</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xmlns="" val="10001"/>
                  </a:ext>
                </a:extLst>
              </a:tr>
              <a:tr h="1094404">
                <a:tc>
                  <a:txBody>
                    <a:bodyPr/>
                    <a:lstStyle/>
                    <a:p>
                      <a:pPr algn="ctr"/>
                      <a:r>
                        <a:rPr lang="en-US" smtClean="0"/>
                        <a:t>(Overwrite)</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457200">
                <a:tc>
                  <a:txBody>
                    <a:bodyPr/>
                    <a:lstStyle/>
                    <a:p>
                      <a:pPr algn="ctr"/>
                      <a:r>
                        <a:rPr lang="en-US" smtClean="0"/>
                        <a:t>New return address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xmlns="" val="10003"/>
                  </a:ext>
                </a:extLst>
              </a:tr>
              <a:tr h="457200">
                <a:tc>
                  <a:txBody>
                    <a:bodyPr/>
                    <a:lstStyle/>
                    <a:p>
                      <a:pPr algn="ctr"/>
                      <a:r>
                        <a:rPr lang="en-US" smtClean="0"/>
                        <a:t>(Overwrite)</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1547235">
                <a:tc>
                  <a:txBody>
                    <a:bodyPr/>
                    <a:lstStyle/>
                    <a:p>
                      <a:pPr algn="ctr"/>
                      <a:r>
                        <a:rPr lang="en-US" smtClean="0"/>
                        <a:t>(Overwrite)</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60097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sp>
        <p:nvSpPr>
          <p:cNvPr id="8" name="Right Arrow 7"/>
          <p:cNvSpPr/>
          <p:nvPr/>
        </p:nvSpPr>
        <p:spPr>
          <a:xfrm>
            <a:off x="5791200" y="3200400"/>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8686800" y="41148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Curved Left Arrow 12"/>
          <p:cNvSpPr/>
          <p:nvPr/>
        </p:nvSpPr>
        <p:spPr>
          <a:xfrm flipV="1">
            <a:off x="8660989" y="2095500"/>
            <a:ext cx="369939" cy="1409700"/>
          </a:xfrm>
          <a:prstGeom prst="curvedLeftArrow">
            <a:avLst>
              <a:gd name="adj1" fmla="val 25000"/>
              <a:gd name="adj2" fmla="val 50000"/>
              <a:gd name="adj3" fmla="val 130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8610600" y="4114800"/>
            <a:ext cx="609600" cy="369332"/>
          </a:xfrm>
          <a:prstGeom prst="rect">
            <a:avLst/>
          </a:prstGeom>
          <a:noFill/>
        </p:spPr>
        <p:txBody>
          <a:bodyPr wrap="square" rtlCol="0">
            <a:spAutoFit/>
          </a:bodyPr>
          <a:lstStyle/>
          <a:p>
            <a:r>
              <a:rPr lang="en-US" smtClean="0"/>
              <a:t>ebp</a:t>
            </a:r>
            <a:endParaRPr lang="en-US"/>
          </a:p>
        </p:txBody>
      </p:sp>
      <p:sp>
        <p:nvSpPr>
          <p:cNvPr id="15" name="TextBox 14"/>
          <p:cNvSpPr txBox="1"/>
          <p:nvPr/>
        </p:nvSpPr>
        <p:spPr>
          <a:xfrm>
            <a:off x="3886200" y="5105400"/>
            <a:ext cx="1752600" cy="381000"/>
          </a:xfrm>
          <a:prstGeom prst="rect">
            <a:avLst/>
          </a:prstGeom>
          <a:noFill/>
        </p:spPr>
        <p:txBody>
          <a:bodyPr wrap="square" rtlCol="0">
            <a:spAutoFit/>
          </a:bodyPr>
          <a:lstStyle/>
          <a:p>
            <a:pPr algn="ctr"/>
            <a:r>
              <a:rPr lang="en-US" smtClean="0"/>
              <a:t>badfile</a:t>
            </a:r>
            <a:endParaRPr lang="en-US"/>
          </a:p>
        </p:txBody>
      </p:sp>
      <p:sp>
        <p:nvSpPr>
          <p:cNvPr id="16" name="TextBox 15"/>
          <p:cNvSpPr txBox="1"/>
          <p:nvPr/>
        </p:nvSpPr>
        <p:spPr>
          <a:xfrm>
            <a:off x="228600" y="457200"/>
            <a:ext cx="2971800" cy="369332"/>
          </a:xfrm>
          <a:prstGeom prst="rect">
            <a:avLst/>
          </a:prstGeom>
          <a:noFill/>
        </p:spPr>
        <p:txBody>
          <a:bodyPr wrap="square" rtlCol="0">
            <a:spAutoFit/>
          </a:bodyPr>
          <a:lstStyle/>
          <a:p>
            <a:r>
              <a:rPr lang="en-US" smtClean="0"/>
              <a:t>Stack before the buffer copy</a:t>
            </a:r>
            <a:endParaRPr lang="en-US"/>
          </a:p>
        </p:txBody>
      </p:sp>
      <p:sp>
        <p:nvSpPr>
          <p:cNvPr id="17" name="TextBox 16"/>
          <p:cNvSpPr txBox="1"/>
          <p:nvPr/>
        </p:nvSpPr>
        <p:spPr>
          <a:xfrm>
            <a:off x="5829300" y="457200"/>
            <a:ext cx="2971800" cy="369332"/>
          </a:xfrm>
          <a:prstGeom prst="rect">
            <a:avLst/>
          </a:prstGeom>
          <a:noFill/>
        </p:spPr>
        <p:txBody>
          <a:bodyPr wrap="square" rtlCol="0">
            <a:spAutoFit/>
          </a:bodyPr>
          <a:lstStyle/>
          <a:p>
            <a:r>
              <a:rPr lang="en-US" smtClean="0"/>
              <a:t>Stack after the buffer copy</a:t>
            </a:r>
            <a:endParaRPr lang="en-US"/>
          </a:p>
        </p:txBody>
      </p:sp>
      <p:sp>
        <p:nvSpPr>
          <p:cNvPr id="18" name="TextBox 17"/>
          <p:cNvSpPr txBox="1"/>
          <p:nvPr/>
        </p:nvSpPr>
        <p:spPr>
          <a:xfrm>
            <a:off x="1619250" y="6279403"/>
            <a:ext cx="6286500" cy="400110"/>
          </a:xfrm>
          <a:prstGeom prst="rect">
            <a:avLst/>
          </a:prstGeom>
          <a:noFill/>
        </p:spPr>
        <p:txBody>
          <a:bodyPr wrap="square" rtlCol="0">
            <a:spAutoFit/>
          </a:bodyPr>
          <a:lstStyle/>
          <a:p>
            <a:pPr algn="ctr"/>
            <a:r>
              <a:rPr lang="en-US" sz="2000" b="1" smtClean="0"/>
              <a:t>Insert and jump to malicious code</a:t>
            </a:r>
            <a:endParaRPr lang="en-US" sz="2000" b="1"/>
          </a:p>
        </p:txBody>
      </p:sp>
    </p:spTree>
    <p:extLst>
      <p:ext uri="{BB962C8B-B14F-4D97-AF65-F5344CB8AC3E}">
        <p14:creationId xmlns:p14="http://schemas.microsoft.com/office/powerpoint/2010/main" val="28945242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Countermeasures </a:t>
            </a:r>
            <a:endParaRPr lang="en-US"/>
          </a:p>
        </p:txBody>
      </p:sp>
      <p:sp>
        <p:nvSpPr>
          <p:cNvPr id="3" name="Content Placeholder 2"/>
          <p:cNvSpPr>
            <a:spLocks noGrp="1"/>
          </p:cNvSpPr>
          <p:nvPr>
            <p:ph idx="1"/>
          </p:nvPr>
        </p:nvSpPr>
        <p:spPr/>
        <p:txBody>
          <a:bodyPr/>
          <a:lstStyle/>
          <a:p>
            <a:r>
              <a:rPr lang="en-US" smtClean="0"/>
              <a:t>Safer function</a:t>
            </a:r>
          </a:p>
          <a:p>
            <a:r>
              <a:rPr lang="en-US" smtClean="0"/>
              <a:t>Safer dynamic link library</a:t>
            </a:r>
          </a:p>
          <a:p>
            <a:r>
              <a:rPr lang="en-US" smtClean="0"/>
              <a:t>Program static analyzer</a:t>
            </a:r>
          </a:p>
          <a:p>
            <a:r>
              <a:rPr lang="en-US" smtClean="0"/>
              <a:t>Programming language</a:t>
            </a:r>
          </a:p>
          <a:p>
            <a:r>
              <a:rPr lang="en-US" smtClean="0"/>
              <a:t>Compiler </a:t>
            </a:r>
          </a:p>
          <a:p>
            <a:r>
              <a:rPr lang="en-US" smtClean="0"/>
              <a:t>Operating system</a:t>
            </a:r>
          </a:p>
          <a:p>
            <a:r>
              <a:rPr lang="en-US" smtClean="0"/>
              <a:t>Hardware architecture</a:t>
            </a:r>
            <a:endParaRPr lang="en-US"/>
          </a:p>
        </p:txBody>
      </p:sp>
    </p:spTree>
    <p:extLst>
      <p:ext uri="{BB962C8B-B14F-4D97-AF65-F5344CB8AC3E}">
        <p14:creationId xmlns:p14="http://schemas.microsoft.com/office/powerpoint/2010/main" val="26262168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1600200"/>
          </a:xfrm>
        </p:spPr>
        <p:txBody>
          <a:bodyPr/>
          <a:lstStyle/>
          <a:p>
            <a:pPr marL="0" indent="0" algn="ctr">
              <a:buNone/>
            </a:pPr>
            <a:r>
              <a:rPr lang="en-US" dirty="0">
                <a:solidFill>
                  <a:srgbClr val="7030A0"/>
                </a:solidFill>
              </a:rPr>
              <a:t>Buffer overflows, if undetected, can cause your program to crash or produce unexpected results.</a:t>
            </a:r>
          </a:p>
        </p:txBody>
      </p:sp>
    </p:spTree>
    <p:extLst>
      <p:ext uri="{BB962C8B-B14F-4D97-AF65-F5344CB8AC3E}">
        <p14:creationId xmlns:p14="http://schemas.microsoft.com/office/powerpoint/2010/main" val="3496062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Lab1. Buffer Overflow</a:t>
            </a:r>
            <a:endParaRPr lang="en-US" dirty="0"/>
          </a:p>
        </p:txBody>
      </p:sp>
      <p:sp>
        <p:nvSpPr>
          <p:cNvPr id="5" name="Content Placeholder 4"/>
          <p:cNvSpPr>
            <a:spLocks noGrp="1"/>
          </p:cNvSpPr>
          <p:nvPr>
            <p:ph idx="1"/>
          </p:nvPr>
        </p:nvSpPr>
        <p:spPr>
          <a:xfrm>
            <a:off x="228600" y="4555156"/>
            <a:ext cx="4038600" cy="1447800"/>
          </a:xfrm>
        </p:spPr>
        <p:txBody>
          <a:bodyPr>
            <a:normAutofit/>
          </a:bodyPr>
          <a:lstStyle/>
          <a:p>
            <a:r>
              <a:rPr lang="en-US" dirty="0" smtClean="0"/>
              <a:t>Learning objectives:</a:t>
            </a:r>
          </a:p>
          <a:p>
            <a:pPr marL="457200" lvl="1" indent="0">
              <a:buNone/>
            </a:pPr>
            <a:r>
              <a:rPr lang="en-US" sz="2200" i="1" dirty="0" smtClean="0">
                <a:solidFill>
                  <a:srgbClr val="7030A0"/>
                </a:solidFill>
              </a:rPr>
              <a:t>This lab aims to understand buffer overflow</a:t>
            </a:r>
            <a:endParaRPr lang="en-US" sz="3200" dirty="0"/>
          </a:p>
          <a:p>
            <a:pPr marL="457200" lvl="1" indent="0">
              <a:buNone/>
            </a:pPr>
            <a:endParaRPr lang="en-US" sz="2200" i="1" dirty="0" smtClean="0">
              <a:solidFill>
                <a:srgbClr val="7030A0"/>
              </a:solidFill>
            </a:endParaRPr>
          </a:p>
          <a:p>
            <a:endParaRPr lang="en-US" dirty="0"/>
          </a:p>
        </p:txBody>
      </p:sp>
      <p:sp>
        <p:nvSpPr>
          <p:cNvPr id="8" name="Rectangle 7"/>
          <p:cNvSpPr/>
          <p:nvPr/>
        </p:nvSpPr>
        <p:spPr>
          <a:xfrm>
            <a:off x="4343400" y="1676400"/>
            <a:ext cx="4572000" cy="646331"/>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en-US" dirty="0">
                <a:solidFill>
                  <a:srgbClr val="002060"/>
                </a:solidFill>
              </a:rPr>
              <a:t>https://seedsecuritylabs.org/Labs_16.04/Software/Buffer_Overflow/</a:t>
            </a:r>
          </a:p>
        </p:txBody>
      </p:sp>
      <p:pic>
        <p:nvPicPr>
          <p:cNvPr id="9" name="Picture 8"/>
          <p:cNvPicPr>
            <a:picLocks noChangeAspect="1"/>
          </p:cNvPicPr>
          <p:nvPr/>
        </p:nvPicPr>
        <p:blipFill>
          <a:blip r:embed="rId2"/>
          <a:stretch>
            <a:fillRect/>
          </a:stretch>
        </p:blipFill>
        <p:spPr>
          <a:xfrm>
            <a:off x="4572000" y="2438400"/>
            <a:ext cx="3733800" cy="4233512"/>
          </a:xfrm>
          <a:prstGeom prst="rect">
            <a:avLst/>
          </a:prstGeom>
        </p:spPr>
      </p:pic>
    </p:spTree>
    <p:extLst>
      <p:ext uri="{BB962C8B-B14F-4D97-AF65-F5344CB8AC3E}">
        <p14:creationId xmlns:p14="http://schemas.microsoft.com/office/powerpoint/2010/main" val="1322083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normAutofit/>
          </a:bodyPr>
          <a:lstStyle/>
          <a:p>
            <a:pPr>
              <a:spcAft>
                <a:spcPts val="600"/>
              </a:spcAft>
            </a:pPr>
            <a:r>
              <a:rPr lang="en-US" sz="2800" dirty="0" smtClean="0"/>
              <a:t>In computer security, </a:t>
            </a:r>
            <a:r>
              <a:rPr lang="en-US" sz="2800" dirty="0">
                <a:solidFill>
                  <a:srgbClr val="FF0000"/>
                </a:solidFill>
              </a:rPr>
              <a:t>a </a:t>
            </a:r>
            <a:r>
              <a:rPr lang="en-US" sz="2800" b="1" dirty="0">
                <a:solidFill>
                  <a:srgbClr val="FF0000"/>
                </a:solidFill>
              </a:rPr>
              <a:t>vulnerability</a:t>
            </a:r>
            <a:r>
              <a:rPr lang="en-US" sz="2800" b="1" dirty="0">
                <a:solidFill>
                  <a:schemeClr val="accent6">
                    <a:lumMod val="50000"/>
                  </a:schemeClr>
                </a:solidFill>
              </a:rPr>
              <a:t> </a:t>
            </a:r>
            <a:r>
              <a:rPr lang="en-US" sz="2800" dirty="0">
                <a:solidFill>
                  <a:schemeClr val="accent6">
                    <a:lumMod val="50000"/>
                  </a:schemeClr>
                </a:solidFill>
              </a:rPr>
              <a:t>is a weakness which can be exploited by </a:t>
            </a:r>
            <a:r>
              <a:rPr lang="en-US" sz="2800" dirty="0" smtClean="0">
                <a:solidFill>
                  <a:schemeClr val="accent6">
                    <a:lumMod val="50000"/>
                  </a:schemeClr>
                </a:solidFill>
              </a:rPr>
              <a:t>a threat actor</a:t>
            </a:r>
            <a:r>
              <a:rPr lang="en-US" sz="2800" dirty="0" smtClean="0"/>
              <a:t>, </a:t>
            </a:r>
            <a:r>
              <a:rPr lang="en-US" sz="2800" dirty="0"/>
              <a:t>such as an attacker, </a:t>
            </a:r>
            <a:r>
              <a:rPr lang="en-US" sz="2800" dirty="0">
                <a:solidFill>
                  <a:schemeClr val="accent6">
                    <a:lumMod val="50000"/>
                  </a:schemeClr>
                </a:solidFill>
              </a:rPr>
              <a:t>to perform unauthorized actions </a:t>
            </a:r>
            <a:r>
              <a:rPr lang="en-US" sz="2800" dirty="0"/>
              <a:t>within a computer system</a:t>
            </a:r>
            <a:r>
              <a:rPr lang="en-US" sz="2800" dirty="0" smtClean="0"/>
              <a:t>.</a:t>
            </a:r>
            <a:endParaRPr lang="en-US" sz="2800" dirty="0"/>
          </a:p>
          <a:p>
            <a:pPr>
              <a:spcAft>
                <a:spcPts val="600"/>
              </a:spcAft>
            </a:pPr>
            <a:r>
              <a:rPr lang="en-US" sz="2800" b="1" dirty="0" smtClean="0">
                <a:solidFill>
                  <a:srgbClr val="FF0000"/>
                </a:solidFill>
              </a:rPr>
              <a:t>Vulnerability</a:t>
            </a:r>
            <a:r>
              <a:rPr lang="en-US" sz="2800" dirty="0" smtClean="0"/>
              <a:t>:  A weakness in the security system, e.g., in </a:t>
            </a:r>
            <a:r>
              <a:rPr lang="en-US" sz="2800" b="1" dirty="0" smtClean="0">
                <a:solidFill>
                  <a:schemeClr val="accent6">
                    <a:lumMod val="50000"/>
                  </a:schemeClr>
                </a:solidFill>
              </a:rPr>
              <a:t>policy</a:t>
            </a:r>
            <a:r>
              <a:rPr lang="en-US" sz="2800" dirty="0" smtClean="0"/>
              <a:t>, </a:t>
            </a:r>
            <a:r>
              <a:rPr lang="en-US" sz="2800" b="1" dirty="0" smtClean="0">
                <a:solidFill>
                  <a:schemeClr val="accent6">
                    <a:lumMod val="50000"/>
                  </a:schemeClr>
                </a:solidFill>
              </a:rPr>
              <a:t>design</a:t>
            </a:r>
            <a:r>
              <a:rPr lang="en-US" sz="2800" dirty="0" smtClean="0"/>
              <a:t>, or</a:t>
            </a:r>
            <a:r>
              <a:rPr lang="en-US" sz="2800" b="1" dirty="0" smtClean="0">
                <a:solidFill>
                  <a:schemeClr val="tx2"/>
                </a:solidFill>
              </a:rPr>
              <a:t> </a:t>
            </a:r>
            <a:r>
              <a:rPr lang="en-US" sz="2800" b="1" dirty="0" smtClean="0">
                <a:solidFill>
                  <a:schemeClr val="accent6">
                    <a:lumMod val="50000"/>
                  </a:schemeClr>
                </a:solidFill>
              </a:rPr>
              <a:t>implementation</a:t>
            </a:r>
            <a:r>
              <a:rPr lang="en-US" sz="2800" dirty="0" smtClean="0"/>
              <a:t>, that might be exploited to cause loss or harm.</a:t>
            </a:r>
            <a:endParaRPr lang="en-US" sz="2800" dirty="0"/>
          </a:p>
        </p:txBody>
      </p:sp>
      <p:sp>
        <p:nvSpPr>
          <p:cNvPr id="2" name="Title 1"/>
          <p:cNvSpPr>
            <a:spLocks noGrp="1"/>
          </p:cNvSpPr>
          <p:nvPr>
            <p:ph type="title"/>
          </p:nvPr>
        </p:nvSpPr>
        <p:spPr/>
        <p:txBody>
          <a:bodyPr/>
          <a:lstStyle/>
          <a:p>
            <a:r>
              <a:rPr lang="en-US" b="1" dirty="0" smtClean="0">
                <a:solidFill>
                  <a:srgbClr val="002060"/>
                </a:solidFill>
              </a:rPr>
              <a:t>Software Vulnerabilities</a:t>
            </a:r>
            <a:endParaRPr lang="en-US" b="1" dirty="0">
              <a:solidFill>
                <a:srgbClr val="002060"/>
              </a:solidFill>
            </a:endParaRPr>
          </a:p>
        </p:txBody>
      </p:sp>
    </p:spTree>
    <p:extLst>
      <p:ext uri="{BB962C8B-B14F-4D97-AF65-F5344CB8AC3E}">
        <p14:creationId xmlns:p14="http://schemas.microsoft.com/office/powerpoint/2010/main" val="28967002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Lab1. Buffer </a:t>
            </a:r>
            <a:r>
              <a:rPr lang="en-US" dirty="0" smtClean="0"/>
              <a:t>Overflow (cont.)</a:t>
            </a:r>
            <a:endParaRPr lang="en-US" dirty="0"/>
          </a:p>
        </p:txBody>
      </p:sp>
      <p:sp>
        <p:nvSpPr>
          <p:cNvPr id="3" name="Content Placeholder 2"/>
          <p:cNvSpPr>
            <a:spLocks noGrp="1"/>
          </p:cNvSpPr>
          <p:nvPr>
            <p:ph idx="1"/>
          </p:nvPr>
        </p:nvSpPr>
        <p:spPr>
          <a:xfrm>
            <a:off x="152400" y="1600200"/>
            <a:ext cx="8915400" cy="5029200"/>
          </a:xfrm>
        </p:spPr>
        <p:txBody>
          <a:bodyPr>
            <a:normAutofit/>
          </a:bodyPr>
          <a:lstStyle/>
          <a:p>
            <a:pPr marL="0" indent="0">
              <a:buNone/>
            </a:pPr>
            <a:r>
              <a:rPr lang="en-US" dirty="0" smtClean="0"/>
              <a:t>Task 1. Turning off countermeasures</a:t>
            </a:r>
          </a:p>
          <a:p>
            <a:pPr lvl="1"/>
            <a:r>
              <a:rPr lang="en-US" dirty="0"/>
              <a:t>Address Space </a:t>
            </a:r>
            <a:r>
              <a:rPr lang="en-US" dirty="0" smtClean="0"/>
              <a:t>Randomization</a:t>
            </a:r>
          </a:p>
          <a:p>
            <a:pPr lvl="2"/>
            <a:r>
              <a:rPr lang="en-US" dirty="0"/>
              <a:t>$ </a:t>
            </a:r>
            <a:r>
              <a:rPr lang="en-US" dirty="0" err="1"/>
              <a:t>sudo</a:t>
            </a:r>
            <a:r>
              <a:rPr lang="en-US" dirty="0"/>
              <a:t> </a:t>
            </a:r>
            <a:r>
              <a:rPr lang="en-US" dirty="0" err="1"/>
              <a:t>sysctl</a:t>
            </a:r>
            <a:r>
              <a:rPr lang="en-US" dirty="0"/>
              <a:t> -w </a:t>
            </a:r>
            <a:r>
              <a:rPr lang="en-US" dirty="0" err="1" smtClean="0"/>
              <a:t>kernel.randomize_va_space</a:t>
            </a:r>
            <a:r>
              <a:rPr lang="en-US" dirty="0" smtClean="0"/>
              <a:t>=0</a:t>
            </a:r>
          </a:p>
          <a:p>
            <a:pPr lvl="1"/>
            <a:r>
              <a:rPr lang="en-US" dirty="0"/>
              <a:t>The </a:t>
            </a:r>
            <a:r>
              <a:rPr lang="en-US" dirty="0" err="1"/>
              <a:t>StackGuard</a:t>
            </a:r>
            <a:r>
              <a:rPr lang="en-US" dirty="0"/>
              <a:t> Protection </a:t>
            </a:r>
            <a:r>
              <a:rPr lang="en-US" dirty="0" smtClean="0"/>
              <a:t>Scheme</a:t>
            </a:r>
          </a:p>
          <a:p>
            <a:pPr lvl="2"/>
            <a:r>
              <a:rPr lang="en-US" dirty="0"/>
              <a:t>$ </a:t>
            </a:r>
            <a:r>
              <a:rPr lang="en-US" dirty="0" err="1"/>
              <a:t>gcc</a:t>
            </a:r>
            <a:r>
              <a:rPr lang="en-US" dirty="0"/>
              <a:t> -</a:t>
            </a:r>
            <a:r>
              <a:rPr lang="en-US" dirty="0" err="1"/>
              <a:t>fno</a:t>
            </a:r>
            <a:r>
              <a:rPr lang="en-US" dirty="0"/>
              <a:t>-stack-protector </a:t>
            </a:r>
            <a:r>
              <a:rPr lang="en-US" dirty="0" err="1" smtClean="0"/>
              <a:t>example.c</a:t>
            </a:r>
            <a:endParaRPr lang="en-US" dirty="0" smtClean="0"/>
          </a:p>
          <a:p>
            <a:pPr lvl="1"/>
            <a:r>
              <a:rPr lang="en-US" dirty="0"/>
              <a:t>Non-Executable </a:t>
            </a:r>
            <a:r>
              <a:rPr lang="en-US" dirty="0" smtClean="0"/>
              <a:t>Stack</a:t>
            </a:r>
          </a:p>
          <a:p>
            <a:pPr lvl="2"/>
            <a:r>
              <a:rPr lang="en-US" dirty="0"/>
              <a:t>For executable stack: $ </a:t>
            </a:r>
            <a:r>
              <a:rPr lang="en-US" dirty="0" err="1"/>
              <a:t>gcc</a:t>
            </a:r>
            <a:r>
              <a:rPr lang="en-US" dirty="0"/>
              <a:t> -z </a:t>
            </a:r>
            <a:r>
              <a:rPr lang="en-US" dirty="0" err="1"/>
              <a:t>execstack</a:t>
            </a:r>
            <a:r>
              <a:rPr lang="en-US" dirty="0"/>
              <a:t> -o test </a:t>
            </a:r>
            <a:r>
              <a:rPr lang="en-US" dirty="0" err="1"/>
              <a:t>test.c</a:t>
            </a:r>
            <a:r>
              <a:rPr lang="en-US" dirty="0"/>
              <a:t> </a:t>
            </a:r>
            <a:endParaRPr lang="en-US" dirty="0" smtClean="0"/>
          </a:p>
          <a:p>
            <a:pPr lvl="2"/>
            <a:r>
              <a:rPr lang="en-US" dirty="0" smtClean="0"/>
              <a:t>For </a:t>
            </a:r>
            <a:r>
              <a:rPr lang="en-US" dirty="0"/>
              <a:t>non-executable stack: $ </a:t>
            </a:r>
            <a:r>
              <a:rPr lang="en-US" dirty="0" err="1"/>
              <a:t>gcc</a:t>
            </a:r>
            <a:r>
              <a:rPr lang="en-US" dirty="0"/>
              <a:t> -z </a:t>
            </a:r>
            <a:r>
              <a:rPr lang="en-US" dirty="0" err="1"/>
              <a:t>noexecstack</a:t>
            </a:r>
            <a:r>
              <a:rPr lang="en-US" dirty="0"/>
              <a:t> -o test </a:t>
            </a:r>
            <a:r>
              <a:rPr lang="en-US" dirty="0" err="1" smtClean="0"/>
              <a:t>test.c</a:t>
            </a:r>
            <a:endParaRPr lang="en-US" dirty="0" smtClean="0"/>
          </a:p>
          <a:p>
            <a:pPr lvl="1"/>
            <a:r>
              <a:rPr lang="en-US" dirty="0"/>
              <a:t>Configuring /bin/</a:t>
            </a:r>
            <a:r>
              <a:rPr lang="en-US" dirty="0" err="1"/>
              <a:t>sh</a:t>
            </a:r>
            <a:r>
              <a:rPr lang="en-US" dirty="0"/>
              <a:t> (Ubuntu 16.04 VM only</a:t>
            </a:r>
            <a:r>
              <a:rPr lang="en-US" dirty="0" smtClean="0"/>
              <a:t>)</a:t>
            </a:r>
          </a:p>
          <a:p>
            <a:pPr lvl="2"/>
            <a:r>
              <a:rPr lang="de-DE" dirty="0"/>
              <a:t>$ sudo ln -sf /bin/zsh /bin/sh</a:t>
            </a:r>
            <a:endParaRPr lang="en-US" dirty="0"/>
          </a:p>
        </p:txBody>
      </p:sp>
    </p:spTree>
    <p:extLst>
      <p:ext uri="{BB962C8B-B14F-4D97-AF65-F5344CB8AC3E}">
        <p14:creationId xmlns:p14="http://schemas.microsoft.com/office/powerpoint/2010/main" val="2576998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Security </a:t>
            </a:r>
            <a:endParaRPr lang="en-US" dirty="0"/>
          </a:p>
        </p:txBody>
      </p:sp>
      <p:sp>
        <p:nvSpPr>
          <p:cNvPr id="3" name="Content Placeholder 2"/>
          <p:cNvSpPr>
            <a:spLocks noGrp="1"/>
          </p:cNvSpPr>
          <p:nvPr>
            <p:ph idx="1"/>
          </p:nvPr>
        </p:nvSpPr>
        <p:spPr/>
        <p:txBody>
          <a:bodyPr/>
          <a:lstStyle/>
          <a:p>
            <a:pPr marL="914400" lvl="1" indent="-514350">
              <a:buFont typeface="Wingdings" panose="05000000000000000000" pitchFamily="2" charset="2"/>
              <a:buChar char="§"/>
            </a:pPr>
            <a:r>
              <a:rPr lang="de-DE" dirty="0"/>
              <a:t>OS Security Functions (Seperation, Memory Protection, Authentication, Authorization)</a:t>
            </a:r>
            <a:endParaRPr lang="en-US" dirty="0"/>
          </a:p>
          <a:p>
            <a:pPr marL="914400" lvl="1" indent="-514350">
              <a:buFont typeface="Wingdings" panose="05000000000000000000" pitchFamily="2" charset="2"/>
              <a:buChar char="§"/>
            </a:pPr>
            <a:r>
              <a:rPr lang="de-DE" dirty="0"/>
              <a:t>OS and Resource Protection</a:t>
            </a:r>
            <a:endParaRPr lang="en-US" dirty="0"/>
          </a:p>
          <a:p>
            <a:pPr marL="914400" lvl="1" indent="-514350">
              <a:buFont typeface="Wingdings" panose="05000000000000000000" pitchFamily="2" charset="2"/>
              <a:buChar char="§"/>
            </a:pPr>
            <a:r>
              <a:rPr lang="de-DE" dirty="0"/>
              <a:t>Trusted Operating System (MAC, DAC, Trusted Path, TCB)</a:t>
            </a:r>
            <a:endParaRPr lang="en-US" dirty="0"/>
          </a:p>
        </p:txBody>
      </p:sp>
    </p:spTree>
    <p:extLst>
      <p:ext uri="{BB962C8B-B14F-4D97-AF65-F5344CB8AC3E}">
        <p14:creationId xmlns:p14="http://schemas.microsoft.com/office/powerpoint/2010/main" val="11547532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 y="4406541"/>
            <a:ext cx="34480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b="1"/>
              <a:t>What does </a:t>
            </a:r>
            <a:r>
              <a:rPr lang="en-US" b="1" i="1"/>
              <a:t>Operating System Security (OS Security)</a:t>
            </a:r>
            <a:r>
              <a:rPr lang="en-US" b="1"/>
              <a:t> mean</a:t>
            </a:r>
            <a:r>
              <a:rPr lang="en-US" b="1" smtClean="0"/>
              <a:t>?</a:t>
            </a:r>
            <a:endParaRPr lang="en-US"/>
          </a:p>
        </p:txBody>
      </p:sp>
      <p:sp>
        <p:nvSpPr>
          <p:cNvPr id="3" name="Content Placeholder 2"/>
          <p:cNvSpPr>
            <a:spLocks noGrp="1"/>
          </p:cNvSpPr>
          <p:nvPr>
            <p:ph idx="1"/>
          </p:nvPr>
        </p:nvSpPr>
        <p:spPr>
          <a:xfrm>
            <a:off x="3124199" y="1958411"/>
            <a:ext cx="5997677" cy="4525963"/>
          </a:xfrm>
        </p:spPr>
        <p:txBody>
          <a:bodyPr>
            <a:normAutofit fontScale="92500" lnSpcReduction="10000"/>
          </a:bodyPr>
          <a:lstStyle/>
          <a:p>
            <a:pPr>
              <a:buFont typeface="Wingdings" pitchFamily="2" charset="2"/>
              <a:buChar char="ü"/>
            </a:pPr>
            <a:r>
              <a:rPr lang="en-US"/>
              <a:t>Operating system security (OS security) is the process of ensuring OS integrity, confidentiality and availability</a:t>
            </a:r>
            <a:r>
              <a:rPr lang="en-US" smtClean="0"/>
              <a:t>.</a:t>
            </a:r>
          </a:p>
          <a:p>
            <a:pPr>
              <a:buFont typeface="Wingdings" pitchFamily="2" charset="2"/>
              <a:buChar char="ü"/>
            </a:pPr>
            <a:endParaRPr lang="en-US" smtClean="0"/>
          </a:p>
          <a:p>
            <a:pPr>
              <a:buFont typeface="Wingdings" pitchFamily="2" charset="2"/>
              <a:buChar char="ü"/>
            </a:pPr>
            <a:r>
              <a:rPr lang="en-US"/>
              <a:t>OS security encompasses many different techniques and methods which ensure safety from threats and attacks.</a:t>
            </a:r>
            <a:br>
              <a:rPr lang="en-US"/>
            </a:b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431" y="2209800"/>
            <a:ext cx="28575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70807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What does </a:t>
            </a:r>
            <a:r>
              <a:rPr lang="en-US" b="1" i="1"/>
              <a:t>Operating System Security (OS Security)</a:t>
            </a:r>
            <a:r>
              <a:rPr lang="en-US" b="1"/>
              <a:t> mean</a:t>
            </a:r>
            <a:r>
              <a:rPr lang="en-US" b="1" smtClean="0"/>
              <a:t>? (cont.)</a:t>
            </a:r>
            <a:endParaRPr lang="en-US"/>
          </a:p>
        </p:txBody>
      </p:sp>
      <p:sp>
        <p:nvSpPr>
          <p:cNvPr id="3" name="Content Placeholder 2"/>
          <p:cNvSpPr>
            <a:spLocks noGrp="1"/>
          </p:cNvSpPr>
          <p:nvPr>
            <p:ph idx="1"/>
          </p:nvPr>
        </p:nvSpPr>
        <p:spPr>
          <a:xfrm>
            <a:off x="228600" y="2362200"/>
            <a:ext cx="4724400" cy="4144963"/>
          </a:xfrm>
        </p:spPr>
        <p:txBody>
          <a:bodyPr/>
          <a:lstStyle/>
          <a:p>
            <a:r>
              <a:rPr lang="en-US"/>
              <a:t>OS security allows different applications and programs to perform required tasks and stop unauthorized interference.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209800"/>
            <a:ext cx="3584486" cy="3013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43098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What does </a:t>
            </a:r>
            <a:r>
              <a:rPr lang="en-US" b="1" i="1"/>
              <a:t>Operating System Security (OS Security)</a:t>
            </a:r>
            <a:r>
              <a:rPr lang="en-US" b="1"/>
              <a:t> mean? (cont.)</a:t>
            </a:r>
            <a:endParaRPr lang="en-US"/>
          </a:p>
        </p:txBody>
      </p:sp>
      <p:sp>
        <p:nvSpPr>
          <p:cNvPr id="3" name="Content Placeholder 2"/>
          <p:cNvSpPr>
            <a:spLocks noGrp="1"/>
          </p:cNvSpPr>
          <p:nvPr>
            <p:ph idx="1"/>
          </p:nvPr>
        </p:nvSpPr>
        <p:spPr>
          <a:xfrm>
            <a:off x="457200" y="1722437"/>
            <a:ext cx="8229600" cy="4525963"/>
          </a:xfrm>
        </p:spPr>
        <p:txBody>
          <a:bodyPr>
            <a:normAutofit fontScale="92500" lnSpcReduction="10000"/>
          </a:bodyPr>
          <a:lstStyle/>
          <a:p>
            <a:pPr marL="0" indent="0">
              <a:buNone/>
            </a:pPr>
            <a:r>
              <a:rPr lang="en-US"/>
              <a:t>OS security may be approached in many ways, including adherence to the following:</a:t>
            </a:r>
            <a:br>
              <a:rPr lang="en-US"/>
            </a:br>
            <a:endParaRPr lang="en-US"/>
          </a:p>
          <a:p>
            <a:pPr>
              <a:buFont typeface="Wingdings" pitchFamily="2" charset="2"/>
              <a:buChar char="ü"/>
            </a:pPr>
            <a:r>
              <a:rPr lang="en-US"/>
              <a:t>Performing regular OS patch updates</a:t>
            </a:r>
          </a:p>
          <a:p>
            <a:pPr>
              <a:buFont typeface="Wingdings" pitchFamily="2" charset="2"/>
              <a:buChar char="ü"/>
            </a:pPr>
            <a:r>
              <a:rPr lang="en-US"/>
              <a:t>Installing updated antivirus engines and software</a:t>
            </a:r>
          </a:p>
          <a:p>
            <a:pPr>
              <a:buFont typeface="Wingdings" pitchFamily="2" charset="2"/>
              <a:buChar char="ü"/>
            </a:pPr>
            <a:r>
              <a:rPr lang="en-US"/>
              <a:t>Scrutinizing all incoming and outgoing network traffic through a firewall</a:t>
            </a:r>
          </a:p>
          <a:p>
            <a:pPr>
              <a:buFont typeface="Wingdings" pitchFamily="2" charset="2"/>
              <a:buChar char="ü"/>
            </a:pPr>
            <a:r>
              <a:rPr lang="en-US"/>
              <a:t>Creating secure accounts with required privileges only (i.e., user management)</a:t>
            </a:r>
          </a:p>
          <a:p>
            <a:endParaRPr lang="en-US"/>
          </a:p>
        </p:txBody>
      </p:sp>
    </p:spTree>
    <p:extLst>
      <p:ext uri="{BB962C8B-B14F-4D97-AF65-F5344CB8AC3E}">
        <p14:creationId xmlns:p14="http://schemas.microsoft.com/office/powerpoint/2010/main" val="41436037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114800" cy="1143000"/>
          </a:xfrm>
        </p:spPr>
        <p:txBody>
          <a:bodyPr>
            <a:normAutofit fontScale="90000"/>
          </a:bodyPr>
          <a:lstStyle/>
          <a:p>
            <a:r>
              <a:rPr lang="en-US" b="1" smtClean="0"/>
              <a:t>OS security issues</a:t>
            </a:r>
            <a:endParaRPr lang="en-US" b="1"/>
          </a:p>
        </p:txBody>
      </p:sp>
      <p:sp>
        <p:nvSpPr>
          <p:cNvPr id="3" name="Content Placeholder 2"/>
          <p:cNvSpPr>
            <a:spLocks noGrp="1"/>
          </p:cNvSpPr>
          <p:nvPr>
            <p:ph idx="1"/>
          </p:nvPr>
        </p:nvSpPr>
        <p:spPr/>
        <p:txBody>
          <a:bodyPr/>
          <a:lstStyle/>
          <a:p>
            <a:r>
              <a:rPr lang="en-US" smtClean="0"/>
              <a:t>Physical security</a:t>
            </a:r>
          </a:p>
          <a:p>
            <a:r>
              <a:rPr lang="en-US" smtClean="0"/>
              <a:t>Authentication</a:t>
            </a:r>
          </a:p>
          <a:p>
            <a:r>
              <a:rPr lang="en-US" smtClean="0"/>
              <a:t>Software Vulnerabilities</a:t>
            </a:r>
          </a:p>
          <a:p>
            <a:r>
              <a:rPr lang="en-US" smtClean="0"/>
              <a:t>Malwares</a:t>
            </a:r>
          </a:p>
          <a:p>
            <a:r>
              <a:rPr lang="en-US" smtClean="0"/>
              <a:t>….</a:t>
            </a:r>
          </a:p>
          <a:p>
            <a:endParaRPr lang="en-US"/>
          </a:p>
          <a:p>
            <a:pPr marL="0" indent="0">
              <a:buNone/>
            </a:pPr>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181100"/>
            <a:ext cx="1828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280984"/>
            <a:ext cx="2438400" cy="1400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748" y="4495800"/>
            <a:ext cx="3200400" cy="1682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6032" y="3352800"/>
            <a:ext cx="48672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49145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The components of an OS security environment</a:t>
            </a:r>
            <a:endParaRPr lang="en-US" b="1"/>
          </a:p>
        </p:txBody>
      </p:sp>
      <p:sp>
        <p:nvSpPr>
          <p:cNvPr id="3" name="Content Placeholder 2"/>
          <p:cNvSpPr>
            <a:spLocks noGrp="1"/>
          </p:cNvSpPr>
          <p:nvPr>
            <p:ph idx="1"/>
          </p:nvPr>
        </p:nvSpPr>
        <p:spPr>
          <a:xfrm>
            <a:off x="457200" y="2209800"/>
            <a:ext cx="8229600" cy="3916363"/>
          </a:xfrm>
        </p:spPr>
        <p:txBody>
          <a:bodyPr/>
          <a:lstStyle/>
          <a:p>
            <a:r>
              <a:rPr lang="en-US" smtClean="0"/>
              <a:t>Used as access points to the database</a:t>
            </a:r>
          </a:p>
          <a:p>
            <a:r>
              <a:rPr lang="en-US" smtClean="0"/>
              <a:t>Three components</a:t>
            </a:r>
          </a:p>
          <a:p>
            <a:pPr lvl="1"/>
            <a:r>
              <a:rPr lang="en-US" smtClean="0"/>
              <a:t>Services</a:t>
            </a:r>
          </a:p>
          <a:p>
            <a:pPr lvl="1"/>
            <a:r>
              <a:rPr lang="en-US" smtClean="0"/>
              <a:t>Files</a:t>
            </a:r>
          </a:p>
          <a:p>
            <a:pPr lvl="1"/>
            <a:r>
              <a:rPr lang="en-US" smtClean="0"/>
              <a:t>Memory </a:t>
            </a:r>
            <a:endParaRPr lang="en-US"/>
          </a:p>
        </p:txBody>
      </p:sp>
    </p:spTree>
    <p:extLst>
      <p:ext uri="{BB962C8B-B14F-4D97-AF65-F5344CB8AC3E}">
        <p14:creationId xmlns:p14="http://schemas.microsoft.com/office/powerpoint/2010/main" val="2604010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Services </a:t>
            </a:r>
            <a:endParaRPr lang="en-US"/>
          </a:p>
        </p:txBody>
      </p:sp>
      <p:sp>
        <p:nvSpPr>
          <p:cNvPr id="3" name="Content Placeholder 2"/>
          <p:cNvSpPr>
            <a:spLocks noGrp="1"/>
          </p:cNvSpPr>
          <p:nvPr>
            <p:ph idx="1"/>
          </p:nvPr>
        </p:nvSpPr>
        <p:spPr/>
        <p:txBody>
          <a:bodyPr/>
          <a:lstStyle/>
          <a:p>
            <a:r>
              <a:rPr lang="en-US" smtClean="0"/>
              <a:t>Main component of operating system security environment</a:t>
            </a:r>
          </a:p>
          <a:p>
            <a:r>
              <a:rPr lang="en-US" smtClean="0"/>
              <a:t>Used to gain access to the OS and it features</a:t>
            </a:r>
          </a:p>
          <a:p>
            <a:r>
              <a:rPr lang="en-US" smtClean="0"/>
              <a:t>Include</a:t>
            </a:r>
          </a:p>
          <a:p>
            <a:pPr lvl="1"/>
            <a:r>
              <a:rPr lang="en-US" smtClean="0"/>
              <a:t>User authentication</a:t>
            </a:r>
          </a:p>
          <a:p>
            <a:pPr lvl="1"/>
            <a:r>
              <a:rPr lang="en-US" smtClean="0"/>
              <a:t>Remote access</a:t>
            </a:r>
          </a:p>
          <a:p>
            <a:pPr lvl="1"/>
            <a:r>
              <a:rPr lang="en-US" smtClean="0"/>
              <a:t>Administration tasks</a:t>
            </a:r>
          </a:p>
          <a:p>
            <a:pPr lvl="1"/>
            <a:r>
              <a:rPr lang="en-US" smtClean="0"/>
              <a:t>Password policies</a:t>
            </a:r>
          </a:p>
        </p:txBody>
      </p:sp>
    </p:spTree>
    <p:extLst>
      <p:ext uri="{BB962C8B-B14F-4D97-AF65-F5344CB8AC3E}">
        <p14:creationId xmlns:p14="http://schemas.microsoft.com/office/powerpoint/2010/main" val="11713965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Files </a:t>
            </a:r>
            <a:endParaRPr lang="en-US"/>
          </a:p>
        </p:txBody>
      </p:sp>
      <p:sp>
        <p:nvSpPr>
          <p:cNvPr id="3" name="Content Placeholder 2"/>
          <p:cNvSpPr>
            <a:spLocks noGrp="1"/>
          </p:cNvSpPr>
          <p:nvPr>
            <p:ph idx="1"/>
          </p:nvPr>
        </p:nvSpPr>
        <p:spPr/>
        <p:txBody>
          <a:bodyPr/>
          <a:lstStyle/>
          <a:p>
            <a:r>
              <a:rPr lang="en-US" smtClean="0"/>
              <a:t>Common threats</a:t>
            </a:r>
          </a:p>
          <a:p>
            <a:pPr lvl="1"/>
            <a:r>
              <a:rPr lang="en-US"/>
              <a:t>File permission</a:t>
            </a:r>
          </a:p>
          <a:p>
            <a:pPr lvl="1"/>
            <a:r>
              <a:rPr lang="en-US"/>
              <a:t>File </a:t>
            </a:r>
            <a:r>
              <a:rPr lang="en-US" smtClean="0"/>
              <a:t>sharing</a:t>
            </a:r>
          </a:p>
          <a:p>
            <a:r>
              <a:rPr lang="en-US" smtClean="0"/>
              <a:t>Files must be protected from unauthorized reading and writing actions</a:t>
            </a:r>
          </a:p>
          <a:p>
            <a:r>
              <a:rPr lang="en-US" smtClean="0"/>
              <a:t>Data resides in files, protecting files protects data</a:t>
            </a:r>
          </a:p>
          <a:p>
            <a:pPr lvl="1"/>
            <a:endParaRPr lang="en-US"/>
          </a:p>
        </p:txBody>
      </p:sp>
    </p:spTree>
    <p:extLst>
      <p:ext uri="{BB962C8B-B14F-4D97-AF65-F5344CB8AC3E}">
        <p14:creationId xmlns:p14="http://schemas.microsoft.com/office/powerpoint/2010/main" val="24060237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File permissions</a:t>
            </a:r>
            <a:endParaRPr lang="en-US"/>
          </a:p>
        </p:txBody>
      </p:sp>
      <p:sp>
        <p:nvSpPr>
          <p:cNvPr id="3" name="Content Placeholder 2"/>
          <p:cNvSpPr>
            <a:spLocks noGrp="1"/>
          </p:cNvSpPr>
          <p:nvPr>
            <p:ph idx="1"/>
          </p:nvPr>
        </p:nvSpPr>
        <p:spPr/>
        <p:txBody>
          <a:bodyPr/>
          <a:lstStyle/>
          <a:p>
            <a:r>
              <a:rPr lang="en-US" smtClean="0"/>
              <a:t>Read, write, and execute privileges</a:t>
            </a:r>
          </a:p>
          <a:p>
            <a:r>
              <a:rPr lang="en-US" smtClean="0"/>
              <a:t>In Windows:</a:t>
            </a:r>
          </a:p>
          <a:p>
            <a:pPr lvl="1"/>
            <a:r>
              <a:rPr lang="en-US" smtClean="0"/>
              <a:t>Change permission on the Security tab on a file’s Properties dialog box</a:t>
            </a:r>
          </a:p>
          <a:p>
            <a:pPr lvl="1"/>
            <a:r>
              <a:rPr lang="en-US" smtClean="0"/>
              <a:t>Allow indicates grant; Deny indicates revoke</a:t>
            </a:r>
            <a:endParaRPr lang="en-US"/>
          </a:p>
        </p:txBody>
      </p:sp>
    </p:spTree>
    <p:extLst>
      <p:ext uri="{BB962C8B-B14F-4D97-AF65-F5344CB8AC3E}">
        <p14:creationId xmlns:p14="http://schemas.microsoft.com/office/powerpoint/2010/main" val="2788284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58200" cy="4525963"/>
          </a:xfrm>
        </p:spPr>
        <p:txBody>
          <a:bodyPr>
            <a:normAutofit/>
          </a:bodyPr>
          <a:lstStyle/>
          <a:p>
            <a:pPr>
              <a:spcAft>
                <a:spcPts val="600"/>
              </a:spcAft>
            </a:pPr>
            <a:r>
              <a:rPr lang="en-US" sz="2800" b="1" dirty="0" smtClean="0"/>
              <a:t>The severity of software vulnerabilities advances at an exponential rate</a:t>
            </a:r>
            <a:r>
              <a:rPr lang="en-US" sz="2800" dirty="0" smtClean="0"/>
              <a:t>. Of course, </a:t>
            </a:r>
            <a:r>
              <a:rPr lang="en-US" sz="2800" dirty="0" smtClean="0">
                <a:solidFill>
                  <a:srgbClr val="C00000"/>
                </a:solidFill>
              </a:rPr>
              <a:t>all systems include vulnerabilities</a:t>
            </a:r>
            <a:r>
              <a:rPr lang="en-US" sz="2800" dirty="0" smtClean="0"/>
              <a:t>. The thing is whether or not they’re exploited to cause damage.</a:t>
            </a:r>
          </a:p>
          <a:p>
            <a:pPr>
              <a:spcAft>
                <a:spcPts val="600"/>
              </a:spcAft>
            </a:pPr>
            <a:r>
              <a:rPr lang="en-US" sz="2800" b="1" dirty="0" smtClean="0"/>
              <a:t>Examples: </a:t>
            </a:r>
          </a:p>
          <a:p>
            <a:pPr lvl="1">
              <a:spcAft>
                <a:spcPts val="600"/>
              </a:spcAft>
            </a:pPr>
            <a:r>
              <a:rPr lang="en-US" sz="2400" dirty="0" smtClean="0"/>
              <a:t>Software: </a:t>
            </a:r>
            <a:r>
              <a:rPr lang="en-US" sz="2400" i="1" dirty="0" smtClean="0">
                <a:solidFill>
                  <a:schemeClr val="accent6">
                    <a:lumMod val="50000"/>
                  </a:schemeClr>
                </a:solidFill>
              </a:rPr>
              <a:t>does not check input data </a:t>
            </a:r>
            <a:r>
              <a:rPr lang="en-US" sz="2400" i="1" dirty="0" smtClean="0">
                <a:solidFill>
                  <a:schemeClr val="accent6">
                    <a:lumMod val="50000"/>
                  </a:schemeClr>
                </a:solidFill>
                <a:sym typeface="Wingdings" panose="05000000000000000000" pitchFamily="2" charset="2"/>
              </a:rPr>
              <a:t> let in malicious code</a:t>
            </a:r>
          </a:p>
          <a:p>
            <a:pPr lvl="1">
              <a:spcAft>
                <a:spcPts val="600"/>
              </a:spcAft>
            </a:pPr>
            <a:r>
              <a:rPr lang="en-US" sz="2400" dirty="0" smtClean="0">
                <a:sym typeface="Wingdings" panose="05000000000000000000" pitchFamily="2" charset="2"/>
              </a:rPr>
              <a:t>Database or </a:t>
            </a:r>
            <a:r>
              <a:rPr lang="en-US" sz="2400" dirty="0" err="1" smtClean="0">
                <a:sym typeface="Wingdings" panose="05000000000000000000" pitchFamily="2" charset="2"/>
              </a:rPr>
              <a:t>Wifi</a:t>
            </a:r>
            <a:r>
              <a:rPr lang="en-US" sz="2400" dirty="0" smtClean="0">
                <a:sym typeface="Wingdings" panose="05000000000000000000" pitchFamily="2" charset="2"/>
              </a:rPr>
              <a:t> router left configured with </a:t>
            </a:r>
            <a:r>
              <a:rPr lang="en-US" sz="2400" i="1" dirty="0" smtClean="0">
                <a:solidFill>
                  <a:schemeClr val="accent6">
                    <a:lumMod val="50000"/>
                  </a:schemeClr>
                </a:solidFill>
                <a:sym typeface="Wingdings" panose="05000000000000000000" pitchFamily="2" charset="2"/>
              </a:rPr>
              <a:t>known default passwords</a:t>
            </a:r>
          </a:p>
          <a:p>
            <a:pPr lvl="1">
              <a:spcAft>
                <a:spcPts val="600"/>
              </a:spcAft>
            </a:pPr>
            <a:r>
              <a:rPr lang="en-US" sz="2400" dirty="0" smtClean="0">
                <a:sym typeface="Wingdings" panose="05000000000000000000" pitchFamily="2" charset="2"/>
              </a:rPr>
              <a:t>Policy: </a:t>
            </a:r>
            <a:r>
              <a:rPr lang="en-US" sz="2400" i="1" dirty="0" smtClean="0">
                <a:solidFill>
                  <a:schemeClr val="accent6">
                    <a:lumMod val="50000"/>
                  </a:schemeClr>
                </a:solidFill>
                <a:sym typeface="Wingdings" panose="05000000000000000000" pitchFamily="2" charset="2"/>
              </a:rPr>
              <a:t>not restrict enough</a:t>
            </a:r>
            <a:endParaRPr lang="en-US" sz="2400" i="1" dirty="0">
              <a:solidFill>
                <a:schemeClr val="accent6">
                  <a:lumMod val="50000"/>
                </a:schemeClr>
              </a:solidFill>
            </a:endParaRPr>
          </a:p>
        </p:txBody>
      </p:sp>
      <p:sp>
        <p:nvSpPr>
          <p:cNvPr id="2" name="Title 1"/>
          <p:cNvSpPr>
            <a:spLocks noGrp="1"/>
          </p:cNvSpPr>
          <p:nvPr>
            <p:ph type="title"/>
          </p:nvPr>
        </p:nvSpPr>
        <p:spPr/>
        <p:txBody>
          <a:bodyPr/>
          <a:lstStyle/>
          <a:p>
            <a:r>
              <a:rPr lang="en-US" b="1" dirty="0" smtClean="0">
                <a:solidFill>
                  <a:srgbClr val="002060"/>
                </a:solidFill>
              </a:rPr>
              <a:t>Software Vulnerabilities</a:t>
            </a:r>
            <a:endParaRPr lang="en-US" b="1" dirty="0">
              <a:solidFill>
                <a:srgbClr val="002060"/>
              </a:solidFill>
            </a:endParaRPr>
          </a:p>
        </p:txBody>
      </p:sp>
    </p:spTree>
    <p:extLst>
      <p:ext uri="{BB962C8B-B14F-4D97-AF65-F5344CB8AC3E}">
        <p14:creationId xmlns:p14="http://schemas.microsoft.com/office/powerpoint/2010/main" val="39974284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Sharing Files</a:t>
            </a:r>
            <a:endParaRPr lang="en-US"/>
          </a:p>
        </p:txBody>
      </p:sp>
      <p:sp>
        <p:nvSpPr>
          <p:cNvPr id="3" name="Content Placeholder 2"/>
          <p:cNvSpPr>
            <a:spLocks noGrp="1"/>
          </p:cNvSpPr>
          <p:nvPr>
            <p:ph idx="1"/>
          </p:nvPr>
        </p:nvSpPr>
        <p:spPr/>
        <p:txBody>
          <a:bodyPr>
            <a:normAutofit/>
          </a:bodyPr>
          <a:lstStyle/>
          <a:p>
            <a:r>
              <a:rPr lang="en-US" smtClean="0"/>
              <a:t>Naturally leads to security risks and threats</a:t>
            </a:r>
          </a:p>
          <a:p>
            <a:r>
              <a:rPr lang="en-US" smtClean="0"/>
              <a:t>peer-to-peer programs: allow users to share files over the Internet</a:t>
            </a:r>
          </a:p>
          <a:p>
            <a:r>
              <a:rPr lang="en-US" smtClean="0"/>
              <a:t>Reason for blocking file sharing:</a:t>
            </a:r>
          </a:p>
          <a:p>
            <a:pPr lvl="1"/>
            <a:r>
              <a:rPr lang="en-US" smtClean="0"/>
              <a:t>Malicious code</a:t>
            </a:r>
          </a:p>
          <a:p>
            <a:pPr lvl="1"/>
            <a:r>
              <a:rPr lang="en-US" smtClean="0"/>
              <a:t>Adware and spyware</a:t>
            </a:r>
          </a:p>
          <a:p>
            <a:pPr lvl="1"/>
            <a:r>
              <a:rPr lang="en-US" smtClean="0"/>
              <a:t>Privacy and confidentiality</a:t>
            </a:r>
          </a:p>
          <a:p>
            <a:pPr lvl="1"/>
            <a:r>
              <a:rPr lang="en-US" smtClean="0"/>
              <a:t>Copyright issues </a:t>
            </a:r>
            <a:endParaRPr lang="en-US"/>
          </a:p>
        </p:txBody>
      </p:sp>
    </p:spTree>
    <p:extLst>
      <p:ext uri="{BB962C8B-B14F-4D97-AF65-F5344CB8AC3E}">
        <p14:creationId xmlns:p14="http://schemas.microsoft.com/office/powerpoint/2010/main" val="23278577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Memory </a:t>
            </a:r>
            <a:endParaRPr lang="en-US"/>
          </a:p>
        </p:txBody>
      </p:sp>
      <p:sp>
        <p:nvSpPr>
          <p:cNvPr id="3" name="Content Placeholder 2"/>
          <p:cNvSpPr>
            <a:spLocks noGrp="1"/>
          </p:cNvSpPr>
          <p:nvPr>
            <p:ph idx="1"/>
          </p:nvPr>
        </p:nvSpPr>
        <p:spPr/>
        <p:txBody>
          <a:bodyPr/>
          <a:lstStyle/>
          <a:p>
            <a:r>
              <a:rPr lang="en-US" smtClean="0"/>
              <a:t>Hardware memory available on the system can be corrupted by badly written software</a:t>
            </a:r>
          </a:p>
          <a:p>
            <a:r>
              <a:rPr lang="en-US" smtClean="0"/>
              <a:t>Can harm data integrity</a:t>
            </a:r>
          </a:p>
          <a:p>
            <a:r>
              <a:rPr lang="en-US" smtClean="0"/>
              <a:t>Two options:</a:t>
            </a:r>
          </a:p>
          <a:p>
            <a:pPr lvl="1"/>
            <a:r>
              <a:rPr lang="en-US" smtClean="0"/>
              <a:t>Stop using the program</a:t>
            </a:r>
          </a:p>
          <a:p>
            <a:pPr lvl="1"/>
            <a:r>
              <a:rPr lang="en-US" smtClean="0"/>
              <a:t>Apply a pactch (service pack) to fix it</a:t>
            </a:r>
            <a:endParaRPr lang="en-US"/>
          </a:p>
        </p:txBody>
      </p:sp>
    </p:spTree>
    <p:extLst>
      <p:ext uri="{BB962C8B-B14F-4D97-AF65-F5344CB8AC3E}">
        <p14:creationId xmlns:p14="http://schemas.microsoft.com/office/powerpoint/2010/main" val="28778097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Authentication </a:t>
            </a:r>
            <a:endParaRPr lang="en-US"/>
          </a:p>
        </p:txBody>
      </p:sp>
      <p:sp>
        <p:nvSpPr>
          <p:cNvPr id="3" name="Content Placeholder 2"/>
          <p:cNvSpPr>
            <a:spLocks noGrp="1"/>
          </p:cNvSpPr>
          <p:nvPr>
            <p:ph idx="1"/>
          </p:nvPr>
        </p:nvSpPr>
        <p:spPr/>
        <p:txBody>
          <a:bodyPr/>
          <a:lstStyle/>
          <a:p>
            <a:r>
              <a:rPr lang="en-US" smtClean="0"/>
              <a:t>Authentication:</a:t>
            </a:r>
          </a:p>
          <a:p>
            <a:pPr lvl="1"/>
            <a:r>
              <a:rPr lang="en-US" smtClean="0"/>
              <a:t>Verifies user identity</a:t>
            </a:r>
          </a:p>
          <a:p>
            <a:pPr lvl="1"/>
            <a:r>
              <a:rPr lang="en-US" smtClean="0"/>
              <a:t>Permits access to the operating system</a:t>
            </a:r>
          </a:p>
          <a:p>
            <a:r>
              <a:rPr lang="en-US" smtClean="0"/>
              <a:t>Physical authentication</a:t>
            </a:r>
          </a:p>
          <a:p>
            <a:pPr lvl="1"/>
            <a:r>
              <a:rPr lang="en-US" smtClean="0"/>
              <a:t>Allows physical entrance to company property</a:t>
            </a:r>
          </a:p>
          <a:p>
            <a:pPr lvl="1"/>
            <a:r>
              <a:rPr lang="en-US" smtClean="0"/>
              <a:t>Magnetic cards and biometric measures</a:t>
            </a:r>
          </a:p>
          <a:p>
            <a:r>
              <a:rPr lang="en-US" smtClean="0"/>
              <a:t>Digital authentication: verifies user identity by digital means</a:t>
            </a:r>
            <a:endParaRPr lang="en-US"/>
          </a:p>
        </p:txBody>
      </p:sp>
    </p:spTree>
    <p:extLst>
      <p:ext uri="{BB962C8B-B14F-4D97-AF65-F5344CB8AC3E}">
        <p14:creationId xmlns:p14="http://schemas.microsoft.com/office/powerpoint/2010/main" val="35529401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Authorization </a:t>
            </a:r>
            <a:endParaRPr lang="en-US"/>
          </a:p>
        </p:txBody>
      </p:sp>
      <p:sp>
        <p:nvSpPr>
          <p:cNvPr id="3" name="Content Placeholder 2"/>
          <p:cNvSpPr>
            <a:spLocks noGrp="1"/>
          </p:cNvSpPr>
          <p:nvPr>
            <p:ph idx="1"/>
          </p:nvPr>
        </p:nvSpPr>
        <p:spPr/>
        <p:txBody>
          <a:bodyPr/>
          <a:lstStyle/>
          <a:p>
            <a:r>
              <a:rPr lang="en-US" smtClean="0"/>
              <a:t>Process that decides whether users are permitted to perform the functions they request</a:t>
            </a:r>
          </a:p>
          <a:p>
            <a:r>
              <a:rPr lang="en-US" smtClean="0"/>
              <a:t>Authorization is not performed until the user is authenticated</a:t>
            </a:r>
          </a:p>
          <a:p>
            <a:r>
              <a:rPr lang="en-US" smtClean="0"/>
              <a:t>Deals with privileges and rights</a:t>
            </a:r>
            <a:endParaRPr lang="en-US"/>
          </a:p>
        </p:txBody>
      </p:sp>
    </p:spTree>
    <p:extLst>
      <p:ext uri="{BB962C8B-B14F-4D97-AF65-F5344CB8AC3E}">
        <p14:creationId xmlns:p14="http://schemas.microsoft.com/office/powerpoint/2010/main" val="11807197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 administration</a:t>
            </a:r>
            <a:endParaRPr lang="en-US"/>
          </a:p>
        </p:txBody>
      </p:sp>
      <p:sp>
        <p:nvSpPr>
          <p:cNvPr id="3" name="Content Placeholder 2"/>
          <p:cNvSpPr>
            <a:spLocks noGrp="1"/>
          </p:cNvSpPr>
          <p:nvPr>
            <p:ph idx="1"/>
          </p:nvPr>
        </p:nvSpPr>
        <p:spPr/>
        <p:txBody>
          <a:bodyPr>
            <a:normAutofit lnSpcReduction="10000"/>
          </a:bodyPr>
          <a:lstStyle/>
          <a:p>
            <a:r>
              <a:rPr lang="en-US" smtClean="0"/>
              <a:t>Create user accounts</a:t>
            </a:r>
          </a:p>
          <a:p>
            <a:r>
              <a:rPr lang="en-US" smtClean="0"/>
              <a:t>Set password policies</a:t>
            </a:r>
          </a:p>
          <a:p>
            <a:r>
              <a:rPr lang="en-US" smtClean="0"/>
              <a:t>Grant privileges to users</a:t>
            </a:r>
          </a:p>
          <a:p>
            <a:r>
              <a:rPr lang="en-US" smtClean="0"/>
              <a:t>Best practices:</a:t>
            </a:r>
          </a:p>
          <a:p>
            <a:pPr lvl="1"/>
            <a:r>
              <a:rPr lang="en-US" smtClean="0"/>
              <a:t>Use a consistent naming convention</a:t>
            </a:r>
          </a:p>
          <a:p>
            <a:pPr lvl="1"/>
            <a:r>
              <a:rPr lang="en-US" smtClean="0"/>
              <a:t>Always provide a password to an account and force the user to change it at the first logon</a:t>
            </a:r>
          </a:p>
          <a:p>
            <a:pPr lvl="1"/>
            <a:r>
              <a:rPr lang="en-US" smtClean="0"/>
              <a:t>Protect passwords</a:t>
            </a:r>
          </a:p>
          <a:p>
            <a:pPr lvl="1"/>
            <a:r>
              <a:rPr lang="en-US" smtClean="0"/>
              <a:t>Do not used default passwords</a:t>
            </a:r>
            <a:endParaRPr lang="en-US"/>
          </a:p>
        </p:txBody>
      </p:sp>
    </p:spTree>
    <p:extLst>
      <p:ext uri="{BB962C8B-B14F-4D97-AF65-F5344CB8AC3E}">
        <p14:creationId xmlns:p14="http://schemas.microsoft.com/office/powerpoint/2010/main" val="30992645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NIST approach phases</a:t>
            </a:r>
            <a:endParaRPr lang="en-US" b="1"/>
          </a:p>
        </p:txBody>
      </p:sp>
      <p:sp>
        <p:nvSpPr>
          <p:cNvPr id="3" name="Content Placeholder 2"/>
          <p:cNvSpPr>
            <a:spLocks noGrp="1"/>
          </p:cNvSpPr>
          <p:nvPr>
            <p:ph idx="1"/>
          </p:nvPr>
        </p:nvSpPr>
        <p:spPr/>
        <p:txBody>
          <a:bodyPr/>
          <a:lstStyle/>
          <a:p>
            <a:pPr>
              <a:buFont typeface="Wingdings" pitchFamily="2" charset="2"/>
              <a:buChar char="ü"/>
            </a:pPr>
            <a:r>
              <a:rPr lang="en-US" smtClean="0"/>
              <a:t>Planning</a:t>
            </a:r>
          </a:p>
          <a:p>
            <a:pPr>
              <a:buFont typeface="Wingdings" pitchFamily="2" charset="2"/>
              <a:buChar char="ü"/>
            </a:pPr>
            <a:r>
              <a:rPr lang="en-US" smtClean="0"/>
              <a:t>Installation</a:t>
            </a:r>
          </a:p>
          <a:p>
            <a:pPr>
              <a:buFont typeface="Wingdings" pitchFamily="2" charset="2"/>
              <a:buChar char="ü"/>
            </a:pPr>
            <a:r>
              <a:rPr lang="en-US" smtClean="0"/>
              <a:t>Configuration</a:t>
            </a:r>
          </a:p>
          <a:p>
            <a:pPr>
              <a:buFont typeface="Wingdings" pitchFamily="2" charset="2"/>
              <a:buChar char="ü"/>
            </a:pPr>
            <a:r>
              <a:rPr lang="en-US" smtClean="0"/>
              <a:t>Update</a:t>
            </a:r>
          </a:p>
          <a:p>
            <a:pPr>
              <a:buFont typeface="Wingdings" pitchFamily="2" charset="2"/>
              <a:buChar char="ü"/>
            </a:pPr>
            <a:r>
              <a:rPr lang="en-US" smtClean="0"/>
              <a:t>Maintenance </a:t>
            </a:r>
          </a:p>
          <a:p>
            <a:pPr>
              <a:buFont typeface="Wingdings" pitchFamily="2" charset="2"/>
              <a:buChar char="ü"/>
            </a:pPr>
            <a:r>
              <a:rPr lang="en-US" smtClean="0"/>
              <a:t>Consider the OS layered model, each layer needs to be properly secured, and it may be attack from layers bellow</a:t>
            </a: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980279"/>
            <a:ext cx="4719396" cy="2080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2730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OS layered model</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79786933"/>
              </p:ext>
            </p:extLst>
          </p:nvPr>
        </p:nvGraphicFramePr>
        <p:xfrm>
          <a:off x="1752600" y="1600200"/>
          <a:ext cx="5486400" cy="379476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xmlns="" val="20000"/>
                    </a:ext>
                  </a:extLst>
                </a:gridCol>
              </a:tblGrid>
              <a:tr h="609600">
                <a:tc>
                  <a:txBody>
                    <a:bodyPr/>
                    <a:lstStyle/>
                    <a:p>
                      <a:pPr algn="ctr"/>
                      <a:r>
                        <a:rPr lang="en-US" sz="2300" b="0" smtClean="0">
                          <a:solidFill>
                            <a:schemeClr val="tx1"/>
                          </a:solidFill>
                        </a:rPr>
                        <a:t>User space</a:t>
                      </a:r>
                      <a:endParaRPr lang="en-US" sz="2300" b="0">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xmlns="" val="10000"/>
                  </a:ext>
                </a:extLst>
              </a:tr>
              <a:tr h="619760">
                <a:tc>
                  <a:txBody>
                    <a:bodyPr/>
                    <a:lstStyle/>
                    <a:p>
                      <a:pPr algn="ctr"/>
                      <a:r>
                        <a:rPr lang="en-US" sz="2300" smtClean="0">
                          <a:solidFill>
                            <a:schemeClr val="tx1"/>
                          </a:solidFill>
                        </a:rPr>
                        <a:t>Services</a:t>
                      </a:r>
                      <a:endParaRPr lang="en-US" sz="2300">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xmlns="" val="10001"/>
                  </a:ext>
                </a:extLst>
              </a:tr>
              <a:tr h="553720">
                <a:tc>
                  <a:txBody>
                    <a:bodyPr/>
                    <a:lstStyle/>
                    <a:p>
                      <a:pPr algn="ctr"/>
                      <a:r>
                        <a:rPr lang="en-US" sz="2300" smtClean="0">
                          <a:solidFill>
                            <a:schemeClr val="tx1"/>
                          </a:solidFill>
                        </a:rPr>
                        <a:t>System</a:t>
                      </a:r>
                      <a:r>
                        <a:rPr lang="en-US" sz="2300" baseline="0" smtClean="0">
                          <a:solidFill>
                            <a:schemeClr val="tx1"/>
                          </a:solidFill>
                        </a:rPr>
                        <a:t> calls </a:t>
                      </a:r>
                      <a:endParaRPr lang="en-US" sz="2300">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xmlns="" val="10002"/>
                  </a:ext>
                </a:extLst>
              </a:tr>
              <a:tr h="563880">
                <a:tc>
                  <a:txBody>
                    <a:bodyPr/>
                    <a:lstStyle/>
                    <a:p>
                      <a:pPr algn="ctr"/>
                      <a:r>
                        <a:rPr lang="en-US" sz="2300" smtClean="0">
                          <a:solidFill>
                            <a:schemeClr val="tx1"/>
                          </a:solidFill>
                        </a:rPr>
                        <a:t>Device drives</a:t>
                      </a:r>
                      <a:endParaRPr lang="en-US" sz="2300">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xmlns="" val="10003"/>
                  </a:ext>
                </a:extLst>
              </a:tr>
              <a:tr h="497840">
                <a:tc>
                  <a:txBody>
                    <a:bodyPr/>
                    <a:lstStyle/>
                    <a:p>
                      <a:pPr algn="ctr"/>
                      <a:r>
                        <a:rPr lang="en-US" sz="2300" smtClean="0">
                          <a:solidFill>
                            <a:schemeClr val="tx1"/>
                          </a:solidFill>
                        </a:rPr>
                        <a:t>Kernel/BIOS</a:t>
                      </a:r>
                      <a:endParaRPr lang="en-US" sz="2300">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xmlns="" val="10004"/>
                  </a:ext>
                </a:extLst>
              </a:tr>
              <a:tr h="508000">
                <a:tc>
                  <a:txBody>
                    <a:bodyPr/>
                    <a:lstStyle/>
                    <a:p>
                      <a:pPr algn="ctr"/>
                      <a:r>
                        <a:rPr lang="en-US" sz="2300" smtClean="0">
                          <a:solidFill>
                            <a:schemeClr val="tx1"/>
                          </a:solidFill>
                        </a:rPr>
                        <a:t>Instruction</a:t>
                      </a:r>
                      <a:r>
                        <a:rPr lang="en-US" sz="2300" baseline="0" smtClean="0">
                          <a:solidFill>
                            <a:schemeClr val="tx1"/>
                          </a:solidFill>
                        </a:rPr>
                        <a:t> Set Architecture</a:t>
                      </a:r>
                      <a:endParaRPr lang="en-US" sz="2300">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xmlns="" val="10005"/>
                  </a:ext>
                </a:extLst>
              </a:tr>
              <a:tr h="370840">
                <a:tc>
                  <a:txBody>
                    <a:bodyPr/>
                    <a:lstStyle/>
                    <a:p>
                      <a:pPr algn="ctr"/>
                      <a:r>
                        <a:rPr lang="en-US" sz="2300" smtClean="0">
                          <a:solidFill>
                            <a:schemeClr val="tx1"/>
                          </a:solidFill>
                        </a:rPr>
                        <a:t>Hardware</a:t>
                      </a:r>
                      <a:endParaRPr lang="en-US" sz="2300">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9839480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0" y="1371600"/>
            <a:ext cx="2981826" cy="2436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8229600" cy="1096962"/>
          </a:xfrm>
        </p:spPr>
        <p:txBody>
          <a:bodyPr/>
          <a:lstStyle/>
          <a:p>
            <a:r>
              <a:rPr lang="en-US" b="1" smtClean="0"/>
              <a:t>Operating Systems Hardening</a:t>
            </a:r>
            <a:endParaRPr lang="en-US" b="1"/>
          </a:p>
        </p:txBody>
      </p:sp>
      <p:sp>
        <p:nvSpPr>
          <p:cNvPr id="3" name="Content Placeholder 2"/>
          <p:cNvSpPr>
            <a:spLocks noGrp="1"/>
          </p:cNvSpPr>
          <p:nvPr>
            <p:ph idx="1"/>
          </p:nvPr>
        </p:nvSpPr>
        <p:spPr>
          <a:xfrm>
            <a:off x="152400" y="1600200"/>
            <a:ext cx="6363928" cy="4800600"/>
          </a:xfrm>
        </p:spPr>
        <p:txBody>
          <a:bodyPr>
            <a:normAutofit lnSpcReduction="10000"/>
          </a:bodyPr>
          <a:lstStyle/>
          <a:p>
            <a:pPr lvl="1"/>
            <a:r>
              <a:rPr lang="en-US" sz="3200" smtClean="0">
                <a:cs typeface="Arial" pitchFamily="34" charset="0"/>
              </a:rPr>
              <a:t>Installing and pactching</a:t>
            </a:r>
          </a:p>
          <a:p>
            <a:pPr lvl="1"/>
            <a:r>
              <a:rPr lang="en-US" sz="3200" smtClean="0">
                <a:cs typeface="Arial" pitchFamily="34" charset="0"/>
              </a:rPr>
              <a:t>Configuring</a:t>
            </a:r>
          </a:p>
          <a:p>
            <a:pPr lvl="2"/>
            <a:r>
              <a:rPr lang="en-US" sz="2800" smtClean="0">
                <a:cs typeface="Arial" pitchFamily="34" charset="0"/>
              </a:rPr>
              <a:t>Remove unnecessary applications, services and protocols</a:t>
            </a:r>
          </a:p>
          <a:p>
            <a:pPr lvl="2"/>
            <a:r>
              <a:rPr lang="en-US" sz="2800" smtClean="0">
                <a:cs typeface="Arial" pitchFamily="34" charset="0"/>
              </a:rPr>
              <a:t>Users, groups, controls and privileges</a:t>
            </a:r>
          </a:p>
          <a:p>
            <a:pPr lvl="1"/>
            <a:r>
              <a:rPr lang="en-US" sz="3200" smtClean="0">
                <a:cs typeface="Arial" pitchFamily="34" charset="0"/>
              </a:rPr>
              <a:t>Install additional software (anti-virus, firewall, intrusion detection system, etc.)</a:t>
            </a:r>
          </a:p>
          <a:p>
            <a:pPr lvl="1"/>
            <a:r>
              <a:rPr lang="en-US" sz="3200" smtClean="0">
                <a:cs typeface="Arial" pitchFamily="34" charset="0"/>
              </a:rPr>
              <a:t>Test the system security</a:t>
            </a:r>
            <a:endParaRPr lang="en-US">
              <a:cs typeface="Arial" pitchFamily="34"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4425" y="3962400"/>
            <a:ext cx="1927123"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4684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Installing and patching</a:t>
            </a:r>
            <a:endParaRPr lang="en-US"/>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smtClean="0"/>
              <a:t>Installation</a:t>
            </a:r>
          </a:p>
          <a:p>
            <a:pPr lvl="1"/>
            <a:r>
              <a:rPr lang="en-US" smtClean="0"/>
              <a:t>Machines should not connect to network until secured</a:t>
            </a:r>
          </a:p>
          <a:p>
            <a:pPr lvl="1"/>
            <a:r>
              <a:rPr lang="en-US" smtClean="0"/>
              <a:t>Limited network (firewall) is acceptable</a:t>
            </a:r>
          </a:p>
          <a:p>
            <a:pPr lvl="1"/>
            <a:r>
              <a:rPr lang="en-US" smtClean="0"/>
              <a:t>Install only required services and drives (from trusted sources)</a:t>
            </a:r>
          </a:p>
          <a:p>
            <a:pPr lvl="1"/>
            <a:r>
              <a:rPr lang="en-US" smtClean="0"/>
              <a:t>Set up automatic updates (only if update time is not issue)</a:t>
            </a:r>
          </a:p>
          <a:p>
            <a:r>
              <a:rPr lang="en-US" smtClean="0"/>
              <a:t>Booting </a:t>
            </a:r>
          </a:p>
          <a:p>
            <a:pPr lvl="1"/>
            <a:r>
              <a:rPr lang="en-US" smtClean="0"/>
              <a:t>Protect BIOS changes with password</a:t>
            </a:r>
          </a:p>
          <a:p>
            <a:pPr lvl="1"/>
            <a:r>
              <a:rPr lang="en-US" smtClean="0"/>
              <a:t>Disable some bootable media</a:t>
            </a:r>
          </a:p>
          <a:p>
            <a:pPr lvl="1"/>
            <a:r>
              <a:rPr lang="en-US" smtClean="0"/>
              <a:t>Cryptographic hardware drives? Pros and Cons</a:t>
            </a:r>
            <a:endParaRPr lang="en-US"/>
          </a:p>
        </p:txBody>
      </p:sp>
    </p:spTree>
    <p:extLst>
      <p:ext uri="{BB962C8B-B14F-4D97-AF65-F5344CB8AC3E}">
        <p14:creationId xmlns:p14="http://schemas.microsoft.com/office/powerpoint/2010/main" val="23881491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Remove unnecessary support</a:t>
            </a:r>
            <a:endParaRPr lang="en-US"/>
          </a:p>
        </p:txBody>
      </p:sp>
      <p:sp>
        <p:nvSpPr>
          <p:cNvPr id="3" name="Content Placeholder 2"/>
          <p:cNvSpPr>
            <a:spLocks noGrp="1"/>
          </p:cNvSpPr>
          <p:nvPr>
            <p:ph idx="1"/>
          </p:nvPr>
        </p:nvSpPr>
        <p:spPr/>
        <p:txBody>
          <a:bodyPr/>
          <a:lstStyle/>
          <a:p>
            <a:r>
              <a:rPr lang="en-US" smtClean="0"/>
              <a:t>Software have vulnerabilities, hence more software = more vulnerabilities</a:t>
            </a:r>
          </a:p>
          <a:p>
            <a:r>
              <a:rPr lang="en-US" smtClean="0"/>
              <a:t>Better to not install it at all</a:t>
            </a:r>
          </a:p>
          <a:p>
            <a:pPr lvl="1"/>
            <a:r>
              <a:rPr lang="en-US" smtClean="0"/>
              <a:t>Uninstallers sometimes fail to clean all dependency</a:t>
            </a:r>
          </a:p>
          <a:p>
            <a:pPr lvl="1"/>
            <a:r>
              <a:rPr lang="en-US" smtClean="0"/>
              <a:t>Disable software may be enabled by an attacker upon control acquisition</a:t>
            </a:r>
            <a:endParaRPr lang="en-US"/>
          </a:p>
        </p:txBody>
      </p:sp>
    </p:spTree>
    <p:extLst>
      <p:ext uri="{BB962C8B-B14F-4D97-AF65-F5344CB8AC3E}">
        <p14:creationId xmlns:p14="http://schemas.microsoft.com/office/powerpoint/2010/main" val="3578399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Software Vulnerabilities</a:t>
            </a:r>
            <a:endParaRPr lang="en-US" dirty="0">
              <a:solidFill>
                <a:srgbClr val="002060"/>
              </a:solidFill>
            </a:endParaRPr>
          </a:p>
        </p:txBody>
      </p:sp>
      <p:sp>
        <p:nvSpPr>
          <p:cNvPr id="3" name="Content Placeholder 2"/>
          <p:cNvSpPr>
            <a:spLocks noGrp="1"/>
          </p:cNvSpPr>
          <p:nvPr>
            <p:ph idx="1"/>
          </p:nvPr>
        </p:nvSpPr>
        <p:spPr/>
        <p:txBody>
          <a:bodyPr>
            <a:normAutofit/>
          </a:bodyPr>
          <a:lstStyle/>
          <a:p>
            <a:pPr marL="0" indent="0">
              <a:buNone/>
            </a:pPr>
            <a:r>
              <a:rPr lang="en-US" sz="2400" dirty="0"/>
              <a:t>Software vulnerabilities are </a:t>
            </a:r>
            <a:r>
              <a:rPr lang="en-US" sz="2400" dirty="0" smtClean="0"/>
              <a:t>defined </a:t>
            </a:r>
            <a:r>
              <a:rPr lang="en-US" sz="2400" dirty="0"/>
              <a:t>by three </a:t>
            </a:r>
            <a:r>
              <a:rPr lang="en-US" sz="2400" dirty="0" smtClean="0"/>
              <a:t>factors</a:t>
            </a:r>
            <a:r>
              <a:rPr lang="en-US" sz="2400" dirty="0"/>
              <a:t>. These are:</a:t>
            </a:r>
          </a:p>
          <a:p>
            <a:pPr lvl="1"/>
            <a:r>
              <a:rPr lang="en-US" sz="2400" b="1" dirty="0"/>
              <a:t>Existence </a:t>
            </a:r>
            <a:r>
              <a:rPr lang="en-US" sz="2400" dirty="0"/>
              <a:t>– The existence of a vulnerability in the software.</a:t>
            </a:r>
          </a:p>
          <a:p>
            <a:pPr lvl="1"/>
            <a:r>
              <a:rPr lang="en-US" sz="2400" b="1" dirty="0"/>
              <a:t>Access </a:t>
            </a:r>
            <a:r>
              <a:rPr lang="en-US" sz="2400" dirty="0"/>
              <a:t>– The possibility that hackers </a:t>
            </a:r>
            <a:r>
              <a:rPr lang="en-US" sz="2400" dirty="0" smtClean="0"/>
              <a:t>gain access to </a:t>
            </a:r>
            <a:r>
              <a:rPr lang="en-US" sz="2400" dirty="0"/>
              <a:t>the vulnerability.</a:t>
            </a:r>
          </a:p>
          <a:p>
            <a:pPr lvl="1"/>
            <a:r>
              <a:rPr lang="en-US" sz="2400" b="1" dirty="0"/>
              <a:t>Exploit</a:t>
            </a:r>
            <a:r>
              <a:rPr lang="en-US" sz="2400" dirty="0"/>
              <a:t> – The capability of the hacker to take advantage of that vulnerability via tools or with certain techniques.</a:t>
            </a:r>
          </a:p>
          <a:p>
            <a:endParaRPr lang="en-US" dirty="0"/>
          </a:p>
        </p:txBody>
      </p:sp>
    </p:spTree>
    <p:extLst>
      <p:ext uri="{BB962C8B-B14F-4D97-AF65-F5344CB8AC3E}">
        <p14:creationId xmlns:p14="http://schemas.microsoft.com/office/powerpoint/2010/main" val="21831535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5105400"/>
            <a:ext cx="3877693" cy="1645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8229600" cy="868362"/>
          </a:xfrm>
        </p:spPr>
        <p:txBody>
          <a:bodyPr/>
          <a:lstStyle/>
          <a:p>
            <a:r>
              <a:rPr lang="en-US" b="1" smtClean="0"/>
              <a:t>Configure authentication</a:t>
            </a:r>
            <a:endParaRPr lang="en-US" b="1"/>
          </a:p>
        </p:txBody>
      </p:sp>
      <p:sp>
        <p:nvSpPr>
          <p:cNvPr id="3" name="Content Placeholder 2"/>
          <p:cNvSpPr>
            <a:spLocks noGrp="1"/>
          </p:cNvSpPr>
          <p:nvPr>
            <p:ph idx="1"/>
          </p:nvPr>
        </p:nvSpPr>
        <p:spPr>
          <a:xfrm>
            <a:off x="4038600" y="1447800"/>
            <a:ext cx="5181600" cy="3571875"/>
          </a:xfrm>
        </p:spPr>
        <p:txBody>
          <a:bodyPr>
            <a:noAutofit/>
          </a:bodyPr>
          <a:lstStyle/>
          <a:p>
            <a:r>
              <a:rPr lang="en-US" sz="2400" b="1" smtClean="0"/>
              <a:t>Define user types and privileges</a:t>
            </a:r>
          </a:p>
          <a:p>
            <a:pPr lvl="1"/>
            <a:r>
              <a:rPr lang="en-US" sz="2400" smtClean="0"/>
              <a:t>Admin (ideally only temparary)</a:t>
            </a:r>
          </a:p>
          <a:p>
            <a:pPr lvl="1"/>
            <a:r>
              <a:rPr lang="en-US" sz="2400" smtClean="0"/>
              <a:t>Nornal</a:t>
            </a:r>
          </a:p>
          <a:p>
            <a:pPr lvl="1"/>
            <a:r>
              <a:rPr lang="en-US" sz="2400" smtClean="0"/>
              <a:t>Limited </a:t>
            </a:r>
          </a:p>
          <a:p>
            <a:r>
              <a:rPr lang="en-US" sz="2400" b="1" smtClean="0"/>
              <a:t>Authentication</a:t>
            </a:r>
          </a:p>
          <a:p>
            <a:pPr lvl="1"/>
            <a:r>
              <a:rPr lang="en-US" sz="2400" smtClean="0"/>
              <a:t>Force default password change</a:t>
            </a:r>
          </a:p>
          <a:p>
            <a:pPr lvl="1"/>
            <a:r>
              <a:rPr lang="en-US" sz="2400" smtClean="0"/>
              <a:t>Password definition</a:t>
            </a:r>
          </a:p>
          <a:p>
            <a:pPr lvl="1"/>
            <a:r>
              <a:rPr lang="en-US" sz="2400" smtClean="0"/>
              <a:t>Password lifespan</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00200"/>
            <a:ext cx="39888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124" y="3505200"/>
            <a:ext cx="30194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64690" y="5181600"/>
            <a:ext cx="5093110" cy="1040285"/>
          </a:xfrm>
          <a:prstGeom prst="rect">
            <a:avLst/>
          </a:prstGeom>
        </p:spPr>
        <p:txBody>
          <a:bodyPr wrap="square">
            <a:spAutoFit/>
          </a:bodyPr>
          <a:lstStyle/>
          <a:p>
            <a:pPr marL="342900" lvl="0" indent="-342900">
              <a:spcBef>
                <a:spcPct val="20000"/>
              </a:spcBef>
              <a:buFont typeface="Arial" pitchFamily="34" charset="0"/>
              <a:buChar char="•"/>
            </a:pPr>
            <a:r>
              <a:rPr lang="en-US" sz="2800">
                <a:solidFill>
                  <a:prstClr val="black"/>
                </a:solidFill>
              </a:rPr>
              <a:t>Remove or disable old accounts</a:t>
            </a:r>
          </a:p>
          <a:p>
            <a:pPr marL="342900" lvl="0" indent="-342900">
              <a:spcBef>
                <a:spcPct val="20000"/>
              </a:spcBef>
              <a:buFont typeface="Arial" pitchFamily="34" charset="0"/>
              <a:buChar char="•"/>
            </a:pPr>
            <a:r>
              <a:rPr lang="en-US" sz="2800">
                <a:solidFill>
                  <a:prstClr val="black"/>
                </a:solidFill>
              </a:rPr>
              <a:t>Allow for remote connections?</a:t>
            </a:r>
          </a:p>
        </p:txBody>
      </p:sp>
    </p:spTree>
    <p:extLst>
      <p:ext uri="{BB962C8B-B14F-4D97-AF65-F5344CB8AC3E}">
        <p14:creationId xmlns:p14="http://schemas.microsoft.com/office/powerpoint/2010/main" val="29521931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Additional security and Testing</a:t>
            </a:r>
            <a:endParaRPr lang="en-US"/>
          </a:p>
        </p:txBody>
      </p:sp>
      <p:sp>
        <p:nvSpPr>
          <p:cNvPr id="3" name="Content Placeholder 2"/>
          <p:cNvSpPr>
            <a:spLocks noGrp="1"/>
          </p:cNvSpPr>
          <p:nvPr>
            <p:ph idx="1"/>
          </p:nvPr>
        </p:nvSpPr>
        <p:spPr/>
        <p:txBody>
          <a:bodyPr/>
          <a:lstStyle/>
          <a:p>
            <a:r>
              <a:rPr lang="en-US" smtClean="0"/>
              <a:t>Anti-virus</a:t>
            </a:r>
          </a:p>
          <a:p>
            <a:r>
              <a:rPr lang="en-US" smtClean="0"/>
              <a:t>Firewall, IDS, IPS</a:t>
            </a:r>
          </a:p>
          <a:p>
            <a:r>
              <a:rPr lang="en-US" smtClean="0"/>
              <a:t>Whitelist</a:t>
            </a:r>
          </a:p>
          <a:p>
            <a:pPr lvl="1"/>
            <a:r>
              <a:rPr lang="en-US" smtClean="0"/>
              <a:t>If attackers manage to install a program what will happen?</a:t>
            </a:r>
          </a:p>
          <a:p>
            <a:r>
              <a:rPr lang="en-US" smtClean="0"/>
              <a:t>Run some test cases which attempt to break security (stress testing)</a:t>
            </a:r>
            <a:endParaRPr lang="en-US"/>
          </a:p>
        </p:txBody>
      </p:sp>
    </p:spTree>
    <p:extLst>
      <p:ext uri="{BB962C8B-B14F-4D97-AF65-F5344CB8AC3E}">
        <p14:creationId xmlns:p14="http://schemas.microsoft.com/office/powerpoint/2010/main" val="10952100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Application Security</a:t>
            </a:r>
            <a:endParaRPr lang="en-US" b="1"/>
          </a:p>
        </p:txBody>
      </p:sp>
      <p:sp>
        <p:nvSpPr>
          <p:cNvPr id="3" name="Content Placeholder 2"/>
          <p:cNvSpPr>
            <a:spLocks noGrp="1"/>
          </p:cNvSpPr>
          <p:nvPr>
            <p:ph idx="1"/>
          </p:nvPr>
        </p:nvSpPr>
        <p:spPr>
          <a:xfrm>
            <a:off x="3352800" y="1600200"/>
            <a:ext cx="5334000" cy="4525963"/>
          </a:xfrm>
        </p:spPr>
        <p:txBody>
          <a:bodyPr>
            <a:normAutofit fontScale="92500" lnSpcReduction="20000"/>
          </a:bodyPr>
          <a:lstStyle/>
          <a:p>
            <a:r>
              <a:rPr lang="en-US" smtClean="0"/>
              <a:t>Configure applications properly</a:t>
            </a:r>
          </a:p>
          <a:p>
            <a:r>
              <a:rPr lang="en-US" smtClean="0"/>
              <a:t>Use encryption when possible as seen earlier</a:t>
            </a:r>
          </a:p>
          <a:p>
            <a:pPr lvl="1"/>
            <a:r>
              <a:rPr lang="en-US" smtClean="0"/>
              <a:t>For storing</a:t>
            </a:r>
          </a:p>
          <a:p>
            <a:pPr lvl="1"/>
            <a:r>
              <a:rPr lang="en-US" smtClean="0"/>
              <a:t>For transmit (SSH connections)</a:t>
            </a:r>
          </a:p>
          <a:p>
            <a:r>
              <a:rPr lang="en-US" smtClean="0"/>
              <a:t>Limit privileges as with users</a:t>
            </a:r>
          </a:p>
          <a:p>
            <a:r>
              <a:rPr lang="en-US" smtClean="0"/>
              <a:t>Applications may provide backdoors if not configure properly</a:t>
            </a:r>
          </a:p>
          <a:p>
            <a:pPr lvl="1"/>
            <a:endParaRPr lang="en-US"/>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27527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8547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p:cNvPicPr>
            <a:picLocks noChangeAspect="1" noChangeArrowheads="1"/>
          </p:cNvPicPr>
          <p:nvPr/>
        </p:nvPicPr>
        <p:blipFill rotWithShape="1">
          <a:blip r:embed="rId2">
            <a:extLst>
              <a:ext uri="{28A0092B-C50C-407E-A947-70E740481C1C}">
                <a14:useLocalDpi xmlns:a14="http://schemas.microsoft.com/office/drawing/2010/main" val="0"/>
              </a:ext>
            </a:extLst>
          </a:blip>
          <a:srcRect l="21856" t="5894" r="17797" b="6526"/>
          <a:stretch/>
        </p:blipFill>
        <p:spPr bwMode="auto">
          <a:xfrm>
            <a:off x="320265" y="1676400"/>
            <a:ext cx="3041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76200"/>
            <a:ext cx="8229600" cy="868362"/>
          </a:xfrm>
        </p:spPr>
        <p:txBody>
          <a:bodyPr/>
          <a:lstStyle/>
          <a:p>
            <a:r>
              <a:rPr lang="en-US" b="1" smtClean="0"/>
              <a:t>Application execution</a:t>
            </a:r>
            <a:endParaRPr lang="en-US" b="1"/>
          </a:p>
        </p:txBody>
      </p:sp>
      <p:sp>
        <p:nvSpPr>
          <p:cNvPr id="3" name="Content Placeholder 2"/>
          <p:cNvSpPr>
            <a:spLocks noGrp="1"/>
          </p:cNvSpPr>
          <p:nvPr>
            <p:ph idx="1"/>
          </p:nvPr>
        </p:nvSpPr>
        <p:spPr>
          <a:xfrm>
            <a:off x="3352800" y="1066800"/>
            <a:ext cx="5638800" cy="1600200"/>
          </a:xfrm>
        </p:spPr>
        <p:txBody>
          <a:bodyPr>
            <a:normAutofit/>
          </a:bodyPr>
          <a:lstStyle/>
          <a:p>
            <a:r>
              <a:rPr lang="en-US" sz="2400" smtClean="0"/>
              <a:t>Attackers have exploited applications through the user supplied input.</a:t>
            </a:r>
          </a:p>
        </p:txBody>
      </p:sp>
      <p:sp>
        <p:nvSpPr>
          <p:cNvPr id="4" name="AutoShape 2" descr="Káº¿t quáº£ hÃ¬nh áº£nh cho Application secur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Káº¿t quáº£ hÃ¬nh áº£nh cho Application securit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Káº¿t quáº£ hÃ¬nh áº£nh cho Application securit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9" descr="Káº¿t quáº£ hÃ¬nh áº£nh cho Application security"/>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130" y="1981200"/>
            <a:ext cx="5323621" cy="3205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60375" y="5334000"/>
            <a:ext cx="8455025" cy="1569660"/>
          </a:xfrm>
          <a:prstGeom prst="rect">
            <a:avLst/>
          </a:prstGeom>
        </p:spPr>
        <p:txBody>
          <a:bodyPr wrap="square">
            <a:spAutoFit/>
          </a:bodyPr>
          <a:lstStyle/>
          <a:p>
            <a:r>
              <a:rPr lang="en-US" sz="2400"/>
              <a:t>In order to mitigate this attack, a number of platforms and OSes mark the application data as non-executable so that even if the attacker manages to write data to the memory they will struggle to execute that data.</a:t>
            </a:r>
          </a:p>
        </p:txBody>
      </p:sp>
    </p:spTree>
    <p:extLst>
      <p:ext uri="{BB962C8B-B14F-4D97-AF65-F5344CB8AC3E}">
        <p14:creationId xmlns:p14="http://schemas.microsoft.com/office/powerpoint/2010/main" val="25623463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Maintenance </a:t>
            </a:r>
            <a:endParaRPr lang="en-US"/>
          </a:p>
        </p:txBody>
      </p:sp>
      <p:sp>
        <p:nvSpPr>
          <p:cNvPr id="3" name="Content Placeholder 2"/>
          <p:cNvSpPr>
            <a:spLocks noGrp="1"/>
          </p:cNvSpPr>
          <p:nvPr>
            <p:ph idx="1"/>
          </p:nvPr>
        </p:nvSpPr>
        <p:spPr/>
        <p:txBody>
          <a:bodyPr/>
          <a:lstStyle/>
          <a:p>
            <a:r>
              <a:rPr lang="en-US" smtClean="0"/>
              <a:t>Now that system is set, keep it secure</a:t>
            </a:r>
          </a:p>
          <a:p>
            <a:r>
              <a:rPr lang="en-US" smtClean="0"/>
              <a:t>This involves</a:t>
            </a:r>
          </a:p>
          <a:p>
            <a:pPr lvl="1"/>
            <a:r>
              <a:rPr lang="en-US" smtClean="0"/>
              <a:t>Monitoring and analyzing logging information</a:t>
            </a:r>
          </a:p>
          <a:p>
            <a:pPr lvl="1"/>
            <a:r>
              <a:rPr lang="en-US" smtClean="0"/>
              <a:t>Performing regular backups</a:t>
            </a:r>
          </a:p>
          <a:p>
            <a:pPr lvl="1"/>
            <a:r>
              <a:rPr lang="en-US" smtClean="0"/>
              <a:t>Recovering from security compromises</a:t>
            </a:r>
          </a:p>
          <a:p>
            <a:pPr lvl="1"/>
            <a:r>
              <a:rPr lang="en-US" smtClean="0"/>
              <a:t>Regular testing for security</a:t>
            </a:r>
          </a:p>
          <a:p>
            <a:pPr lvl="1"/>
            <a:r>
              <a:rPr lang="en-US" smtClean="0"/>
              <a:t>Patch, update, and revise critical software</a:t>
            </a:r>
            <a:endParaRPr lang="en-US"/>
          </a:p>
        </p:txBody>
      </p:sp>
    </p:spTree>
    <p:extLst>
      <p:ext uri="{BB962C8B-B14F-4D97-AF65-F5344CB8AC3E}">
        <p14:creationId xmlns:p14="http://schemas.microsoft.com/office/powerpoint/2010/main" val="10845321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4038600" cy="1219200"/>
          </a:xfrm>
        </p:spPr>
        <p:txBody>
          <a:bodyPr/>
          <a:lstStyle/>
          <a:p>
            <a:r>
              <a:rPr lang="en-US" b="1" smtClean="0"/>
              <a:t>Logging </a:t>
            </a:r>
            <a:endParaRPr lang="en-US" b="1"/>
          </a:p>
        </p:txBody>
      </p:sp>
      <p:sp>
        <p:nvSpPr>
          <p:cNvPr id="3" name="Content Placeholder 2"/>
          <p:cNvSpPr>
            <a:spLocks noGrp="1"/>
          </p:cNvSpPr>
          <p:nvPr>
            <p:ph idx="1"/>
          </p:nvPr>
        </p:nvSpPr>
        <p:spPr>
          <a:xfrm>
            <a:off x="76200" y="1600200"/>
            <a:ext cx="4419600" cy="4525963"/>
          </a:xfrm>
        </p:spPr>
        <p:txBody>
          <a:bodyPr>
            <a:normAutofit fontScale="92500" lnSpcReduction="10000"/>
          </a:bodyPr>
          <a:lstStyle/>
          <a:p>
            <a:r>
              <a:rPr lang="en-US" smtClean="0"/>
              <a:t>Keep a record of important events in the computer</a:t>
            </a:r>
          </a:p>
          <a:p>
            <a:r>
              <a:rPr lang="en-US" smtClean="0"/>
              <a:t>Problems </a:t>
            </a:r>
          </a:p>
          <a:p>
            <a:pPr lvl="1"/>
            <a:r>
              <a:rPr lang="en-US" smtClean="0"/>
              <a:t>Need to make sure to have enough space</a:t>
            </a:r>
          </a:p>
          <a:p>
            <a:pPr lvl="1"/>
            <a:r>
              <a:rPr lang="en-US" smtClean="0"/>
              <a:t>Manual analysis is hard, so these logs should contain a format such that a program can parse messages</a:t>
            </a:r>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871" y="3392129"/>
            <a:ext cx="4267200" cy="3098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8147" y="1022554"/>
            <a:ext cx="4517923" cy="2127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58391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228600"/>
            <a:ext cx="5105400" cy="868362"/>
          </a:xfrm>
        </p:spPr>
        <p:txBody>
          <a:bodyPr>
            <a:normAutofit/>
          </a:bodyPr>
          <a:lstStyle/>
          <a:p>
            <a:r>
              <a:rPr lang="en-US" b="1" smtClean="0"/>
              <a:t>Data backup</a:t>
            </a:r>
            <a:endParaRPr lang="en-US" b="1"/>
          </a:p>
        </p:txBody>
      </p:sp>
      <p:sp>
        <p:nvSpPr>
          <p:cNvPr id="3" name="Content Placeholder 2"/>
          <p:cNvSpPr>
            <a:spLocks noGrp="1"/>
          </p:cNvSpPr>
          <p:nvPr>
            <p:ph idx="1"/>
          </p:nvPr>
        </p:nvSpPr>
        <p:spPr>
          <a:xfrm>
            <a:off x="155575" y="1846006"/>
            <a:ext cx="5867400" cy="4525963"/>
          </a:xfrm>
        </p:spPr>
        <p:txBody>
          <a:bodyPr>
            <a:normAutofit/>
          </a:bodyPr>
          <a:lstStyle/>
          <a:p>
            <a:r>
              <a:rPr lang="en-US" sz="2400" smtClean="0"/>
              <a:t>Backup us the act of creating copies of information such that it may be recovered</a:t>
            </a:r>
          </a:p>
          <a:p>
            <a:r>
              <a:rPr lang="en-US" sz="2400" smtClean="0"/>
              <a:t>Archive is to keep these backups for a long period of time in order to meed some legal aspects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0"/>
            <a:ext cx="24955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Káº¿t quáº£ hÃ¬nh áº£nh cho data backu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613" y="1524000"/>
            <a:ext cx="2895600" cy="173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810001" y="4227255"/>
            <a:ext cx="5333999" cy="2554545"/>
          </a:xfrm>
          <a:prstGeom prst="rect">
            <a:avLst/>
          </a:prstGeom>
        </p:spPr>
        <p:txBody>
          <a:bodyPr wrap="square">
            <a:spAutoFit/>
          </a:bodyPr>
          <a:lstStyle/>
          <a:p>
            <a:pPr marL="285750" indent="-285750">
              <a:buFont typeface="Arial" pitchFamily="34" charset="0"/>
              <a:buChar char="•"/>
            </a:pPr>
            <a:r>
              <a:rPr lang="en-US" sz="2000"/>
              <a:t>Should the backup be kept online or offline?</a:t>
            </a:r>
          </a:p>
          <a:p>
            <a:pPr marL="742950" lvl="1" indent="-285750">
              <a:buFont typeface="Wingdings" pitchFamily="2" charset="2"/>
              <a:buChar char="ü"/>
            </a:pPr>
            <a:r>
              <a:rPr lang="en-US" sz="2000"/>
              <a:t>Online makes easier access, faster recover</a:t>
            </a:r>
          </a:p>
          <a:p>
            <a:pPr marL="742950" lvl="1" indent="-285750">
              <a:buFont typeface="Wingdings" pitchFamily="2" charset="2"/>
              <a:buChar char="ü"/>
            </a:pPr>
            <a:r>
              <a:rPr lang="en-US" sz="2000"/>
              <a:t>Offline is more secure, harder to recover</a:t>
            </a:r>
          </a:p>
          <a:p>
            <a:pPr marL="742950" lvl="1" indent="-285750">
              <a:buFont typeface="Wingdings" pitchFamily="2" charset="2"/>
              <a:buChar char="ü"/>
            </a:pPr>
            <a:r>
              <a:rPr lang="en-US" sz="2000"/>
              <a:t>Why not both?. Users should keep their own offline backups, in case online backup gets removed</a:t>
            </a:r>
          </a:p>
          <a:p>
            <a:pPr marL="285750" indent="-285750">
              <a:buFont typeface="Arial" pitchFamily="34" charset="0"/>
              <a:buChar char="•"/>
            </a:pPr>
            <a:r>
              <a:rPr lang="en-US" sz="2000"/>
              <a:t>Data may be lost accidentally (hardware failures, human mistake) or intentionally</a:t>
            </a:r>
          </a:p>
        </p:txBody>
      </p:sp>
      <p:pic>
        <p:nvPicPr>
          <p:cNvPr id="6151"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l="18294"/>
          <a:stretch/>
        </p:blipFill>
        <p:spPr bwMode="auto">
          <a:xfrm>
            <a:off x="307975" y="4379655"/>
            <a:ext cx="3449607" cy="2021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56890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should the OS protect?</a:t>
            </a:r>
            <a:endParaRPr lang="en-US"/>
          </a:p>
        </p:txBody>
      </p:sp>
      <p:sp>
        <p:nvSpPr>
          <p:cNvPr id="3" name="Content Placeholder 2"/>
          <p:cNvSpPr>
            <a:spLocks noGrp="1"/>
          </p:cNvSpPr>
          <p:nvPr>
            <p:ph idx="1"/>
          </p:nvPr>
        </p:nvSpPr>
        <p:spPr/>
        <p:txBody>
          <a:bodyPr/>
          <a:lstStyle/>
          <a:p>
            <a:r>
              <a:rPr lang="en-US" smtClean="0"/>
              <a:t>Itself (from users)</a:t>
            </a:r>
          </a:p>
          <a:p>
            <a:r>
              <a:rPr lang="en-US" smtClean="0"/>
              <a:t>Processes (both services and user’s application)</a:t>
            </a:r>
          </a:p>
          <a:p>
            <a:r>
              <a:rPr lang="en-US" smtClean="0"/>
              <a:t>File access</a:t>
            </a:r>
          </a:p>
          <a:p>
            <a:r>
              <a:rPr lang="en-US" smtClean="0"/>
              <a:t>Communication </a:t>
            </a:r>
            <a:endParaRPr lang="en-US"/>
          </a:p>
        </p:txBody>
      </p:sp>
    </p:spTree>
    <p:extLst>
      <p:ext uri="{BB962C8B-B14F-4D97-AF65-F5344CB8AC3E}">
        <p14:creationId xmlns:p14="http://schemas.microsoft.com/office/powerpoint/2010/main" val="42684575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228600"/>
            <a:ext cx="5105400" cy="868362"/>
          </a:xfrm>
        </p:spPr>
        <p:txBody>
          <a:bodyPr/>
          <a:lstStyle/>
          <a:p>
            <a:r>
              <a:rPr lang="en-US" b="1" smtClean="0"/>
              <a:t>Network protection</a:t>
            </a:r>
            <a:endParaRPr lang="en-US" b="1"/>
          </a:p>
        </p:txBody>
      </p:sp>
      <p:sp>
        <p:nvSpPr>
          <p:cNvPr id="3" name="Content Placeholder 2"/>
          <p:cNvSpPr>
            <a:spLocks noGrp="1"/>
          </p:cNvSpPr>
          <p:nvPr>
            <p:ph idx="1"/>
          </p:nvPr>
        </p:nvSpPr>
        <p:spPr>
          <a:xfrm>
            <a:off x="4800600" y="1143001"/>
            <a:ext cx="4191000" cy="2362200"/>
          </a:xfrm>
        </p:spPr>
        <p:txBody>
          <a:bodyPr>
            <a:normAutofit fontScale="92500"/>
          </a:bodyPr>
          <a:lstStyle/>
          <a:p>
            <a:r>
              <a:rPr lang="en-US" sz="2800" smtClean="0"/>
              <a:t>The connectivity of operating systems to the Internet also signalled the start of a rapid increase in reported vulnerabilities.</a:t>
            </a:r>
          </a:p>
          <a:p>
            <a:endParaRPr lang="en-US" sz="280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4419600" cy="2576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42900" y="4414684"/>
            <a:ext cx="4686300" cy="1938992"/>
          </a:xfrm>
          <a:prstGeom prst="rect">
            <a:avLst/>
          </a:prstGeom>
        </p:spPr>
        <p:txBody>
          <a:bodyPr wrap="square">
            <a:spAutoFit/>
          </a:bodyPr>
          <a:lstStyle/>
          <a:p>
            <a:pPr marL="342900" indent="-342900">
              <a:buFont typeface="Arial" pitchFamily="34" charset="0"/>
              <a:buChar char="•"/>
            </a:pPr>
            <a:r>
              <a:rPr lang="en-US" sz="2400"/>
              <a:t>Many Oses have built firewalls into their operating systems to reduce the ability of attackers to access network services and applications that they should not.</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942" y="3507755"/>
            <a:ext cx="3857162" cy="2845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27022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177"/>
            <a:ext cx="5257800" cy="792162"/>
          </a:xfrm>
        </p:spPr>
        <p:txBody>
          <a:bodyPr/>
          <a:lstStyle/>
          <a:p>
            <a:r>
              <a:rPr lang="en-US" b="1" smtClean="0"/>
              <a:t>Malware protection</a:t>
            </a:r>
            <a:endParaRPr lang="en-US" b="1"/>
          </a:p>
        </p:txBody>
      </p:sp>
      <p:sp>
        <p:nvSpPr>
          <p:cNvPr id="3" name="Content Placeholder 2"/>
          <p:cNvSpPr>
            <a:spLocks noGrp="1"/>
          </p:cNvSpPr>
          <p:nvPr>
            <p:ph idx="1"/>
          </p:nvPr>
        </p:nvSpPr>
        <p:spPr>
          <a:xfrm>
            <a:off x="152400" y="1219200"/>
            <a:ext cx="5205631" cy="2971800"/>
          </a:xfrm>
        </p:spPr>
        <p:txBody>
          <a:bodyPr>
            <a:normAutofit fontScale="85000" lnSpcReduction="20000"/>
          </a:bodyPr>
          <a:lstStyle/>
          <a:p>
            <a:r>
              <a:rPr lang="en-US" smtClean="0"/>
              <a:t>Malware has become an increasing issue for operating systems to deal with as users need and want to access and exchange files and applications through a variety of means, such as web portal, messaging/chat systems and social media.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04800"/>
            <a:ext cx="29527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343400"/>
            <a:ext cx="304281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581400" y="5562600"/>
            <a:ext cx="5486400" cy="830997"/>
          </a:xfrm>
          <a:prstGeom prst="rect">
            <a:avLst/>
          </a:prstGeom>
        </p:spPr>
        <p:txBody>
          <a:bodyPr wrap="square">
            <a:spAutoFit/>
          </a:bodyPr>
          <a:lstStyle/>
          <a:p>
            <a:pPr marL="342900" indent="-342900">
              <a:buFont typeface="Arial" pitchFamily="34" charset="0"/>
              <a:buChar char="•"/>
            </a:pPr>
            <a:r>
              <a:rPr lang="en-US" sz="2400"/>
              <a:t>Application verification and control.</a:t>
            </a:r>
          </a:p>
          <a:p>
            <a:pPr marL="342900" indent="-342900">
              <a:buFont typeface="Arial" pitchFamily="34" charset="0"/>
              <a:buChar char="•"/>
            </a:pPr>
            <a:r>
              <a:rPr lang="en-US" sz="2400"/>
              <a:t>Application separation - sanboxing</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3052" y="2286000"/>
            <a:ext cx="3714750" cy="2605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4140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8"/>
            <a:ext cx="8229600" cy="4708525"/>
          </a:xfrm>
        </p:spPr>
        <p:txBody>
          <a:bodyPr>
            <a:normAutofit/>
          </a:bodyPr>
          <a:lstStyle/>
          <a:p>
            <a:r>
              <a:rPr lang="en-US" sz="2100" b="1" dirty="0" smtClean="0"/>
              <a:t>Complexity: </a:t>
            </a:r>
          </a:p>
          <a:p>
            <a:pPr lvl="1"/>
            <a:r>
              <a:rPr lang="en-US" sz="2100" dirty="0"/>
              <a:t>Complex systems increase the probability of a flaw, misconfiguration or unintended access</a:t>
            </a:r>
            <a:r>
              <a:rPr lang="en-US" sz="2100" dirty="0" smtClean="0"/>
              <a:t>.</a:t>
            </a:r>
          </a:p>
          <a:p>
            <a:r>
              <a:rPr lang="en-US" sz="2100" b="1" dirty="0"/>
              <a:t>Familiarity: </a:t>
            </a:r>
            <a:endParaRPr lang="en-US" sz="2100" b="1" dirty="0" smtClean="0"/>
          </a:p>
          <a:p>
            <a:pPr lvl="1"/>
            <a:r>
              <a:rPr lang="en-US" sz="2100" dirty="0" smtClean="0"/>
              <a:t>Common </a:t>
            </a:r>
            <a:r>
              <a:rPr lang="en-US" sz="2100" dirty="0"/>
              <a:t>code, software, operating systems and hardware increase the probability that an attacker can find or has information about known vulnerabilities</a:t>
            </a:r>
            <a:r>
              <a:rPr lang="en-US" sz="2100" dirty="0" smtClean="0"/>
              <a:t>.</a:t>
            </a:r>
          </a:p>
          <a:p>
            <a:r>
              <a:rPr lang="en-US" sz="2100" b="1" dirty="0"/>
              <a:t>Connectivity: </a:t>
            </a:r>
          </a:p>
          <a:p>
            <a:pPr lvl="1"/>
            <a:r>
              <a:rPr lang="en-US" sz="2100" dirty="0"/>
              <a:t>The more connected a device is the higher the chance of a vulnerability.</a:t>
            </a:r>
          </a:p>
          <a:p>
            <a:r>
              <a:rPr lang="en-US" sz="2100" b="1" dirty="0"/>
              <a:t>Poor password management: </a:t>
            </a:r>
          </a:p>
          <a:p>
            <a:pPr lvl="1"/>
            <a:r>
              <a:rPr lang="en-US" sz="2100" dirty="0"/>
              <a:t>Weak passwords can be broken with </a:t>
            </a:r>
            <a:r>
              <a:rPr lang="en-US" sz="2100" dirty="0">
                <a:hlinkClick r:id="rId2"/>
              </a:rPr>
              <a:t>brute force</a:t>
            </a:r>
            <a:r>
              <a:rPr lang="en-US" sz="2100" dirty="0"/>
              <a:t> and reusing passwords can result in one data breach becoming many.</a:t>
            </a:r>
          </a:p>
          <a:p>
            <a:endParaRPr lang="en-US" sz="2500" dirty="0"/>
          </a:p>
          <a:p>
            <a:endParaRPr lang="en-US" dirty="0" smtClean="0"/>
          </a:p>
          <a:p>
            <a:endParaRPr lang="en-US" dirty="0"/>
          </a:p>
        </p:txBody>
      </p:sp>
      <p:sp>
        <p:nvSpPr>
          <p:cNvPr id="2" name="Title 1"/>
          <p:cNvSpPr>
            <a:spLocks noGrp="1"/>
          </p:cNvSpPr>
          <p:nvPr>
            <p:ph type="title"/>
          </p:nvPr>
        </p:nvSpPr>
        <p:spPr/>
        <p:txBody>
          <a:bodyPr/>
          <a:lstStyle/>
          <a:p>
            <a:r>
              <a:rPr lang="en-US" dirty="0" smtClean="0"/>
              <a:t>What cause vulnerabilities</a:t>
            </a:r>
            <a:endParaRPr lang="en-US" dirty="0"/>
          </a:p>
        </p:txBody>
      </p:sp>
    </p:spTree>
    <p:extLst>
      <p:ext uri="{BB962C8B-B14F-4D97-AF65-F5344CB8AC3E}">
        <p14:creationId xmlns:p14="http://schemas.microsoft.com/office/powerpoint/2010/main" val="17960468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Autofit/>
          </a:bodyPr>
          <a:lstStyle/>
          <a:p>
            <a:r>
              <a:rPr lang="en-US" sz="11500" smtClean="0"/>
              <a:t>Q&amp;A</a:t>
            </a:r>
            <a:endParaRPr lang="en-US" sz="11500"/>
          </a:p>
        </p:txBody>
      </p:sp>
    </p:spTree>
    <p:extLst>
      <p:ext uri="{BB962C8B-B14F-4D97-AF65-F5344CB8AC3E}">
        <p14:creationId xmlns:p14="http://schemas.microsoft.com/office/powerpoint/2010/main" val="41290772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OS security audit &amp; assessment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828800"/>
            <a:ext cx="5101539"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8157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cause </a:t>
            </a:r>
            <a:r>
              <a:rPr lang="en-US" dirty="0" smtClean="0"/>
              <a:t>vulnerabilities (cont.)</a:t>
            </a:r>
            <a:endParaRPr lang="en-US" dirty="0"/>
          </a:p>
        </p:txBody>
      </p:sp>
      <p:sp>
        <p:nvSpPr>
          <p:cNvPr id="3" name="Content Placeholder 2"/>
          <p:cNvSpPr>
            <a:spLocks noGrp="1"/>
          </p:cNvSpPr>
          <p:nvPr>
            <p:ph idx="1"/>
          </p:nvPr>
        </p:nvSpPr>
        <p:spPr>
          <a:xfrm>
            <a:off x="457200" y="1445516"/>
            <a:ext cx="8229600" cy="5257800"/>
          </a:xfrm>
        </p:spPr>
        <p:txBody>
          <a:bodyPr>
            <a:normAutofit fontScale="62500" lnSpcReduction="20000"/>
          </a:bodyPr>
          <a:lstStyle/>
          <a:p>
            <a:pPr>
              <a:spcAft>
                <a:spcPts val="600"/>
              </a:spcAft>
            </a:pPr>
            <a:r>
              <a:rPr lang="en-US" b="1" dirty="0"/>
              <a:t>Operating system flaws: </a:t>
            </a:r>
            <a:endParaRPr lang="en-US" b="1" dirty="0" smtClean="0"/>
          </a:p>
          <a:p>
            <a:pPr lvl="1">
              <a:spcAft>
                <a:spcPts val="600"/>
              </a:spcAft>
            </a:pPr>
            <a:r>
              <a:rPr lang="en-US" dirty="0" smtClean="0"/>
              <a:t>Like </a:t>
            </a:r>
            <a:r>
              <a:rPr lang="en-US" dirty="0"/>
              <a:t>any software, operating systems can have flaws. Operating systems that are insecure by default and give all users full access can allow viruses and malware to execute commands.</a:t>
            </a:r>
          </a:p>
          <a:p>
            <a:pPr>
              <a:spcAft>
                <a:spcPts val="600"/>
              </a:spcAft>
            </a:pPr>
            <a:r>
              <a:rPr lang="en-US" b="1" dirty="0"/>
              <a:t>Internet usage: </a:t>
            </a:r>
            <a:endParaRPr lang="en-US" b="1" dirty="0" smtClean="0"/>
          </a:p>
          <a:p>
            <a:pPr lvl="1">
              <a:spcAft>
                <a:spcPts val="600"/>
              </a:spcAft>
            </a:pPr>
            <a:r>
              <a:rPr lang="en-US" dirty="0" smtClean="0"/>
              <a:t>The </a:t>
            </a:r>
            <a:r>
              <a:rPr lang="en-US" dirty="0"/>
              <a:t>Internet is full of </a:t>
            </a:r>
            <a:r>
              <a:rPr lang="en-US" dirty="0">
                <a:hlinkClick r:id="rId2"/>
              </a:rPr>
              <a:t>spyware</a:t>
            </a:r>
            <a:r>
              <a:rPr lang="en-US" dirty="0"/>
              <a:t> and adware that can be installed automatically on computers.</a:t>
            </a:r>
          </a:p>
          <a:p>
            <a:pPr>
              <a:spcAft>
                <a:spcPts val="600"/>
              </a:spcAft>
            </a:pPr>
            <a:r>
              <a:rPr lang="en-US" b="1" dirty="0"/>
              <a:t>Software bugs: </a:t>
            </a:r>
            <a:endParaRPr lang="en-US" b="1" dirty="0" smtClean="0"/>
          </a:p>
          <a:p>
            <a:pPr lvl="1">
              <a:spcAft>
                <a:spcPts val="600"/>
              </a:spcAft>
            </a:pPr>
            <a:r>
              <a:rPr lang="en-US" dirty="0" smtClean="0"/>
              <a:t>Programmers </a:t>
            </a:r>
            <a:r>
              <a:rPr lang="en-US" dirty="0"/>
              <a:t>can accidentally or deliberately leave an exploitable bug in software.</a:t>
            </a:r>
          </a:p>
          <a:p>
            <a:pPr>
              <a:spcAft>
                <a:spcPts val="600"/>
              </a:spcAft>
            </a:pPr>
            <a:r>
              <a:rPr lang="en-US" b="1" dirty="0"/>
              <a:t>Unchecked user input: </a:t>
            </a:r>
            <a:endParaRPr lang="en-US" b="1" dirty="0" smtClean="0"/>
          </a:p>
          <a:p>
            <a:pPr lvl="1">
              <a:spcAft>
                <a:spcPts val="600"/>
              </a:spcAft>
            </a:pPr>
            <a:r>
              <a:rPr lang="en-US" dirty="0" smtClean="0"/>
              <a:t>If </a:t>
            </a:r>
            <a:r>
              <a:rPr lang="en-US" dirty="0"/>
              <a:t>your website or software assume all input is safe it may execute unintended SQL commands.</a:t>
            </a:r>
          </a:p>
          <a:p>
            <a:pPr>
              <a:spcAft>
                <a:spcPts val="600"/>
              </a:spcAft>
            </a:pPr>
            <a:r>
              <a:rPr lang="en-US" b="1" dirty="0"/>
              <a:t>People: </a:t>
            </a:r>
            <a:endParaRPr lang="en-US" b="1" dirty="0" smtClean="0"/>
          </a:p>
          <a:p>
            <a:pPr lvl="1">
              <a:spcAft>
                <a:spcPts val="600"/>
              </a:spcAft>
            </a:pPr>
            <a:r>
              <a:rPr lang="en-US" dirty="0" smtClean="0"/>
              <a:t>The </a:t>
            </a:r>
            <a:r>
              <a:rPr lang="en-US" dirty="0"/>
              <a:t>biggest vulnerability in any organization is the human at the end of the system. </a:t>
            </a:r>
            <a:r>
              <a:rPr lang="en-US" dirty="0">
                <a:hlinkClick r:id="rId3"/>
              </a:rPr>
              <a:t>Social engineering</a:t>
            </a:r>
            <a:r>
              <a:rPr lang="en-US" dirty="0"/>
              <a:t> is the biggest threat to the majority of organizations. </a:t>
            </a:r>
          </a:p>
          <a:p>
            <a:endParaRPr lang="en-US" dirty="0"/>
          </a:p>
        </p:txBody>
      </p:sp>
    </p:spTree>
    <p:extLst>
      <p:ext uri="{BB962C8B-B14F-4D97-AF65-F5344CB8AC3E}">
        <p14:creationId xmlns:p14="http://schemas.microsoft.com/office/powerpoint/2010/main" val="938410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Software Vulnerabilities</a:t>
            </a:r>
            <a:endParaRPr lang="en-US" dirty="0"/>
          </a:p>
        </p:txBody>
      </p:sp>
      <p:pic>
        <p:nvPicPr>
          <p:cNvPr id="4" name="Picture 3"/>
          <p:cNvPicPr>
            <a:picLocks noChangeAspect="1"/>
          </p:cNvPicPr>
          <p:nvPr/>
        </p:nvPicPr>
        <p:blipFill>
          <a:blip r:embed="rId2"/>
          <a:stretch>
            <a:fillRect/>
          </a:stretch>
        </p:blipFill>
        <p:spPr>
          <a:xfrm>
            <a:off x="4876800" y="2057400"/>
            <a:ext cx="4191000" cy="3419856"/>
          </a:xfrm>
          <a:prstGeom prst="rect">
            <a:avLst/>
          </a:prstGeom>
        </p:spPr>
      </p:pic>
      <p:sp>
        <p:nvSpPr>
          <p:cNvPr id="3" name="Content Placeholder 2"/>
          <p:cNvSpPr>
            <a:spLocks noGrp="1"/>
          </p:cNvSpPr>
          <p:nvPr>
            <p:ph idx="1"/>
          </p:nvPr>
        </p:nvSpPr>
        <p:spPr>
          <a:xfrm>
            <a:off x="26020" y="1600200"/>
            <a:ext cx="5791200" cy="4876800"/>
          </a:xfrm>
        </p:spPr>
        <p:txBody>
          <a:bodyPr>
            <a:normAutofit fontScale="92500"/>
          </a:bodyPr>
          <a:lstStyle/>
          <a:p>
            <a:r>
              <a:rPr lang="en-US" b="1" dirty="0" smtClean="0">
                <a:solidFill>
                  <a:srgbClr val="FF0000"/>
                </a:solidFill>
              </a:rPr>
              <a:t>Threats</a:t>
            </a:r>
            <a:r>
              <a:rPr lang="en-US" dirty="0" smtClean="0"/>
              <a:t>: a set of circumstances that has the potential to cause loss or harm.</a:t>
            </a:r>
          </a:p>
          <a:p>
            <a:r>
              <a:rPr lang="en-US" dirty="0"/>
              <a:t>Threats to computerized information systems include </a:t>
            </a:r>
            <a:r>
              <a:rPr lang="en-US" sz="2600" i="1" dirty="0">
                <a:solidFill>
                  <a:srgbClr val="7030A0"/>
                </a:solidFill>
              </a:rPr>
              <a:t>hardware and software failure</a:t>
            </a:r>
            <a:r>
              <a:rPr lang="en-US" dirty="0"/>
              <a:t>; </a:t>
            </a:r>
            <a:r>
              <a:rPr lang="en-US" sz="2600" i="1" dirty="0">
                <a:solidFill>
                  <a:srgbClr val="7030A0"/>
                </a:solidFill>
              </a:rPr>
              <a:t>user errors</a:t>
            </a:r>
            <a:r>
              <a:rPr lang="en-US" dirty="0"/>
              <a:t>; </a:t>
            </a:r>
            <a:r>
              <a:rPr lang="en-US" sz="2600" i="1" dirty="0">
                <a:solidFill>
                  <a:srgbClr val="7030A0"/>
                </a:solidFill>
              </a:rPr>
              <a:t>physical disasters such as fire or power failure</a:t>
            </a:r>
            <a:r>
              <a:rPr lang="en-US" dirty="0"/>
              <a:t>; </a:t>
            </a:r>
            <a:r>
              <a:rPr lang="en-US" sz="2600" i="1" dirty="0">
                <a:solidFill>
                  <a:srgbClr val="7030A0"/>
                </a:solidFill>
              </a:rPr>
              <a:t>theft of data, services, and equipment; unauthorized use of data</a:t>
            </a:r>
            <a:r>
              <a:rPr lang="en-US" dirty="0"/>
              <a:t>; and </a:t>
            </a:r>
            <a:r>
              <a:rPr lang="en-US" sz="2600" i="1" dirty="0">
                <a:solidFill>
                  <a:srgbClr val="7030A0"/>
                </a:solidFill>
              </a:rPr>
              <a:t>telecommunications disruptions</a:t>
            </a:r>
            <a:r>
              <a:rPr lang="en-US" dirty="0"/>
              <a:t>.</a:t>
            </a:r>
            <a:endParaRPr lang="en-US" dirty="0" smtClean="0"/>
          </a:p>
          <a:p>
            <a:endParaRPr lang="en-US" b="1" dirty="0" smtClean="0">
              <a:solidFill>
                <a:srgbClr val="002060"/>
              </a:solidFill>
            </a:endParaRPr>
          </a:p>
        </p:txBody>
      </p:sp>
    </p:spTree>
    <p:extLst>
      <p:ext uri="{BB962C8B-B14F-4D97-AF65-F5344CB8AC3E}">
        <p14:creationId xmlns:p14="http://schemas.microsoft.com/office/powerpoint/2010/main" val="296598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Control</a:t>
            </a:r>
            <a:r>
              <a:rPr lang="en-US" dirty="0" smtClean="0"/>
              <a:t> Vulnerability</a:t>
            </a:r>
            <a:endParaRPr lang="en-US" dirty="0"/>
          </a:p>
        </p:txBody>
      </p:sp>
      <p:sp>
        <p:nvSpPr>
          <p:cNvPr id="3" name="Content Placeholder 2"/>
          <p:cNvSpPr>
            <a:spLocks noGrp="1"/>
          </p:cNvSpPr>
          <p:nvPr>
            <p:ph idx="1"/>
          </p:nvPr>
        </p:nvSpPr>
        <p:spPr>
          <a:xfrm>
            <a:off x="457200" y="1600200"/>
            <a:ext cx="8534400" cy="4525963"/>
          </a:xfrm>
        </p:spPr>
        <p:txBody>
          <a:bodyPr/>
          <a:lstStyle/>
          <a:p>
            <a:r>
              <a:rPr lang="en-US" dirty="0" smtClean="0">
                <a:solidFill>
                  <a:srgbClr val="0070C0"/>
                </a:solidFill>
              </a:rPr>
              <a:t>Control</a:t>
            </a:r>
            <a:r>
              <a:rPr lang="en-US" dirty="0" smtClean="0"/>
              <a:t>: an action, device, policy, procedure, or technique that removes or reduces a vulnerability</a:t>
            </a:r>
          </a:p>
          <a:p>
            <a:r>
              <a:rPr lang="en-US" dirty="0" smtClean="0"/>
              <a:t>A </a:t>
            </a:r>
            <a:r>
              <a:rPr lang="en-US" dirty="0" smtClean="0">
                <a:solidFill>
                  <a:srgbClr val="FF0000"/>
                </a:solidFill>
              </a:rPr>
              <a:t>threat</a:t>
            </a:r>
            <a:r>
              <a:rPr lang="en-US" dirty="0" smtClean="0"/>
              <a:t> is blocked by </a:t>
            </a:r>
            <a:r>
              <a:rPr lang="en-US" dirty="0" smtClean="0">
                <a:solidFill>
                  <a:srgbClr val="0070C0"/>
                </a:solidFill>
              </a:rPr>
              <a:t>control</a:t>
            </a:r>
            <a:r>
              <a:rPr lang="en-US" dirty="0" smtClean="0"/>
              <a:t> of vulnerability </a:t>
            </a:r>
            <a:endParaRPr lang="en-US" dirty="0"/>
          </a:p>
        </p:txBody>
      </p:sp>
      <p:pic>
        <p:nvPicPr>
          <p:cNvPr id="4" name="Picture 3"/>
          <p:cNvPicPr>
            <a:picLocks noChangeAspect="1"/>
          </p:cNvPicPr>
          <p:nvPr/>
        </p:nvPicPr>
        <p:blipFill>
          <a:blip r:embed="rId2"/>
          <a:stretch>
            <a:fillRect/>
          </a:stretch>
        </p:blipFill>
        <p:spPr>
          <a:xfrm>
            <a:off x="490980" y="3990278"/>
            <a:ext cx="8500620" cy="2346325"/>
          </a:xfrm>
          <a:prstGeom prst="rect">
            <a:avLst/>
          </a:prstGeom>
        </p:spPr>
      </p:pic>
    </p:spTree>
    <p:extLst>
      <p:ext uri="{BB962C8B-B14F-4D97-AF65-F5344CB8AC3E}">
        <p14:creationId xmlns:p14="http://schemas.microsoft.com/office/powerpoint/2010/main" val="3055048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1791</TotalTime>
  <Words>2286</Words>
  <Application>Microsoft Office PowerPoint</Application>
  <PresentationFormat>On-screen Show (4:3)</PresentationFormat>
  <Paragraphs>390</Paragraphs>
  <Slides>61</Slides>
  <Notes>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Chapter 2.  </vt:lpstr>
      <vt:lpstr>Contents </vt:lpstr>
      <vt:lpstr>Software Vulnerabilities</vt:lpstr>
      <vt:lpstr>Software Vulnerabilities</vt:lpstr>
      <vt:lpstr>Software Vulnerabilities</vt:lpstr>
      <vt:lpstr>What cause vulnerabilities</vt:lpstr>
      <vt:lpstr>What cause vulnerabilities (cont.)</vt:lpstr>
      <vt:lpstr>Software Vulnerabilities</vt:lpstr>
      <vt:lpstr>Control Vulnerability</vt:lpstr>
      <vt:lpstr>Vulnerable Program</vt:lpstr>
      <vt:lpstr>Vulnerable Program</vt:lpstr>
      <vt:lpstr>Most Common Vulnerabilities</vt:lpstr>
      <vt:lpstr>Questions </vt:lpstr>
      <vt:lpstr>Buffer overflow</vt:lpstr>
      <vt:lpstr>Program memory layout</vt:lpstr>
      <vt:lpstr>Program Memory Stack</vt:lpstr>
      <vt:lpstr>Function Call Stack</vt:lpstr>
      <vt:lpstr>Stack Layout for Function Call Chain</vt:lpstr>
      <vt:lpstr>Stack Buffer-Oveflow attack</vt:lpstr>
      <vt:lpstr>Some examples - What is Buffer Overflow?</vt:lpstr>
      <vt:lpstr>Some examples</vt:lpstr>
      <vt:lpstr>Copy Data to Buffer</vt:lpstr>
      <vt:lpstr>Buffer overflow</vt:lpstr>
      <vt:lpstr>Exploiting a Buffer Overflow Vulnerability</vt:lpstr>
      <vt:lpstr>PowerPoint Presentation</vt:lpstr>
      <vt:lpstr>PowerPoint Presentation</vt:lpstr>
      <vt:lpstr>Countermeasures </vt:lpstr>
      <vt:lpstr>PowerPoint Presentation</vt:lpstr>
      <vt:lpstr>Lab1. Buffer Overflow</vt:lpstr>
      <vt:lpstr>Lab1. Buffer Overflow (cont.)</vt:lpstr>
      <vt:lpstr>OS Security </vt:lpstr>
      <vt:lpstr>What does Operating System Security (OS Security) mean?</vt:lpstr>
      <vt:lpstr>What does Operating System Security (OS Security) mean? (cont.)</vt:lpstr>
      <vt:lpstr>What does Operating System Security (OS Security) mean? (cont.)</vt:lpstr>
      <vt:lpstr>OS security issues</vt:lpstr>
      <vt:lpstr>The components of an OS security environment</vt:lpstr>
      <vt:lpstr>Services </vt:lpstr>
      <vt:lpstr>Files </vt:lpstr>
      <vt:lpstr>File permissions</vt:lpstr>
      <vt:lpstr>Sharing Files</vt:lpstr>
      <vt:lpstr>Memory </vt:lpstr>
      <vt:lpstr>Authentication </vt:lpstr>
      <vt:lpstr>Authorization </vt:lpstr>
      <vt:lpstr>User administration</vt:lpstr>
      <vt:lpstr>NIST approach phases</vt:lpstr>
      <vt:lpstr>OS layered model</vt:lpstr>
      <vt:lpstr>Operating Systems Hardening</vt:lpstr>
      <vt:lpstr>Installing and patching</vt:lpstr>
      <vt:lpstr>Remove unnecessary support</vt:lpstr>
      <vt:lpstr>Configure authentication</vt:lpstr>
      <vt:lpstr>Additional security and Testing</vt:lpstr>
      <vt:lpstr>Application Security</vt:lpstr>
      <vt:lpstr>Application execution</vt:lpstr>
      <vt:lpstr>Maintenance </vt:lpstr>
      <vt:lpstr>Logging </vt:lpstr>
      <vt:lpstr>Data backup</vt:lpstr>
      <vt:lpstr>What should the OS protect?</vt:lpstr>
      <vt:lpstr>Network protection</vt:lpstr>
      <vt:lpstr>Malware protection</vt:lpstr>
      <vt:lpstr>Q&amp;A</vt:lpstr>
      <vt:lpstr>OS security audit &amp; assessment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Software &amp; OS Security</dc:title>
  <dc:creator>Admin</dc:creator>
  <cp:lastModifiedBy>Admin</cp:lastModifiedBy>
  <cp:revision>95</cp:revision>
  <dcterms:created xsi:type="dcterms:W3CDTF">2006-08-16T00:00:00Z</dcterms:created>
  <dcterms:modified xsi:type="dcterms:W3CDTF">2020-10-07T01:34:00Z</dcterms:modified>
</cp:coreProperties>
</file>