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8" r:id="rId4"/>
    <p:sldId id="320" r:id="rId5"/>
    <p:sldId id="321" r:id="rId6"/>
    <p:sldId id="293" r:id="rId7"/>
    <p:sldId id="294" r:id="rId8"/>
    <p:sldId id="314" r:id="rId9"/>
    <p:sldId id="337" r:id="rId10"/>
    <p:sldId id="336" r:id="rId11"/>
    <p:sldId id="339" r:id="rId12"/>
    <p:sldId id="324" r:id="rId13"/>
    <p:sldId id="326" r:id="rId14"/>
    <p:sldId id="325" r:id="rId15"/>
    <p:sldId id="327" r:id="rId16"/>
    <p:sldId id="328" r:id="rId17"/>
    <p:sldId id="329" r:id="rId18"/>
    <p:sldId id="330" r:id="rId19"/>
    <p:sldId id="340" r:id="rId20"/>
    <p:sldId id="341" r:id="rId21"/>
    <p:sldId id="331" r:id="rId22"/>
    <p:sldId id="332" r:id="rId23"/>
    <p:sldId id="333" r:id="rId24"/>
    <p:sldId id="342" r:id="rId25"/>
    <p:sldId id="344" r:id="rId26"/>
    <p:sldId id="345" r:id="rId27"/>
    <p:sldId id="346" r:id="rId28"/>
    <p:sldId id="343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77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99AF-42D7-4A07-9943-918696688DB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64C1-204F-4435-96EF-B43E4DADB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077" y="654265"/>
            <a:ext cx="11508826" cy="194704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4000" dirty="0" smtClean="0"/>
              <a:t>Lesson </a:t>
            </a:r>
            <a:r>
              <a:rPr lang="en-US" sz="4000" dirty="0"/>
              <a:t>4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                          </a:t>
            </a:r>
            <a:r>
              <a:rPr lang="en-US" sz="6000" b="1" dirty="0" smtClean="0"/>
              <a:t>Authentication</a:t>
            </a:r>
            <a:endParaRPr lang="en-US" sz="4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57" y="3028127"/>
            <a:ext cx="6312745" cy="341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3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616" y="1450610"/>
            <a:ext cx="10978318" cy="49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rgbClr val="7030A0"/>
                </a:solidFill>
              </a:rPr>
              <a:t>“Passwords are one of the biggest practical problems facing security engineers today.”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626" y="1960383"/>
            <a:ext cx="48407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Problems: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 smtClean="0"/>
              <a:t>Easy to share (intentionally or not)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 smtClean="0"/>
              <a:t>Easy to forget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 smtClean="0"/>
              <a:t>Often easy to guess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 smtClean="0"/>
              <a:t>Too </a:t>
            </a:r>
            <a:r>
              <a:rPr lang="en-US" altLang="en-US" sz="2400" dirty="0"/>
              <a:t>many passwords to remember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986" y="4017363"/>
            <a:ext cx="5390924" cy="828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Password vulnerabilities</a:t>
            </a:r>
            <a:endParaRPr lang="en-US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4650" y="4706911"/>
            <a:ext cx="10972800" cy="191392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Access </a:t>
            </a:r>
            <a:r>
              <a:rPr lang="en-US" sz="2400" dirty="0"/>
              <a:t>the password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Brute force </a:t>
            </a:r>
            <a:r>
              <a:rPr lang="en-US" sz="2400" dirty="0" smtClean="0"/>
              <a:t>attacks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Directory </a:t>
            </a:r>
            <a:r>
              <a:rPr lang="en-US" sz="2400" dirty="0" smtClean="0"/>
              <a:t>attacks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Social </a:t>
            </a:r>
            <a:r>
              <a:rPr lang="en-US" sz="2400" dirty="0" smtClean="0"/>
              <a:t>engineering</a:t>
            </a:r>
            <a:endParaRPr lang="en-US" sz="12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15985" y="3717563"/>
            <a:ext cx="6115986" cy="173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Complex password policy</a:t>
            </a:r>
          </a:p>
          <a:p>
            <a:pPr lvl="1"/>
            <a:r>
              <a:rPr lang="en-US" sz="2400" dirty="0" smtClean="0"/>
              <a:t>Forcing users to pick stronger passwords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Strategies for strong passwords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Proactive password checking</a:t>
            </a:r>
          </a:p>
          <a:p>
            <a:pPr lvl="1"/>
            <a:r>
              <a:rPr lang="en-US" dirty="0" smtClean="0"/>
              <a:t>Users select a potential password which is tested</a:t>
            </a:r>
          </a:p>
          <a:p>
            <a:pPr lvl="1"/>
            <a:r>
              <a:rPr lang="en-US" dirty="0" smtClean="0"/>
              <a:t>Weak passwords are not accepted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Reactive password checking</a:t>
            </a:r>
          </a:p>
          <a:p>
            <a:pPr lvl="1"/>
            <a:r>
              <a:rPr lang="en-US" dirty="0" err="1" smtClean="0"/>
              <a:t>SysAdmin</a:t>
            </a:r>
            <a:r>
              <a:rPr lang="en-US" dirty="0" smtClean="0"/>
              <a:t> periodically runs password cracking </a:t>
            </a:r>
            <a:r>
              <a:rPr lang="en-US" dirty="0" smtClean="0"/>
              <a:t>tools </a:t>
            </a:r>
            <a:r>
              <a:rPr lang="en-US" dirty="0" smtClean="0"/>
              <a:t>to detect weak passwords that must be replaced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Computer-generated passwords</a:t>
            </a:r>
          </a:p>
          <a:p>
            <a:pPr lvl="1"/>
            <a:r>
              <a:rPr lang="en-US" dirty="0" smtClean="0"/>
              <a:t>Random passwords are strong but difficult to 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Something you are/do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B050"/>
                </a:solidFill>
              </a:rPr>
              <a:t>(Inherence-based)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Biometric - </a:t>
            </a:r>
            <a:r>
              <a:rPr lang="en-US" altLang="en-US" b="1" dirty="0">
                <a:solidFill>
                  <a:schemeClr val="accent2"/>
                </a:solidFill>
              </a:rPr>
              <a:t>“You are your key</a:t>
            </a:r>
            <a:r>
              <a:rPr lang="en-US" altLang="en-US" b="1" dirty="0" smtClean="0">
                <a:solidFill>
                  <a:schemeClr val="accent2"/>
                </a:solidFill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Examples:</a:t>
            </a:r>
            <a:endParaRPr lang="en-US" altLang="en-US" sz="24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Fingerprint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Handwritten signature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Facial 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Speech </a:t>
            </a:r>
            <a:r>
              <a:rPr lang="en-US" altLang="en-US" sz="2000" dirty="0" smtClean="0"/>
              <a:t>recognition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Iris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Voice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…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78" y="1245219"/>
            <a:ext cx="2555902" cy="168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ngerprintscan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40" y="2257816"/>
            <a:ext cx="258603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13" y="3080141"/>
            <a:ext cx="3276600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02" y="4421578"/>
            <a:ext cx="5184176" cy="204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32" y="464950"/>
            <a:ext cx="9242105" cy="59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6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Something you have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i="1" dirty="0" smtClean="0">
                <a:solidFill>
                  <a:srgbClr val="00B050"/>
                </a:solidFill>
              </a:rPr>
              <a:t>(Ownership-based)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600203"/>
            <a:ext cx="7764905" cy="4525963"/>
          </a:xfrm>
        </p:spPr>
        <p:txBody>
          <a:bodyPr/>
          <a:lstStyle/>
          <a:p>
            <a:pPr marL="573088" lvl="2"/>
            <a:r>
              <a:rPr lang="en-US" altLang="en-US" b="1" dirty="0" smtClean="0"/>
              <a:t>E-Token</a:t>
            </a:r>
            <a:r>
              <a:rPr lang="en-US" altLang="en-US" dirty="0" smtClean="0"/>
              <a:t>: </a:t>
            </a:r>
            <a:r>
              <a:rPr lang="en-US" dirty="0"/>
              <a:t>store credentials such as passwords, digital signatures and certificates, and private keys</a:t>
            </a:r>
            <a:endParaRPr lang="en-US" altLang="en-US" dirty="0" smtClean="0"/>
          </a:p>
          <a:p>
            <a:pPr marL="573088" lvl="2"/>
            <a:r>
              <a:rPr lang="en-US" altLang="en-US" b="1" dirty="0" smtClean="0"/>
              <a:t>RFID</a:t>
            </a:r>
            <a:r>
              <a:rPr lang="en-US" altLang="en-US" dirty="0" smtClean="0"/>
              <a:t>: </a:t>
            </a:r>
            <a:r>
              <a:rPr lang="en-US" dirty="0"/>
              <a:t>Integrated circuit(s) with an antenna that can respond to an </a:t>
            </a:r>
            <a:r>
              <a:rPr lang="en-US" dirty="0" err="1"/>
              <a:t>RF</a:t>
            </a:r>
            <a:r>
              <a:rPr lang="en-US" dirty="0"/>
              <a:t> signal with identity </a:t>
            </a:r>
            <a:r>
              <a:rPr lang="en-US" dirty="0" smtClean="0"/>
              <a:t>information</a:t>
            </a:r>
            <a:endParaRPr lang="en-US" altLang="en-US" dirty="0" smtClean="0"/>
          </a:p>
          <a:p>
            <a:pPr marL="573088" lvl="2"/>
            <a:r>
              <a:rPr lang="en-US" altLang="en-US" b="1" dirty="0" smtClean="0"/>
              <a:t>Smart card</a:t>
            </a:r>
          </a:p>
          <a:p>
            <a:pPr marL="573088" lvl="2"/>
            <a:r>
              <a:rPr lang="en-US" altLang="en-US" b="1" dirty="0" smtClean="0"/>
              <a:t>Digital Certificates </a:t>
            </a:r>
            <a:r>
              <a:rPr lang="en-US" altLang="en-US" dirty="0" smtClean="0"/>
              <a:t>(used by Websites to authenticate themselves to customers)</a:t>
            </a: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93" y="337279"/>
            <a:ext cx="2504086" cy="165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337279"/>
            <a:ext cx="1767590" cy="17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03" y="2258517"/>
            <a:ext cx="35814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5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One Time Password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password that change frequently</a:t>
            </a:r>
          </a:p>
          <a:p>
            <a:r>
              <a:rPr lang="en-US" dirty="0" smtClean="0"/>
              <a:t>Systems using </a:t>
            </a:r>
            <a:r>
              <a:rPr lang="en-US" dirty="0" err="1" smtClean="0"/>
              <a:t>OTPs</a:t>
            </a:r>
            <a:r>
              <a:rPr lang="en-US" dirty="0" smtClean="0"/>
              <a:t> generate a unique password on demand that is not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Time-synchronized </a:t>
            </a:r>
            <a:r>
              <a:rPr lang="en-US" dirty="0" err="1" smtClean="0"/>
              <a:t>OTP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/>
          <a:stretch/>
        </p:blipFill>
        <p:spPr bwMode="auto">
          <a:xfrm>
            <a:off x="2143124" y="1178918"/>
            <a:ext cx="8643695" cy="520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1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Challenge-based </a:t>
            </a:r>
            <a:r>
              <a:rPr lang="en-US" dirty="0" err="1" smtClean="0">
                <a:solidFill>
                  <a:srgbClr val="002060"/>
                </a:solidFill>
              </a:rPr>
              <a:t>OTP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2060"/>
                </a:solidFill>
              </a:rPr>
              <a:t>Authentication server </a:t>
            </a:r>
            <a:r>
              <a:rPr lang="en-US" dirty="0" smtClean="0"/>
              <a:t>displays </a:t>
            </a:r>
            <a:r>
              <a:rPr lang="en-US" dirty="0" smtClean="0">
                <a:solidFill>
                  <a:srgbClr val="FF0000"/>
                </a:solidFill>
              </a:rPr>
              <a:t>a challenge </a:t>
            </a:r>
            <a:r>
              <a:rPr lang="en-US" dirty="0" smtClean="0"/>
              <a:t>(a random number) to the user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2060"/>
                </a:solidFill>
              </a:rPr>
              <a:t>User</a:t>
            </a:r>
            <a:r>
              <a:rPr lang="en-US" dirty="0" smtClean="0"/>
              <a:t> then enters the challenge number into the token (executes a special algorithm to generate a password)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Because the authentication server has the same algorithm, it can also generate the password and compare it against that entered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Single Sign 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2060"/>
                </a:solidFill>
              </a:rPr>
              <a:t>Multiple applications</a:t>
            </a:r>
            <a:r>
              <a:rPr lang="en-US" dirty="0" smtClean="0"/>
              <a:t>, each requires login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Provide users with the ability to login only once for usability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2060"/>
                </a:solidFill>
              </a:rPr>
              <a:t>Automatically </a:t>
            </a:r>
            <a:r>
              <a:rPr lang="en-US" dirty="0" smtClean="0"/>
              <a:t>propagate login to all applications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Single Sign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</a:t>
            </a:r>
          </a:p>
          <a:p>
            <a:pPr lvl="1"/>
            <a:r>
              <a:rPr lang="en-US" dirty="0" smtClean="0"/>
              <a:t>Unified mechanism</a:t>
            </a:r>
          </a:p>
          <a:p>
            <a:pPr lvl="1"/>
            <a:r>
              <a:rPr lang="en-US" dirty="0" smtClean="0"/>
              <a:t>One login/password to remember</a:t>
            </a:r>
          </a:p>
          <a:p>
            <a:pPr lvl="1"/>
            <a:r>
              <a:rPr lang="en-US" dirty="0" smtClean="0"/>
              <a:t>New applications reuse code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Disadvantages</a:t>
            </a:r>
          </a:p>
          <a:p>
            <a:pPr lvl="1"/>
            <a:r>
              <a:rPr lang="en-US" dirty="0" smtClean="0"/>
              <a:t>Can weaken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2" y="1755228"/>
            <a:ext cx="10641724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Time Password (</a:t>
            </a:r>
            <a:r>
              <a:rPr lang="en-US" dirty="0" err="1" smtClean="0"/>
              <a:t>OTP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Single-Sign-On (</a:t>
            </a:r>
            <a:r>
              <a:rPr lang="en-US" dirty="0" err="1" smtClean="0"/>
              <a:t>SSO</a:t>
            </a:r>
            <a:r>
              <a:rPr lang="en-US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Labs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782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Implementing authentication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Local authentication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Network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Radius</a:t>
            </a:r>
          </a:p>
          <a:p>
            <a:r>
              <a:rPr lang="en-US" dirty="0" smtClean="0"/>
              <a:t>Kerberos</a:t>
            </a:r>
          </a:p>
          <a:p>
            <a:r>
              <a:rPr lang="en-US" dirty="0" err="1" smtClean="0"/>
              <a:t>TACACS</a:t>
            </a:r>
            <a:r>
              <a:rPr lang="en-US" dirty="0" smtClean="0"/>
              <a:t>+</a:t>
            </a:r>
          </a:p>
          <a:p>
            <a:r>
              <a:rPr lang="en-US" dirty="0" err="1" smtClean="0"/>
              <a:t>LDAP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and Wireless LANs</a:t>
            </a:r>
          </a:p>
          <a:p>
            <a:r>
              <a:rPr lang="en-US" dirty="0" smtClean="0"/>
              <a:t>Radius clients: server, switch, AP</a:t>
            </a:r>
          </a:p>
          <a:p>
            <a:r>
              <a:rPr lang="en-US" dirty="0" smtClean="0"/>
              <a:t>Radius server authenticates and authorized the radius client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/>
          <a:stretch/>
        </p:blipFill>
        <p:spPr bwMode="auto">
          <a:xfrm>
            <a:off x="1693889" y="327833"/>
            <a:ext cx="8588817" cy="578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Lab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629" y="1390341"/>
            <a:ext cx="10972800" cy="4525963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Password policies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Create an account and test some functionalities: 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the password length</a:t>
            </a:r>
          </a:p>
          <a:p>
            <a:pPr lvl="1"/>
            <a:r>
              <a:rPr lang="en-US" dirty="0"/>
              <a:t>Strong password</a:t>
            </a:r>
          </a:p>
          <a:p>
            <a:pPr lvl="1"/>
            <a:r>
              <a:rPr lang="en-US" dirty="0"/>
              <a:t>Account lockout </a:t>
            </a:r>
            <a:r>
              <a:rPr lang="en-US" dirty="0" smtClean="0"/>
              <a:t>threshold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WiFi</a:t>
            </a:r>
            <a:r>
              <a:rPr lang="en-US" b="1" dirty="0" smtClean="0"/>
              <a:t> User authentication (</a:t>
            </a:r>
            <a:r>
              <a:rPr lang="en-US" b="1" dirty="0" err="1" smtClean="0"/>
              <a:t>WiFi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WPA2</a:t>
            </a:r>
            <a:endParaRPr lang="en-US" dirty="0"/>
          </a:p>
          <a:p>
            <a:pPr lvl="1"/>
            <a:r>
              <a:rPr lang="en-US" dirty="0" smtClean="0"/>
              <a:t>RADIUS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Lab. Password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</a:t>
            </a:r>
          </a:p>
          <a:p>
            <a:pPr fontAlgn="base"/>
            <a:r>
              <a:rPr lang="en-US" dirty="0"/>
              <a:t>A strong password should contain:</a:t>
            </a:r>
          </a:p>
          <a:p>
            <a:pPr lvl="1" fontAlgn="base"/>
            <a:r>
              <a:rPr lang="en-US" dirty="0"/>
              <a:t>Upper case letters</a:t>
            </a:r>
          </a:p>
          <a:p>
            <a:pPr lvl="1" fontAlgn="base"/>
            <a:r>
              <a:rPr lang="en-US" dirty="0"/>
              <a:t>Lower case letters</a:t>
            </a:r>
          </a:p>
          <a:p>
            <a:pPr lvl="1" fontAlgn="base"/>
            <a:r>
              <a:rPr lang="en-US" dirty="0"/>
              <a:t>Digits</a:t>
            </a:r>
          </a:p>
          <a:p>
            <a:pPr lvl="1" fontAlgn="base"/>
            <a:r>
              <a:rPr lang="en-US" dirty="0" smtClean="0"/>
              <a:t>Symbols</a:t>
            </a:r>
          </a:p>
          <a:p>
            <a:pPr fontAlgn="base"/>
            <a:r>
              <a:rPr lang="en-US" dirty="0"/>
              <a:t>we will use the </a:t>
            </a:r>
            <a:r>
              <a:rPr lang="en-US" dirty="0" err="1"/>
              <a:t>pwquality</a:t>
            </a:r>
            <a:r>
              <a:rPr lang="en-US" dirty="0"/>
              <a:t> module of PAM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8466" y="5656457"/>
            <a:ext cx="7510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$ </a:t>
            </a:r>
            <a:r>
              <a:rPr lang="en-US" sz="2800" dirty="0" err="1">
                <a:solidFill>
                  <a:srgbClr val="7030A0"/>
                </a:solidFill>
              </a:rPr>
              <a:t>sudo</a:t>
            </a:r>
            <a:r>
              <a:rPr lang="en-US" sz="2800" dirty="0">
                <a:solidFill>
                  <a:srgbClr val="7030A0"/>
                </a:solidFill>
              </a:rPr>
              <a:t> apt install </a:t>
            </a:r>
            <a:r>
              <a:rPr lang="en-US" sz="2800" dirty="0" err="1">
                <a:solidFill>
                  <a:srgbClr val="7030A0"/>
                </a:solidFill>
              </a:rPr>
              <a:t>libpam-pwquality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34" y="273506"/>
            <a:ext cx="11520651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first copy “/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pam.d</a:t>
            </a:r>
            <a:r>
              <a:rPr lang="en-US" sz="2400" dirty="0" smtClean="0"/>
              <a:t>/common-password” file before  configuring any changes.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8" y="756386"/>
            <a:ext cx="10555014" cy="37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5503" y="1284965"/>
            <a:ext cx="9419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$</a:t>
            </a:r>
            <a:r>
              <a:rPr lang="en-US" sz="2400" b="1" dirty="0" err="1" smtClean="0">
                <a:solidFill>
                  <a:srgbClr val="7030A0"/>
                </a:solidFill>
              </a:rPr>
              <a:t>sudo</a:t>
            </a:r>
            <a:r>
              <a:rPr lang="en-US" sz="2400" b="1" dirty="0">
                <a:solidFill>
                  <a:srgbClr val="7030A0"/>
                </a:solidFill>
              </a:rPr>
              <a:t> </a:t>
            </a:r>
            <a:r>
              <a:rPr lang="en-US" sz="2400" b="1" dirty="0" smtClean="0">
                <a:solidFill>
                  <a:srgbClr val="7030A0"/>
                </a:solidFill>
              </a:rPr>
              <a:t>vi</a:t>
            </a:r>
            <a:r>
              <a:rPr lang="en-US" sz="2400" b="1" dirty="0">
                <a:solidFill>
                  <a:srgbClr val="7030A0"/>
                </a:solidFill>
              </a:rPr>
              <a:t> /</a:t>
            </a:r>
            <a:r>
              <a:rPr lang="en-US" sz="2400" b="1" dirty="0" err="1" smtClean="0">
                <a:solidFill>
                  <a:srgbClr val="7030A0"/>
                </a:solidFill>
              </a:rPr>
              <a:t>etc</a:t>
            </a:r>
            <a:r>
              <a:rPr lang="en-US" sz="2400" b="1" dirty="0" smtClean="0">
                <a:solidFill>
                  <a:srgbClr val="7030A0"/>
                </a:solidFill>
              </a:rPr>
              <a:t>/</a:t>
            </a:r>
            <a:r>
              <a:rPr lang="en-US" sz="2400" b="1" dirty="0" err="1" smtClean="0">
                <a:solidFill>
                  <a:srgbClr val="7030A0"/>
                </a:solidFill>
              </a:rPr>
              <a:t>pam.d</a:t>
            </a:r>
            <a:r>
              <a:rPr lang="en-US" sz="2400" b="1" dirty="0" smtClean="0">
                <a:solidFill>
                  <a:srgbClr val="7030A0"/>
                </a:solidFill>
              </a:rPr>
              <a:t>/common-password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sudo</a:t>
            </a:r>
            <a:r>
              <a:rPr lang="en-US" sz="2400" dirty="0" smtClean="0"/>
              <a:t>  vi /</a:t>
            </a:r>
            <a:r>
              <a:rPr lang="en-US" sz="2400" dirty="0" err="1" smtClean="0"/>
              <a:t>etc</a:t>
            </a:r>
            <a:r>
              <a:rPr lang="en-US" sz="2400" dirty="0" smtClean="0"/>
              <a:t>/security/</a:t>
            </a:r>
            <a:r>
              <a:rPr lang="en-US" sz="2400" dirty="0" err="1" smtClean="0"/>
              <a:t>pwquality.conf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$</a:t>
            </a:r>
            <a:r>
              <a:rPr lang="en-US" sz="2400" b="1" dirty="0" err="1" smtClean="0">
                <a:solidFill>
                  <a:srgbClr val="7030A0"/>
                </a:solidFill>
              </a:rPr>
              <a:t>sudo</a:t>
            </a:r>
            <a:r>
              <a:rPr lang="en-US" sz="2400" b="1" dirty="0" smtClean="0">
                <a:solidFill>
                  <a:srgbClr val="7030A0"/>
                </a:solidFill>
              </a:rPr>
              <a:t>  vi  /</a:t>
            </a:r>
            <a:r>
              <a:rPr lang="en-US" sz="2400" b="1" dirty="0" err="1" smtClean="0">
                <a:solidFill>
                  <a:srgbClr val="7030A0"/>
                </a:solidFill>
              </a:rPr>
              <a:t>etc</a:t>
            </a:r>
            <a:r>
              <a:rPr lang="en-US" sz="2400" b="1" dirty="0" smtClean="0">
                <a:solidFill>
                  <a:srgbClr val="7030A0"/>
                </a:solidFill>
              </a:rPr>
              <a:t>/</a:t>
            </a:r>
            <a:r>
              <a:rPr lang="en-US" sz="2400" b="1" dirty="0" err="1" smtClean="0">
                <a:solidFill>
                  <a:srgbClr val="7030A0"/>
                </a:solidFill>
              </a:rPr>
              <a:t>login.defs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554" y="2557042"/>
            <a:ext cx="1148649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password   </a:t>
            </a:r>
            <a:r>
              <a:rPr lang="en-US" sz="2400" dirty="0" smtClean="0"/>
              <a:t>requisite </a:t>
            </a:r>
            <a:r>
              <a:rPr lang="en-US" sz="2400" dirty="0" err="1" smtClean="0"/>
              <a:t>pam_pwquality.so</a:t>
            </a:r>
            <a:r>
              <a:rPr lang="en-US" sz="2400" dirty="0">
                <a:solidFill>
                  <a:srgbClr val="7030A0"/>
                </a:solidFill>
              </a:rPr>
              <a:t> retry=4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minlen</a:t>
            </a:r>
            <a:r>
              <a:rPr lang="en-US" sz="2400" dirty="0" smtClean="0">
                <a:solidFill>
                  <a:srgbClr val="7030A0"/>
                </a:solidFill>
              </a:rPr>
              <a:t>=9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 err="1" smtClean="0"/>
              <a:t>difok</a:t>
            </a:r>
            <a:r>
              <a:rPr lang="en-US" sz="2400" dirty="0" smtClean="0"/>
              <a:t>=4</a:t>
            </a:r>
            <a:r>
              <a:rPr lang="en-US" sz="2400" dirty="0"/>
              <a:t> 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lcredit</a:t>
            </a:r>
            <a:r>
              <a:rPr lang="en-US" sz="2400" dirty="0">
                <a:solidFill>
                  <a:srgbClr val="FF0000"/>
                </a:solidFill>
              </a:rPr>
              <a:t>=-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ucredit</a:t>
            </a:r>
            <a:r>
              <a:rPr lang="en-US" sz="2400" dirty="0" smtClean="0">
                <a:solidFill>
                  <a:srgbClr val="FF0000"/>
                </a:solidFill>
              </a:rPr>
              <a:t>=2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 err="1">
                <a:solidFill>
                  <a:srgbClr val="FF0000"/>
                </a:solidFill>
              </a:rPr>
              <a:t>dcredit</a:t>
            </a:r>
            <a:r>
              <a:rPr lang="en-US" sz="2400" dirty="0" smtClean="0">
                <a:solidFill>
                  <a:srgbClr val="FF0000"/>
                </a:solidFill>
              </a:rPr>
              <a:t>=-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FF0000"/>
                </a:solidFill>
              </a:rPr>
              <a:t>ocredit</a:t>
            </a:r>
            <a:r>
              <a:rPr lang="en-US" sz="2400" dirty="0">
                <a:solidFill>
                  <a:srgbClr val="FF0000"/>
                </a:solidFill>
              </a:rPr>
              <a:t>=-1</a:t>
            </a:r>
            <a:r>
              <a:rPr lang="en-US" sz="2400" dirty="0"/>
              <a:t> </a:t>
            </a:r>
            <a:r>
              <a:rPr lang="en-US" sz="2400" dirty="0" err="1"/>
              <a:t>reject_username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enforce_for_root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554" y="3756003"/>
            <a:ext cx="111094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b="1" dirty="0"/>
              <a:t>retry</a:t>
            </a:r>
            <a:r>
              <a:rPr lang="en-US" sz="2000" dirty="0"/>
              <a:t>: No. of consecutive times a user can enter an incorrect password.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minlen</a:t>
            </a:r>
            <a:r>
              <a:rPr lang="en-US" sz="2000" b="1" dirty="0"/>
              <a:t>:</a:t>
            </a:r>
            <a:r>
              <a:rPr lang="en-US" sz="2000" dirty="0"/>
              <a:t> Minimum length of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difok</a:t>
            </a:r>
            <a:r>
              <a:rPr lang="en-US" sz="2000" b="1" dirty="0"/>
              <a:t>:</a:t>
            </a:r>
            <a:r>
              <a:rPr lang="en-US" sz="2000" dirty="0"/>
              <a:t> No. of character that can be similar to the old password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lcredit</a:t>
            </a:r>
            <a:r>
              <a:rPr lang="en-US" sz="2000" b="1" dirty="0"/>
              <a:t>:</a:t>
            </a:r>
            <a:r>
              <a:rPr lang="en-US" sz="2000" dirty="0"/>
              <a:t> Min No. of lowercase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ucredit</a:t>
            </a:r>
            <a:r>
              <a:rPr lang="en-US" sz="2000" b="1" dirty="0"/>
              <a:t>:</a:t>
            </a:r>
            <a:r>
              <a:rPr lang="en-US" sz="2000" dirty="0"/>
              <a:t> Min No. of uppercase letters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dcredit</a:t>
            </a:r>
            <a:r>
              <a:rPr lang="en-US" sz="2000" b="1" dirty="0"/>
              <a:t>:</a:t>
            </a:r>
            <a:r>
              <a:rPr lang="en-US" sz="2000" dirty="0"/>
              <a:t> Min No. of digits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ocredit</a:t>
            </a:r>
            <a:r>
              <a:rPr lang="en-US" sz="2000" b="1" dirty="0"/>
              <a:t>:</a:t>
            </a:r>
            <a:r>
              <a:rPr lang="en-US" sz="2000" dirty="0"/>
              <a:t> Min No. of symbols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reject_username</a:t>
            </a:r>
            <a:r>
              <a:rPr lang="en-US" sz="2000" b="1" dirty="0"/>
              <a:t>:</a:t>
            </a:r>
            <a:r>
              <a:rPr lang="en-US" sz="2000" dirty="0"/>
              <a:t> Rejects the password containing the user name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b="1" dirty="0" err="1"/>
              <a:t>enforce_for_root</a:t>
            </a:r>
            <a:r>
              <a:rPr lang="en-US" sz="2000" b="1" dirty="0"/>
              <a:t>:</a:t>
            </a:r>
            <a:r>
              <a:rPr lang="en-US" sz="2000" dirty="0"/>
              <a:t> Also enforce the policy for the root user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96303" y="1545021"/>
            <a:ext cx="481500" cy="9402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reboot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useradd</a:t>
            </a:r>
            <a:r>
              <a:rPr lang="en-US" dirty="0" smtClean="0"/>
              <a:t> </a:t>
            </a:r>
            <a:r>
              <a:rPr lang="en-US" dirty="0" err="1" smtClean="0"/>
              <a:t>namlh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  <a:r>
              <a:rPr lang="en-US" dirty="0" err="1" smtClean="0"/>
              <a:t>namlh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0984"/>
              </p:ext>
            </p:extLst>
          </p:nvPr>
        </p:nvGraphicFramePr>
        <p:xfrm>
          <a:off x="382160" y="1738859"/>
          <a:ext cx="10979051" cy="455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7654256" imgH="3178198" progId="Visio.Drawing.11">
                  <p:embed/>
                </p:oleObj>
              </mc:Choice>
              <mc:Fallback>
                <p:oleObj name="Visio" r:id="rId3" imgW="7654256" imgH="31781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60" y="1738859"/>
                        <a:ext cx="10979051" cy="4557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6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Summary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55430"/>
          </a:xfrm>
        </p:spPr>
        <p:txBody>
          <a:bodyPr>
            <a:normAutofit/>
          </a:bodyPr>
          <a:lstStyle/>
          <a:p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</a:t>
            </a:r>
            <a:r>
              <a:rPr lang="en-US" dirty="0" smtClean="0">
                <a:solidFill>
                  <a:srgbClr val="FF0000"/>
                </a:solidFill>
              </a:rPr>
              <a:t>identity</a:t>
            </a:r>
          </a:p>
          <a:p>
            <a:r>
              <a:rPr lang="en-US" dirty="0" smtClean="0"/>
              <a:t>Multiple factors: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Something you know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Something you have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Something you are</a:t>
            </a:r>
          </a:p>
          <a:p>
            <a:r>
              <a:rPr lang="en-US" dirty="0" smtClean="0"/>
              <a:t>Implementing authentication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Local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network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25" r="3580" b="13875"/>
          <a:stretch>
            <a:fillRect/>
          </a:stretch>
        </p:blipFill>
        <p:spPr bwMode="auto">
          <a:xfrm>
            <a:off x="2245294" y="696325"/>
            <a:ext cx="8960160" cy="608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4583" y="141017"/>
            <a:ext cx="2844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879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1" y="1557117"/>
            <a:ext cx="6195849" cy="17591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Authentication is about </a:t>
            </a:r>
            <a:r>
              <a:rPr lang="en-US" dirty="0">
                <a:solidFill>
                  <a:srgbClr val="FF0000"/>
                </a:solidFill>
              </a:rPr>
              <a:t>validating your credentials</a:t>
            </a:r>
            <a:r>
              <a:rPr lang="en-US" dirty="0"/>
              <a:t> such as Username/User ID and password to </a:t>
            </a:r>
            <a:r>
              <a:rPr lang="en-US" dirty="0">
                <a:solidFill>
                  <a:srgbClr val="FF0000"/>
                </a:solidFill>
              </a:rPr>
              <a:t>verify your identity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73" y="3407777"/>
            <a:ext cx="3639947" cy="28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8" y="132032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6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402" y="1789395"/>
            <a:ext cx="8213597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Strong authentication is important</a:t>
            </a:r>
          </a:p>
          <a:p>
            <a:pPr marL="400050" lvl="1" indent="0">
              <a:buNone/>
            </a:pPr>
            <a:r>
              <a:rPr lang="en-US" dirty="0" smtClean="0"/>
              <a:t>To be properly authenticated, the subject is usually required to provide a second piece to the credential set (i.e., password, passphrase, key, PIN, token etc.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" y="2128344"/>
            <a:ext cx="3978403" cy="190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6" y="4317613"/>
            <a:ext cx="3858036" cy="217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0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7624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Authentication factors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4082" y="1505404"/>
            <a:ext cx="62746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Authentication </a:t>
            </a:r>
            <a:r>
              <a:rPr lang="en-US" sz="3200" dirty="0">
                <a:solidFill>
                  <a:srgbClr val="FF0000"/>
                </a:solidFill>
              </a:rPr>
              <a:t>factors</a:t>
            </a:r>
            <a:r>
              <a:rPr lang="en-US" sz="3200" dirty="0"/>
              <a:t> determine the many </a:t>
            </a:r>
            <a:r>
              <a:rPr lang="en-US" sz="3200" dirty="0">
                <a:solidFill>
                  <a:srgbClr val="FF0000"/>
                </a:solidFill>
              </a:rPr>
              <a:t>different elements </a:t>
            </a:r>
            <a:r>
              <a:rPr lang="en-US" sz="3200" dirty="0"/>
              <a:t>the system </a:t>
            </a:r>
            <a:r>
              <a:rPr lang="en-US" sz="3200" dirty="0">
                <a:solidFill>
                  <a:srgbClr val="FF0000"/>
                </a:solidFill>
              </a:rPr>
              <a:t>uses to verify </a:t>
            </a:r>
            <a:r>
              <a:rPr lang="en-US" sz="3200" dirty="0"/>
              <a:t>one’s identity before granting the individual access to anything</a:t>
            </a:r>
            <a:r>
              <a:rPr lang="en-US" sz="3200" dirty="0" smtClean="0"/>
              <a:t>.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 smtClean="0"/>
              <a:t>something you know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 smtClean="0"/>
              <a:t>Something you have</a:t>
            </a:r>
          </a:p>
          <a:p>
            <a:pPr marL="914400" lvl="1" indent="-4572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200" dirty="0" smtClean="0"/>
              <a:t>Something you are</a:t>
            </a:r>
          </a:p>
          <a:p>
            <a:endParaRPr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2" y="1878264"/>
            <a:ext cx="2928773" cy="252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5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340"/>
            <a:ext cx="10972800" cy="939307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Authentication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632" y="1095666"/>
            <a:ext cx="10972800" cy="2783876"/>
          </a:xfrm>
        </p:spPr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the security level, </a:t>
            </a:r>
            <a:r>
              <a:rPr lang="en-US" dirty="0">
                <a:solidFill>
                  <a:srgbClr val="FF0000"/>
                </a:solidFill>
              </a:rPr>
              <a:t>authentication factors </a:t>
            </a:r>
            <a:r>
              <a:rPr lang="en-US" dirty="0"/>
              <a:t>can vary from one of the following</a:t>
            </a:r>
            <a:r>
              <a:rPr lang="en-US" dirty="0" smtClean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Single- Factor </a:t>
            </a:r>
            <a:r>
              <a:rPr lang="en-US" b="1" dirty="0" smtClean="0"/>
              <a:t>Authentication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Two- Factor </a:t>
            </a:r>
            <a:r>
              <a:rPr lang="en-US" b="1" dirty="0" smtClean="0"/>
              <a:t>Authentication  (</a:t>
            </a:r>
            <a:r>
              <a:rPr lang="en-US" b="1" dirty="0" err="1" smtClean="0"/>
              <a:t>2FA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Multi- Factor </a:t>
            </a:r>
            <a:r>
              <a:rPr lang="en-US" b="1" dirty="0" smtClean="0"/>
              <a:t>Authentication (MFA)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40" y="3978351"/>
            <a:ext cx="6448097" cy="266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11" y="1927591"/>
            <a:ext cx="4289206" cy="169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2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Something you know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i="1" dirty="0" smtClean="0">
                <a:solidFill>
                  <a:srgbClr val="00B050"/>
                </a:solidFill>
              </a:rPr>
              <a:t>(Knowledge-based)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88761"/>
            <a:ext cx="11037756" cy="116923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Passwords are the most common form of authentication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PIN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553934" y="3267845"/>
            <a:ext cx="5061054" cy="45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ea typeface="ＭＳ Ｐゴシック" pitchFamily="34" charset="-128"/>
              </a:rPr>
              <a:t>Simple Password Authentication</a:t>
            </a:r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4828535" y="4021100"/>
            <a:ext cx="1866900" cy="1905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9400535" y="4097300"/>
            <a:ext cx="685800" cy="1676400"/>
            <a:chOff x="768" y="1344"/>
            <a:chExt cx="432" cy="1056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834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008" y="16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768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008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Line 9"/>
          <p:cNvSpPr>
            <a:spLocks noChangeShapeType="1"/>
          </p:cNvSpPr>
          <p:nvPr/>
        </p:nvSpPr>
        <p:spPr bwMode="auto">
          <a:xfrm flipH="1">
            <a:off x="6962135" y="53165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733535" y="4173500"/>
            <a:ext cx="259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User Name, Password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4599935" y="6154700"/>
            <a:ext cx="235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/>
              <a:t>/etc/shadow</a:t>
            </a:r>
          </a:p>
        </p:txBody>
      </p:sp>
    </p:spTree>
    <p:extLst>
      <p:ext uri="{BB962C8B-B14F-4D97-AF65-F5344CB8AC3E}">
        <p14:creationId xmlns:p14="http://schemas.microsoft.com/office/powerpoint/2010/main" val="1354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Something you know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0340" y="2731878"/>
            <a:ext cx="49913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a typeface="ＭＳ Ｐゴシック" pitchFamily="34" charset="-128"/>
              </a:rPr>
              <a:t>Password Verification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166570" y="3059788"/>
            <a:ext cx="21336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5547570" y="3288388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Hash Function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14170" y="14453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User-entered Password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092333" y="1597700"/>
            <a:ext cx="1905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Password hash stored on file </a:t>
            </a:r>
            <a:r>
              <a:rPr lang="en-US" sz="1800" i="1"/>
              <a:t>e.g.</a:t>
            </a:r>
            <a:r>
              <a:rPr lang="en-US" sz="1800"/>
              <a:t> /etc/shadow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H1</a:t>
            </a:r>
            <a:endParaRPr lang="en-US" sz="1800"/>
          </a:p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8366970" y="4812388"/>
            <a:ext cx="1371600" cy="1066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6233370" y="2145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9"/>
          <p:cNvCxnSpPr>
            <a:cxnSpLocks noChangeShapeType="1"/>
            <a:stCxn id="16" idx="2"/>
            <a:endCxn id="20" idx="1"/>
          </p:cNvCxnSpPr>
          <p:nvPr/>
        </p:nvCxnSpPr>
        <p:spPr bwMode="auto">
          <a:xfrm rot="16200000" flipH="1">
            <a:off x="6842970" y="3821788"/>
            <a:ext cx="914400" cy="2133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1"/>
          <p:cNvCxnSpPr>
            <a:cxnSpLocks noChangeShapeType="1"/>
            <a:stCxn id="20" idx="3"/>
          </p:cNvCxnSpPr>
          <p:nvPr/>
        </p:nvCxnSpPr>
        <p:spPr bwMode="auto">
          <a:xfrm>
            <a:off x="9738570" y="5345788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2"/>
          <p:cNvCxnSpPr>
            <a:cxnSpLocks noChangeShapeType="1"/>
            <a:stCxn id="20" idx="2"/>
          </p:cNvCxnSpPr>
          <p:nvPr/>
        </p:nvCxnSpPr>
        <p:spPr bwMode="auto">
          <a:xfrm>
            <a:off x="9052770" y="5879188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544770" y="51552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H1==H2?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33370" y="4736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H2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0119570" y="5117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OK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8824170" y="62601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FAIL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9509970" y="48266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9128970" y="58029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</a:t>
            </a:r>
          </a:p>
        </p:txBody>
      </p:sp>
      <p:cxnSp>
        <p:nvCxnSpPr>
          <p:cNvPr id="42" name="Straight Arrow Connector 20"/>
          <p:cNvCxnSpPr>
            <a:cxnSpLocks noChangeShapeType="1"/>
          </p:cNvCxnSpPr>
          <p:nvPr/>
        </p:nvCxnSpPr>
        <p:spPr bwMode="auto">
          <a:xfrm>
            <a:off x="9052770" y="3121700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72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675</Words>
  <Application>Microsoft Office PowerPoint</Application>
  <PresentationFormat>Custom</PresentationFormat>
  <Paragraphs>160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Visio</vt:lpstr>
      <vt:lpstr>Lesson 4.                           Authentication</vt:lpstr>
      <vt:lpstr>Outline</vt:lpstr>
      <vt:lpstr>PowerPoint Presentation</vt:lpstr>
      <vt:lpstr>Introduction</vt:lpstr>
      <vt:lpstr>Introduction</vt:lpstr>
      <vt:lpstr>Authentication factors</vt:lpstr>
      <vt:lpstr>Authentication factors</vt:lpstr>
      <vt:lpstr>Something you know (Knowledge-based)</vt:lpstr>
      <vt:lpstr>Something you know</vt:lpstr>
      <vt:lpstr>Something you know</vt:lpstr>
      <vt:lpstr>Strategies for strong passwords</vt:lpstr>
      <vt:lpstr>Something you are/do (Inherence-based)</vt:lpstr>
      <vt:lpstr>PowerPoint Presentation</vt:lpstr>
      <vt:lpstr>Something you have (Ownership-based)</vt:lpstr>
      <vt:lpstr>One Time Password</vt:lpstr>
      <vt:lpstr>Time-synchronized OTP</vt:lpstr>
      <vt:lpstr>Challenge-based OTP</vt:lpstr>
      <vt:lpstr>Single Sign On</vt:lpstr>
      <vt:lpstr>Single Sign On</vt:lpstr>
      <vt:lpstr>Implementing authentication</vt:lpstr>
      <vt:lpstr>Authentication Server</vt:lpstr>
      <vt:lpstr>RADIUS</vt:lpstr>
      <vt:lpstr>PowerPoint Presentation</vt:lpstr>
      <vt:lpstr>Lab </vt:lpstr>
      <vt:lpstr>Lab. Password Policies</vt:lpstr>
      <vt:lpstr>PowerPoint Presentation</vt:lpstr>
      <vt:lpstr>Verify the configuration</vt:lpstr>
      <vt:lpstr>Network topology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Authentication &amp; Access Control</dc:title>
  <dc:creator>TICT-2018</dc:creator>
  <cp:lastModifiedBy>Administrator</cp:lastModifiedBy>
  <cp:revision>100</cp:revision>
  <dcterms:created xsi:type="dcterms:W3CDTF">2019-02-16T04:23:14Z</dcterms:created>
  <dcterms:modified xsi:type="dcterms:W3CDTF">2021-09-13T11:39:42Z</dcterms:modified>
</cp:coreProperties>
</file>