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1" r:id="rId2"/>
  </p:sldMasterIdLst>
  <p:notesMasterIdLst>
    <p:notesMasterId r:id="rId42"/>
  </p:notesMasterIdLst>
  <p:sldIdLst>
    <p:sldId id="256" r:id="rId3"/>
    <p:sldId id="257" r:id="rId4"/>
    <p:sldId id="305" r:id="rId5"/>
    <p:sldId id="258" r:id="rId6"/>
    <p:sldId id="327" r:id="rId7"/>
    <p:sldId id="328" r:id="rId8"/>
    <p:sldId id="329" r:id="rId9"/>
    <p:sldId id="279" r:id="rId10"/>
    <p:sldId id="320" r:id="rId11"/>
    <p:sldId id="321" r:id="rId12"/>
    <p:sldId id="322" r:id="rId13"/>
    <p:sldId id="323" r:id="rId14"/>
    <p:sldId id="324" r:id="rId15"/>
    <p:sldId id="325" r:id="rId16"/>
    <p:sldId id="261" r:id="rId17"/>
    <p:sldId id="309" r:id="rId18"/>
    <p:sldId id="312" r:id="rId19"/>
    <p:sldId id="313" r:id="rId20"/>
    <p:sldId id="314" r:id="rId21"/>
    <p:sldId id="315" r:id="rId22"/>
    <p:sldId id="316" r:id="rId23"/>
    <p:sldId id="317" r:id="rId24"/>
    <p:sldId id="262" r:id="rId25"/>
    <p:sldId id="330" r:id="rId26"/>
    <p:sldId id="331" r:id="rId27"/>
    <p:sldId id="263" r:id="rId28"/>
    <p:sldId id="264" r:id="rId29"/>
    <p:sldId id="333" r:id="rId30"/>
    <p:sldId id="334" r:id="rId31"/>
    <p:sldId id="332" r:id="rId32"/>
    <p:sldId id="296" r:id="rId33"/>
    <p:sldId id="300" r:id="rId34"/>
    <p:sldId id="307" r:id="rId35"/>
    <p:sldId id="335" r:id="rId36"/>
    <p:sldId id="310" r:id="rId37"/>
    <p:sldId id="311" r:id="rId38"/>
    <p:sldId id="302" r:id="rId39"/>
    <p:sldId id="326" r:id="rId40"/>
    <p:sldId id="304" r:id="rId4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570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D25AC-6F8A-4055-89C0-B4F5E62DFBEA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97D50-E456-4276-A6BC-083CEFEB4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83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9D5CD0-7792-464D-9BA8-711BCB09ADEA}" type="slidenum">
              <a:rPr lang="en-US" sz="1200" smtClean="0"/>
              <a:pPr eaLnBrk="1" hangingPunct="1"/>
              <a:t>8</a:t>
            </a:fld>
            <a:endParaRPr lang="en-US" sz="120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63913" y="2366963"/>
            <a:ext cx="0" cy="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34" tIns="45666" rIns="91334" bIns="45666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71500"/>
            <a:ext cx="9144000" cy="97155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85800" y="2514600"/>
            <a:ext cx="1828800" cy="13716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14350"/>
            <a:ext cx="86106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2000250"/>
            <a:ext cx="5562600" cy="22860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2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31864" y="72629"/>
            <a:ext cx="7158037" cy="10596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49325" y="1485900"/>
            <a:ext cx="3754438" cy="1485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6164" y="1485900"/>
            <a:ext cx="3754437" cy="1485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49325" y="3086100"/>
            <a:ext cx="3754438" cy="1485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6164" y="3086100"/>
            <a:ext cx="3754437" cy="1485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4615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>
              <a:solidFill>
                <a:srgbClr val="EEECE1"/>
              </a:solidFill>
              <a:latin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056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83A6-2EB5-49C6-B9F3-9097772A854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7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4" y="72629"/>
            <a:ext cx="7158037" cy="10596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49325" y="1485900"/>
            <a:ext cx="7661275" cy="30861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615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>
              <a:solidFill>
                <a:srgbClr val="EEECE1"/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E74E0-E44E-4FB7-8EF1-ECDCD3F74B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853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en-US" sz="3200">
                <a:solidFill>
                  <a:srgbClr val="EEECE1"/>
                </a:solidFill>
                <a:latin typeface="Times New Roman" pitchFamily="18" charset="0"/>
              </a:rPr>
              <a:t>CSCE 522 - Farkas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E2B1B-9D89-4CCC-84DE-CBD83F651E1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3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en-US" sz="3200">
                <a:solidFill>
                  <a:srgbClr val="EEECE1"/>
                </a:solidFill>
                <a:latin typeface="Times New Roman" pitchFamily="18" charset="0"/>
              </a:rPr>
              <a:t>CSCE 522 - Farkas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64C5F-33AB-41E4-B3EA-35F0003CA2D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887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05222"/>
            <a:ext cx="8225280" cy="856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6480" y="1203247"/>
            <a:ext cx="4043520" cy="33926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8240" y="1203247"/>
            <a:ext cx="4043520" cy="3392636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201" y="4685110"/>
            <a:ext cx="2125663" cy="35242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>
              <a:solidFill>
                <a:srgbClr val="EEECE1"/>
              </a:solidFill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7375" y="4685110"/>
            <a:ext cx="2895600" cy="352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788" y="4685110"/>
            <a:ext cx="2127250" cy="352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721EB-A756-4393-9AC4-87A78406BF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378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06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68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27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393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7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029200"/>
            <a:ext cx="9144000" cy="1143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7150"/>
            <a:ext cx="7239000" cy="85725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3623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CS 450/650 Fundamentals of Integrated Computer Security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eaLnBrk="0" hangingPunct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2C609FD-F554-4A0B-BB22-0C0924220648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10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09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98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855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523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8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53791"/>
            <a:ext cx="7772400" cy="1021556"/>
          </a:xfrm>
        </p:spPr>
        <p:txBody>
          <a:bodyPr anchor="t"/>
          <a:lstStyle>
            <a:lvl1pPr algn="ctr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628651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3348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1752600" y="57150"/>
            <a:ext cx="7239000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r>
              <a:rPr lang="en-US" sz="4400" smtClean="0">
                <a:solidFill>
                  <a:prstClr val="white"/>
                </a:solidFill>
              </a:rPr>
              <a:t>Click to edit Master title style</a:t>
            </a:r>
            <a:endParaRPr lang="en-US" sz="44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5029200"/>
            <a:ext cx="9144000" cy="1143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103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410"/>
            <a:ext cx="639921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2399110"/>
            <a:ext cx="3122612" cy="27408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187825" y="2399110"/>
            <a:ext cx="3124200" cy="13132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87825" y="3826669"/>
            <a:ext cx="3124200" cy="13132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25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410"/>
            <a:ext cx="639921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813" y="2399110"/>
            <a:ext cx="3122612" cy="27408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7825" y="2399110"/>
            <a:ext cx="3124200" cy="27408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0780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2399110"/>
            <a:ext cx="3122612" cy="27408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7825" y="2399110"/>
            <a:ext cx="3124200" cy="27408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9308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6575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4" y="72629"/>
            <a:ext cx="7158037" cy="10596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485900"/>
            <a:ext cx="3754438" cy="3086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6164" y="1485900"/>
            <a:ext cx="3754437" cy="1485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56164" y="3086100"/>
            <a:ext cx="3754437" cy="1485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4615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>
              <a:solidFill>
                <a:srgbClr val="EEECE1"/>
              </a:solidFill>
              <a:latin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056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3F841-0CA5-4F38-8BB7-20FD59BAC59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3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67263"/>
            <a:ext cx="5562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>
              <a:solidFill>
                <a:srgbClr val="1F497D"/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553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None/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fld id="{A3A61194-4748-4DC0-9B21-704DB572394E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9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00567-CCE7-4230-9648-0962ECE67CFA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>
              <a:solidFill>
                <a:srgbClr val="1F497D"/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fld id="{A3A61194-4748-4DC0-9B21-704DB5723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9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0100"/>
            <a:ext cx="7772400" cy="2400300"/>
          </a:xfrm>
        </p:spPr>
        <p:txBody>
          <a:bodyPr>
            <a:normAutofit fontScale="9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Lesson 7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7300" b="1" dirty="0" smtClean="0"/>
              <a:t>Malicious Codes</a:t>
            </a:r>
            <a:r>
              <a:rPr lang="en-US" sz="7300" dirty="0" smtClean="0"/>
              <a:t/>
            </a:r>
            <a:br>
              <a:rPr lang="en-US" sz="7300" dirty="0" smtClean="0"/>
            </a:br>
            <a:r>
              <a:rPr lang="en-US" sz="7300" dirty="0" smtClean="0">
                <a:solidFill>
                  <a:schemeClr val="accent6">
                    <a:lumMod val="75000"/>
                  </a:schemeClr>
                </a:solidFill>
              </a:rPr>
              <a:t>(Malware)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70648"/>
            <a:ext cx="7848600" cy="469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21" y="205979"/>
            <a:ext cx="8135279" cy="460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4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3350"/>
            <a:ext cx="7892740" cy="471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400050"/>
            <a:ext cx="8033657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5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7200"/>
            <a:ext cx="8317746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7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534400" cy="85725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Computer Virus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95350"/>
            <a:ext cx="8229600" cy="3623072"/>
          </a:xfrm>
        </p:spPr>
        <p:txBody>
          <a:bodyPr/>
          <a:lstStyle/>
          <a:p>
            <a:r>
              <a:rPr lang="en-US" sz="2800" b="1" i="1" dirty="0" smtClean="0"/>
              <a:t>Virus</a:t>
            </a:r>
            <a:r>
              <a:rPr lang="en-US" sz="2800" dirty="0" smtClean="0"/>
              <a:t>: a program that attaches copies of itself into other programs.  </a:t>
            </a:r>
          </a:p>
          <a:p>
            <a:pPr lvl="1"/>
            <a:r>
              <a:rPr lang="en-US" sz="2400" dirty="0" smtClean="0"/>
              <a:t>Propagates and performs some </a:t>
            </a:r>
            <a:r>
              <a:rPr lang="en-US" sz="2400" dirty="0" smtClean="0">
                <a:solidFill>
                  <a:srgbClr val="FF0000"/>
                </a:solidFill>
              </a:rPr>
              <a:t>unwanted functions</a:t>
            </a:r>
          </a:p>
          <a:p>
            <a:pPr lvl="1"/>
            <a:r>
              <a:rPr lang="en-US" sz="2400" dirty="0" smtClean="0"/>
              <a:t>Viruses are not programs</a:t>
            </a:r>
          </a:p>
          <a:p>
            <a:pPr lvl="1"/>
            <a:r>
              <a:rPr lang="en-US" altLang="zh-TW" sz="2400" i="1" dirty="0" smtClean="0"/>
              <a:t>Definition from RFC 1135</a:t>
            </a:r>
            <a:r>
              <a:rPr lang="en-US" altLang="zh-TW" sz="2400" dirty="0" smtClean="0"/>
              <a:t>: </a:t>
            </a:r>
            <a:r>
              <a:rPr lang="en-US" altLang="zh-TW" sz="2400" dirty="0" smtClean="0">
                <a:solidFill>
                  <a:srgbClr val="FF0000"/>
                </a:solidFill>
              </a:rPr>
              <a:t>A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virus</a:t>
            </a:r>
            <a:r>
              <a:rPr lang="en-US" altLang="zh-TW" sz="2400" dirty="0" smtClean="0">
                <a:solidFill>
                  <a:srgbClr val="FF0000"/>
                </a:solidFill>
              </a:rPr>
              <a:t> is a piece of code that inserts itself into a host </a:t>
            </a:r>
            <a:r>
              <a:rPr lang="en-US" altLang="zh-TW" sz="2400" dirty="0" smtClean="0"/>
              <a:t>[program], including operating systems, to propagate</a:t>
            </a:r>
            <a:r>
              <a:rPr lang="en-US" altLang="zh-TW" sz="2400" dirty="0" smtClean="0">
                <a:solidFill>
                  <a:srgbClr val="FF0000"/>
                </a:solidFill>
              </a:rPr>
              <a:t>. It cannot run independently</a:t>
            </a:r>
            <a:r>
              <a:rPr lang="en-US" altLang="zh-TW" sz="2400" dirty="0" smtClean="0"/>
              <a:t>. It requires that its host program be run to activate it.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C2CA32CA-CA82-4C64-BAA6-C3FC4C03F53B}" type="slidenum">
              <a:rPr kumimoji="0" lang="en-US" sz="1200" smtClean="0">
                <a:solidFill>
                  <a:prstClr val="white"/>
                </a:solidFill>
              </a:rPr>
              <a:pPr/>
              <a:t>15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2355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96399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04211"/>
            <a:ext cx="2228850" cy="2012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39692"/>
            <a:ext cx="2857500" cy="1864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971800"/>
            <a:ext cx="268605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85874"/>
            <a:ext cx="2667000" cy="135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114300"/>
            <a:ext cx="6283911" cy="8572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Four Phases </a:t>
            </a:r>
            <a:r>
              <a:rPr lang="en-US" dirty="0" smtClean="0">
                <a:solidFill>
                  <a:schemeClr val="tx1"/>
                </a:solidFill>
              </a:rPr>
              <a:t>of a Virus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1089490"/>
            <a:ext cx="9218070" cy="369206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45720" indent="0">
              <a:buNone/>
            </a:pPr>
            <a:r>
              <a:rPr lang="en-US" dirty="0" smtClean="0"/>
              <a:t>        </a:t>
            </a:r>
            <a:r>
              <a:rPr lang="en-US" b="1" dirty="0" smtClean="0">
                <a:solidFill>
                  <a:schemeClr val="accent6"/>
                </a:solidFill>
              </a:rPr>
              <a:t>1. Dormant Phase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                                  </a:t>
            </a:r>
            <a:r>
              <a:rPr lang="en-US" b="1" dirty="0" smtClean="0">
                <a:solidFill>
                  <a:srgbClr val="FF0000"/>
                </a:solidFill>
              </a:rPr>
              <a:t>3. Triggering </a:t>
            </a:r>
            <a:r>
              <a:rPr lang="en-US" b="1" dirty="0">
                <a:solidFill>
                  <a:srgbClr val="FF0000"/>
                </a:solidFill>
              </a:rPr>
              <a:t>Phase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b="1" dirty="0" smtClean="0">
                <a:solidFill>
                  <a:srgbClr val="623385"/>
                </a:solidFill>
              </a:rPr>
              <a:t>2. Propagation Phase</a:t>
            </a:r>
          </a:p>
          <a:p>
            <a:pPr marL="45720" indent="0">
              <a:buNone/>
            </a:pPr>
            <a:r>
              <a:rPr lang="en-US" b="1" dirty="0">
                <a:solidFill>
                  <a:srgbClr val="623385"/>
                </a:solidFill>
              </a:rPr>
              <a:t>                                                                    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4. Execution Phase</a:t>
            </a:r>
          </a:p>
          <a:p>
            <a:pPr marL="45720" indent="0">
              <a:buNone/>
            </a:pPr>
            <a:endParaRPr lang="en-US" b="1" dirty="0" smtClean="0">
              <a:solidFill>
                <a:srgbClr val="623385"/>
              </a:solidFill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1267420"/>
            <a:ext cx="19403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virus is </a:t>
            </a:r>
            <a:r>
              <a:rPr lang="en-US" dirty="0" smtClean="0"/>
              <a:t>idle</a:t>
            </a:r>
          </a:p>
          <a:p>
            <a:pPr marL="285750" lvl="1" indent="-285750">
              <a:buFontTx/>
              <a:buChar char="-"/>
            </a:pPr>
            <a:r>
              <a:rPr lang="en-US" dirty="0" smtClean="0"/>
              <a:t>Not </a:t>
            </a:r>
            <a:r>
              <a:rPr lang="en-US" dirty="0"/>
              <a:t>all viruses have this </a:t>
            </a:r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83633" y="3045385"/>
            <a:ext cx="2133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virus places an identical copy of itself into other programs of into certain system areas</a:t>
            </a:r>
          </a:p>
        </p:txBody>
      </p:sp>
      <p:sp>
        <p:nvSpPr>
          <p:cNvPr id="7" name="Rectangle 6"/>
          <p:cNvSpPr/>
          <p:nvPr/>
        </p:nvSpPr>
        <p:spPr>
          <a:xfrm>
            <a:off x="7150378" y="47607"/>
            <a:ext cx="2211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virus is activated to perform the function for which it was created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7127762" y="3495508"/>
            <a:ext cx="22427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function is </a:t>
            </a:r>
            <a:r>
              <a:rPr lang="en-US" dirty="0" smtClean="0"/>
              <a:t>performed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The function may be harmless or </a:t>
            </a:r>
            <a:r>
              <a:rPr lang="en-US" dirty="0" smtClean="0"/>
              <a:t>damaging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6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7150"/>
            <a:ext cx="83820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Virus Types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 smtClean="0"/>
              <a:t>Parasitic virus – </a:t>
            </a:r>
            <a:r>
              <a:rPr lang="en-US" sz="2400" i="1" dirty="0" err="1" smtClean="0"/>
              <a:t>ký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sinh</a:t>
            </a:r>
            <a:r>
              <a:rPr lang="en-US" sz="2400" dirty="0" smtClean="0"/>
              <a:t>: </a:t>
            </a:r>
          </a:p>
          <a:p>
            <a:pPr lvl="1"/>
            <a:r>
              <a:rPr lang="en-US" sz="2000" dirty="0" smtClean="0"/>
              <a:t>Attaches itself to a file and replicates when the infected program is executed</a:t>
            </a:r>
          </a:p>
          <a:p>
            <a:pPr lvl="1"/>
            <a:r>
              <a:rPr lang="en-US" sz="2000" dirty="0" smtClean="0"/>
              <a:t>most common form</a:t>
            </a:r>
          </a:p>
          <a:p>
            <a:pPr lvl="1"/>
            <a:endParaRPr lang="en-US" sz="2000" dirty="0" smtClean="0"/>
          </a:p>
          <a:p>
            <a:r>
              <a:rPr lang="en-US" sz="2400" i="1" dirty="0" smtClean="0"/>
              <a:t>Memory resident virus</a:t>
            </a:r>
            <a:r>
              <a:rPr lang="en-US" sz="2400" dirty="0" smtClean="0"/>
              <a:t>: </a:t>
            </a:r>
          </a:p>
          <a:p>
            <a:pPr lvl="1"/>
            <a:r>
              <a:rPr lang="en-US" sz="2000" dirty="0" smtClean="0"/>
              <a:t>lodged in main memory as part of a resident system program</a:t>
            </a:r>
          </a:p>
          <a:p>
            <a:pPr lvl="1"/>
            <a:r>
              <a:rPr lang="en-US" sz="2000" dirty="0" smtClean="0"/>
              <a:t>Virus may infect every program that executes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55357"/>
            <a:ext cx="2133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B8967B1C-A500-42E1-94E1-F0DADBCFE31E}" type="slidenum">
              <a:rPr kumimoji="0" lang="en-US" sz="1200" smtClean="0">
                <a:solidFill>
                  <a:prstClr val="white"/>
                </a:solidFill>
              </a:rPr>
              <a:pPr/>
              <a:t>17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3174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4767263"/>
            <a:ext cx="5562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46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71551"/>
            <a:ext cx="8686800" cy="3623072"/>
          </a:xfrm>
        </p:spPr>
        <p:txBody>
          <a:bodyPr/>
          <a:lstStyle/>
          <a:p>
            <a:r>
              <a:rPr lang="en-US" sz="2800" i="1" dirty="0" smtClean="0"/>
              <a:t>Boot Sector Viruses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Infects the boot record and spreads when system is booted</a:t>
            </a:r>
          </a:p>
          <a:p>
            <a:pPr lvl="1"/>
            <a:r>
              <a:rPr lang="en-US" sz="2400" dirty="0" smtClean="0"/>
              <a:t>Gains control of machine before the virus detection tools</a:t>
            </a:r>
          </a:p>
          <a:p>
            <a:pPr lvl="1"/>
            <a:r>
              <a:rPr lang="en-US" sz="2400" dirty="0" smtClean="0"/>
              <a:t>Very hard to notice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Macro Virus:</a:t>
            </a:r>
          </a:p>
          <a:p>
            <a:pPr lvl="1"/>
            <a:r>
              <a:rPr lang="en-US" sz="2400" dirty="0" smtClean="0"/>
              <a:t>virus is part of the macro associated with a document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Virus Types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55357"/>
            <a:ext cx="2133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F9355287-F416-4757-9408-11E1DD8D5DD3}" type="slidenum">
              <a:rPr kumimoji="0" lang="en-US" sz="1200" smtClean="0">
                <a:solidFill>
                  <a:prstClr val="white"/>
                </a:solidFill>
              </a:rPr>
              <a:pPr/>
              <a:t>18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32773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4767263"/>
            <a:ext cx="5562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9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Virus Types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Stealth virus</a:t>
            </a:r>
            <a:endParaRPr lang="en-US" dirty="0" smtClean="0"/>
          </a:p>
          <a:p>
            <a:pPr lvl="1"/>
            <a:r>
              <a:rPr lang="en-US" dirty="0" smtClean="0"/>
              <a:t>A form of virus explicitly designed to hide from detection by antivirus software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Polymorphic virus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A virus that mutates with every infection making detection by the “signature” of the virus difficult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55357"/>
            <a:ext cx="2133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DB0FA746-D714-4F98-8DA3-5EC033A95D4A}" type="slidenum">
              <a:rPr kumimoji="0" lang="en-US" sz="1200" smtClean="0">
                <a:solidFill>
                  <a:prstClr val="white"/>
                </a:solidFill>
              </a:rPr>
              <a:pPr/>
              <a:t>19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3379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4767263"/>
            <a:ext cx="5562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4470092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Mutate: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6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Outline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What is a malware?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Common types of malware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How to detect &amp; prevent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7150"/>
            <a:ext cx="8229600" cy="8572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Viruses Append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55357"/>
            <a:ext cx="2133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E2584294-804A-4988-A2FD-4D1E3FC700FF}" type="slidenum">
              <a:rPr kumimoji="0" lang="en-US" sz="1200" smtClean="0">
                <a:solidFill>
                  <a:prstClr val="white"/>
                </a:solidFill>
              </a:rPr>
              <a:pPr/>
              <a:t>20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1600200" y="2114550"/>
            <a:ext cx="1219200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3886200" y="2114550"/>
            <a:ext cx="1219200" cy="62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6553200" y="2743200"/>
            <a:ext cx="1219200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1584325" y="2545557"/>
            <a:ext cx="122661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Original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program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4114800" y="2228851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virus</a:t>
            </a: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6553200" y="3086101"/>
            <a:ext cx="122661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Original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program</a:t>
            </a:r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6553200" y="2114550"/>
            <a:ext cx="1219200" cy="62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6781800" y="2228851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virus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2133600" y="4171950"/>
            <a:ext cx="46628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mtClean="0">
                <a:solidFill>
                  <a:srgbClr val="FF0000"/>
                </a:solidFill>
              </a:rPr>
              <a:t>Virus appended to program</a:t>
            </a: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3184525" y="2147888"/>
            <a:ext cx="3866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8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5699125" y="2147888"/>
            <a:ext cx="3866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8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=</a:t>
            </a:r>
          </a:p>
        </p:txBody>
      </p:sp>
      <p:sp>
        <p:nvSpPr>
          <p:cNvPr id="3483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4767263"/>
            <a:ext cx="5562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2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21"/>
          <p:cNvSpPr>
            <a:spLocks noGrp="1"/>
          </p:cNvSpPr>
          <p:nvPr>
            <p:ph type="title"/>
          </p:nvPr>
        </p:nvSpPr>
        <p:spPr>
          <a:xfrm>
            <a:off x="762000" y="57150"/>
            <a:ext cx="8229600" cy="8572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Viruses Append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55357"/>
            <a:ext cx="2133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CA660224-D272-48A5-A745-5A75B1AE7721}" type="slidenum">
              <a:rPr kumimoji="0" lang="en-US" sz="1200" smtClean="0">
                <a:solidFill>
                  <a:prstClr val="white"/>
                </a:solidFill>
              </a:rPr>
              <a:pPr/>
              <a:t>21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204802" name="Rectangle 2" descr="Large confetti"/>
          <p:cNvSpPr>
            <a:spLocks noChangeArrowheads="1"/>
          </p:cNvSpPr>
          <p:nvPr/>
        </p:nvSpPr>
        <p:spPr bwMode="auto">
          <a:xfrm>
            <a:off x="1093788" y="213122"/>
            <a:ext cx="777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4400" dirty="0">
              <a:solidFill>
                <a:srgbClr val="EEECE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1600200" y="2114550"/>
            <a:ext cx="1219200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3886200" y="2114550"/>
            <a:ext cx="1219200" cy="62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4805" name="Rectangle 5"/>
          <p:cNvSpPr>
            <a:spLocks noChangeArrowheads="1"/>
          </p:cNvSpPr>
          <p:nvPr/>
        </p:nvSpPr>
        <p:spPr bwMode="auto">
          <a:xfrm>
            <a:off x="6553200" y="2514600"/>
            <a:ext cx="1219200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1584325" y="2545557"/>
            <a:ext cx="122661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Original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program</a:t>
            </a:r>
          </a:p>
        </p:txBody>
      </p:sp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4114800" y="2228851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virus</a:t>
            </a:r>
          </a:p>
        </p:txBody>
      </p:sp>
      <p:sp>
        <p:nvSpPr>
          <p:cNvPr id="204808" name="Text Box 8"/>
          <p:cNvSpPr txBox="1">
            <a:spLocks noChangeArrowheads="1"/>
          </p:cNvSpPr>
          <p:nvPr/>
        </p:nvSpPr>
        <p:spPr bwMode="auto">
          <a:xfrm>
            <a:off x="6553200" y="2743201"/>
            <a:ext cx="122661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Original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program</a:t>
            </a:r>
          </a:p>
        </p:txBody>
      </p:sp>
      <p:sp>
        <p:nvSpPr>
          <p:cNvPr id="204809" name="Rectangle 9"/>
          <p:cNvSpPr>
            <a:spLocks noChangeArrowheads="1"/>
          </p:cNvSpPr>
          <p:nvPr/>
        </p:nvSpPr>
        <p:spPr bwMode="auto">
          <a:xfrm>
            <a:off x="6553200" y="2114550"/>
            <a:ext cx="12192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4810" name="Text Box 10"/>
          <p:cNvSpPr txBox="1">
            <a:spLocks noChangeArrowheads="1"/>
          </p:cNvSpPr>
          <p:nvPr/>
        </p:nvSpPr>
        <p:spPr bwMode="auto">
          <a:xfrm>
            <a:off x="6553200" y="2171701"/>
            <a:ext cx="1107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Virus-1</a:t>
            </a:r>
          </a:p>
        </p:txBody>
      </p:sp>
      <p:sp>
        <p:nvSpPr>
          <p:cNvPr id="35853" name="Text Box 11"/>
          <p:cNvSpPr txBox="1">
            <a:spLocks noChangeArrowheads="1"/>
          </p:cNvSpPr>
          <p:nvPr/>
        </p:nvSpPr>
        <p:spPr bwMode="auto">
          <a:xfrm>
            <a:off x="2057400" y="4229100"/>
            <a:ext cx="49353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mtClean="0">
                <a:solidFill>
                  <a:srgbClr val="FF0000"/>
                </a:solidFill>
              </a:rPr>
              <a:t>Virus surrounding a program</a:t>
            </a:r>
          </a:p>
        </p:txBody>
      </p:sp>
      <p:sp>
        <p:nvSpPr>
          <p:cNvPr id="204812" name="Text Box 12"/>
          <p:cNvSpPr txBox="1">
            <a:spLocks noChangeArrowheads="1"/>
          </p:cNvSpPr>
          <p:nvPr/>
        </p:nvSpPr>
        <p:spPr bwMode="auto">
          <a:xfrm>
            <a:off x="3184525" y="2147888"/>
            <a:ext cx="3866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8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204813" name="Text Box 13"/>
          <p:cNvSpPr txBox="1">
            <a:spLocks noChangeArrowheads="1"/>
          </p:cNvSpPr>
          <p:nvPr/>
        </p:nvSpPr>
        <p:spPr bwMode="auto">
          <a:xfrm>
            <a:off x="5699125" y="2147888"/>
            <a:ext cx="3866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8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=</a:t>
            </a:r>
          </a:p>
        </p:txBody>
      </p:sp>
      <p:sp>
        <p:nvSpPr>
          <p:cNvPr id="204814" name="Rectangle 14"/>
          <p:cNvSpPr>
            <a:spLocks noChangeArrowheads="1"/>
          </p:cNvSpPr>
          <p:nvPr/>
        </p:nvSpPr>
        <p:spPr bwMode="auto">
          <a:xfrm>
            <a:off x="6553200" y="3771900"/>
            <a:ext cx="12192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4815" name="Text Box 15"/>
          <p:cNvSpPr txBox="1">
            <a:spLocks noChangeArrowheads="1"/>
          </p:cNvSpPr>
          <p:nvPr/>
        </p:nvSpPr>
        <p:spPr bwMode="auto">
          <a:xfrm>
            <a:off x="6629400" y="3771901"/>
            <a:ext cx="1107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Virus-2</a:t>
            </a:r>
          </a:p>
        </p:txBody>
      </p:sp>
      <p:sp>
        <p:nvSpPr>
          <p:cNvPr id="3585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4767263"/>
            <a:ext cx="5562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0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How Viruses Append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55357"/>
            <a:ext cx="2133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161161C2-AEBC-4DB8-A157-0F2BF31719FF}" type="slidenum">
              <a:rPr kumimoji="0" lang="en-US" sz="1200" smtClean="0">
                <a:solidFill>
                  <a:prstClr val="white"/>
                </a:solidFill>
              </a:rPr>
              <a:pPr/>
              <a:t>22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36875" name="Text Box 12"/>
          <p:cNvSpPr txBox="1">
            <a:spLocks noChangeArrowheads="1"/>
          </p:cNvSpPr>
          <p:nvPr/>
        </p:nvSpPr>
        <p:spPr bwMode="auto">
          <a:xfrm>
            <a:off x="2057400" y="4286250"/>
            <a:ext cx="50492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mtClean="0">
                <a:solidFill>
                  <a:srgbClr val="FF0000"/>
                </a:solidFill>
              </a:rPr>
              <a:t>Virus integrated into program</a:t>
            </a:r>
          </a:p>
        </p:txBody>
      </p:sp>
      <p:sp>
        <p:nvSpPr>
          <p:cNvPr id="3688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4767263"/>
            <a:ext cx="5562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9" y="961192"/>
            <a:ext cx="2481262" cy="332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98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7150"/>
            <a:ext cx="1632857" cy="1251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7150"/>
            <a:ext cx="8153400" cy="85725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Computer Worms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0150"/>
            <a:ext cx="8229600" cy="3546872"/>
          </a:xfrm>
        </p:spPr>
        <p:txBody>
          <a:bodyPr/>
          <a:lstStyle/>
          <a:p>
            <a:pPr>
              <a:defRPr/>
            </a:pPr>
            <a:r>
              <a:rPr lang="en-US" altLang="zh-TW" sz="2400" dirty="0" smtClean="0">
                <a:solidFill>
                  <a:srgbClr val="7030A0"/>
                </a:solidFill>
              </a:rPr>
              <a:t>A computer worm </a:t>
            </a:r>
            <a:r>
              <a:rPr lang="en-US" altLang="zh-TW" sz="2400" dirty="0" smtClean="0"/>
              <a:t>is a malware program that spreads copies of itself </a:t>
            </a:r>
            <a:r>
              <a:rPr lang="en-US" altLang="zh-TW" sz="2400" dirty="0" smtClean="0">
                <a:solidFill>
                  <a:schemeClr val="accent6">
                    <a:lumMod val="50000"/>
                  </a:schemeClr>
                </a:solidFill>
              </a:rPr>
              <a:t>without the need to inject itself in other programs</a:t>
            </a:r>
            <a:r>
              <a:rPr lang="en-US" altLang="zh-TW" sz="2400" dirty="0" smtClean="0"/>
              <a:t>, and usually </a:t>
            </a:r>
            <a:r>
              <a:rPr lang="en-US" altLang="zh-TW" sz="2400" dirty="0" smtClean="0">
                <a:solidFill>
                  <a:srgbClr val="FF0000"/>
                </a:solidFill>
              </a:rPr>
              <a:t>without human interaction</a:t>
            </a:r>
            <a:r>
              <a:rPr lang="en-US" altLang="zh-TW" sz="2400" dirty="0" smtClean="0"/>
              <a:t>.</a:t>
            </a:r>
          </a:p>
          <a:p>
            <a:pPr>
              <a:defRPr/>
            </a:pPr>
            <a:r>
              <a:rPr lang="en-US" altLang="zh-TW" sz="2400" dirty="0" smtClean="0"/>
              <a:t>In most cases, a computer worm will carry a malicious payload, such as deleting files or installing a backdoor.</a:t>
            </a:r>
            <a:endParaRPr lang="en-US" altLang="zh-TW" sz="2000" dirty="0" smtClean="0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39FEE943-0052-47C5-A647-81AED2316A57}" type="slidenum">
              <a:rPr kumimoji="0" lang="en-US" sz="1200" smtClean="0">
                <a:solidFill>
                  <a:prstClr val="white"/>
                </a:solidFill>
              </a:rPr>
              <a:pPr/>
              <a:t>23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2458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3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534400" cy="85725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Worm Propagation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Worm propagation by finding and infecting </a:t>
            </a:r>
            <a:r>
              <a:rPr lang="en-US" sz="2400" dirty="0" smtClean="0">
                <a:solidFill>
                  <a:srgbClr val="FF0000"/>
                </a:solidFill>
              </a:rPr>
              <a:t>vulnerable hosts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C609FD-F554-4A0B-BB22-0C0924220648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74378"/>
            <a:ext cx="4691062" cy="3288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62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534400" cy="85725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Trojan Horses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7030A0"/>
                </a:solidFill>
              </a:rPr>
              <a:t>A </a:t>
            </a:r>
            <a:r>
              <a:rPr lang="en-US" sz="2400" dirty="0">
                <a:solidFill>
                  <a:srgbClr val="7030A0"/>
                </a:solidFill>
              </a:rPr>
              <a:t>T</a:t>
            </a:r>
            <a:r>
              <a:rPr lang="en-US" sz="2400" dirty="0" smtClean="0">
                <a:solidFill>
                  <a:srgbClr val="7030A0"/>
                </a:solidFill>
              </a:rPr>
              <a:t>rojan horse </a:t>
            </a:r>
            <a:r>
              <a:rPr lang="en-US" sz="2400" dirty="0" smtClean="0"/>
              <a:t>is a malware program that appears to perform some </a:t>
            </a:r>
            <a:r>
              <a:rPr lang="en-US" sz="2400" dirty="0" smtClean="0">
                <a:solidFill>
                  <a:srgbClr val="FF0000"/>
                </a:solidFill>
              </a:rPr>
              <a:t>useful tasks</a:t>
            </a:r>
            <a:r>
              <a:rPr lang="en-US" sz="2400" dirty="0" smtClean="0"/>
              <a:t>, but which also does something with </a:t>
            </a:r>
            <a:r>
              <a:rPr lang="en-US" sz="2400" dirty="0" smtClean="0">
                <a:solidFill>
                  <a:srgbClr val="FF0000"/>
                </a:solidFill>
              </a:rPr>
              <a:t>negative consequences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CS 450/650 Fundamentals of Integrated Computer Security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C609FD-F554-4A0B-BB22-0C0924220648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25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66950"/>
            <a:ext cx="5548312" cy="250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534400" cy="85725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Logic/Time Bomb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14451"/>
            <a:ext cx="8534400" cy="3623072"/>
          </a:xfrm>
        </p:spPr>
        <p:txBody>
          <a:bodyPr/>
          <a:lstStyle/>
          <a:p>
            <a:pPr lvl="1"/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en-US" sz="2800" dirty="0" smtClean="0"/>
              <a:t>programmed threats that lie dormant for an extended period of time until they are triggered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When triggered, malicious code is executed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EF67FDB4-4B46-48F8-BC31-56CCC48B630F}" type="slidenum">
              <a:rPr kumimoji="0" lang="en-US" sz="1200" smtClean="0">
                <a:solidFill>
                  <a:prstClr val="white"/>
                </a:solidFill>
              </a:rPr>
              <a:pPr/>
              <a:t>26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2560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  <p:pic>
        <p:nvPicPr>
          <p:cNvPr id="7" name="Picture 4" descr="j01992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600450"/>
            <a:ext cx="121920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56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71551"/>
            <a:ext cx="8763000" cy="362307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i="1" dirty="0" smtClean="0"/>
              <a:t>Rootkit:</a:t>
            </a:r>
            <a:r>
              <a:rPr lang="en-US" dirty="0" smtClean="0"/>
              <a:t> </a:t>
            </a:r>
            <a:r>
              <a:rPr lang="en-US" sz="2200" dirty="0"/>
              <a:t>Rootkits are designed to conceal certain objects or activities in your system.  Often </a:t>
            </a:r>
            <a:r>
              <a:rPr lang="en-US" sz="2200" dirty="0" smtClean="0"/>
              <a:t>their </a:t>
            </a:r>
            <a:r>
              <a:rPr lang="en-US" sz="2200" dirty="0"/>
              <a:t>main purpose is to prevent malicious programs being detected – in order to extend the period in which programs can run on an infected </a:t>
            </a:r>
            <a:r>
              <a:rPr lang="en-US" sz="2200" dirty="0" smtClean="0"/>
              <a:t>computer</a:t>
            </a:r>
          </a:p>
          <a:p>
            <a:pPr>
              <a:spcBef>
                <a:spcPts val="600"/>
              </a:spcBef>
            </a:pPr>
            <a:endParaRPr lang="en-US" sz="2200" dirty="0" smtClean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7150"/>
            <a:ext cx="8686800" cy="85725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Rootkit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682D9B22-0E82-4F83-BDC8-94EB88383BE4}" type="slidenum">
              <a:rPr kumimoji="0" lang="en-US" sz="1200" smtClean="0">
                <a:solidFill>
                  <a:prstClr val="white"/>
                </a:solidFill>
              </a:rPr>
              <a:pPr/>
              <a:t>27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2662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8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534400" cy="85725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Adware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CS 450/650 Fundamentals of Integrated Computer Security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C609FD-F554-4A0B-BB22-0C0924220648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28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14350"/>
            <a:ext cx="61341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0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534400" cy="85725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Spyware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CS 450/650 Fundamentals of Integrated Computer Security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C609FD-F554-4A0B-BB22-0C0924220648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29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90550"/>
            <a:ext cx="621982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" y="2495550"/>
            <a:ext cx="39624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Software which sends information to its creators about a user's activities (e.g.,  passwords, credit card numbers, and other information that can be sold on the black market.</a:t>
            </a:r>
          </a:p>
        </p:txBody>
      </p:sp>
    </p:spTree>
    <p:extLst>
      <p:ext uri="{BB962C8B-B14F-4D97-AF65-F5344CB8AC3E}">
        <p14:creationId xmlns:p14="http://schemas.microsoft.com/office/powerpoint/2010/main" val="377273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is a </a:t>
            </a:r>
            <a:r>
              <a:rPr lang="en-US" b="1" dirty="0" smtClean="0">
                <a:solidFill>
                  <a:srgbClr val="002060"/>
                </a:solidFill>
              </a:rPr>
              <a:t>malware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smtClean="0"/>
              <a:t>A malware </a:t>
            </a:r>
            <a:r>
              <a:rPr lang="en-US" sz="2800" dirty="0" smtClean="0"/>
              <a:t>is a </a:t>
            </a:r>
            <a:r>
              <a:rPr lang="en-US" sz="2800" dirty="0" smtClean="0">
                <a:solidFill>
                  <a:srgbClr val="7030A0"/>
                </a:solidFill>
              </a:rPr>
              <a:t>set of instructions </a:t>
            </a:r>
            <a:r>
              <a:rPr lang="en-US" sz="2800" dirty="0" smtClean="0"/>
              <a:t>that run on your </a:t>
            </a:r>
            <a:r>
              <a:rPr lang="en-US" sz="2400" dirty="0" smtClean="0"/>
              <a:t>computer and </a:t>
            </a:r>
            <a:r>
              <a:rPr lang="en-US" sz="2400" dirty="0" smtClean="0">
                <a:solidFill>
                  <a:srgbClr val="7030A0"/>
                </a:solidFill>
              </a:rPr>
              <a:t>make your system do something </a:t>
            </a:r>
            <a:r>
              <a:rPr lang="en-US" sz="2400" dirty="0" smtClean="0"/>
              <a:t>that an </a:t>
            </a:r>
            <a:r>
              <a:rPr lang="en-US" sz="2400" dirty="0" smtClean="0">
                <a:solidFill>
                  <a:srgbClr val="7030A0"/>
                </a:solidFill>
              </a:rPr>
              <a:t>attacker wants it to do</a:t>
            </a:r>
            <a:r>
              <a:rPr lang="en-US" sz="2400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US" sz="2400" b="1" dirty="0" smtClean="0">
                <a:solidFill>
                  <a:srgbClr val="002060"/>
                </a:solidFill>
              </a:rPr>
              <a:t>Malware </a:t>
            </a:r>
            <a:r>
              <a:rPr lang="en-US" sz="2400" dirty="0" smtClean="0"/>
              <a:t>can be classified into several categories, depending on propagation and concealment.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80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534400" cy="85725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Malware Zombies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Malware can turn a computer into a zombie, which is a machine that is controlled externally to perform malicious attacks, usually as a part of a </a:t>
            </a:r>
            <a:r>
              <a:rPr lang="en-US" sz="2400" b="1" dirty="0" smtClean="0">
                <a:solidFill>
                  <a:srgbClr val="7030A0"/>
                </a:solidFill>
              </a:rPr>
              <a:t>botnet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CS 450/650 Fundamentals of Integrated Computer Security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C609FD-F554-4A0B-BB22-0C0924220648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30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02415"/>
            <a:ext cx="4191000" cy="281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73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7203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Where does Malicious Code Hide?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  <a:buNone/>
            </a:pPr>
            <a:r>
              <a:rPr lang="en-US" dirty="0"/>
              <a:t>	1. Email</a:t>
            </a:r>
          </a:p>
          <a:p>
            <a:pPr>
              <a:lnSpc>
                <a:spcPct val="200000"/>
              </a:lnSpc>
              <a:buNone/>
            </a:pPr>
            <a:r>
              <a:rPr lang="en-US" dirty="0"/>
              <a:t>	2. Web Content</a:t>
            </a:r>
          </a:p>
          <a:p>
            <a:pPr>
              <a:lnSpc>
                <a:spcPct val="200000"/>
              </a:lnSpc>
              <a:buNone/>
            </a:pPr>
            <a:r>
              <a:rPr lang="en-US" dirty="0"/>
              <a:t>	3. Legitimate Sites</a:t>
            </a:r>
          </a:p>
          <a:p>
            <a:pPr>
              <a:lnSpc>
                <a:spcPct val="200000"/>
              </a:lnSpc>
              <a:buNone/>
            </a:pPr>
            <a:r>
              <a:rPr lang="en-US" dirty="0"/>
              <a:t>	4. File </a:t>
            </a:r>
            <a:r>
              <a:rPr lang="en-US" dirty="0" smtClean="0"/>
              <a:t>Downloads</a:t>
            </a:r>
          </a:p>
          <a:p>
            <a:pPr>
              <a:lnSpc>
                <a:spcPct val="200000"/>
              </a:lnSpc>
              <a:buNone/>
            </a:pPr>
            <a:r>
              <a:rPr lang="en-US" dirty="0" smtClean="0"/>
              <a:t>….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2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3350"/>
            <a:ext cx="8305800" cy="1102519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How to detect &amp; prevention them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276350"/>
            <a:ext cx="81439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detection system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may detect </a:t>
            </a:r>
            <a:r>
              <a:rPr lang="en-US" sz="2800" i="1" dirty="0" smtClean="0">
                <a:solidFill>
                  <a:srgbClr val="FF0000"/>
                </a:solidFill>
                <a:latin typeface="+mj-lt"/>
              </a:rPr>
              <a:t>suspicious activities</a:t>
            </a:r>
            <a:r>
              <a:rPr lang="en-US" sz="2800" dirty="0" smtClean="0">
                <a:latin typeface="+mj-lt"/>
              </a:rPr>
              <a:t>.</a:t>
            </a:r>
            <a:endParaRPr lang="en-US" sz="2800" dirty="0">
              <a:latin typeface="+mj-lt"/>
            </a:endParaRP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 A 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prevention system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must </a:t>
            </a:r>
            <a:r>
              <a:rPr lang="en-US" sz="2800" i="1" dirty="0" smtClean="0">
                <a:solidFill>
                  <a:srgbClr val="FF0000"/>
                </a:solidFill>
                <a:latin typeface="+mj-lt"/>
              </a:rPr>
              <a:t>identify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stop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  <a:latin typeface="+mj-lt"/>
              </a:rPr>
              <a:t>malicious attacks </a:t>
            </a:r>
            <a:r>
              <a:rPr lang="en-US" sz="2800" dirty="0" smtClean="0">
                <a:latin typeface="+mj-lt"/>
              </a:rPr>
              <a:t>before they do damage and have a chance to infect a system.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51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Malware Countermeasures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379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Signatures</a:t>
            </a:r>
          </a:p>
          <a:p>
            <a:pPr lvl="1"/>
            <a:r>
              <a:rPr lang="en-US" dirty="0" smtClean="0"/>
              <a:t>Find a string that can </a:t>
            </a:r>
            <a:r>
              <a:rPr lang="en-US" dirty="0" smtClean="0">
                <a:solidFill>
                  <a:srgbClr val="FF0000"/>
                </a:solidFill>
              </a:rPr>
              <a:t>identity the virus</a:t>
            </a:r>
          </a:p>
          <a:p>
            <a:pPr>
              <a:spcBef>
                <a:spcPts val="1200"/>
              </a:spcBef>
            </a:pPr>
            <a:r>
              <a:rPr lang="en-US" b="1" dirty="0" smtClean="0"/>
              <a:t>Heuristics Analysis - </a:t>
            </a:r>
          </a:p>
          <a:p>
            <a:pPr lvl="1"/>
            <a:r>
              <a:rPr lang="en-US" dirty="0"/>
              <a:t>Useful to </a:t>
            </a:r>
            <a:r>
              <a:rPr lang="en-US" dirty="0" smtClean="0"/>
              <a:t>identify </a:t>
            </a:r>
            <a:r>
              <a:rPr lang="en-US" dirty="0"/>
              <a:t>new and “zero day” malware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Analyze program behavior</a:t>
            </a:r>
            <a:r>
              <a:rPr lang="en-US" dirty="0" smtClean="0"/>
              <a:t> (network access, file open, attempt to delete file, attempt to modify the boot sector,…)</a:t>
            </a:r>
          </a:p>
          <a:p>
            <a:pPr lvl="1"/>
            <a:r>
              <a:rPr lang="en-US" dirty="0" smtClean="0"/>
              <a:t>Heuristic </a:t>
            </a:r>
            <a:r>
              <a:rPr lang="en-US" dirty="0"/>
              <a:t>methods can trigger false alarms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b="1" dirty="0" smtClean="0"/>
              <a:t>Sandbox analysis</a:t>
            </a:r>
          </a:p>
          <a:p>
            <a:pPr lvl="1"/>
            <a:r>
              <a:rPr lang="en-US" dirty="0" smtClean="0"/>
              <a:t>Running the executable in a VM</a:t>
            </a:r>
          </a:p>
          <a:p>
            <a:pPr lvl="1"/>
            <a:r>
              <a:rPr lang="en-US" dirty="0" smtClean="0"/>
              <a:t>Observe it (file activity, network, memory,…)</a:t>
            </a:r>
          </a:p>
          <a:p>
            <a:r>
              <a:rPr lang="en-US" b="1" dirty="0" smtClean="0"/>
              <a:t>White/Black listing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3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34400" cy="339447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Scan compare the analyzed object with a database of </a:t>
            </a:r>
            <a:r>
              <a:rPr lang="en-US" sz="2400" dirty="0" smtClean="0"/>
              <a:t>signatures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A signature is a virus fingerprint </a:t>
            </a:r>
            <a:r>
              <a:rPr lang="en-US" sz="2000" i="1" dirty="0"/>
              <a:t>(E.g</a:t>
            </a:r>
            <a:r>
              <a:rPr lang="en-US" sz="2000" i="1" dirty="0" smtClean="0"/>
              <a:t>., a </a:t>
            </a:r>
            <a:r>
              <a:rPr lang="en-US" sz="2000" i="1" dirty="0"/>
              <a:t>string with a sequence of </a:t>
            </a:r>
            <a:r>
              <a:rPr lang="en-US" sz="2000" i="1" dirty="0" smtClean="0"/>
              <a:t>instructions </a:t>
            </a:r>
            <a:r>
              <a:rPr lang="en-US" sz="2000" i="1" dirty="0"/>
              <a:t>specific for each virus </a:t>
            </a:r>
            <a:r>
              <a:rPr lang="en-US" sz="2000" i="1" dirty="0" smtClean="0"/>
              <a:t>)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A file is infected if there is a signature inside its code </a:t>
            </a:r>
            <a:r>
              <a:rPr lang="en-US" sz="2000" i="1" dirty="0"/>
              <a:t>(Fast </a:t>
            </a:r>
            <a:r>
              <a:rPr lang="en-US" sz="2000" i="1" dirty="0" smtClean="0"/>
              <a:t>pattern </a:t>
            </a:r>
            <a:r>
              <a:rPr lang="en-US" sz="2000" i="1" dirty="0"/>
              <a:t>matching techniques to search for signatures)</a:t>
            </a:r>
            <a:endParaRPr lang="en-US" sz="2400" i="1" dirty="0" smtClean="0"/>
          </a:p>
          <a:p>
            <a:pPr>
              <a:spcAft>
                <a:spcPts val="1200"/>
              </a:spcAft>
            </a:pPr>
            <a:r>
              <a:rPr lang="en-US" sz="2400" dirty="0"/>
              <a:t>All the signatures together create the malware database that usually is proprietary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4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Antivirus Approaches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Detection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/>
              <a:t>determine infection and locate the virus</a:t>
            </a:r>
          </a:p>
          <a:p>
            <a:pPr>
              <a:spcBef>
                <a:spcPts val="1200"/>
              </a:spcBef>
            </a:pPr>
            <a:r>
              <a:rPr lang="en-US" i="1" dirty="0" smtClean="0">
                <a:solidFill>
                  <a:srgbClr val="002060"/>
                </a:solidFill>
              </a:rPr>
              <a:t>Identification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identify the specific virus</a:t>
            </a:r>
          </a:p>
          <a:p>
            <a:pPr>
              <a:spcBef>
                <a:spcPts val="1200"/>
              </a:spcBef>
            </a:pPr>
            <a:r>
              <a:rPr lang="en-US" i="1" dirty="0" smtClean="0">
                <a:solidFill>
                  <a:srgbClr val="002060"/>
                </a:solidFill>
              </a:rPr>
              <a:t>Removal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/>
              <a:t>remove the virus from all infected systems, so the disease cannot spread further</a:t>
            </a:r>
          </a:p>
          <a:p>
            <a:pPr>
              <a:spcBef>
                <a:spcPts val="1200"/>
              </a:spcBef>
            </a:pPr>
            <a:r>
              <a:rPr lang="en-US" i="1" dirty="0" smtClean="0">
                <a:solidFill>
                  <a:srgbClr val="002060"/>
                </a:solidFill>
              </a:rPr>
              <a:t>Recovery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/>
              <a:t>restore the system to its original state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55357"/>
            <a:ext cx="2133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7E90DE02-7086-43FC-BCF6-9BCEB920C9B4}" type="slidenum">
              <a:rPr kumimoji="0" lang="en-US" sz="1200" smtClean="0">
                <a:solidFill>
                  <a:prstClr val="white"/>
                </a:solidFill>
              </a:rPr>
              <a:pPr/>
              <a:t>35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4096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4767263"/>
            <a:ext cx="5562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30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Virus Infection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Prevention: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Good source of software </a:t>
            </a:r>
            <a:r>
              <a:rPr lang="en-US" dirty="0" smtClean="0"/>
              <a:t>installed </a:t>
            </a:r>
          </a:p>
          <a:p>
            <a:pPr lvl="1"/>
            <a:r>
              <a:rPr lang="en-US" dirty="0" smtClean="0"/>
              <a:t>Isolated testing phase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Use virus detectors</a:t>
            </a:r>
          </a:p>
          <a:p>
            <a:endParaRPr lang="en-US" dirty="0" smtClean="0"/>
          </a:p>
          <a:p>
            <a:r>
              <a:rPr lang="en-US" b="1" dirty="0" smtClean="0"/>
              <a:t>Limit damage:</a:t>
            </a:r>
          </a:p>
          <a:p>
            <a:pPr lvl="1"/>
            <a:r>
              <a:rPr lang="en-US" dirty="0" smtClean="0"/>
              <a:t>Make and retain </a:t>
            </a:r>
            <a:r>
              <a:rPr lang="en-US" dirty="0" smtClean="0">
                <a:solidFill>
                  <a:srgbClr val="FF0000"/>
                </a:solidFill>
              </a:rPr>
              <a:t>backup</a:t>
            </a:r>
            <a:r>
              <a:rPr lang="en-US" dirty="0" smtClean="0"/>
              <a:t> copies </a:t>
            </a:r>
            <a:r>
              <a:rPr lang="en-US" dirty="0" smtClean="0">
                <a:solidFill>
                  <a:srgbClr val="FF0000"/>
                </a:solidFill>
              </a:rPr>
              <a:t>important resources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55357"/>
            <a:ext cx="2133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E45D8ADF-769D-4321-A915-53C72A3AF9A9}" type="slidenum">
              <a:rPr kumimoji="0" lang="en-US" sz="1200" smtClean="0">
                <a:solidFill>
                  <a:prstClr val="white"/>
                </a:solidFill>
              </a:rPr>
              <a:pPr/>
              <a:t>36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4198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4767263"/>
            <a:ext cx="5562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56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42901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+mj-lt"/>
              </a:rPr>
              <a:t>Preventing Malicious Attacks on the Internet</a:t>
            </a:r>
            <a:endParaRPr lang="en-US" sz="3200" b="1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028700"/>
            <a:ext cx="8001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Up-to-date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Install </a:t>
            </a:r>
            <a:r>
              <a:rPr lang="en-US" sz="2400" dirty="0">
                <a:solidFill>
                  <a:srgbClr val="FF0000"/>
                </a:solidFill>
              </a:rPr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firewall</a:t>
            </a:r>
            <a:endParaRPr lang="en-US" sz="2400" b="1" dirty="0" smtClean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b="1" dirty="0" smtClean="0"/>
              <a:t>Scanning systems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186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Malware analysis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00151"/>
            <a:ext cx="9067800" cy="33944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are two fundamental approaches to malware analysis</a:t>
            </a:r>
          </a:p>
          <a:p>
            <a:pPr lvl="1">
              <a:spcAft>
                <a:spcPts val="1200"/>
              </a:spcAft>
            </a:pPr>
            <a:r>
              <a:rPr lang="en-US" sz="2400" b="1" dirty="0" smtClean="0"/>
              <a:t>Static analysis</a:t>
            </a:r>
            <a:r>
              <a:rPr lang="en-US" sz="2400" dirty="0" smtClean="0"/>
              <a:t>, which involves examining and analyzing the malware without executing it</a:t>
            </a:r>
          </a:p>
          <a:p>
            <a:pPr lvl="1">
              <a:spcAft>
                <a:spcPts val="1200"/>
              </a:spcAft>
            </a:pPr>
            <a:r>
              <a:rPr lang="en-US" sz="2400" b="1" dirty="0" smtClean="0"/>
              <a:t>Dynamic analysis</a:t>
            </a:r>
            <a:r>
              <a:rPr lang="en-US" sz="2400" dirty="0" smtClean="0"/>
              <a:t>, which involves executing the malware on the system and analyzing it.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857250"/>
          </a:xfrm>
        </p:spPr>
        <p:txBody>
          <a:bodyPr>
            <a:noAutofit/>
          </a:bodyPr>
          <a:lstStyle/>
          <a:p>
            <a:r>
              <a:rPr lang="en-US" sz="9600" smtClean="0">
                <a:latin typeface="Arial" pitchFamily="34" charset="0"/>
                <a:cs typeface="Arial" pitchFamily="34" charset="0"/>
              </a:rPr>
              <a:t>Q &amp; A</a:t>
            </a:r>
            <a:endParaRPr lang="en-US" sz="96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4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is a </a:t>
            </a:r>
            <a:r>
              <a:rPr lang="en-US" dirty="0" smtClean="0">
                <a:solidFill>
                  <a:srgbClr val="002060"/>
                </a:solidFill>
              </a:rPr>
              <a:t>malware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54687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Propagation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7030A0"/>
                </a:solidFill>
              </a:rPr>
              <a:t>Virus</a:t>
            </a:r>
            <a:r>
              <a:rPr lang="en-US" dirty="0" smtClean="0"/>
              <a:t>: human-assisted propagation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7030A0"/>
                </a:solidFill>
              </a:rPr>
              <a:t>Worm</a:t>
            </a:r>
            <a:r>
              <a:rPr lang="en-US" dirty="0" smtClean="0"/>
              <a:t>: automatic propagation without human assistance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Concealment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7030A0"/>
                </a:solidFill>
              </a:rPr>
              <a:t>Rootkit</a:t>
            </a:r>
            <a:r>
              <a:rPr lang="en-US" dirty="0" smtClean="0"/>
              <a:t>: modifies operating system to hide its existence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7030A0"/>
                </a:solidFill>
              </a:rPr>
              <a:t>Trojan</a:t>
            </a:r>
            <a:r>
              <a:rPr lang="en-US" dirty="0" smtClean="0"/>
              <a:t>: provides desirable functionality but hides malicious operation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2060"/>
                </a:solidFill>
              </a:rPr>
              <a:t>Various types of payloads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71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Malware Goals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743950" cy="270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55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Delivery &amp; Techniques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32286"/>
            <a:ext cx="8534400" cy="262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841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Delivery &amp;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1322976"/>
            <a:ext cx="7019925" cy="2986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742950"/>
            <a:ext cx="8153400" cy="3429000"/>
          </a:xfrm>
        </p:spPr>
        <p:txBody>
          <a:bodyPr>
            <a:noAutofit/>
          </a:bodyPr>
          <a:lstStyle/>
          <a:p>
            <a:pPr marL="533400" indent="-533400" eaLnBrk="1" hangingPunct="1"/>
            <a:r>
              <a:rPr lang="en-US" altLang="zh-CN" sz="2000" dirty="0" smtClean="0">
                <a:ea typeface="SimSun" pitchFamily="2" charset="-122"/>
              </a:rPr>
              <a:t>Basic types:</a:t>
            </a:r>
          </a:p>
          <a:p>
            <a:pPr marL="1023938" lvl="1" indent="-457200" eaLnBrk="1" hangingPunct="1"/>
            <a:r>
              <a:rPr lang="en-US" altLang="zh-CN" sz="2000" dirty="0" smtClean="0">
                <a:ea typeface="SimSun" pitchFamily="2" charset="-122"/>
              </a:rPr>
              <a:t>Virus</a:t>
            </a:r>
          </a:p>
          <a:p>
            <a:pPr marL="1023938" lvl="1" indent="-457200" eaLnBrk="1" hangingPunct="1"/>
            <a:r>
              <a:rPr lang="en-US" altLang="zh-CN" sz="2000" dirty="0" smtClean="0">
                <a:ea typeface="SimSun" pitchFamily="2" charset="-122"/>
              </a:rPr>
              <a:t>Worms </a:t>
            </a:r>
          </a:p>
          <a:p>
            <a:pPr marL="1023938" lvl="1" indent="-457200"/>
            <a:r>
              <a:rPr lang="en-US" altLang="zh-CN" sz="2000" dirty="0">
                <a:ea typeface="SimSun" pitchFamily="2" charset="-122"/>
              </a:rPr>
              <a:t>Trojan Horse</a:t>
            </a:r>
          </a:p>
          <a:p>
            <a:pPr marL="533400" indent="-533400" eaLnBrk="1" hangingPunct="1">
              <a:spcBef>
                <a:spcPts val="1200"/>
              </a:spcBef>
            </a:pPr>
            <a:r>
              <a:rPr lang="en-US" altLang="zh-CN" sz="2000" dirty="0" smtClean="0">
                <a:ea typeface="SimSun" pitchFamily="2" charset="-122"/>
              </a:rPr>
              <a:t>Several variants of the basic types exist:</a:t>
            </a:r>
          </a:p>
          <a:p>
            <a:pPr marL="1023938" lvl="1" indent="-457200" eaLnBrk="1" hangingPunct="1"/>
            <a:r>
              <a:rPr lang="en-US" altLang="zh-CN" sz="2000" dirty="0" smtClean="0">
                <a:ea typeface="SimSun" pitchFamily="2" charset="-122"/>
              </a:rPr>
              <a:t>Time Bomb</a:t>
            </a:r>
          </a:p>
          <a:p>
            <a:pPr marL="1023938" lvl="1" indent="-457200" eaLnBrk="1" hangingPunct="1"/>
            <a:r>
              <a:rPr lang="en-US" altLang="zh-CN" sz="2000" dirty="0" smtClean="0">
                <a:ea typeface="SimSun" pitchFamily="2" charset="-122"/>
              </a:rPr>
              <a:t>Logic Bomb</a:t>
            </a:r>
          </a:p>
          <a:p>
            <a:pPr marL="1023938" lvl="1" indent="-457200" eaLnBrk="1" hangingPunct="1"/>
            <a:r>
              <a:rPr lang="en-US" altLang="zh-CN" sz="2000" dirty="0" err="1" smtClean="0">
                <a:ea typeface="SimSun" pitchFamily="2" charset="-122"/>
              </a:rPr>
              <a:t>Keylogger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</a:p>
          <a:p>
            <a:pPr marL="1023938" lvl="1" indent="-457200" eaLnBrk="1" hangingPunct="1"/>
            <a:r>
              <a:rPr lang="en-US" altLang="zh-CN" sz="2000" dirty="0" smtClean="0">
                <a:ea typeface="SimSun" pitchFamily="2" charset="-122"/>
              </a:rPr>
              <a:t>Rootkit</a:t>
            </a:r>
          </a:p>
          <a:p>
            <a:pPr marL="1023938" lvl="1" indent="-457200" eaLnBrk="1" hangingPunct="1"/>
            <a:r>
              <a:rPr lang="en-US" altLang="zh-CN" sz="2000" dirty="0" smtClean="0">
                <a:ea typeface="SimSun" pitchFamily="2" charset="-122"/>
              </a:rPr>
              <a:t>Adware</a:t>
            </a:r>
          </a:p>
          <a:p>
            <a:pPr marL="1023938" lvl="1" indent="-457200" eaLnBrk="1" hangingPunct="1"/>
            <a:r>
              <a:rPr lang="en-US" altLang="zh-CN" sz="2000" dirty="0" smtClean="0">
                <a:ea typeface="SimSun" pitchFamily="2" charset="-122"/>
              </a:rPr>
              <a:t>Spyware</a:t>
            </a:r>
          </a:p>
          <a:p>
            <a:pPr marL="1023938" lvl="1" indent="-457200" eaLnBrk="1" hangingPunct="1"/>
            <a:r>
              <a:rPr lang="en-US" altLang="zh-CN" sz="2000" dirty="0" smtClean="0">
                <a:ea typeface="SimSun" pitchFamily="2" charset="-122"/>
              </a:rPr>
              <a:t>…</a:t>
            </a:r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CD9A924-E96D-4279-A7D9-279AA0B5C4FA}" type="slidenum">
              <a:rPr lang="zh-CN" altLang="en-US" sz="1400" smtClean="0"/>
              <a:pPr eaLnBrk="1" hangingPunct="1"/>
              <a:t>8</a:t>
            </a:fld>
            <a:endParaRPr lang="en-US" altLang="zh-CN" sz="1400" smtClean="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85800" y="133350"/>
            <a:ext cx="77724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CC0000"/>
                </a:solidFill>
                <a:latin typeface="+mj-lt"/>
              </a:rPr>
              <a:t>Malware Types</a:t>
            </a:r>
            <a:endParaRPr lang="en-US" sz="3200" b="1" dirty="0">
              <a:solidFill>
                <a:srgbClr val="3333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097430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Keylogger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7" y="1406128"/>
            <a:ext cx="8900206" cy="298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1066</Words>
  <Application>Microsoft Office PowerPoint</Application>
  <PresentationFormat>On-screen Show (16:9)</PresentationFormat>
  <Paragraphs>221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UNR</vt:lpstr>
      <vt:lpstr>Office Theme</vt:lpstr>
      <vt:lpstr>Lesson 7  Malicious Codes (Malware)</vt:lpstr>
      <vt:lpstr>Outline</vt:lpstr>
      <vt:lpstr>What is a malware?</vt:lpstr>
      <vt:lpstr>What is a malware?</vt:lpstr>
      <vt:lpstr>Malware Goals</vt:lpstr>
      <vt:lpstr>Delivery &amp; Techniques</vt:lpstr>
      <vt:lpstr>Delivery &amp; Techniques</vt:lpstr>
      <vt:lpstr>PowerPoint Presentation</vt:lpstr>
      <vt:lpstr>Keylogger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Computer Virus</vt:lpstr>
      <vt:lpstr>Four Phases of a Virus  </vt:lpstr>
      <vt:lpstr>Virus Types</vt:lpstr>
      <vt:lpstr>Virus Types</vt:lpstr>
      <vt:lpstr>Virus Types</vt:lpstr>
      <vt:lpstr>How Viruses Append</vt:lpstr>
      <vt:lpstr>How Viruses Append</vt:lpstr>
      <vt:lpstr>How Viruses Append</vt:lpstr>
      <vt:lpstr>Computer Worms</vt:lpstr>
      <vt:lpstr>Worm Propagation</vt:lpstr>
      <vt:lpstr>Trojan Horses</vt:lpstr>
      <vt:lpstr>Logic/Time Bomb</vt:lpstr>
      <vt:lpstr>Rootkit</vt:lpstr>
      <vt:lpstr>Adware</vt:lpstr>
      <vt:lpstr>Spyware</vt:lpstr>
      <vt:lpstr>Malware Zombies</vt:lpstr>
      <vt:lpstr>Where does Malicious Code Hide?</vt:lpstr>
      <vt:lpstr>How to detect &amp; prevention them</vt:lpstr>
      <vt:lpstr>Malware Countermeasures</vt:lpstr>
      <vt:lpstr>Signatures</vt:lpstr>
      <vt:lpstr>Antivirus Approaches</vt:lpstr>
      <vt:lpstr>Preventing Virus Infection</vt:lpstr>
      <vt:lpstr>PowerPoint Presentation</vt:lpstr>
      <vt:lpstr>Malware analysis </vt:lpstr>
      <vt:lpstr>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Malicious Codes</dc:title>
  <dc:creator>Admin</dc:creator>
  <cp:lastModifiedBy>Administrator</cp:lastModifiedBy>
  <cp:revision>54</cp:revision>
  <dcterms:created xsi:type="dcterms:W3CDTF">2006-08-16T00:00:00Z</dcterms:created>
  <dcterms:modified xsi:type="dcterms:W3CDTF">2021-10-04T06:10:14Z</dcterms:modified>
</cp:coreProperties>
</file>