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32"/>
  </p:notesMasterIdLst>
  <p:sldIdLst>
    <p:sldId id="256" r:id="rId3"/>
    <p:sldId id="257" r:id="rId4"/>
    <p:sldId id="317" r:id="rId5"/>
    <p:sldId id="311" r:id="rId6"/>
    <p:sldId id="312" r:id="rId7"/>
    <p:sldId id="313" r:id="rId8"/>
    <p:sldId id="314" r:id="rId9"/>
    <p:sldId id="315" r:id="rId10"/>
    <p:sldId id="316" r:id="rId11"/>
    <p:sldId id="319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32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 snapToGrid="0">
      <p:cViewPr varScale="1">
        <p:scale>
          <a:sx n="99" d="100"/>
          <a:sy n="99" d="100"/>
        </p:scale>
        <p:origin x="-2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9673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48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854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893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922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430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812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Limitation : Need to implement new proxies to handle new protocols. Slower compared to other firewalls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Advantage : Ability to authenticate users directly rather than depending on network addresses of the system. Reduces the risk of IP spoofing attacks that are easy to launch against a network.</a:t>
            </a:r>
          </a:p>
        </p:txBody>
      </p:sp>
    </p:spTree>
    <p:extLst>
      <p:ext uri="{BB962C8B-B14F-4D97-AF65-F5344CB8AC3E}">
        <p14:creationId xmlns:p14="http://schemas.microsoft.com/office/powerpoint/2010/main" val="332572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46FF9C-6EBB-45AA-A6AD-AF3887F4886E}" type="slidenum">
              <a:rPr lang="en-AU" altLang="en-US">
                <a:latin typeface="Arial" charset="0"/>
              </a:rPr>
              <a:pPr/>
              <a:t>13</a:t>
            </a:fld>
            <a:endParaRPr lang="en-AU" altLang="en-US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The concerns for wireless security, in terms of threats, and countermeasures, are</a:t>
            </a:r>
          </a:p>
          <a:p>
            <a:r>
              <a:rPr lang="en-US" altLang="en-US" smtClean="0"/>
              <a:t>similar to those found in a wired environment, such as an Ethernet LAN or a wired</a:t>
            </a:r>
          </a:p>
          <a:p>
            <a:r>
              <a:rPr lang="en-US" altLang="en-US" smtClean="0"/>
              <a:t>wide-area network. The security requirements are the same in both environments:</a:t>
            </a:r>
          </a:p>
          <a:p>
            <a:r>
              <a:rPr lang="en-US" altLang="en-US" smtClean="0"/>
              <a:t>confidentiality, integrity, availability, authenticity, and accountability. However,</a:t>
            </a:r>
          </a:p>
          <a:p>
            <a:r>
              <a:rPr lang="en-US" altLang="en-US" smtClean="0"/>
              <a:t>some of the security threats are exacerbated in a wireless environment and some are</a:t>
            </a:r>
          </a:p>
          <a:p>
            <a:r>
              <a:rPr lang="en-US" altLang="en-US" smtClean="0"/>
              <a:t>unique to the wireless environment. The most significant source of risk in wireless</a:t>
            </a:r>
          </a:p>
          <a:p>
            <a:r>
              <a:rPr lang="en-US" altLang="en-US" smtClean="0"/>
              <a:t>networks is the underlying communications medium. In addition, there have</a:t>
            </a:r>
          </a:p>
          <a:p>
            <a:r>
              <a:rPr lang="en-US" altLang="en-US" smtClean="0"/>
              <a:t>traditionally been security risks in wireless protocols that have only been addressed</a:t>
            </a:r>
          </a:p>
          <a:p>
            <a:r>
              <a:rPr lang="en-US" altLang="en-US" smtClean="0"/>
              <a:t>in relatively recent generations of these protocols.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dirty="0">
                <a:latin typeface="Times New Roman" pitchFamily="-110" charset="0"/>
              </a:rPr>
              <a:t>[CHOI08] lists the following security threats to wireless networks: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• </a:t>
            </a:r>
            <a:r>
              <a:rPr lang="en-US" b="1" dirty="0">
                <a:latin typeface="Times New Roman" pitchFamily="-110" charset="0"/>
              </a:rPr>
              <a:t>Accidental association: Company wireless LANs or wireless access points to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wired LANs in close proximity (e.g., in the same or neighboring buildings) may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create overlapping transmission ranges. A user intending to connect to one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LAN may unintentionally lock on to a wireless access point from a neighboring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network. Although the security breach is accidental, it nevertheless exposes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resources of one LAN to the accidental user.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• </a:t>
            </a:r>
            <a:r>
              <a:rPr lang="en-US" b="1" dirty="0">
                <a:latin typeface="Times New Roman" pitchFamily="-110" charset="0"/>
              </a:rPr>
              <a:t>Malicious association: In this situation, a wireless device is configured to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appear to be a legitimate access point, enabling the operator to steal passwords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from legitimate users and then penetrate a wired network through a legitimate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wireless access point.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• </a:t>
            </a:r>
            <a:r>
              <a:rPr lang="en-US" b="1" dirty="0">
                <a:latin typeface="Times New Roman" pitchFamily="-110" charset="0"/>
              </a:rPr>
              <a:t>Ad hoc networks: These are peer-to-peer networks between wireless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computers with no access point between them. Such networks can pose a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security threat due to a lack of a central point of control.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• </a:t>
            </a:r>
            <a:r>
              <a:rPr lang="en-US" b="1" dirty="0">
                <a:latin typeface="Times New Roman" pitchFamily="-110" charset="0"/>
              </a:rPr>
              <a:t>Nontraditional networks: Nontraditional networks and links, such as personal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network Bluetooth devices, barcode readers, and handheld </a:t>
            </a:r>
            <a:r>
              <a:rPr lang="en-US" dirty="0" err="1">
                <a:latin typeface="Times New Roman" pitchFamily="-110" charset="0"/>
              </a:rPr>
              <a:t>PDAs</a:t>
            </a:r>
            <a:r>
              <a:rPr lang="en-US" dirty="0">
                <a:latin typeface="Times New Roman" pitchFamily="-110" charset="0"/>
              </a:rPr>
              <a:t> pose a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security risk both in terms of eavesdropping and spoofing.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• </a:t>
            </a:r>
            <a:r>
              <a:rPr lang="en-US" b="1" dirty="0">
                <a:latin typeface="Times New Roman" pitchFamily="-110" charset="0"/>
              </a:rPr>
              <a:t>Identity theft (MAC spoofing): This occurs when an attacker is able to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eavesdrop on network traffic and identify the MAC address of a computer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with network privileges.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• </a:t>
            </a:r>
            <a:r>
              <a:rPr lang="en-US" b="1" dirty="0">
                <a:latin typeface="Times New Roman" pitchFamily="-110" charset="0"/>
              </a:rPr>
              <a:t>Man-in-the middle attacks: This type of attack is described in Chapter 21 in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the context of the </a:t>
            </a:r>
            <a:r>
              <a:rPr lang="en-US" dirty="0" err="1">
                <a:latin typeface="Times New Roman" pitchFamily="-110" charset="0"/>
              </a:rPr>
              <a:t>Diffie</a:t>
            </a:r>
            <a:r>
              <a:rPr lang="en-US" dirty="0">
                <a:latin typeface="Times New Roman" pitchFamily="-110" charset="0"/>
              </a:rPr>
              <a:t>-Hellman key exchange protocol. In a broader sense,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this attack involves persuading a user and an access point to believe that they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are talking to each other when in fact the communication is going through an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intermediate attacking device. Wireless networks are particularly vulnerable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to such attacks.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• </a:t>
            </a:r>
            <a:r>
              <a:rPr lang="en-US" b="1" dirty="0">
                <a:latin typeface="Times New Roman" pitchFamily="-110" charset="0"/>
              </a:rPr>
              <a:t>Denial of service (</a:t>
            </a:r>
            <a:r>
              <a:rPr lang="en-US" b="1" dirty="0" err="1">
                <a:latin typeface="Times New Roman" pitchFamily="-110" charset="0"/>
              </a:rPr>
              <a:t>DoS</a:t>
            </a:r>
            <a:r>
              <a:rPr lang="en-US" b="1" dirty="0">
                <a:latin typeface="Times New Roman" pitchFamily="-110" charset="0"/>
              </a:rPr>
              <a:t>): This type of attack was discussed in detail in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Chapter 7 . In the context of a wireless network, a </a:t>
            </a:r>
            <a:r>
              <a:rPr lang="en-US" dirty="0" err="1">
                <a:latin typeface="Times New Roman" pitchFamily="-110" charset="0"/>
              </a:rPr>
              <a:t>DoS</a:t>
            </a:r>
            <a:r>
              <a:rPr lang="en-US" dirty="0">
                <a:latin typeface="Times New Roman" pitchFamily="-110" charset="0"/>
              </a:rPr>
              <a:t> attack occurs when an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attacker continually bombards a wireless access point or some other accessible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wireless port with various protocol messages designed to consume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system resources. The wireless environment lends itself to this type of attack,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because it is so easy for the attacker to direct multiple wireless messages at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the target.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• </a:t>
            </a:r>
            <a:r>
              <a:rPr lang="en-US" b="1" dirty="0">
                <a:latin typeface="Times New Roman" pitchFamily="-110" charset="0"/>
              </a:rPr>
              <a:t>Network injection: A network injection attack targets wireless access points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that are exposed to non-filtered network traffic, such as routing protocol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messages or network management messages. An example of such an attack is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one in which bogus reconfiguration commands are used to affect routers and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switches to degrade network performance.</a:t>
            </a:r>
            <a:endParaRPr 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116667-A5AF-4F49-B9D9-8BB72D46C3FD}" type="slidenum">
              <a:rPr lang="en-AU" altLang="en-US">
                <a:latin typeface="Arial" charset="0"/>
              </a:rPr>
              <a:pPr/>
              <a:t>14</a:t>
            </a:fld>
            <a:endParaRPr lang="en-AU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latin typeface="Times New Roman" pitchFamily="-110" charset="0"/>
              </a:rPr>
              <a:t>Following [CHOI08], we can group wireless security measures into those dealing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with wireless transmissions, wireless access points, and wireless networks (consisting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of wireless routers and endpoints).</a:t>
            </a:r>
          </a:p>
          <a:p>
            <a:pPr>
              <a:defRPr/>
            </a:pPr>
            <a:endParaRPr lang="en-US" b="1" i="1" dirty="0">
              <a:latin typeface="Times New Roman" pitchFamily="-110" charset="0"/>
            </a:endParaRPr>
          </a:p>
          <a:p>
            <a:pPr>
              <a:defRPr/>
            </a:pPr>
            <a:r>
              <a:rPr lang="en-US" b="1" i="1" dirty="0">
                <a:latin typeface="Times New Roman" pitchFamily="-110" charset="0"/>
              </a:rPr>
              <a:t>The principal threats to wireless transmission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are eavesdropping, altering or inserting messages, and disruption. To deal with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eavesdropping, two types of countermeasures are appropriate: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• </a:t>
            </a:r>
            <a:r>
              <a:rPr lang="en-US" b="1" dirty="0">
                <a:latin typeface="Times New Roman" pitchFamily="-110" charset="0"/>
              </a:rPr>
              <a:t>Signal-hiding techniques: Organizations can take a number of measures to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make it more difficult for an attacker to locate their wireless access points,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including turning off service set identifier (SSID) broadcasting by wireless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access points; assigning cryptic names to </a:t>
            </a:r>
            <a:r>
              <a:rPr lang="en-US" dirty="0" err="1">
                <a:latin typeface="Times New Roman" pitchFamily="-110" charset="0"/>
              </a:rPr>
              <a:t>SSIDs</a:t>
            </a:r>
            <a:r>
              <a:rPr lang="en-US" dirty="0">
                <a:latin typeface="Times New Roman" pitchFamily="-110" charset="0"/>
              </a:rPr>
              <a:t>; reducing signal strength to the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lowest level that still provides requisite coverage; and locating wireless access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points in the interior of the building, away from windows and exterior walls.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Greater security can be achieved by the use of directional antennas and of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signal-shielding techniques.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• </a:t>
            </a:r>
            <a:r>
              <a:rPr lang="en-US" b="1" dirty="0">
                <a:latin typeface="Times New Roman" pitchFamily="-110" charset="0"/>
              </a:rPr>
              <a:t>Encryption: Encryption of all wireless transmission is effective against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eavesdropping to the extent that the encryption keys are secured.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The use of encryption and authentication protocols is the standard method of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countering attempts to alter or insert transmissions.</a:t>
            </a:r>
          </a:p>
          <a:p>
            <a:pPr>
              <a:defRPr/>
            </a:pPr>
            <a:endParaRPr lang="en-US" dirty="0">
              <a:latin typeface="Times New Roman" pitchFamily="-110" charset="0"/>
            </a:endParaRP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The methods discussed in Chapter 7 for dealing with denial of service apply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to wireless transmissions. Organizations can also reduce the risk of unintentional</a:t>
            </a:r>
          </a:p>
          <a:p>
            <a:pPr>
              <a:defRPr/>
            </a:pPr>
            <a:r>
              <a:rPr lang="en-US" dirty="0" err="1">
                <a:latin typeface="Times New Roman" pitchFamily="-110" charset="0"/>
              </a:rPr>
              <a:t>DoS</a:t>
            </a:r>
            <a:r>
              <a:rPr lang="en-US" dirty="0">
                <a:latin typeface="Times New Roman" pitchFamily="-110" charset="0"/>
              </a:rPr>
              <a:t> attacks. Site surveys can detect the existence of other devices using the same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frequency range, to help determine where to locate wireless access points. Signal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strengths can be adjusted and shielding used in an attempt to isolate a wireless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environment from competing nearby transmissions.</a:t>
            </a: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56B17-CA8F-4BA7-9A93-D52EBD20A381}" type="slidenum">
              <a:rPr lang="en-AU" altLang="en-US">
                <a:latin typeface="Arial" charset="0"/>
              </a:rPr>
              <a:pPr/>
              <a:t>15</a:t>
            </a:fld>
            <a:endParaRPr lang="en-AU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="1" i="1" smtClean="0"/>
              <a:t>The main threat involving wireless access</a:t>
            </a:r>
          </a:p>
          <a:p>
            <a:r>
              <a:rPr lang="en-US" altLang="en-US" smtClean="0"/>
              <a:t>points is unauthorized access to the network. The principal approach for preventing</a:t>
            </a:r>
          </a:p>
          <a:p>
            <a:r>
              <a:rPr lang="en-US" altLang="en-US" smtClean="0"/>
              <a:t>such access is the IEEE 802.1X standard for port-based network access control. The</a:t>
            </a:r>
          </a:p>
          <a:p>
            <a:r>
              <a:rPr lang="en-US" altLang="en-US" smtClean="0"/>
              <a:t>standard provides an authentication mechanism for devices wishing to attach to a</a:t>
            </a:r>
          </a:p>
          <a:p>
            <a:r>
              <a:rPr lang="en-US" altLang="en-US" smtClean="0"/>
              <a:t>LAN or wireless network. The use of 802.1X can prevent rogue access points and</a:t>
            </a:r>
          </a:p>
          <a:p>
            <a:r>
              <a:rPr lang="en-US" altLang="en-US" smtClean="0"/>
              <a:t>other unauthorized devices from becoming insecure backdoors.</a:t>
            </a:r>
          </a:p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65900C-E9FD-4B08-AED0-9FEB0B2BD2A0}" type="slidenum">
              <a:rPr lang="en-AU" altLang="en-US">
                <a:latin typeface="Arial" charset="0"/>
              </a:rPr>
              <a:pPr/>
              <a:t>16</a:t>
            </a:fld>
            <a:endParaRPr lang="en-AU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i="1" dirty="0">
                <a:latin typeface="Times New Roman" pitchFamily="-110" charset="0"/>
              </a:rPr>
              <a:t>[CHOI08] recommends the following techniques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for wireless network security:</a:t>
            </a:r>
          </a:p>
          <a:p>
            <a:pPr>
              <a:defRPr/>
            </a:pPr>
            <a:endParaRPr lang="en-US" b="1" dirty="0">
              <a:latin typeface="Times New Roman" pitchFamily="-110" charset="0"/>
            </a:endParaRPr>
          </a:p>
          <a:p>
            <a:pPr>
              <a:defRPr/>
            </a:pPr>
            <a:r>
              <a:rPr lang="en-US" b="1" dirty="0">
                <a:latin typeface="Times New Roman" pitchFamily="-110" charset="0"/>
              </a:rPr>
              <a:t>1. Use encryption. Wireless routers are typically equipped with built-in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encryption mechanisms for router-to-router traffic.</a:t>
            </a:r>
          </a:p>
          <a:p>
            <a:pPr>
              <a:defRPr/>
            </a:pPr>
            <a:endParaRPr lang="en-US" b="1" dirty="0">
              <a:latin typeface="Times New Roman" pitchFamily="-110" charset="0"/>
            </a:endParaRPr>
          </a:p>
          <a:p>
            <a:pPr>
              <a:defRPr/>
            </a:pPr>
            <a:r>
              <a:rPr lang="en-US" b="1" dirty="0">
                <a:latin typeface="Times New Roman" pitchFamily="-110" charset="0"/>
              </a:rPr>
              <a:t>2. Use anti-virus and anti-spyware software, and a firewall. These facilities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should be enabled on all wireless network endpoints.</a:t>
            </a:r>
          </a:p>
          <a:p>
            <a:pPr>
              <a:defRPr/>
            </a:pPr>
            <a:endParaRPr lang="en-US" b="1" dirty="0">
              <a:latin typeface="Times New Roman" pitchFamily="-110" charset="0"/>
            </a:endParaRPr>
          </a:p>
          <a:p>
            <a:pPr>
              <a:defRPr/>
            </a:pPr>
            <a:r>
              <a:rPr lang="en-US" b="1" dirty="0">
                <a:latin typeface="Times New Roman" pitchFamily="-110" charset="0"/>
              </a:rPr>
              <a:t>3. Turn off identifier broadcasting. Wireless routers are typically configured to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broadcast an identifying signal so that any device within range can learn of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the router’s existence. If a network is configured so that authorized devices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know the identity of routers, this capability can be disabled, so as to thwart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attackers.</a:t>
            </a:r>
          </a:p>
          <a:p>
            <a:pPr>
              <a:defRPr/>
            </a:pPr>
            <a:endParaRPr lang="en-US" b="1" dirty="0">
              <a:latin typeface="Times New Roman" pitchFamily="-110" charset="0"/>
            </a:endParaRPr>
          </a:p>
          <a:p>
            <a:pPr>
              <a:defRPr/>
            </a:pPr>
            <a:r>
              <a:rPr lang="en-US" b="1" dirty="0">
                <a:latin typeface="Times New Roman" pitchFamily="-110" charset="0"/>
              </a:rPr>
              <a:t>4. Change the identifier on your router from the default. Again, this measure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thwarts attackers who will attempt to gain access to a wireless network using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default router identifiers.</a:t>
            </a:r>
          </a:p>
          <a:p>
            <a:pPr>
              <a:defRPr/>
            </a:pPr>
            <a:endParaRPr lang="en-US" b="1" dirty="0">
              <a:latin typeface="Times New Roman" pitchFamily="-110" charset="0"/>
            </a:endParaRPr>
          </a:p>
          <a:p>
            <a:pPr>
              <a:defRPr/>
            </a:pPr>
            <a:r>
              <a:rPr lang="en-US" b="1" dirty="0">
                <a:latin typeface="Times New Roman" pitchFamily="-110" charset="0"/>
              </a:rPr>
              <a:t>5. Change your router’s pre-set password for administration. This is another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prudent step.</a:t>
            </a:r>
          </a:p>
          <a:p>
            <a:pPr>
              <a:defRPr/>
            </a:pPr>
            <a:endParaRPr lang="en-US" b="1" dirty="0">
              <a:latin typeface="Times New Roman" pitchFamily="-110" charset="0"/>
            </a:endParaRPr>
          </a:p>
          <a:p>
            <a:pPr>
              <a:defRPr/>
            </a:pPr>
            <a:r>
              <a:rPr lang="en-US" b="1" dirty="0">
                <a:latin typeface="Times New Roman" pitchFamily="-110" charset="0"/>
              </a:rPr>
              <a:t>6. Allow only specific computers to access your wireless network. A router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can be configured to only communicate with approved MAC addresses.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Of course, MAC addresses can be spoofed, so this is just one element of a</a:t>
            </a:r>
          </a:p>
          <a:p>
            <a:pPr>
              <a:defRPr/>
            </a:pPr>
            <a:r>
              <a:rPr lang="en-US" dirty="0">
                <a:latin typeface="Times New Roman" pitchFamily="-110" charset="0"/>
              </a:rPr>
              <a:t>security strategy.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CE0084-DE56-48CE-80AB-DEEA8089B8D3}" type="slidenum">
              <a:rPr lang="en-AU" altLang="en-US">
                <a:latin typeface="Arial" charset="0"/>
              </a:rPr>
              <a:pPr/>
              <a:t>17</a:t>
            </a:fld>
            <a:endParaRPr lang="en-AU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3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45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9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91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22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45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5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98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3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24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4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/>
              <a:t>10/18/2021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040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99965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4000" dirty="0" smtClean="0"/>
              <a:t>Lesson 8</a:t>
            </a:r>
            <a:br>
              <a:rPr lang="en-GB" sz="4000" dirty="0" smtClean="0"/>
            </a:b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>
                <a:solidFill>
                  <a:srgbClr val="002060"/>
                </a:solidFill>
              </a:rPr>
              <a:t>Firewall</a:t>
            </a: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2. </a:t>
            </a:r>
            <a:r>
              <a:rPr lang="en-US" dirty="0" err="1" smtClean="0"/>
              <a:t>DHCP</a:t>
            </a:r>
            <a:r>
              <a:rPr lang="en-US" dirty="0" smtClean="0"/>
              <a:t> Snooping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Brief History of Wi-Fi Standards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57350"/>
            <a:ext cx="84867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10639"/>
            <a:ext cx="8715199" cy="350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6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7150"/>
            <a:ext cx="8610600" cy="857250"/>
          </a:xfrm>
        </p:spPr>
        <p:txBody>
          <a:bodyPr/>
          <a:lstStyle/>
          <a:p>
            <a:r>
              <a:rPr lang="en-US" altLang="en-US" smtClean="0"/>
              <a:t>Wireless Security Overview</a:t>
            </a:r>
          </a:p>
        </p:txBody>
      </p:sp>
      <p:sp>
        <p:nvSpPr>
          <p:cNvPr id="11267" name="Content Placeholder 3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</p:spPr>
        <p:txBody>
          <a:bodyPr/>
          <a:lstStyle/>
          <a:p>
            <a:r>
              <a:rPr lang="en-US" altLang="en-US" smtClean="0"/>
              <a:t>concerns for wireless security are similar to those found in a wired environment</a:t>
            </a:r>
          </a:p>
          <a:p>
            <a:r>
              <a:rPr lang="en-US" altLang="en-US" smtClean="0"/>
              <a:t>security requirements are the same:</a:t>
            </a:r>
          </a:p>
          <a:p>
            <a:pPr lvl="1"/>
            <a:r>
              <a:rPr lang="en-US" altLang="en-US" smtClean="0"/>
              <a:t>confidentiality, integrity, availability, authenticity, accountability</a:t>
            </a:r>
          </a:p>
          <a:p>
            <a:pPr lvl="1"/>
            <a:r>
              <a:rPr lang="en-US" altLang="en-US" smtClean="0"/>
              <a:t>most significant source of risk is the underlying communications medium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altLang="en-US" smtClean="0"/>
              <a:t>Wireless Network Threats</a:t>
            </a:r>
          </a:p>
        </p:txBody>
      </p:sp>
      <p:sp>
        <p:nvSpPr>
          <p:cNvPr id="8" name="Freeform 7"/>
          <p:cNvSpPr/>
          <p:nvPr/>
        </p:nvSpPr>
        <p:spPr>
          <a:xfrm>
            <a:off x="5973098" y="857250"/>
            <a:ext cx="2415033" cy="1086765"/>
          </a:xfrm>
          <a:custGeom>
            <a:avLst/>
            <a:gdLst>
              <a:gd name="connsiteX0" fmla="*/ 0 w 2415033"/>
              <a:gd name="connsiteY0" fmla="*/ 0 h 1449020"/>
              <a:gd name="connsiteX1" fmla="*/ 2415033 w 2415033"/>
              <a:gd name="connsiteY1" fmla="*/ 0 h 1449020"/>
              <a:gd name="connsiteX2" fmla="*/ 2415033 w 2415033"/>
              <a:gd name="connsiteY2" fmla="*/ 1449020 h 1449020"/>
              <a:gd name="connsiteX3" fmla="*/ 0 w 2415033"/>
              <a:gd name="connsiteY3" fmla="*/ 1449020 h 1449020"/>
              <a:gd name="connsiteX4" fmla="*/ 0 w 2415033"/>
              <a:gd name="connsiteY4" fmla="*/ 0 h 14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033" h="1449020">
                <a:moveTo>
                  <a:pt x="0" y="0"/>
                </a:moveTo>
                <a:lnTo>
                  <a:pt x="2415033" y="0"/>
                </a:lnTo>
                <a:lnTo>
                  <a:pt x="2415033" y="1449020"/>
                </a:lnTo>
                <a:lnTo>
                  <a:pt x="0" y="1449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glow rad="101600">
              <a:schemeClr val="tx1">
                <a:alpha val="75000"/>
              </a:schemeClr>
            </a:glow>
            <a:softEdge rad="63500"/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06680" tIns="106680" rIns="106680" bIns="106680" spcCol="1270" anchor="ctr"/>
          <a:lstStyle/>
          <a:p>
            <a:pPr algn="ctr" defTabSz="12446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identity theft (MAC spoofing)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973098" y="2228850"/>
            <a:ext cx="2415033" cy="1086765"/>
          </a:xfrm>
          <a:custGeom>
            <a:avLst/>
            <a:gdLst>
              <a:gd name="connsiteX0" fmla="*/ 0 w 2415033"/>
              <a:gd name="connsiteY0" fmla="*/ 0 h 1449020"/>
              <a:gd name="connsiteX1" fmla="*/ 2415033 w 2415033"/>
              <a:gd name="connsiteY1" fmla="*/ 0 h 1449020"/>
              <a:gd name="connsiteX2" fmla="*/ 2415033 w 2415033"/>
              <a:gd name="connsiteY2" fmla="*/ 1449020 h 1449020"/>
              <a:gd name="connsiteX3" fmla="*/ 0 w 2415033"/>
              <a:gd name="connsiteY3" fmla="*/ 1449020 h 1449020"/>
              <a:gd name="connsiteX4" fmla="*/ 0 w 2415033"/>
              <a:gd name="connsiteY4" fmla="*/ 0 h 14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033" h="1449020">
                <a:moveTo>
                  <a:pt x="0" y="0"/>
                </a:moveTo>
                <a:lnTo>
                  <a:pt x="2415033" y="0"/>
                </a:lnTo>
                <a:lnTo>
                  <a:pt x="2415033" y="1449020"/>
                </a:lnTo>
                <a:lnTo>
                  <a:pt x="0" y="1449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glow rad="101600">
              <a:schemeClr val="tx1">
                <a:alpha val="75000"/>
              </a:schemeClr>
            </a:glow>
            <a:softEdge rad="63500"/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06680" tIns="106680" rIns="106680" bIns="106680" spcCol="1270" anchor="ctr"/>
          <a:lstStyle/>
          <a:p>
            <a:pPr algn="ctr" defTabSz="12446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man-in-the middle attacks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943601" y="3657600"/>
            <a:ext cx="2415033" cy="1086765"/>
          </a:xfrm>
          <a:custGeom>
            <a:avLst/>
            <a:gdLst>
              <a:gd name="connsiteX0" fmla="*/ 0 w 2415033"/>
              <a:gd name="connsiteY0" fmla="*/ 0 h 1449020"/>
              <a:gd name="connsiteX1" fmla="*/ 2415033 w 2415033"/>
              <a:gd name="connsiteY1" fmla="*/ 0 h 1449020"/>
              <a:gd name="connsiteX2" fmla="*/ 2415033 w 2415033"/>
              <a:gd name="connsiteY2" fmla="*/ 1449020 h 1449020"/>
              <a:gd name="connsiteX3" fmla="*/ 0 w 2415033"/>
              <a:gd name="connsiteY3" fmla="*/ 1449020 h 1449020"/>
              <a:gd name="connsiteX4" fmla="*/ 0 w 2415033"/>
              <a:gd name="connsiteY4" fmla="*/ 0 h 14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033" h="1449020">
                <a:moveTo>
                  <a:pt x="0" y="0"/>
                </a:moveTo>
                <a:lnTo>
                  <a:pt x="2415033" y="0"/>
                </a:lnTo>
                <a:lnTo>
                  <a:pt x="2415033" y="1449020"/>
                </a:lnTo>
                <a:lnTo>
                  <a:pt x="0" y="1449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glow rad="101600">
              <a:schemeClr val="tx1">
                <a:alpha val="75000"/>
              </a:schemeClr>
            </a:glow>
            <a:softEdge rad="63500"/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06680" tIns="106680" rIns="106680" bIns="106680" spcCol="1270" anchor="ctr"/>
          <a:lstStyle/>
          <a:p>
            <a:pPr algn="ctr" defTabSz="12446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denial of service (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6332"/>
            <a:ext cx="5376790" cy="315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3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8305800" cy="857250"/>
          </a:xfrm>
        </p:spPr>
        <p:txBody>
          <a:bodyPr/>
          <a:lstStyle/>
          <a:p>
            <a:r>
              <a:rPr lang="en-US" altLang="en-US" sz="4000" smtClean="0"/>
              <a:t>Securing Wireless Transmissions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362950" cy="3623072"/>
          </a:xfrm>
        </p:spPr>
        <p:txBody>
          <a:bodyPr/>
          <a:lstStyle/>
          <a:p>
            <a:r>
              <a:rPr lang="en-US" altLang="en-US" smtClean="0"/>
              <a:t>principal threats are eavesdropping, altering or inserting messages, and disruption</a:t>
            </a:r>
          </a:p>
          <a:p>
            <a:r>
              <a:rPr lang="en-US" altLang="en-US" smtClean="0"/>
              <a:t>countermeasures for eavesdropping:</a:t>
            </a:r>
          </a:p>
          <a:p>
            <a:pPr lvl="1"/>
            <a:r>
              <a:rPr lang="en-US" altLang="en-US" smtClean="0"/>
              <a:t>signal-hiding techniques</a:t>
            </a:r>
          </a:p>
          <a:p>
            <a:pPr lvl="1"/>
            <a:r>
              <a:rPr lang="en-US" altLang="en-US" smtClean="0"/>
              <a:t>encryption</a:t>
            </a:r>
          </a:p>
          <a:p>
            <a:r>
              <a:rPr lang="en-US" altLang="en-US" smtClean="0"/>
              <a:t>the use of encryption and authentication protocols is the standard method of countering attempts to alter or insert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142485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762000" y="57150"/>
            <a:ext cx="8229600" cy="857250"/>
          </a:xfrm>
        </p:spPr>
        <p:txBody>
          <a:bodyPr/>
          <a:lstStyle/>
          <a:p>
            <a:r>
              <a:rPr lang="en-US" altLang="en-US" smtClean="0"/>
              <a:t>Securing Wireless Networks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</p:spPr>
        <p:txBody>
          <a:bodyPr>
            <a:normAutofit/>
          </a:bodyPr>
          <a:lstStyle/>
          <a:p>
            <a:r>
              <a:rPr lang="en-US" altLang="en-US" smtClean="0"/>
              <a:t>the main threat involving wireless access points is unauthorized access to the network</a:t>
            </a:r>
          </a:p>
          <a:p>
            <a:r>
              <a:rPr lang="en-US" altLang="en-US" smtClean="0"/>
              <a:t>principal approach for preventing such access is the IEEE 802.1X standard for port-based network access control</a:t>
            </a:r>
          </a:p>
          <a:p>
            <a:pPr lvl="1"/>
            <a:r>
              <a:rPr lang="en-US" altLang="en-US" smtClean="0"/>
              <a:t>provides an authentication mechanism for devices wishing to attach to a LAN or wireless network</a:t>
            </a:r>
          </a:p>
          <a:p>
            <a:r>
              <a:rPr lang="en-US" altLang="en-US" smtClean="0"/>
              <a:t>use of 802.1X can prevent rogue access points and other unauthorized devices from becoming insecure backdoors</a:t>
            </a:r>
          </a:p>
        </p:txBody>
      </p:sp>
    </p:spTree>
    <p:extLst>
      <p:ext uri="{BB962C8B-B14F-4D97-AF65-F5344CB8AC3E}">
        <p14:creationId xmlns:p14="http://schemas.microsoft.com/office/powerpoint/2010/main" val="60040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763000" cy="857250"/>
          </a:xfrm>
        </p:spPr>
        <p:txBody>
          <a:bodyPr/>
          <a:lstStyle/>
          <a:p>
            <a:r>
              <a:rPr lang="en-US" altLang="en-US" smtClean="0"/>
              <a:t>Wireless Security Techniques</a:t>
            </a:r>
          </a:p>
        </p:txBody>
      </p:sp>
      <p:sp>
        <p:nvSpPr>
          <p:cNvPr id="5" name="Freeform 4"/>
          <p:cNvSpPr/>
          <p:nvPr/>
        </p:nvSpPr>
        <p:spPr>
          <a:xfrm>
            <a:off x="1716088" y="982266"/>
            <a:ext cx="2298700" cy="1033463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encryption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716088" y="2275285"/>
            <a:ext cx="2298700" cy="1033463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anti-virus and anti-spyware software and a firewall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716088" y="3559969"/>
            <a:ext cx="2298700" cy="1034654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turn off identifier broadcasting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773613" y="3559969"/>
            <a:ext cx="2298700" cy="1034654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 the identifier on your router from the default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773613" y="2275285"/>
            <a:ext cx="2298700" cy="1033463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 your router’s pre-set password for administration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773613" y="982266"/>
            <a:ext cx="2298700" cy="1033463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allow only specific computers to access your wireless network</a:t>
            </a:r>
          </a:p>
        </p:txBody>
      </p:sp>
    </p:spTree>
    <p:extLst>
      <p:ext uri="{BB962C8B-B14F-4D97-AF65-F5344CB8AC3E}">
        <p14:creationId xmlns:p14="http://schemas.microsoft.com/office/powerpoint/2010/main" val="7785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536972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MAC Address filtering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8839"/>
            <a:ext cx="8229600" cy="3394472"/>
          </a:xfrm>
        </p:spPr>
        <p:txBody>
          <a:bodyPr/>
          <a:lstStyle/>
          <a:p>
            <a:r>
              <a:rPr lang="en-US" dirty="0" smtClean="0"/>
              <a:t>Method of limiting/controlling </a:t>
            </a:r>
            <a:r>
              <a:rPr lang="en-US" dirty="0" err="1" smtClean="0"/>
              <a:t>WLAN</a:t>
            </a:r>
            <a:r>
              <a:rPr lang="en-US" dirty="0" smtClean="0"/>
              <a:t> access</a:t>
            </a:r>
          </a:p>
          <a:p>
            <a:r>
              <a:rPr lang="en-US" dirty="0" smtClean="0"/>
              <a:t>Media Access Control (MAC) address filtering</a:t>
            </a:r>
          </a:p>
          <a:p>
            <a:pPr lvl="1"/>
            <a:r>
              <a:rPr lang="en-US" dirty="0" smtClean="0"/>
              <a:t>Used by nearby all wireless AP vendors</a:t>
            </a:r>
          </a:p>
          <a:p>
            <a:pPr lvl="1"/>
            <a:r>
              <a:rPr lang="en-US" dirty="0" smtClean="0"/>
              <a:t>Permits or blocks devices based on MAC address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13804"/>
            <a:ext cx="7696200" cy="260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943600" y="3143250"/>
            <a:ext cx="609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5572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WiFi Protect Access 2 (WPA2)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Introduced in 2004</a:t>
            </a:r>
          </a:p>
          <a:p>
            <a:r>
              <a:rPr lang="en-US" smtClean="0"/>
              <a:t>Uses AES</a:t>
            </a:r>
          </a:p>
          <a:p>
            <a:r>
              <a:rPr lang="en-US" smtClean="0"/>
              <a:t>Support both PSK (personal) and 802.1x (enterprise) authentication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1"/>
            <a:ext cx="6172200" cy="128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7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GB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What is an intrusion?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Port security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err="1" smtClean="0">
                <a:solidFill>
                  <a:srgbClr val="000000"/>
                </a:solidFill>
              </a:rPr>
              <a:t>DHCP</a:t>
            </a:r>
            <a:r>
              <a:rPr lang="en-GB" dirty="0" smtClean="0">
                <a:solidFill>
                  <a:srgbClr val="000000"/>
                </a:solidFill>
              </a:rPr>
              <a:t> snooping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err="1" smtClean="0">
                <a:solidFill>
                  <a:srgbClr val="000000"/>
                </a:solidFill>
              </a:rPr>
              <a:t>WiFi</a:t>
            </a:r>
            <a:r>
              <a:rPr lang="en-GB" dirty="0" smtClean="0">
                <a:solidFill>
                  <a:srgbClr val="000000"/>
                </a:solidFill>
              </a:rPr>
              <a:t> Security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What </a:t>
            </a:r>
            <a:r>
              <a:rPr lang="en-GB" dirty="0">
                <a:solidFill>
                  <a:srgbClr val="000000"/>
                </a:solidFill>
              </a:rPr>
              <a:t>are firewalls?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Types of </a:t>
            </a:r>
            <a:r>
              <a:rPr lang="en-GB" dirty="0" smtClean="0">
                <a:solidFill>
                  <a:srgbClr val="000000"/>
                </a:solidFill>
              </a:rPr>
              <a:t>Firewalls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smtClean="0">
                <a:solidFill>
                  <a:srgbClr val="000000"/>
                </a:solidFill>
              </a:rPr>
              <a:t>Labs.</a:t>
            </a:r>
            <a:endParaRPr lang="en-GB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WPA3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WPA3 is promising to improve security in multiple ways, over WPA2</a:t>
            </a:r>
          </a:p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2857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5454"/>
            <a:ext cx="29527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8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Firewalls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401350"/>
            <a:ext cx="8520600" cy="210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 part of computer system or network designed to stop unauthorized traffic flowing from one network to another.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Separate </a:t>
            </a:r>
            <a:r>
              <a:rPr lang="en-GB" dirty="0">
                <a:solidFill>
                  <a:srgbClr val="000000"/>
                </a:solidFill>
              </a:rPr>
              <a:t>trusted and untrusted components of a network.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Differentiate </a:t>
            </a:r>
            <a:r>
              <a:rPr lang="en-GB" dirty="0">
                <a:solidFill>
                  <a:srgbClr val="000000"/>
                </a:solidFill>
              </a:rPr>
              <a:t>networks within a trusted network.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Main functionalities are filtering data, redirecting traffic and protecting against network attacks.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Requirements of a firewall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28975" y="1428275"/>
            <a:ext cx="8520600" cy="176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All the traffic between trust zones should pass through firewall.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Only authorized traffic, as defined by the security policy, should be allowed to pass through.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The firewall itself must be immune to penetration, which implies using a hardened system with secured Operating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Firewall Policy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u="sng" dirty="0">
                <a:solidFill>
                  <a:srgbClr val="000000"/>
                </a:solidFill>
              </a:rPr>
              <a:t>User </a:t>
            </a:r>
            <a:r>
              <a:rPr lang="en-GB" u="sng" dirty="0" smtClean="0">
                <a:solidFill>
                  <a:srgbClr val="000000"/>
                </a:solidFill>
              </a:rPr>
              <a:t>control: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Controls access to the data based on the role of the user who is attempting to access it. Applied to users inside the firewall perimeter.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u="sng" dirty="0">
                <a:solidFill>
                  <a:srgbClr val="000000"/>
                </a:solidFill>
              </a:rPr>
              <a:t>Service </a:t>
            </a:r>
            <a:r>
              <a:rPr lang="en-GB" u="sng" dirty="0" smtClean="0">
                <a:solidFill>
                  <a:srgbClr val="000000"/>
                </a:solidFill>
              </a:rPr>
              <a:t>control</a:t>
            </a:r>
            <a:r>
              <a:rPr lang="en-GB" dirty="0" smtClean="0">
                <a:solidFill>
                  <a:srgbClr val="000000"/>
                </a:solidFill>
              </a:rPr>
              <a:t>: </a:t>
            </a:r>
            <a:r>
              <a:rPr lang="en-GB" dirty="0">
                <a:solidFill>
                  <a:srgbClr val="000000"/>
                </a:solidFill>
              </a:rPr>
              <a:t>Controls access by the type of service offered by the host. Applied on the basis of network address, protocol of connection and port numbers.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u="sng" dirty="0">
                <a:solidFill>
                  <a:srgbClr val="000000"/>
                </a:solidFill>
              </a:rPr>
              <a:t>Direction </a:t>
            </a:r>
            <a:r>
              <a:rPr lang="en-GB" u="sng" dirty="0" smtClean="0">
                <a:solidFill>
                  <a:srgbClr val="000000"/>
                </a:solidFill>
              </a:rPr>
              <a:t>control: </a:t>
            </a:r>
            <a:r>
              <a:rPr lang="en-GB" dirty="0">
                <a:solidFill>
                  <a:srgbClr val="000000"/>
                </a:solidFill>
              </a:rPr>
              <a:t>Determines the direction in which requests may be initiated and are allowed to flow through the firewall. It tells whether the traffic is “inbound” </a:t>
            </a:r>
            <a:r>
              <a:rPr lang="en-GB" dirty="0" smtClean="0">
                <a:solidFill>
                  <a:srgbClr val="000000"/>
                </a:solidFill>
              </a:rPr>
              <a:t>(From </a:t>
            </a:r>
            <a:r>
              <a:rPr lang="en-GB" dirty="0">
                <a:solidFill>
                  <a:srgbClr val="000000"/>
                </a:solidFill>
              </a:rPr>
              <a:t>the network to </a:t>
            </a:r>
            <a:r>
              <a:rPr lang="en-GB" dirty="0" smtClean="0">
                <a:solidFill>
                  <a:srgbClr val="000000"/>
                </a:solidFill>
              </a:rPr>
              <a:t>firewall) </a:t>
            </a:r>
            <a:r>
              <a:rPr lang="en-GB" dirty="0">
                <a:solidFill>
                  <a:srgbClr val="000000"/>
                </a:solidFill>
              </a:rPr>
              <a:t>or vice-versa “outbound”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Firewall actions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2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Accepted: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Allowed to enter the connected network/host through the firewall.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Denied: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Not permitted to enter the other side of firewall.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Rejected: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Similar to “Denied”, but tells the source about this decision through ICMP packet.</a:t>
            </a:r>
            <a:r>
              <a:rPr lang="en-GB" dirty="0"/>
              <a:t>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03500" y="3010425"/>
            <a:ext cx="7406700" cy="197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i="1" dirty="0">
                <a:solidFill>
                  <a:schemeClr val="dk1"/>
                </a:solidFill>
              </a:rPr>
              <a:t>Ingress </a:t>
            </a:r>
            <a:r>
              <a:rPr lang="en-GB" sz="1800" i="1" dirty="0" smtClean="0">
                <a:solidFill>
                  <a:schemeClr val="dk1"/>
                </a:solidFill>
              </a:rPr>
              <a:t>filtering: </a:t>
            </a:r>
            <a:r>
              <a:rPr lang="en-GB" sz="1800" i="1" dirty="0">
                <a:solidFill>
                  <a:schemeClr val="dk1"/>
                </a:solidFill>
              </a:rPr>
              <a:t>Inspects the incoming traffic to safeguard an internal network and prevent attacks from outside.</a:t>
            </a:r>
          </a:p>
          <a:p>
            <a:pPr marL="0" lvl="0" indent="0">
              <a:spcBef>
                <a:spcPts val="0"/>
              </a:spcBef>
              <a:buNone/>
            </a:pPr>
            <a:endParaRPr sz="1800" i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1800" i="1" dirty="0">
                <a:solidFill>
                  <a:schemeClr val="dk1"/>
                </a:solidFill>
              </a:rPr>
              <a:t>Egress </a:t>
            </a:r>
            <a:r>
              <a:rPr lang="en-GB" sz="1800" i="1" dirty="0" smtClean="0">
                <a:solidFill>
                  <a:schemeClr val="dk1"/>
                </a:solidFill>
              </a:rPr>
              <a:t>filtering: </a:t>
            </a:r>
            <a:r>
              <a:rPr lang="en-GB" sz="1800" i="1" dirty="0">
                <a:solidFill>
                  <a:schemeClr val="dk1"/>
                </a:solidFill>
              </a:rPr>
              <a:t>Inspects the outgoing network traffic and </a:t>
            </a:r>
            <a:r>
              <a:rPr lang="en-GB" sz="1800" i="1" dirty="0" smtClean="0">
                <a:solidFill>
                  <a:schemeClr val="dk1"/>
                </a:solidFill>
              </a:rPr>
              <a:t>prevent </a:t>
            </a:r>
            <a:r>
              <a:rPr lang="en-GB" sz="1800" i="1" dirty="0">
                <a:solidFill>
                  <a:schemeClr val="dk1"/>
                </a:solidFill>
              </a:rPr>
              <a:t>the users in the internal network to reach out to the outside network</a:t>
            </a:r>
            <a:r>
              <a:rPr lang="en-GB" sz="1800" i="1" dirty="0" smtClean="0">
                <a:solidFill>
                  <a:schemeClr val="dk1"/>
                </a:solidFill>
              </a:rPr>
              <a:t>. For </a:t>
            </a:r>
            <a:r>
              <a:rPr lang="en-GB" sz="1800" i="1" dirty="0">
                <a:solidFill>
                  <a:schemeClr val="dk1"/>
                </a:solidFill>
              </a:rPr>
              <a:t>example like blocking social networking sites in school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Types of filters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Depending on the mode of operation, there are three types of firewalls 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Packet Filter Firewall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Stateful Firewall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Application/Proxy Firewall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Packet Filter Firewall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912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543675" y="1247400"/>
            <a:ext cx="2503800" cy="253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/>
              <a:t>Controls traffic based on the information in packet headers, without looking into the payload that contains application data.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9" name="Shape 99"/>
          <p:cNvSpPr txBox="1"/>
          <p:nvPr/>
        </p:nvSpPr>
        <p:spPr>
          <a:xfrm>
            <a:off x="231325" y="3125100"/>
            <a:ext cx="6232200" cy="19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Doesn’t pay attention to if the packet is a part of existing stream or traffic.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Doesn’t maintain the states about packets. Also called Stateless Firewall.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Stateful Firewall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198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6572250" y="1189750"/>
            <a:ext cx="2466300" cy="39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/>
              <a:t>Tracks the state of traffic by monitoring all the connection interactions until is closed.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/>
              <a:t>Connection state table is maintained to understand the context of packets.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7" name="Shape 107"/>
          <p:cNvSpPr txBox="1"/>
          <p:nvPr/>
        </p:nvSpPr>
        <p:spPr>
          <a:xfrm>
            <a:off x="217150" y="3252575"/>
            <a:ext cx="6270000" cy="16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Example : Connections are only allowed through the ports that hold open connections.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Application/Proxy Firewall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39400" cy="150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591800" y="1240750"/>
            <a:ext cx="2328000" cy="381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Controls input, output and access from/to an application or service.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Acts an intermediary by impersonating the intended recipient.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15" name="Shape 115"/>
          <p:cNvSpPr txBox="1"/>
          <p:nvPr/>
        </p:nvSpPr>
        <p:spPr>
          <a:xfrm>
            <a:off x="218350" y="2729650"/>
            <a:ext cx="6307500" cy="219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client’s connection terminates at the proxy and a separate connection is initiated from the proxy to the destination host.</a:t>
            </a:r>
          </a:p>
          <a:p>
            <a:pPr marL="0" lvl="0" indent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Data on the connection is analyzed up to the application layer to determine if the packet should be allowed or rejected.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Lab. FW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Configuring FW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 Inside, Outside, DMZ</a:t>
            </a:r>
          </a:p>
          <a:p>
            <a:pPr marL="0" indent="0">
              <a:buNone/>
            </a:pPr>
            <a:r>
              <a:rPr lang="en-US" sz="2000" dirty="0" err="1" smtClean="0"/>
              <a:t>Step1</a:t>
            </a:r>
            <a:r>
              <a:rPr lang="en-US" sz="2000" dirty="0" smtClean="0"/>
              <a:t>. Configure interface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Gi1</a:t>
            </a:r>
            <a:r>
              <a:rPr lang="en-US" sz="2000" dirty="0" smtClean="0"/>
              <a:t>/1</a:t>
            </a:r>
          </a:p>
          <a:p>
            <a:pPr marL="0" indent="0"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nameif</a:t>
            </a:r>
            <a:r>
              <a:rPr lang="en-US" sz="2000" dirty="0" smtClean="0"/>
              <a:t> inside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security-level 100</a:t>
            </a:r>
          </a:p>
          <a:p>
            <a:pPr marL="0" indent="0">
              <a:buNone/>
            </a:pPr>
            <a:r>
              <a:rPr lang="en-US" sz="2000" dirty="0" smtClean="0"/>
              <a:t>   …..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Step 2. Routing: </a:t>
            </a:r>
            <a:r>
              <a:rPr lang="en-US" sz="2000" dirty="0" err="1" smtClean="0"/>
              <a:t>ASA</a:t>
            </a:r>
            <a:r>
              <a:rPr lang="en-US" sz="2000" dirty="0" smtClean="0"/>
              <a:t>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)#route inside 172.16.0.0 255.255.0.0 10.10.10.2</a:t>
            </a:r>
          </a:p>
          <a:p>
            <a:pPr marL="0" indent="0">
              <a:buNone/>
            </a:pPr>
            <a:r>
              <a:rPr lang="en-US" sz="2000" dirty="0" smtClean="0"/>
              <a:t>Step 3. Rules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#access-list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allow-all</a:t>
            </a:r>
            <a:r>
              <a:rPr lang="en-US" sz="2000" dirty="0" smtClean="0"/>
              <a:t> permit </a:t>
            </a:r>
            <a:r>
              <a:rPr lang="en-US" sz="2000" dirty="0" err="1" smtClean="0"/>
              <a:t>ip</a:t>
            </a:r>
            <a:r>
              <a:rPr lang="en-US" sz="2000" dirty="0" smtClean="0"/>
              <a:t> any any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#access-group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allow-all</a:t>
            </a:r>
            <a:r>
              <a:rPr lang="en-US" sz="2000" dirty="0" smtClean="0"/>
              <a:t> in interface </a:t>
            </a:r>
            <a:r>
              <a:rPr lang="en-US" sz="2000" dirty="0" smtClean="0">
                <a:solidFill>
                  <a:srgbClr val="FF0000"/>
                </a:solidFill>
              </a:rPr>
              <a:t>inside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#</a:t>
            </a:r>
            <a:r>
              <a:rPr lang="en-US" sz="2000" dirty="0"/>
              <a:t>access-group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allow-all</a:t>
            </a:r>
            <a:r>
              <a:rPr lang="en-US" sz="2000" dirty="0"/>
              <a:t> in interface </a:t>
            </a:r>
            <a:r>
              <a:rPr lang="en-US" sz="2000" dirty="0" smtClean="0">
                <a:solidFill>
                  <a:srgbClr val="FF0000"/>
                </a:solidFill>
              </a:rPr>
              <a:t>outside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#</a:t>
            </a:r>
            <a:r>
              <a:rPr lang="en-US" sz="2000" dirty="0"/>
              <a:t>access-group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allow-all</a:t>
            </a:r>
            <a:r>
              <a:rPr lang="en-US" sz="2000" dirty="0"/>
              <a:t> in interface </a:t>
            </a:r>
            <a:r>
              <a:rPr lang="en-US" sz="2000" dirty="0" err="1" smtClean="0">
                <a:solidFill>
                  <a:srgbClr val="FF0000"/>
                </a:solidFill>
              </a:rPr>
              <a:t>dmz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 kern="120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397586"/>
              </p:ext>
            </p:extLst>
          </p:nvPr>
        </p:nvGraphicFramePr>
        <p:xfrm>
          <a:off x="3750800" y="57150"/>
          <a:ext cx="5414971" cy="312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13018736" imgH="7500105" progId="Visio.Drawing.11">
                  <p:embed/>
                </p:oleObj>
              </mc:Choice>
              <mc:Fallback>
                <p:oleObj name="Visio" r:id="rId3" imgW="13018736" imgH="75001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800" y="57150"/>
                        <a:ext cx="5414971" cy="3122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5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intrusion?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 Intrusion can be defined as any set of actions that attempt to compromise the integrity, confidentiality or availability of resource.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In the context of info systems, intrusion refers to any unauthorized access, unauthorized attempt to access or damage or malicious use of info resources.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499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26654" cy="3416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Secured ports restrict a port to a user-defined group of stations.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54" y="1622425"/>
            <a:ext cx="3752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:Port to secure.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:Enable port security on the port.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Trap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:Issue a trap when an address-security violation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Shutdown </a:t>
            </a:r>
            <a:r>
              <a:rPr lang="en-US" altLang="en-U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:Disable the port when an address-security violation occurs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54" y="2919547"/>
            <a:ext cx="2703564" cy="17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Commands: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)#interface Fa0/1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mode access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 maximum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 mac-address </a:t>
            </a:r>
            <a:r>
              <a:rPr lang="en-US" sz="1400" dirty="0" smtClean="0">
                <a:solidFill>
                  <a:srgbClr val="FF0000"/>
                </a:solidFill>
              </a:rPr>
              <a:t>H.H.H</a:t>
            </a:r>
            <a:r>
              <a:rPr lang="en-US" sz="1400" dirty="0" smtClean="0"/>
              <a:t> | </a:t>
            </a:r>
            <a:r>
              <a:rPr lang="en-US" sz="1400" dirty="0" smtClean="0">
                <a:solidFill>
                  <a:srgbClr val="7030A0"/>
                </a:solidFill>
              </a:rPr>
              <a:t>Sticky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 violation shutdown</a:t>
            </a:r>
          </a:p>
          <a:p>
            <a:pPr>
              <a:spcAft>
                <a:spcPts val="600"/>
              </a:spcAft>
              <a:buNone/>
            </a:pPr>
            <a:endParaRPr lang="en-US" sz="1400" dirty="0"/>
          </a:p>
          <a:p>
            <a:pPr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SW(</a:t>
            </a:r>
            <a:r>
              <a:rPr lang="en-US" sz="1400" dirty="0" err="1" smtClean="0">
                <a:solidFill>
                  <a:srgbClr val="0070C0"/>
                </a:solidFill>
              </a:rPr>
              <a:t>config</a:t>
            </a:r>
            <a:r>
              <a:rPr lang="en-US" sz="1400" dirty="0" smtClean="0">
                <a:solidFill>
                  <a:srgbClr val="0070C0"/>
                </a:solidFill>
              </a:rPr>
              <a:t>)#</a:t>
            </a:r>
            <a:r>
              <a:rPr lang="en-US" sz="1400" dirty="0" err="1" smtClean="0">
                <a:solidFill>
                  <a:srgbClr val="0070C0"/>
                </a:solidFill>
              </a:rPr>
              <a:t>errdisable</a:t>
            </a:r>
            <a:r>
              <a:rPr lang="en-US" sz="1400" dirty="0" smtClean="0">
                <a:solidFill>
                  <a:srgbClr val="0070C0"/>
                </a:solidFill>
              </a:rPr>
              <a:t> detect cause all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>
                <a:solidFill>
                  <a:srgbClr val="0070C0"/>
                </a:solidFill>
              </a:rPr>
              <a:t>SW(</a:t>
            </a:r>
            <a:r>
              <a:rPr lang="en-US" sz="1400" dirty="0" err="1">
                <a:solidFill>
                  <a:srgbClr val="0070C0"/>
                </a:solidFill>
              </a:rPr>
              <a:t>config</a:t>
            </a:r>
            <a:r>
              <a:rPr lang="en-US" sz="1400" dirty="0">
                <a:solidFill>
                  <a:srgbClr val="0070C0"/>
                </a:solidFill>
              </a:rPr>
              <a:t>)#</a:t>
            </a:r>
            <a:r>
              <a:rPr lang="en-US" sz="1400" dirty="0" err="1" smtClean="0">
                <a:solidFill>
                  <a:srgbClr val="0070C0"/>
                </a:solidFill>
              </a:rPr>
              <a:t>errdisable</a:t>
            </a:r>
            <a:r>
              <a:rPr lang="en-US" sz="1400" dirty="0" smtClean="0">
                <a:solidFill>
                  <a:srgbClr val="0070C0"/>
                </a:solidFill>
              </a:rPr>
              <a:t> recovery cause all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>
                <a:solidFill>
                  <a:srgbClr val="0070C0"/>
                </a:solidFill>
              </a:rPr>
              <a:t>SW(</a:t>
            </a:r>
            <a:r>
              <a:rPr lang="en-US" sz="1400" dirty="0" err="1">
                <a:solidFill>
                  <a:srgbClr val="0070C0"/>
                </a:solidFill>
              </a:rPr>
              <a:t>config</a:t>
            </a:r>
            <a:r>
              <a:rPr lang="en-US" sz="1400" dirty="0">
                <a:solidFill>
                  <a:srgbClr val="0070C0"/>
                </a:solidFill>
              </a:rPr>
              <a:t>)#</a:t>
            </a:r>
            <a:r>
              <a:rPr lang="en-US" sz="1400" dirty="0" err="1" smtClean="0">
                <a:solidFill>
                  <a:srgbClr val="0070C0"/>
                </a:solidFill>
              </a:rPr>
              <a:t>errdisable</a:t>
            </a:r>
            <a:r>
              <a:rPr lang="en-US" sz="1400" dirty="0" smtClean="0">
                <a:solidFill>
                  <a:srgbClr val="0070C0"/>
                </a:solidFill>
              </a:rPr>
              <a:t> recovery interval 30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Port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Snooping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4"/>
            <a:ext cx="3769411" cy="3862287"/>
          </a:xfrm>
        </p:spPr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To prevent a Man-in-the-middle attack on our network</a:t>
            </a:r>
          </a:p>
          <a:p>
            <a:r>
              <a:rPr lang="en-US" sz="1600" dirty="0" smtClean="0"/>
              <a:t> Fake DHCP Servers can respond to DHCPDISCOVER messages before the real server has time to respond.</a:t>
            </a:r>
          </a:p>
          <a:p>
            <a:r>
              <a:rPr lang="en-US" sz="1600" dirty="0" smtClean="0"/>
              <a:t> DHCP Snooping allows switches on the network to trust the port a DHCP server is connected to (this could be a trunk) and not trust the other ports.</a:t>
            </a: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185921"/>
              </p:ext>
            </p:extLst>
          </p:nvPr>
        </p:nvGraphicFramePr>
        <p:xfrm>
          <a:off x="4003208" y="1302564"/>
          <a:ext cx="4380395" cy="250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8892607" imgH="5102824" progId="Visio.Drawing.11">
                  <p:embed/>
                </p:oleObj>
              </mc:Choice>
              <mc:Fallback>
                <p:oleObj name="Visio" r:id="rId3" imgW="8892607" imgH="510282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208" y="1302564"/>
                        <a:ext cx="4380395" cy="2509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65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Snooping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450" y="1152475"/>
            <a:ext cx="4491306" cy="3416400"/>
          </a:xfrm>
        </p:spPr>
        <p:txBody>
          <a:bodyPr/>
          <a:lstStyle/>
          <a:p>
            <a:r>
              <a:rPr lang="en-US" sz="1400" dirty="0" smtClean="0"/>
              <a:t> Commands:</a:t>
            </a:r>
          </a:p>
          <a:p>
            <a:pPr>
              <a:spcAft>
                <a:spcPts val="12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)#</a:t>
            </a:r>
            <a:r>
              <a:rPr lang="en-US" sz="1400" dirty="0" err="1" smtClean="0"/>
              <a:t>ip</a:t>
            </a:r>
            <a:r>
              <a:rPr lang="en-US" sz="1400" dirty="0" smtClean="0"/>
              <a:t> </a:t>
            </a:r>
            <a:r>
              <a:rPr lang="en-US" sz="1400" dirty="0" err="1" smtClean="0"/>
              <a:t>dhcp</a:t>
            </a:r>
            <a:r>
              <a:rPr lang="en-US" sz="1400" dirty="0" smtClean="0"/>
              <a:t> snooping</a:t>
            </a:r>
          </a:p>
          <a:p>
            <a:pPr>
              <a:spcAft>
                <a:spcPts val="12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 smtClean="0"/>
              <a:t>)#</a:t>
            </a:r>
            <a:r>
              <a:rPr lang="en-US" sz="1400" dirty="0" err="1" smtClean="0"/>
              <a:t>ip</a:t>
            </a:r>
            <a:r>
              <a:rPr lang="en-US" sz="1400" dirty="0" smtClean="0"/>
              <a:t> </a:t>
            </a:r>
            <a:r>
              <a:rPr lang="en-US" sz="1400" dirty="0" err="1" smtClean="0"/>
              <a:t>dhcp</a:t>
            </a:r>
            <a:r>
              <a:rPr lang="en-US" sz="1400" dirty="0" smtClean="0"/>
              <a:t> snooping </a:t>
            </a:r>
            <a:r>
              <a:rPr lang="en-US" sz="1400" dirty="0" err="1" smtClean="0"/>
              <a:t>vlan</a:t>
            </a:r>
            <a:r>
              <a:rPr lang="en-US" sz="1400" dirty="0" smtClean="0"/>
              <a:t> 1</a:t>
            </a:r>
          </a:p>
          <a:p>
            <a:pPr>
              <a:spcAft>
                <a:spcPts val="12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)#interface Fa0/1  </a:t>
            </a:r>
            <a:r>
              <a:rPr lang="en-US" sz="1100" dirty="0" smtClean="0">
                <a:sym typeface="Wingdings" panose="05000000000000000000" pitchFamily="2" charset="2"/>
              </a:rPr>
              <a:t> connect to real DHCP server</a:t>
            </a:r>
          </a:p>
          <a:p>
            <a:pPr>
              <a:spcAft>
                <a:spcPts val="12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-if)#</a:t>
            </a:r>
            <a:r>
              <a:rPr lang="en-US" sz="1400" dirty="0" err="1" smtClean="0"/>
              <a:t>ip</a:t>
            </a:r>
            <a:r>
              <a:rPr lang="en-US" sz="1400" dirty="0" smtClean="0"/>
              <a:t> </a:t>
            </a:r>
            <a:r>
              <a:rPr lang="en-US" sz="1400" dirty="0" err="1" smtClean="0"/>
              <a:t>dhcp</a:t>
            </a:r>
            <a:r>
              <a:rPr lang="en-US" sz="1400" dirty="0" smtClean="0"/>
              <a:t> snooping trust</a:t>
            </a:r>
          </a:p>
          <a:p>
            <a:pPr>
              <a:spcAft>
                <a:spcPts val="1200"/>
              </a:spcAft>
              <a:buNone/>
            </a:pPr>
            <a:r>
              <a:rPr lang="en-US" sz="1400" dirty="0">
                <a:solidFill>
                  <a:srgbClr val="7030A0"/>
                </a:solidFill>
              </a:rPr>
              <a:t>SW(</a:t>
            </a:r>
            <a:r>
              <a:rPr lang="en-US" sz="1400" dirty="0" err="1">
                <a:solidFill>
                  <a:srgbClr val="7030A0"/>
                </a:solidFill>
              </a:rPr>
              <a:t>config</a:t>
            </a:r>
            <a:r>
              <a:rPr lang="en-US" sz="1400" dirty="0">
                <a:solidFill>
                  <a:srgbClr val="7030A0"/>
                </a:solidFill>
              </a:rPr>
              <a:t>-if</a:t>
            </a:r>
            <a:r>
              <a:rPr lang="en-US" sz="1400" dirty="0" smtClean="0">
                <a:solidFill>
                  <a:srgbClr val="7030A0"/>
                </a:solidFill>
              </a:rPr>
              <a:t>)#</a:t>
            </a:r>
            <a:r>
              <a:rPr lang="en-US" sz="1400" dirty="0" err="1" smtClean="0">
                <a:solidFill>
                  <a:srgbClr val="7030A0"/>
                </a:solidFill>
              </a:rPr>
              <a:t>ip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dirty="0" err="1" smtClean="0">
                <a:solidFill>
                  <a:srgbClr val="7030A0"/>
                </a:solidFill>
              </a:rPr>
              <a:t>dhcp</a:t>
            </a:r>
            <a:r>
              <a:rPr lang="en-US" sz="1400" dirty="0" smtClean="0">
                <a:solidFill>
                  <a:srgbClr val="7030A0"/>
                </a:solidFill>
              </a:rPr>
              <a:t> snooping limit rate </a:t>
            </a:r>
            <a:r>
              <a:rPr lang="en-US" sz="1400" dirty="0" smtClean="0">
                <a:solidFill>
                  <a:srgbClr val="0070C0"/>
                </a:solidFill>
              </a:rPr>
              <a:t>25</a:t>
            </a:r>
          </a:p>
          <a:p>
            <a:pPr>
              <a:spcAft>
                <a:spcPts val="1200"/>
              </a:spcAft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Verify the configuration:</a:t>
            </a:r>
          </a:p>
          <a:p>
            <a:pPr>
              <a:spcAft>
                <a:spcPts val="1200"/>
              </a:spcAft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SW#show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ip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dhcp</a:t>
            </a:r>
            <a:r>
              <a:rPr lang="en-US" sz="1400" dirty="0" smtClean="0">
                <a:solidFill>
                  <a:srgbClr val="0070C0"/>
                </a:solidFill>
              </a:rPr>
              <a:t> snooping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35137"/>
              </p:ext>
            </p:extLst>
          </p:nvPr>
        </p:nvGraphicFramePr>
        <p:xfrm>
          <a:off x="4581191" y="1139708"/>
          <a:ext cx="4379913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8892607" imgH="5102824" progId="Visio.Drawing.11">
                  <p:embed/>
                </p:oleObj>
              </mc:Choice>
              <mc:Fallback>
                <p:oleObj name="Visio" r:id="rId3" imgW="8892607" imgH="510282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191" y="1139708"/>
                        <a:ext cx="4379913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0563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2304</Words>
  <Application>Microsoft Office PowerPoint</Application>
  <PresentationFormat>On-screen Show (16:9)</PresentationFormat>
  <Paragraphs>266</Paragraphs>
  <Slides>29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Simple Light</vt:lpstr>
      <vt:lpstr>Office Theme</vt:lpstr>
      <vt:lpstr>Visio</vt:lpstr>
      <vt:lpstr>Lesson 8   Firewall</vt:lpstr>
      <vt:lpstr>Outline</vt:lpstr>
      <vt:lpstr>What is an intrusion?</vt:lpstr>
      <vt:lpstr>Port Security</vt:lpstr>
      <vt:lpstr>Port Security</vt:lpstr>
      <vt:lpstr>Port Security</vt:lpstr>
      <vt:lpstr>Lab 1: Port Security</vt:lpstr>
      <vt:lpstr>DHCP Snooping</vt:lpstr>
      <vt:lpstr>DHCP Snooping</vt:lpstr>
      <vt:lpstr>Lab 2. DHCP Snooping</vt:lpstr>
      <vt:lpstr>A Brief History of Wi-Fi Standards</vt:lpstr>
      <vt:lpstr>PowerPoint Presentation</vt:lpstr>
      <vt:lpstr>Wireless Security Overview</vt:lpstr>
      <vt:lpstr>Wireless Network Threats</vt:lpstr>
      <vt:lpstr>Securing Wireless Transmissions</vt:lpstr>
      <vt:lpstr>Securing Wireless Networks</vt:lpstr>
      <vt:lpstr>Wireless Security Techniques</vt:lpstr>
      <vt:lpstr>MAC Address filtering</vt:lpstr>
      <vt:lpstr>WiFi Protect Access 2 (WPA2)</vt:lpstr>
      <vt:lpstr>WPA3</vt:lpstr>
      <vt:lpstr>Firewalls</vt:lpstr>
      <vt:lpstr>Requirements of a firewall</vt:lpstr>
      <vt:lpstr>Firewall Policy</vt:lpstr>
      <vt:lpstr>Firewall actions</vt:lpstr>
      <vt:lpstr>Types of filters</vt:lpstr>
      <vt:lpstr>Packet Filter Firewall</vt:lpstr>
      <vt:lpstr>Stateful Firewall</vt:lpstr>
      <vt:lpstr>Application/Proxy Firewall</vt:lpstr>
      <vt:lpstr>Lab. FW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cp:lastModifiedBy>Administrator</cp:lastModifiedBy>
  <cp:revision>35</cp:revision>
  <dcterms:modified xsi:type="dcterms:W3CDTF">2021-10-18T07:46:22Z</dcterms:modified>
</cp:coreProperties>
</file>