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sldIdLst>
    <p:sldId id="424" r:id="rId2"/>
    <p:sldId id="362" r:id="rId3"/>
    <p:sldId id="425" r:id="rId4"/>
    <p:sldId id="427" r:id="rId5"/>
    <p:sldId id="450" r:id="rId6"/>
    <p:sldId id="428" r:id="rId7"/>
    <p:sldId id="429" r:id="rId8"/>
    <p:sldId id="431" r:id="rId9"/>
    <p:sldId id="433" r:id="rId10"/>
    <p:sldId id="436" r:id="rId11"/>
    <p:sldId id="435" r:id="rId12"/>
    <p:sldId id="437" r:id="rId13"/>
    <p:sldId id="439" r:id="rId14"/>
    <p:sldId id="440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8720" autoAdjust="0"/>
  </p:normalViewPr>
  <p:slideViewPr>
    <p:cSldViewPr snapToGrid="0">
      <p:cViewPr varScale="1">
        <p:scale>
          <a:sx n="73" d="100"/>
          <a:sy n="73" d="100"/>
        </p:scale>
        <p:origin x="-984" y="-9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5CD2F8-1715-46D8-856C-C4020230C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38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17C9317C-5A9F-434D-A9BB-451CA2BFD8A1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9612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40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2115EEE1-C313-462C-A146-7DD654EDAFCA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1274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D4F6B98A-4A17-4F22-A856-A3AB93FABFAA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0501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4F29396D-55D6-4583-A8BB-B94136E9A5E6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621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01B1B221-6EF6-43AF-9C74-258822AAEA79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6702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6B5E5B8F-900A-44EF-B439-AD708B048C89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7351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FC551EBD-205F-44EE-9019-17A261D5A576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405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193548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167668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A62CB687-8F01-4CA2-B5C5-402799EF690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7123713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386F77F4-BC12-49A3-8A53-5539EB0916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4318501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6047BC9-DFA0-4CCA-AFFD-EE8EA8EB633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35402142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1299E09-BCAA-4A24-91F9-4A15A715668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21797344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5E3596C-5E37-471B-B961-B18D6A65402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2348216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B500D69E-9D93-4174-B37E-8DD723B97D2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12050666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90E5EA2B-5103-4D1B-8DCA-2D1962D7D2D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28909120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6C88EBA0-D1AD-499D-BF46-65060471370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12372367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36551927-3B43-482C-8165-C464919E80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120240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76C569B3-1268-4013-9F27-E1BEEE993D6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2113620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9FB86D84-B48B-472D-974F-2BF475A2714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2671650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2D1DC49-0903-4854-91A2-0C974F525BE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41917987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C5EB232-4D14-4C9C-BF3B-13769CC9F20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="" xmlns:p14="http://schemas.microsoft.com/office/powerpoint/2010/main" val="1918924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67C2411A-6324-4CF0-8E24-F86F2DE58F6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jpeg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1752600" y="6305550"/>
            <a:ext cx="69342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HỆ PHƯƠNG TRÌNH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TUYẾN TÍNH</a:t>
            </a: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48300" y="2041468"/>
            <a:ext cx="3213100" cy="40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EFC96374-8681-4048-B5C9-8AFE54CCC0C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3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Giữ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p/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p/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4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p/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p/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3.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8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1524000"/>
          <a:ext cx="3378200" cy="1727200"/>
        </p:xfrm>
        <a:graphic>
          <a:graphicData uri="http://schemas.openxmlformats.org/presentationml/2006/ole">
            <p:oleObj spid="_x0000_s20552" name="Equation" r:id="rId3" imgW="3378200" imgH="1727200" progId="Equation.DSMT4">
              <p:embed/>
            </p:oleObj>
          </a:graphicData>
        </a:graphic>
      </p:graphicFrame>
      <p:graphicFrame>
        <p:nvGraphicFramePr>
          <p:cNvPr id="680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447800"/>
          <a:ext cx="3238500" cy="1778000"/>
        </p:xfrm>
        <a:graphic>
          <a:graphicData uri="http://schemas.openxmlformats.org/presentationml/2006/ole">
            <p:oleObj spid="_x0000_s20553" name="Equation" r:id="rId4" imgW="3238500" imgH="1778000" progId="Equation.DSMT4">
              <p:embed/>
            </p:oleObj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743200" y="4648200"/>
          <a:ext cx="3378200" cy="1803400"/>
        </p:xfrm>
        <a:graphic>
          <a:graphicData uri="http://schemas.openxmlformats.org/presentationml/2006/ole">
            <p:oleObj spid="_x0000_s20554" name="Equation" r:id="rId5" imgW="3378200" imgH="1803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C23B9999-D32C-4EA0-8063-8786280A823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7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642658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3: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Bây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      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7994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2667000"/>
          <a:ext cx="2755900" cy="1727200"/>
        </p:xfrm>
        <a:graphic>
          <a:graphicData uri="http://schemas.openxmlformats.org/presentationml/2006/ole">
            <p:oleObj spid="_x0000_s21576" name="Equation" r:id="rId3" imgW="2755900" imgH="1727200" progId="Equation.DSMT4">
              <p:embed/>
            </p:oleObj>
          </a:graphicData>
        </a:graphic>
      </p:graphicFrame>
      <p:graphicFrame>
        <p:nvGraphicFramePr>
          <p:cNvPr id="67994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2514600"/>
          <a:ext cx="3009900" cy="1778000"/>
        </p:xfrm>
        <a:graphic>
          <a:graphicData uri="http://schemas.openxmlformats.org/presentationml/2006/ole">
            <p:oleObj spid="_x0000_s21577" name="Equation" r:id="rId4" imgW="3009900" imgH="1778000" progId="Equation.DSMT4">
              <p:embed/>
            </p:oleObj>
          </a:graphicData>
        </a:graphic>
      </p:graphicFrame>
      <p:graphicFrame>
        <p:nvGraphicFramePr>
          <p:cNvPr id="679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0008800"/>
              </p:ext>
            </p:extLst>
          </p:nvPr>
        </p:nvGraphicFramePr>
        <p:xfrm>
          <a:off x="5720538" y="5219700"/>
          <a:ext cx="533400" cy="298450"/>
        </p:xfrm>
        <a:graphic>
          <a:graphicData uri="http://schemas.openxmlformats.org/presentationml/2006/ole">
            <p:oleObj spid="_x0000_s21578" name="Equation" r:id="rId5" imgW="634725" imgH="355446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C2A7D75C-F66E-46AA-8167-3988D250F39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508635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      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3</a:t>
            </a:r>
          </a:p>
        </p:txBody>
      </p:sp>
      <p:graphicFrame>
        <p:nvGraphicFramePr>
          <p:cNvPr id="687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96975" y="1676400"/>
          <a:ext cx="2755900" cy="1727200"/>
        </p:xfrm>
        <a:graphic>
          <a:graphicData uri="http://schemas.openxmlformats.org/presentationml/2006/ole">
            <p:oleObj spid="_x0000_s22622" name="Equation" r:id="rId3" imgW="2755900" imgH="1727200" progId="Equation.DSMT4">
              <p:embed/>
            </p:oleObj>
          </a:graphicData>
        </a:graphic>
      </p:graphicFrame>
      <p:graphicFrame>
        <p:nvGraphicFramePr>
          <p:cNvPr id="6871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29188" y="1676400"/>
          <a:ext cx="3009900" cy="1778000"/>
        </p:xfrm>
        <a:graphic>
          <a:graphicData uri="http://schemas.openxmlformats.org/presentationml/2006/ole">
            <p:oleObj spid="_x0000_s22623" name="Equation" r:id="rId4" imgW="3009900" imgH="1778000" progId="Equation.DSMT4">
              <p:embed/>
            </p:oleObj>
          </a:graphicData>
        </a:graphic>
      </p:graphicFrame>
      <p:graphicFrame>
        <p:nvGraphicFramePr>
          <p:cNvPr id="68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2650434"/>
              </p:ext>
            </p:extLst>
          </p:nvPr>
        </p:nvGraphicFramePr>
        <p:xfrm>
          <a:off x="5847998" y="3860800"/>
          <a:ext cx="685800" cy="434975"/>
        </p:xfrm>
        <a:graphic>
          <a:graphicData uri="http://schemas.openxmlformats.org/presentationml/2006/ole">
            <p:oleObj spid="_x0000_s22624" name="Equation" r:id="rId5" imgW="761669" imgH="482391" progId="Equation.DSMT4">
              <p:embed/>
            </p:oleObj>
          </a:graphicData>
        </a:graphic>
      </p:graphicFrame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2971800" y="4419600"/>
          <a:ext cx="2667000" cy="1803400"/>
        </p:xfrm>
        <a:graphic>
          <a:graphicData uri="http://schemas.openxmlformats.org/presentationml/2006/ole">
            <p:oleObj spid="_x0000_s22625" name="Equation" r:id="rId6" imgW="2667000" imgH="1803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F59155AB-3476-4515-BD3D-4FD6E700EF8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39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i="1" dirty="0"/>
              <a:t>tam </a:t>
            </a:r>
            <a:r>
              <a:rPr lang="en-US" altLang="en-US" sz="2800" i="1" dirty="0" err="1"/>
              <a:t>giác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Cuối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bạn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muốn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tử</a:t>
            </a:r>
            <a:r>
              <a:rPr lang="en-US" altLang="en-US" sz="2800" dirty="0"/>
              <a:t>         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/trình1, </a:t>
            </a:r>
            <a:r>
              <a:rPr lang="en-US" altLang="en-US" sz="2800" dirty="0" err="1"/>
              <a:t>nhưng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dùng</a:t>
            </a:r>
            <a:r>
              <a:rPr lang="en-US" altLang="en-US" sz="2800" dirty="0"/>
              <a:t> 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3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1.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914400" y="2438400"/>
          <a:ext cx="2540000" cy="1803400"/>
        </p:xfrm>
        <a:graphic>
          <a:graphicData uri="http://schemas.openxmlformats.org/presentationml/2006/ole">
            <p:oleObj spid="_x0000_s23646" name="Equation" r:id="rId3" imgW="2540000" imgH="1803400" progId="Equation.DSMT4">
              <p:embed/>
            </p:oleObj>
          </a:graphicData>
        </a:graphic>
      </p:graphicFrame>
      <p:graphicFrame>
        <p:nvGraphicFramePr>
          <p:cNvPr id="6912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08550" y="2438400"/>
          <a:ext cx="2794000" cy="1778000"/>
        </p:xfrm>
        <a:graphic>
          <a:graphicData uri="http://schemas.openxmlformats.org/presentationml/2006/ole">
            <p:oleObj spid="_x0000_s23647" name="Equation" r:id="rId4" imgW="2794000" imgH="1778000" progId="Equation.DSMT4">
              <p:embed/>
            </p:oleObj>
          </a:graphicData>
        </a:graphic>
      </p:graphicFrame>
      <p:graphicFrame>
        <p:nvGraphicFramePr>
          <p:cNvPr id="69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0899278"/>
              </p:ext>
            </p:extLst>
          </p:nvPr>
        </p:nvGraphicFramePr>
        <p:xfrm>
          <a:off x="5813716" y="4411663"/>
          <a:ext cx="762000" cy="474662"/>
        </p:xfrm>
        <a:graphic>
          <a:graphicData uri="http://schemas.openxmlformats.org/presentationml/2006/ole">
            <p:oleObj spid="_x0000_s23648" name="Equation" r:id="rId5" imgW="774364" imgH="482391" progId="Equation.DSMT4">
              <p:embed/>
            </p:oleObj>
          </a:graphicData>
        </a:graphic>
      </p:graphicFrame>
      <p:graphicFrame>
        <p:nvGraphicFramePr>
          <p:cNvPr id="69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1158306"/>
              </p:ext>
            </p:extLst>
          </p:nvPr>
        </p:nvGraphicFramePr>
        <p:xfrm>
          <a:off x="3415144" y="5232400"/>
          <a:ext cx="685800" cy="434975"/>
        </p:xfrm>
        <a:graphic>
          <a:graphicData uri="http://schemas.openxmlformats.org/presentationml/2006/ole">
            <p:oleObj spid="_x0000_s23649" name="Equation" r:id="rId6" imgW="761669" imgH="4823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6871DA58-E198-406C-A604-B24299A0C31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4579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graphicFrame>
        <p:nvGraphicFramePr>
          <p:cNvPr id="69325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47800" y="1447800"/>
          <a:ext cx="2032000" cy="1803400"/>
        </p:xfrm>
        <a:graphic>
          <a:graphicData uri="http://schemas.openxmlformats.org/presentationml/2006/ole">
            <p:oleObj spid="_x0000_s24670" name="Equation" r:id="rId3" imgW="2032000" imgH="1803400" progId="Equation.DSMT4">
              <p:embed/>
            </p:oleObj>
          </a:graphicData>
        </a:graphic>
      </p:graphicFrame>
      <p:sp>
        <p:nvSpPr>
          <p:cNvPr id="693256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4290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Bây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93253" name="Object 5"/>
          <p:cNvGraphicFramePr>
            <a:graphicFrameLocks noChangeAspect="1"/>
          </p:cNvGraphicFramePr>
          <p:nvPr/>
        </p:nvGraphicFramePr>
        <p:xfrm>
          <a:off x="4343400" y="1447800"/>
          <a:ext cx="2743200" cy="1803400"/>
        </p:xfrm>
        <a:graphic>
          <a:graphicData uri="http://schemas.openxmlformats.org/presentationml/2006/ole">
            <p:oleObj spid="_x0000_s24671" name="Equation" r:id="rId4" imgW="2743200" imgH="1803400" progId="Equation.DSMT4">
              <p:embed/>
            </p:oleObj>
          </a:graphicData>
        </a:graphic>
      </p:graphicFrame>
      <p:graphicFrame>
        <p:nvGraphicFramePr>
          <p:cNvPr id="69325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4114800"/>
          <a:ext cx="2057400" cy="1727200"/>
        </p:xfrm>
        <a:graphic>
          <a:graphicData uri="http://schemas.openxmlformats.org/presentationml/2006/ole">
            <p:oleObj spid="_x0000_s24672" name="Equation" r:id="rId5" imgW="2057400" imgH="1727200" progId="Equation.DSMT4">
              <p:embed/>
            </p:oleObj>
          </a:graphicData>
        </a:graphic>
      </p:graphicFrame>
      <p:graphicFrame>
        <p:nvGraphicFramePr>
          <p:cNvPr id="693259" name="Object 11"/>
          <p:cNvGraphicFramePr>
            <a:graphicFrameLocks noChangeAspect="1"/>
          </p:cNvGraphicFramePr>
          <p:nvPr/>
        </p:nvGraphicFramePr>
        <p:xfrm>
          <a:off x="4495800" y="4038600"/>
          <a:ext cx="2768600" cy="1778000"/>
        </p:xfrm>
        <a:graphic>
          <a:graphicData uri="http://schemas.openxmlformats.org/presentationml/2006/ole">
            <p:oleObj spid="_x0000_s24673" name="Equation" r:id="rId6" imgW="2768600" imgH="1778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2E9886A5-E28F-4B49-9017-BA01CE1E50B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Quay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         </a:t>
            </a:r>
            <a:r>
              <a:rPr lang="en-US" altLang="en-US" sz="2800" dirty="0" err="1"/>
              <a:t>phía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đến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/>
        </p:nvGraphicFramePr>
        <p:xfrm>
          <a:off x="2743200" y="3657600"/>
          <a:ext cx="1143000" cy="1727200"/>
        </p:xfrm>
        <a:graphic>
          <a:graphicData uri="http://schemas.openxmlformats.org/presentationml/2006/ole">
            <p:oleObj spid="_x0000_s25672" name="Equation" r:id="rId3" imgW="1143000" imgH="1727200" progId="Equation.DSMT4">
              <p:embed/>
            </p:oleObj>
          </a:graphicData>
        </a:graphic>
      </p:graphicFrame>
      <p:graphicFrame>
        <p:nvGraphicFramePr>
          <p:cNvPr id="6963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3657600"/>
          <a:ext cx="2540000" cy="1778000"/>
        </p:xfrm>
        <a:graphic>
          <a:graphicData uri="http://schemas.openxmlformats.org/presentationml/2006/ole">
            <p:oleObj spid="_x0000_s25673" name="Equation" r:id="rId4" imgW="2540000" imgH="1778000" progId="Equation.DSMT4">
              <p:embed/>
            </p:oleObj>
          </a:graphicData>
        </a:graphic>
      </p:graphicFrame>
      <p:graphicFrame>
        <p:nvGraphicFramePr>
          <p:cNvPr id="69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8771571"/>
              </p:ext>
            </p:extLst>
          </p:nvPr>
        </p:nvGraphicFramePr>
        <p:xfrm>
          <a:off x="8086940" y="1712419"/>
          <a:ext cx="581848" cy="362443"/>
        </p:xfrm>
        <a:graphic>
          <a:graphicData uri="http://schemas.openxmlformats.org/presentationml/2006/ole">
            <p:oleObj spid="_x0000_s25674" name="Equation" r:id="rId5" imgW="774364" imgH="4823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15511BD5-9077-4B23-9C4D-A54E7A6BEA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(29,16,3).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(29,16,3)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về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ban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, 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(29,16,3)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9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9399225"/>
              </p:ext>
            </p:extLst>
          </p:nvPr>
        </p:nvGraphicFramePr>
        <p:xfrm>
          <a:off x="1219200" y="2928848"/>
          <a:ext cx="6934200" cy="1647825"/>
        </p:xfrm>
        <a:graphic>
          <a:graphicData uri="http://schemas.openxmlformats.org/presentationml/2006/ole">
            <p:oleObj spid="_x0000_s26652" name="Equation" r:id="rId3" imgW="6946900" imgH="1651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8CF6A09B-6049-4A0E-BC09-BC6DA6CD90C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CÁC PHÉP BIẾN ĐỔI SƠ CẤP HÀNG</a:t>
            </a:r>
            <a:endParaRPr lang="en-US" altLang="en-US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/>
              <a:t>C</a:t>
            </a:r>
            <a:r>
              <a:rPr lang="vi-VN" altLang="en-US" sz="2800" dirty="0"/>
              <a:t>ác phép biến đổi sơ cấp 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Phép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thế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Phép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hoán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vị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Nhân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với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vô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hướng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/>
              <a:t>Hai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phép biến đổi sơ cấp 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kia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9001528F-8703-45AF-915A-A6361A05527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35725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CÁC PHÉP BIẾN ĐỔI SƠ CẤP HÀNG</a:t>
            </a:r>
            <a:endParaRPr lang="en-US" altLang="en-US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chú</a:t>
            </a:r>
            <a:r>
              <a:rPr lang="en-US" altLang="en-US" sz="2800" dirty="0"/>
              <a:t> ý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khả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đảo</a:t>
            </a:r>
            <a:r>
              <a:rPr lang="en-US" altLang="en-US" sz="2800" dirty="0"/>
              <a:t>.</a:t>
            </a:r>
          </a:p>
          <a:p>
            <a:pPr marL="609600" indent="-609600"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marL="609600" indent="-609600" eaLnBrk="1" hangingPunct="1"/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câu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hỏi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: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tồn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?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tồn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duy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nhất</a:t>
            </a:r>
            <a:r>
              <a:rPr lang="en-US" altLang="en-US" sz="2800" dirty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2D68C0D8-7FEB-495F-B0B7-0D4A7F3E2B2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SỰ TỒN TẠI VÀ SỰ DUY NHẤT NGHIỆM CỦA HỆ TUYẾN TÍNH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3: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(5)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là</a:t>
            </a:r>
            <a:endParaRPr lang="en-US" altLang="en-US" sz="2800" dirty="0"/>
          </a:p>
        </p:txBody>
      </p:sp>
      <p:graphicFrame>
        <p:nvGraphicFramePr>
          <p:cNvPr id="705540" name="Object 4"/>
          <p:cNvGraphicFramePr>
            <a:graphicFrameLocks noChangeAspect="1"/>
          </p:cNvGraphicFramePr>
          <p:nvPr/>
        </p:nvGraphicFramePr>
        <p:xfrm>
          <a:off x="2819400" y="2286000"/>
          <a:ext cx="2908300" cy="1727200"/>
        </p:xfrm>
        <a:graphic>
          <a:graphicData uri="http://schemas.openxmlformats.org/presentationml/2006/ole">
            <p:oleObj spid="_x0000_s29750" name="Equation" r:id="rId3" imgW="2908300" imgH="1727200" progId="Equation.DSMT4">
              <p:embed/>
            </p:oleObj>
          </a:graphicData>
        </a:graphic>
      </p:graphicFrame>
      <p:graphicFrame>
        <p:nvGraphicFramePr>
          <p:cNvPr id="705541" name="Object 5"/>
          <p:cNvGraphicFramePr>
            <a:graphicFrameLocks noChangeAspect="1"/>
          </p:cNvGraphicFramePr>
          <p:nvPr/>
        </p:nvGraphicFramePr>
        <p:xfrm>
          <a:off x="3124200" y="4648200"/>
          <a:ext cx="2768600" cy="1778000"/>
        </p:xfrm>
        <a:graphic>
          <a:graphicData uri="http://schemas.openxmlformats.org/presentationml/2006/ole">
            <p:oleObj spid="_x0000_s29751" name="Equation" r:id="rId4" imgW="2768600" imgH="17780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PHƯƠNG TRÌNH TUYẾN TÍNH</a:t>
            </a:r>
            <a:endParaRPr lang="en-US" altLang="en-US" dirty="0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ph</a:t>
            </a:r>
            <a:r>
              <a:rPr lang="vi-VN" altLang="en-US" sz="2800" b="1" dirty="0"/>
              <a:t>ương trình tuyến 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ẩn</a:t>
            </a:r>
            <a:r>
              <a:rPr lang="en-US" altLang="en-US" sz="2800" dirty="0"/>
              <a:t>               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i="1" dirty="0"/>
              <a:t>b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               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phức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hệ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các</a:t>
            </a:r>
            <a:r>
              <a:rPr lang="en-US" altLang="en-US" sz="2800" b="1" dirty="0"/>
              <a:t> </a:t>
            </a:r>
            <a:r>
              <a:rPr lang="vi-VN" altLang="en-US" sz="2800" b="1" dirty="0"/>
              <a:t>phương trình tuyến tính</a:t>
            </a:r>
            <a:r>
              <a:rPr lang="en-US" altLang="en-US" sz="2800" dirty="0"/>
              <a:t> (hay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hệ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tuyến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tính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họ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ẩn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,….,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316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57645479"/>
              </p:ext>
            </p:extLst>
          </p:nvPr>
        </p:nvGraphicFramePr>
        <p:xfrm>
          <a:off x="7031185" y="1638300"/>
          <a:ext cx="1295400" cy="482600"/>
        </p:xfrm>
        <a:graphic>
          <a:graphicData uri="http://schemas.openxmlformats.org/presentationml/2006/ole">
            <p:oleObj spid="_x0000_s6282" name="Equation" r:id="rId4" imgW="1295400" imgH="482600" progId="Equation.DSMT4">
              <p:embed/>
            </p:oleObj>
          </a:graphicData>
        </a:graphic>
      </p:graphicFrame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2667000" y="2590800"/>
          <a:ext cx="3975100" cy="482600"/>
        </p:xfrm>
        <a:graphic>
          <a:graphicData uri="http://schemas.openxmlformats.org/presentationml/2006/ole">
            <p:oleObj spid="_x0000_s6283" name="Equation" r:id="rId5" imgW="3975100" imgH="482600" progId="Equation.DSMT4">
              <p:embed/>
            </p:oleObj>
          </a:graphicData>
        </a:graphic>
      </p:graphicFrame>
      <p:graphicFrame>
        <p:nvGraphicFramePr>
          <p:cNvPr id="3164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08000344"/>
              </p:ext>
            </p:extLst>
          </p:nvPr>
        </p:nvGraphicFramePr>
        <p:xfrm>
          <a:off x="4254728" y="3098800"/>
          <a:ext cx="1308100" cy="482600"/>
        </p:xfrm>
        <a:graphic>
          <a:graphicData uri="http://schemas.openxmlformats.org/presentationml/2006/ole">
            <p:oleObj spid="_x0000_s6284" name="Equation" r:id="rId6" imgW="1307532" imgH="482391" progId="Equation.DSMT4">
              <p:embed/>
            </p:oleObj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285" name="Equation" r:id="rId7" imgW="475104" imgH="810471" progId="Equation.DSMT4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286" name="Equation" r:id="rId8" imgW="475104" imgH="810471" progId="Equation.DSMT4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287" name="Equation" r:id="rId9" imgW="475104" imgH="81047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2121DAD5-EE12-4F49-B6CF-F93F934CF7B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0723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SỰ TỒN TẠI VÀ SỰ DUY NHẤT NGHIỆM CỦA HỆ TUYẾN TÍNH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/>
              <a:t>, </a:t>
            </a:r>
            <a:r>
              <a:rPr lang="en-US" altLang="en-US" sz="2800" smtClean="0"/>
              <a:t>hoán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2: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5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3,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         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3.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(6)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065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1905000"/>
          <a:ext cx="2768600" cy="1778000"/>
        </p:xfrm>
        <a:graphic>
          <a:graphicData uri="http://schemas.openxmlformats.org/presentationml/2006/ole">
            <p:oleObj spid="_x0000_s30792" name="Equation" r:id="rId3" imgW="2768600" imgH="1778000" progId="Equation.DSMT4">
              <p:embed/>
            </p:oleObj>
          </a:graphicData>
        </a:graphic>
      </p:graphicFrame>
      <p:graphicFrame>
        <p:nvGraphicFramePr>
          <p:cNvPr id="70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1159512"/>
              </p:ext>
            </p:extLst>
          </p:nvPr>
        </p:nvGraphicFramePr>
        <p:xfrm>
          <a:off x="6309364" y="3873500"/>
          <a:ext cx="774700" cy="296863"/>
        </p:xfrm>
        <a:graphic>
          <a:graphicData uri="http://schemas.openxmlformats.org/presentationml/2006/ole">
            <p:oleObj spid="_x0000_s30793" name="Equation" r:id="rId4" imgW="926698" imgH="355446" progId="Equation.DSMT4">
              <p:embed/>
            </p:oleObj>
          </a:graphicData>
        </a:graphic>
      </p:graphicFrame>
      <p:graphicFrame>
        <p:nvGraphicFramePr>
          <p:cNvPr id="7065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5200" y="4833938"/>
          <a:ext cx="3248025" cy="1471612"/>
        </p:xfrm>
        <a:graphic>
          <a:graphicData uri="http://schemas.openxmlformats.org/presentationml/2006/ole">
            <p:oleObj spid="_x0000_s30794" name="Equation" r:id="rId5" imgW="3924300" imgH="17780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98BDB215-F858-4B89-B9FF-68DD53433AD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71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SỰ TỒN TẠI VÀ SỰ DUY NHẤT NGHIỆM CỦA HỆ TUYẾN TÍNH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96975"/>
            <a:ext cx="8458200" cy="4217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              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/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3.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       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                              </a:t>
            </a:r>
            <a:r>
              <a:rPr lang="en-US" altLang="en-US" sz="2800" dirty="0"/>
              <a:t>(7)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tam </a:t>
            </a:r>
            <a:r>
              <a:rPr lang="en-US" altLang="en-US" sz="2800" dirty="0" err="1"/>
              <a:t>giác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, ta quay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(8)</a:t>
            </a: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8001608"/>
              </p:ext>
            </p:extLst>
          </p:nvPr>
        </p:nvGraphicFramePr>
        <p:xfrm>
          <a:off x="7518825" y="1222203"/>
          <a:ext cx="1295400" cy="427038"/>
        </p:xfrm>
        <a:graphic>
          <a:graphicData uri="http://schemas.openxmlformats.org/presentationml/2006/ole">
            <p:oleObj spid="_x0000_s31842" name="Equation" r:id="rId3" imgW="1459866" imgH="482391" progId="Equation.DSMT4">
              <p:embed/>
            </p:oleObj>
          </a:graphicData>
        </a:graphic>
      </p:graphicFrame>
      <p:graphicFrame>
        <p:nvGraphicFramePr>
          <p:cNvPr id="71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1580874"/>
              </p:ext>
            </p:extLst>
          </p:nvPr>
        </p:nvGraphicFramePr>
        <p:xfrm>
          <a:off x="4152206" y="1649241"/>
          <a:ext cx="533400" cy="298450"/>
        </p:xfrm>
        <a:graphic>
          <a:graphicData uri="http://schemas.openxmlformats.org/presentationml/2006/ole">
            <p:oleObj spid="_x0000_s31843" name="Equation" r:id="rId4" imgW="634725" imgH="355446" progId="Equation.DSMT4">
              <p:embed/>
            </p:oleObj>
          </a:graphicData>
        </a:graphic>
      </p:graphicFrame>
      <p:graphicFrame>
        <p:nvGraphicFramePr>
          <p:cNvPr id="71066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568746861"/>
              </p:ext>
            </p:extLst>
          </p:nvPr>
        </p:nvGraphicFramePr>
        <p:xfrm>
          <a:off x="3124200" y="2222154"/>
          <a:ext cx="2768600" cy="1519238"/>
        </p:xfrm>
        <a:graphic>
          <a:graphicData uri="http://schemas.openxmlformats.org/presentationml/2006/ole">
            <p:oleObj spid="_x0000_s31844" name="Equation" r:id="rId5" imgW="3238500" imgH="1778000" progId="Equation.DSMT4">
              <p:embed/>
            </p:oleObj>
          </a:graphicData>
        </a:graphic>
      </p:graphicFrame>
      <p:graphicFrame>
        <p:nvGraphicFramePr>
          <p:cNvPr id="710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0152200"/>
              </p:ext>
            </p:extLst>
          </p:nvPr>
        </p:nvGraphicFramePr>
        <p:xfrm>
          <a:off x="3219450" y="4859770"/>
          <a:ext cx="3295650" cy="1579563"/>
        </p:xfrm>
        <a:graphic>
          <a:graphicData uri="http://schemas.openxmlformats.org/presentationml/2006/ole">
            <p:oleObj spid="_x0000_s31845" name="Equation" r:id="rId6" imgW="3390900" imgH="16256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A0AC22B2-B283-4995-9CE3-9AE440BD87C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SỰ TỒN TẠI VÀ SỰ DUY NHẤT NGHIỆM CỦA HỆ TUYẾN TÍNH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325" y="1608138"/>
            <a:ext cx="8572500" cy="4572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              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tồn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thỏa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mãn</a:t>
            </a:r>
            <a:r>
              <a:rPr lang="en-US" altLang="en-US" sz="2800" dirty="0"/>
              <a:t> (8)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             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đúng</a:t>
            </a:r>
            <a:r>
              <a:rPr lang="en-US" altLang="en-US" sz="2800" dirty="0"/>
              <a:t>. 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Vì</a:t>
            </a:r>
            <a:r>
              <a:rPr lang="en-US" altLang="en-US" sz="2800" dirty="0"/>
              <a:t> (8)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(5)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(</a:t>
            </a:r>
            <a:r>
              <a:rPr lang="en-US" altLang="en-US" sz="2800" i="1" dirty="0"/>
              <a:t>i.e.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).</a:t>
            </a:r>
            <a:r>
              <a:rPr lang="en-US" altLang="en-US" sz="2400" dirty="0"/>
              <a:t>                                                                                                     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713732" name="Object 4"/>
          <p:cNvGraphicFramePr>
            <a:graphicFrameLocks noChangeAspect="1"/>
          </p:cNvGraphicFramePr>
          <p:nvPr/>
        </p:nvGraphicFramePr>
        <p:xfrm>
          <a:off x="2895600" y="1701800"/>
          <a:ext cx="1143000" cy="317500"/>
        </p:xfrm>
        <a:graphic>
          <a:graphicData uri="http://schemas.openxmlformats.org/presentationml/2006/ole">
            <p:oleObj spid="_x0000_s32840" name="Equation" r:id="rId3" imgW="1282700" imgH="355600" progId="Equation.DSMT4">
              <p:embed/>
            </p:oleObj>
          </a:graphicData>
        </a:graphic>
      </p:graphicFrame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838200" y="2133600"/>
          <a:ext cx="3276600" cy="454025"/>
        </p:xfrm>
        <a:graphic>
          <a:graphicData uri="http://schemas.openxmlformats.org/presentationml/2006/ole">
            <p:oleObj spid="_x0000_s32841" name="Equation" r:id="rId4" imgW="3479800" imgH="482600" progId="Equation.DSMT4">
              <p:embed/>
            </p:oleObj>
          </a:graphicData>
        </a:graphic>
      </p:graphicFrame>
      <p:graphicFrame>
        <p:nvGraphicFramePr>
          <p:cNvPr id="7137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184195736"/>
              </p:ext>
            </p:extLst>
          </p:nvPr>
        </p:nvGraphicFramePr>
        <p:xfrm>
          <a:off x="2369131" y="3670300"/>
          <a:ext cx="1143000" cy="317500"/>
        </p:xfrm>
        <a:graphic>
          <a:graphicData uri="http://schemas.openxmlformats.org/presentationml/2006/ole">
            <p:oleObj spid="_x0000_s32842" name="Equation" r:id="rId5" imgW="1282700" imgH="355600" progId="Equation.DSMT4">
              <p:embed/>
            </p:oleObj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53" y="1119064"/>
            <a:ext cx="1694688" cy="20360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00C7677A-6A59-4A84-B215-8C2152F2077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PHƯƠNG TRÌNH TUYẾN TÍNH</a:t>
            </a:r>
            <a:endParaRPr lang="en-US" alt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nghiệm</a:t>
            </a:r>
            <a:r>
              <a:rPr lang="en-US" altLang="en-US" sz="2800" b="1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</a:t>
            </a:r>
            <a:r>
              <a:rPr lang="en-US" altLang="en-US" sz="2800" dirty="0"/>
              <a:t> (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đúng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tập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hợp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Hai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chúng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B5269C97-642C-4783-AE4E-1354296D640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PHƯƠNG TRÌNH TUYẾN TÍNH</a:t>
            </a:r>
            <a:endParaRPr lang="en-US" altLang="en-US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hệ phương trình tuyến 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hoặc</a:t>
            </a: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hoặc</a:t>
            </a: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marL="609600" indent="-609600"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hệ phương trình tuyến 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hoặc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marL="609600" indent="-609600"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không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VÍ DỤ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Ví</a:t>
            </a:r>
            <a:r>
              <a:rPr lang="en-US" altLang="zh-TW" dirty="0"/>
              <a:t> </a:t>
            </a:r>
            <a:r>
              <a:rPr lang="en-US" altLang="zh-TW" dirty="0" err="1"/>
              <a:t>dụ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=-1</a:t>
            </a:r>
          </a:p>
          <a:p>
            <a:pPr marL="457200" lvl="1" indent="0">
              <a:buNone/>
            </a:pPr>
            <a:r>
              <a:rPr lang="en-US" altLang="zh-TW" dirty="0"/>
              <a:t>   -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+3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=3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=-1</a:t>
            </a:r>
          </a:p>
          <a:p>
            <a:pPr marL="457200" lvl="1" indent="0">
              <a:buNone/>
            </a:pPr>
            <a:r>
              <a:rPr lang="en-US" altLang="zh-TW" dirty="0"/>
              <a:t>   -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=3</a:t>
            </a:r>
            <a:endParaRPr lang="zh-TW" altLang="en-US" dirty="0"/>
          </a:p>
          <a:p>
            <a:pPr lvl="1"/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=-1</a:t>
            </a:r>
          </a:p>
          <a:p>
            <a:pPr marL="457200" lvl="1" indent="0">
              <a:buNone/>
            </a:pPr>
            <a:r>
              <a:rPr lang="en-US" altLang="zh-TW" dirty="0"/>
              <a:t>   -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=1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1.1- </a:t>
            </a:r>
            <a:fld id="{B500D69E-9D93-4174-B37E-8DD723B97D22}" type="slidenum">
              <a:rPr lang="en-US" altLang="en-US" smtClean="0"/>
              <a:pPr>
                <a:defRPr/>
              </a:pPr>
              <a:t>5</a:t>
            </a:fld>
            <a:endParaRPr lang="en-CA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29" y="1340678"/>
            <a:ext cx="2766494" cy="20307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50" y="3924911"/>
            <a:ext cx="5331652" cy="2097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199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186A3184-225D-4DB9-9791-AA727137D61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1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31800" y="6556375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KÍ HIỆU MA TRẬN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en-US" sz="2750" dirty="0" err="1"/>
              <a:t>Thông</a:t>
            </a:r>
            <a:r>
              <a:rPr lang="en-US" altLang="en-US" sz="2750" dirty="0"/>
              <a:t> tin </a:t>
            </a:r>
            <a:r>
              <a:rPr lang="en-US" altLang="en-US" sz="2750" dirty="0" err="1"/>
              <a:t>thiết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yếu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của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một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hệ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tuyến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tính</a:t>
            </a:r>
            <a:r>
              <a:rPr lang="en-US" altLang="en-US" sz="2750" dirty="0"/>
              <a:t> </a:t>
            </a:r>
            <a:r>
              <a:rPr lang="en-US" altLang="en-US" sz="2750" dirty="0" err="1"/>
              <a:t>được</a:t>
            </a:r>
            <a:r>
              <a:rPr lang="en-US" altLang="en-US" sz="2750" dirty="0"/>
              <a:t> </a:t>
            </a:r>
            <a:r>
              <a:rPr lang="en-US" altLang="en-US" sz="2750" dirty="0" err="1"/>
              <a:t>lưu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một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cách</a:t>
            </a:r>
            <a:r>
              <a:rPr lang="en-US" altLang="en-US" sz="2750" dirty="0"/>
              <a:t> </a:t>
            </a:r>
            <a:r>
              <a:rPr lang="en-US" altLang="en-US" sz="2750" dirty="0" err="1"/>
              <a:t>súc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tích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trong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một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mảng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hình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chữ</a:t>
            </a:r>
            <a:r>
              <a:rPr lang="en-US" altLang="en-US" sz="2750" dirty="0"/>
              <a:t> </a:t>
            </a:r>
            <a:r>
              <a:rPr lang="en-US" altLang="en-US" sz="2750" dirty="0" err="1"/>
              <a:t>nhật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gọi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là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một</a:t>
            </a:r>
            <a:r>
              <a:rPr lang="en-US" altLang="en-US" sz="2750" dirty="0"/>
              <a:t> </a:t>
            </a:r>
            <a:r>
              <a:rPr lang="en-US" altLang="en-US" sz="2750" b="1" dirty="0"/>
              <a:t>ma </a:t>
            </a:r>
            <a:r>
              <a:rPr lang="en-US" altLang="en-US" sz="2750" b="1" dirty="0" err="1"/>
              <a:t>trận</a:t>
            </a:r>
            <a:r>
              <a:rPr lang="en-US" altLang="en-US" sz="2750" dirty="0"/>
              <a:t>. Cho </a:t>
            </a:r>
            <a:r>
              <a:rPr lang="en-US" altLang="en-US" sz="2750" dirty="0" err="1"/>
              <a:t>một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hệ</a:t>
            </a:r>
            <a:r>
              <a:rPr lang="en-US" altLang="en-US" sz="2750" dirty="0"/>
              <a:t>, </a:t>
            </a:r>
          </a:p>
          <a:p>
            <a:pPr marL="609600" indent="-609600" eaLnBrk="1" hangingPunct="1">
              <a:defRPr/>
            </a:pPr>
            <a:endParaRPr lang="en-US" altLang="en-US" sz="2800" dirty="0"/>
          </a:p>
          <a:p>
            <a:pPr marL="609600" indent="-609600" eaLnBrk="1" hangingPunct="1">
              <a:defRPr/>
            </a:pPr>
            <a:endParaRPr lang="en-US" altLang="en-US" sz="2800" dirty="0"/>
          </a:p>
          <a:p>
            <a:pPr marL="609600" indent="-609600" eaLnBrk="1" hangingPunct="1">
              <a:defRPr/>
            </a:pPr>
            <a:endParaRPr lang="en-US" altLang="en-US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cột</a:t>
            </a:r>
            <a:r>
              <a:rPr lang="en-US" altLang="en-US" sz="2400" dirty="0"/>
              <a:t>, ma </a:t>
            </a:r>
            <a:r>
              <a:rPr lang="en-US" altLang="en-US" sz="2400" dirty="0" err="1"/>
              <a:t>trận</a:t>
            </a: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b="1" dirty="0"/>
              <a:t>ma </a:t>
            </a:r>
            <a:r>
              <a:rPr lang="en-US" altLang="en-US" sz="2400" b="1" dirty="0" err="1"/>
              <a:t>trận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hệ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b="1" dirty="0"/>
              <a:t> </a:t>
            </a:r>
            <a:r>
              <a:rPr lang="en-US" altLang="en-US" sz="2400" dirty="0"/>
              <a:t>(hay </a:t>
            </a:r>
            <a:r>
              <a:rPr lang="en-US" altLang="en-US" sz="2400" b="1" dirty="0"/>
              <a:t>ma </a:t>
            </a:r>
            <a:r>
              <a:rPr lang="en-US" altLang="en-US" sz="2400" b="1" dirty="0" err="1"/>
              <a:t>trận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của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các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hệ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6594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24275" y="4498975"/>
          <a:ext cx="1820863" cy="1335088"/>
        </p:xfrm>
        <a:graphic>
          <a:graphicData uri="http://schemas.openxmlformats.org/presentationml/2006/ole">
            <p:oleObj spid="_x0000_s12340" name="Equation" r:id="rId4" imgW="2425700" imgH="1778000" progId="Equation.DSMT4">
              <p:embed/>
            </p:oleObj>
          </a:graphicData>
        </a:graphic>
      </p:graphicFrame>
      <p:graphicFrame>
        <p:nvGraphicFramePr>
          <p:cNvPr id="65946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67063" y="2600325"/>
          <a:ext cx="2776537" cy="1382713"/>
        </p:xfrm>
        <a:graphic>
          <a:graphicData uri="http://schemas.openxmlformats.org/presentationml/2006/ole">
            <p:oleObj spid="_x0000_s12341" name="Equation" r:id="rId5" imgW="3467100" imgH="172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AF43601B-6653-4AA5-BCE7-F9DF6614BA7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38888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KÍ HIỆU MA TRẬN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9212"/>
            <a:ext cx="8534400" cy="49545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bổ</a:t>
            </a:r>
            <a:r>
              <a:rPr lang="en-US" altLang="en-US" sz="2800" b="1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them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ở </a:t>
            </a:r>
            <a:r>
              <a:rPr lang="en-US" altLang="en-US" sz="2800" dirty="0" err="1"/>
              <a:t>vế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,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bổ</a:t>
            </a:r>
            <a:r>
              <a:rPr lang="en-US" altLang="en-US" sz="2800" b="1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.</a:t>
            </a:r>
            <a:endParaRPr lang="en-US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p:oleObj spid="_x0000_s14390" name="Equation" r:id="rId4" imgW="475104" imgH="810471" progId="Equation.DSMT4">
              <p:embed/>
            </p:oleObj>
          </a:graphicData>
        </a:graphic>
      </p:graphicFrame>
      <p:graphicFrame>
        <p:nvGraphicFramePr>
          <p:cNvPr id="662539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3629025"/>
          <a:ext cx="3238500" cy="1778000"/>
        </p:xfrm>
        <a:graphic>
          <a:graphicData uri="http://schemas.openxmlformats.org/presentationml/2006/ole">
            <p:oleObj spid="_x0000_s14391" name="Equation" r:id="rId5" imgW="3238500" imgH="1778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4FBBDEB3-4E76-4F4A-9F89-8BB0B0413F0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KÍCH CỠ MA TRẬN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err="1"/>
              <a:t>Kích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i="1" dirty="0"/>
              <a:t>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nguyên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dương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i="1" dirty="0"/>
              <a:t>m   n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mảng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</a:t>
            </a:r>
            <a:r>
              <a:rPr lang="en-US" altLang="en-US" sz="2800" i="1" dirty="0"/>
              <a:t>m</a:t>
            </a:r>
            <a:r>
              <a:rPr lang="en-US" altLang="en-US" sz="2800" dirty="0"/>
              <a:t> hang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. (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luôn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.)</a:t>
            </a:r>
          </a:p>
          <a:p>
            <a:pPr marL="609600" indent="-609600" eaLnBrk="1" hangingPunct="1"/>
            <a:endParaRPr lang="en-US" altLang="en-US" sz="2800" dirty="0"/>
          </a:p>
          <a:p>
            <a:pPr marL="609600" indent="-609600" eaLnBrk="1" hangingPunct="1"/>
            <a:r>
              <a:rPr lang="en-US" altLang="en-US" sz="2800" dirty="0" err="1"/>
              <a:t>Chiến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thay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thế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bằng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tương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đương</a:t>
            </a:r>
            <a:r>
              <a:rPr lang="en-US" altLang="en-US" sz="2800" i="1" dirty="0"/>
              <a:t> (i.e.,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có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cùng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tập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nghiệm</a:t>
            </a:r>
            <a:r>
              <a:rPr lang="en-US" altLang="en-US" sz="2800" i="1" dirty="0"/>
              <a:t>) </a:t>
            </a:r>
            <a:r>
              <a:rPr lang="en-US" altLang="en-US" sz="2800" i="1" dirty="0" err="1"/>
              <a:t>dễ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giải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hơn</a:t>
            </a:r>
            <a:r>
              <a:rPr lang="en-US" altLang="en-US" sz="2800" dirty="0"/>
              <a:t>.</a:t>
            </a:r>
            <a:endParaRPr lang="en-US" altLang="en-US" sz="2800" i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p:oleObj spid="_x0000_s16462" name="Equation" r:id="rId4" imgW="475104" imgH="810471" progId="Equation.DSMT4">
              <p:embed/>
            </p:oleObj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p:oleObj spid="_x0000_s16463" name="Equation" r:id="rId5" imgW="475104" imgH="810471" progId="Equation.DSMT4">
              <p:embed/>
            </p:oleObj>
          </a:graphicData>
        </a:graphic>
      </p:graphicFrame>
      <p:graphicFrame>
        <p:nvGraphicFramePr>
          <p:cNvPr id="66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1020987"/>
              </p:ext>
            </p:extLst>
          </p:nvPr>
        </p:nvGraphicFramePr>
        <p:xfrm>
          <a:off x="2096193" y="2642061"/>
          <a:ext cx="215900" cy="241300"/>
        </p:xfrm>
        <a:graphic>
          <a:graphicData uri="http://schemas.openxmlformats.org/presentationml/2006/ole">
            <p:oleObj spid="_x0000_s16464" name="Equation" r:id="rId6" imgW="215713" imgH="2410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1.1- </a:t>
            </a:r>
            <a:fld id="{4A9ADE98-DDB7-41FC-85CF-0964C4ABC0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GIẢI HỆ PHƯƠNG TRÌNH TUYẾN TÍNH</a:t>
            </a:r>
            <a:endParaRPr lang="en-US" alt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720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1: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----(1)                       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----(2)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----(3)</a:t>
            </a:r>
          </a:p>
          <a:p>
            <a:pPr marL="609600" indent="-609600" eaLnBrk="1" hangingPunct="1"/>
            <a:endParaRPr lang="en-US" altLang="en-US" sz="2800" dirty="0"/>
          </a:p>
          <a:p>
            <a:pPr marL="609600" indent="-609600"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bày</a:t>
            </a:r>
            <a:r>
              <a:rPr lang="en-US" altLang="en-US" sz="2800" dirty="0"/>
              <a:t> ở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đặt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tiện</a:t>
            </a:r>
            <a:r>
              <a:rPr lang="en-US" altLang="en-US" sz="2800" dirty="0"/>
              <a:t> so </a:t>
            </a:r>
            <a:r>
              <a:rPr lang="en-US" altLang="en-US" sz="2800" dirty="0" err="1"/>
              <a:t>sánh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707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057400"/>
          <a:ext cx="3378200" cy="1727200"/>
        </p:xfrm>
        <a:graphic>
          <a:graphicData uri="http://schemas.openxmlformats.org/presentationml/2006/ole">
            <p:oleObj spid="_x0000_s18461" name="Equation" r:id="rId4" imgW="3378200" imgH="172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16784</TotalTime>
  <Words>1414</Words>
  <Application>Microsoft Office PowerPoint</Application>
  <PresentationFormat>On-screen Show (4:3)</PresentationFormat>
  <Paragraphs>193</Paragraphs>
  <Slides>22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Blends</vt:lpstr>
      <vt:lpstr>Equation</vt:lpstr>
      <vt:lpstr>Hệ Phương Trình Tuyến Tính trong Đại số Tuyến Tính</vt:lpstr>
      <vt:lpstr>PHƯƠNG TRÌNH TUYẾN TÍNH</vt:lpstr>
      <vt:lpstr>PHƯƠNG TRÌNH TUYẾN TÍNH</vt:lpstr>
      <vt:lpstr>PHƯƠNG TRÌNH TUYẾN TÍNH</vt:lpstr>
      <vt:lpstr>VÍ DỤ</vt:lpstr>
      <vt:lpstr>KÍ HIỆU MA TRẬN</vt:lpstr>
      <vt:lpstr>KÍ HIỆU MA TRẬN</vt:lpstr>
      <vt:lpstr>KÍCH CỠ MA TRẬN</vt:lpstr>
      <vt:lpstr>GIẢI HỆ PHƯƠNG TRÌNH TUYẾN TÍNH</vt:lpstr>
      <vt:lpstr>GIẢI HỆ PHƯƠNG TRÌNH TUYẾN TÍNH</vt:lpstr>
      <vt:lpstr>GIẢI HỆ PHƯƠNG TRÌNH TUYẾN TÍNH</vt:lpstr>
      <vt:lpstr>GIẢI HỆ PHƯƠNG TRÌNH TUYẾN TÍNH</vt:lpstr>
      <vt:lpstr>GIẢI HỆ PHƯƠNG TRÌNH TUYẾN TÍNH</vt:lpstr>
      <vt:lpstr>GIẢI HỆ PHƯƠNG TRÌNH TUYẾN TÍNH</vt:lpstr>
      <vt:lpstr>GIẢI HỆ PHƯƠNG TRÌNH TUYẾN TÍNH</vt:lpstr>
      <vt:lpstr>GIẢI HỆ PHƯƠNG TRÌNH TUYẾN TÍNH</vt:lpstr>
      <vt:lpstr>CÁC PHÉP BIẾN ĐỔI SƠ CẤP HÀNG</vt:lpstr>
      <vt:lpstr>CÁC PHÉP BIẾN ĐỔI SƠ CẤP HÀNG</vt:lpstr>
      <vt:lpstr>SỰ TỒN TẠI VÀ SỰ DUY NHẤT NGHIỆM CỦA HỆ TUYẾN TÍNH</vt:lpstr>
      <vt:lpstr>SỰ TỒN TẠI VÀ SỰ DUY NHẤT NGHIỆM CỦA HỆ TUYẾN TÍNH</vt:lpstr>
      <vt:lpstr>SỰ TỒN TẠI VÀ SỰ DUY NHẤT NGHIỆM CỦA HỆ TUYẾN TÍNH</vt:lpstr>
      <vt:lpstr>SỰ TỒN TẠI VÀ SỰ DUY NHẤT NGHIỆM CỦA HỆ TUYẾN TÍNH</vt:lpstr>
    </vt:vector>
  </TitlesOfParts>
  <Company>© 2012 Pearson Education, Inc. All rights reserved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Banh Duc Dung</cp:lastModifiedBy>
  <cp:revision>1004</cp:revision>
  <dcterms:created xsi:type="dcterms:W3CDTF">2005-10-22T18:34:54Z</dcterms:created>
  <dcterms:modified xsi:type="dcterms:W3CDTF">2016-08-28T21:13:01Z</dcterms:modified>
</cp:coreProperties>
</file>