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3"/>
  </p:notesMasterIdLst>
  <p:handoutMasterIdLst>
    <p:handoutMasterId r:id="rId34"/>
  </p:handoutMasterIdLst>
  <p:sldIdLst>
    <p:sldId id="424" r:id="rId2"/>
    <p:sldId id="362" r:id="rId3"/>
    <p:sldId id="453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4" r:id="rId30"/>
    <p:sldId id="451" r:id="rId31"/>
    <p:sldId id="45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3366FF"/>
    <a:srgbClr val="0066FF"/>
    <a:srgbClr val="EBEBFF"/>
    <a:srgbClr val="CCCCFF"/>
    <a:srgbClr val="D7791B"/>
    <a:srgbClr val="4C7816"/>
    <a:srgbClr val="528218"/>
    <a:srgbClr val="B6CE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4" autoAdjust="0"/>
    <p:restoredTop sz="98725" autoAdjust="0"/>
  </p:normalViewPr>
  <p:slideViewPr>
    <p:cSldViewPr>
      <p:cViewPr varScale="1">
        <p:scale>
          <a:sx n="73" d="100"/>
          <a:sy n="73" d="100"/>
        </p:scale>
        <p:origin x="-1182" y="-90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EDE89-EC6B-4E72-8791-EF101EFD1CA1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4F626-C63E-40BF-BF72-4BE0D7CD4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968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89AEB-5E61-40CA-B47B-900A35C42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93570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1D3F0EF-DC51-4530-901B-FB2607B7B130}" type="slidenum">
              <a:rPr lang="en-US" altLang="en-US" sz="1200" smtClean="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7822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0544619A-D871-4D92-B572-27A86ED46C8C}" type="slidenum">
              <a:rPr lang="en-US" altLang="en-US" sz="1200" smtClean="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9329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FB2DD3B9-4BAA-4248-B407-F839709E18E4}" type="slidenum">
              <a:rPr lang="en-US" altLang="en-US" sz="1200" smtClean="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1652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448300" y="2041468"/>
            <a:ext cx="3213100" cy="401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dirty="0"/>
              <a:t>Row Reduction and Echelon Forms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2016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64699931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47D8825-296E-4199-B224-1010A281F8D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3380398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895FFFB-E907-40E4-9CDF-94220463C19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86265213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48393EB-36AE-4326-A65B-F83917A558B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9801878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6ADD573-E8B9-4707-A4DD-72DC8B1998D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30223065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76646D2-4E39-4332-AA71-BD9E704C939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405773784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CE23DBD2-5118-449A-A267-4416F0EA524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6342294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0F48DD1E-2DFB-439C-8CB5-1B5833A0997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0302441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9CE6CAC-1D44-45AA-8335-CDBCCF24080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30523166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A858EBF-7DF4-486A-8F85-0007D668F1C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895628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50E3D16-3354-429C-AA86-6B3C521F9AC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3972274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BBC8D03-267A-497B-AEA3-993D27260FA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9402664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3FB64C-7FC9-4486-89CC-3390185FCC2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01259092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2E6C6B3-AD71-4C44-9D20-47475508949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95652657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2054486-6BD8-4BC2-ABD6-1802D3C0B8D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4635709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D5B173A-C282-42DC-AF19-D815F923A56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1" y="2819400"/>
            <a:ext cx="4649584" cy="3352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PHÉP RÚT GỌN HÀNG </a:t>
            </a:r>
          </a:p>
          <a:p>
            <a:pPr eaLnBrk="1" hangingPunct="1"/>
            <a:r>
              <a:rPr lang="en-US" altLang="en-US" dirty="0" err="1">
                <a:latin typeface="+mn-lt"/>
              </a:rPr>
              <a:t>và</a:t>
            </a:r>
            <a:r>
              <a:rPr lang="en-US" altLang="en-US" dirty="0">
                <a:latin typeface="+mn-lt"/>
              </a:rPr>
              <a:t> CÁC DẠNG BẬC THANG</a:t>
            </a:r>
          </a:p>
        </p:txBody>
      </p:sp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VỊ </a:t>
            </a:r>
            <a:r>
              <a:rPr lang="en-US" altLang="en-US"/>
              <a:t>TRÍ </a:t>
            </a:r>
            <a:r>
              <a:rPr lang="en-US" altLang="en-US" smtClean="0"/>
              <a:t>CƠ SỞ</a:t>
            </a:r>
            <a:endParaRPr lang="en-US" alt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dẫn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3! </a:t>
            </a:r>
            <a:r>
              <a:rPr lang="en-US" altLang="en-US" sz="2800" dirty="0" err="1"/>
              <a:t>Tuy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nhiên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hoán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3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4, ta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dẫn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4.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6E41AEDD-DD3E-490B-B013-4575DA04A61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60486" name="Object 6"/>
          <p:cNvGraphicFramePr>
            <a:graphicFrameLocks noChangeAspect="1"/>
          </p:cNvGraphicFramePr>
          <p:nvPr/>
        </p:nvGraphicFramePr>
        <p:xfrm>
          <a:off x="2743200" y="1627188"/>
          <a:ext cx="3378200" cy="2362200"/>
        </p:xfrm>
        <a:graphic>
          <a:graphicData uri="http://schemas.openxmlformats.org/presentationml/2006/ole">
            <p:oleObj spid="_x0000_s16412" name="Equation" r:id="rId3" imgW="3378200" imgH="23622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VỊ </a:t>
            </a:r>
            <a:r>
              <a:rPr lang="en-US" altLang="en-US"/>
              <a:t>TRÍ </a:t>
            </a:r>
            <a:r>
              <a:rPr lang="en-US" altLang="en-US" smtClean="0"/>
              <a:t>CƠ SỞ</a:t>
            </a:r>
            <a:endParaRPr lang="en-US" altLang="en-US" dirty="0"/>
          </a:p>
        </p:txBody>
      </p:sp>
      <p:graphicFrame>
        <p:nvGraphicFramePr>
          <p:cNvPr id="66150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992438" y="1600200"/>
          <a:ext cx="3159125" cy="2209800"/>
        </p:xfrm>
        <a:graphic>
          <a:graphicData uri="http://schemas.openxmlformats.org/presentationml/2006/ole">
            <p:oleObj spid="_x0000_s17447" name="Equation" r:id="rId3" imgW="3378200" imgH="2362200" progId="Equation.DSMT4">
              <p:embed/>
            </p:oleObj>
          </a:graphicData>
        </a:graphic>
      </p:graphicFrame>
      <p:sp>
        <p:nvSpPr>
          <p:cNvPr id="661520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91000"/>
            <a:ext cx="8229600" cy="1981200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thấy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1, 2,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4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err="1"/>
              <a:t>cột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.</a:t>
            </a:r>
            <a:endParaRPr lang="en-US" altLang="en-US" sz="2800" dirty="0"/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CF83467E-BB77-4228-818C-01260A812E3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61510" name="Line 6"/>
          <p:cNvSpPr>
            <a:spLocks noChangeShapeType="1"/>
          </p:cNvSpPr>
          <p:nvPr/>
        </p:nvSpPr>
        <p:spPr bwMode="auto">
          <a:xfrm flipH="1">
            <a:off x="5181600" y="2971800"/>
            <a:ext cx="2286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11" name="Line 7"/>
          <p:cNvSpPr>
            <a:spLocks noChangeShapeType="1"/>
          </p:cNvSpPr>
          <p:nvPr/>
        </p:nvSpPr>
        <p:spPr bwMode="auto">
          <a:xfrm flipV="1">
            <a:off x="5410200" y="1371600"/>
            <a:ext cx="0" cy="1600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12" name="Line 8"/>
          <p:cNvSpPr>
            <a:spLocks noChangeShapeType="1"/>
          </p:cNvSpPr>
          <p:nvPr/>
        </p:nvSpPr>
        <p:spPr bwMode="auto">
          <a:xfrm>
            <a:off x="5410200" y="1371600"/>
            <a:ext cx="2286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13" name="Text Box 9" descr="Pink tissue paper"/>
          <p:cNvSpPr txBox="1">
            <a:spLocks noChangeArrowheads="1"/>
          </p:cNvSpPr>
          <p:nvPr/>
        </p:nvSpPr>
        <p:spPr bwMode="auto">
          <a:xfrm>
            <a:off x="5562600" y="1143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  <p:sp>
        <p:nvSpPr>
          <p:cNvPr id="661514" name="Line 10"/>
          <p:cNvSpPr>
            <a:spLocks noChangeShapeType="1"/>
          </p:cNvSpPr>
          <p:nvPr/>
        </p:nvSpPr>
        <p:spPr bwMode="auto">
          <a:xfrm flipV="1">
            <a:off x="3276600" y="38100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15" name="Line 11"/>
          <p:cNvSpPr>
            <a:spLocks noChangeShapeType="1"/>
          </p:cNvSpPr>
          <p:nvPr/>
        </p:nvSpPr>
        <p:spPr bwMode="auto">
          <a:xfrm flipV="1">
            <a:off x="3810000" y="38100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16" name="Line 12"/>
          <p:cNvSpPr>
            <a:spLocks noChangeShapeType="1"/>
          </p:cNvSpPr>
          <p:nvPr/>
        </p:nvSpPr>
        <p:spPr bwMode="auto">
          <a:xfrm flipV="1">
            <a:off x="5105400" y="38100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17" name="Line 13"/>
          <p:cNvSpPr>
            <a:spLocks noChangeShapeType="1"/>
          </p:cNvSpPr>
          <p:nvPr/>
        </p:nvSpPr>
        <p:spPr bwMode="auto">
          <a:xfrm>
            <a:off x="3276600" y="4038600"/>
            <a:ext cx="30480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18" name="Text Box 14" descr="Pink tissue paper"/>
          <p:cNvSpPr txBox="1">
            <a:spLocks noChangeArrowheads="1"/>
          </p:cNvSpPr>
          <p:nvPr/>
        </p:nvSpPr>
        <p:spPr bwMode="auto">
          <a:xfrm>
            <a:off x="6324600" y="3810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err="1">
                <a:solidFill>
                  <a:srgbClr val="0099FF"/>
                </a:solidFill>
              </a:rPr>
              <a:t>Cột</a:t>
            </a:r>
            <a:r>
              <a:rPr lang="en-US" altLang="en-US" sz="2400">
                <a:solidFill>
                  <a:srgbClr val="0099FF"/>
                </a:solidFill>
              </a:rPr>
              <a:t> </a:t>
            </a: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VỊ </a:t>
            </a:r>
            <a:r>
              <a:rPr lang="en-US" altLang="en-US"/>
              <a:t>TRÍ </a:t>
            </a:r>
            <a:r>
              <a:rPr lang="en-US" altLang="en-US" smtClean="0"/>
              <a:t>CƠ SỞ</a:t>
            </a:r>
            <a:endParaRPr lang="en-US" altLang="en-US" dirty="0"/>
          </a:p>
        </p:txBody>
      </p:sp>
      <p:graphicFrame>
        <p:nvGraphicFramePr>
          <p:cNvPr id="66458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362200" y="1600200"/>
          <a:ext cx="4419600" cy="2209800"/>
        </p:xfrm>
        <a:graphic>
          <a:graphicData uri="http://schemas.openxmlformats.org/presentationml/2006/ole">
            <p:oleObj spid="_x0000_s18505" name="Equation" r:id="rId3" imgW="4724400" imgH="2362200" progId="Equation.DSMT4">
              <p:embed/>
            </p:oleObj>
          </a:graphicData>
        </a:graphic>
      </p:graphicFrame>
      <p:sp>
        <p:nvSpPr>
          <p:cNvPr id="664595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267200"/>
            <a:ext cx="8229600" cy="1905000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1, 2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-5.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206D4059-7960-476E-934E-AF8096CB26C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 flipH="1">
            <a:off x="3657600" y="1752600"/>
            <a:ext cx="2286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 flipH="1">
            <a:off x="4419600" y="2362200"/>
            <a:ext cx="152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83" name="Line 7"/>
          <p:cNvSpPr>
            <a:spLocks noChangeShapeType="1"/>
          </p:cNvSpPr>
          <p:nvPr/>
        </p:nvSpPr>
        <p:spPr bwMode="auto">
          <a:xfrm flipH="1">
            <a:off x="5867400" y="2895600"/>
            <a:ext cx="2286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84" name="Line 8"/>
          <p:cNvSpPr>
            <a:spLocks noChangeShapeType="1"/>
          </p:cNvSpPr>
          <p:nvPr/>
        </p:nvSpPr>
        <p:spPr bwMode="auto">
          <a:xfrm flipV="1">
            <a:off x="3886200" y="1447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85" name="Line 9"/>
          <p:cNvSpPr>
            <a:spLocks noChangeShapeType="1"/>
          </p:cNvSpPr>
          <p:nvPr/>
        </p:nvSpPr>
        <p:spPr bwMode="auto">
          <a:xfrm flipV="1">
            <a:off x="4572000" y="1447800"/>
            <a:ext cx="0" cy="914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86" name="Line 10"/>
          <p:cNvSpPr>
            <a:spLocks noChangeShapeType="1"/>
          </p:cNvSpPr>
          <p:nvPr/>
        </p:nvSpPr>
        <p:spPr bwMode="auto">
          <a:xfrm flipV="1">
            <a:off x="6096000" y="1447800"/>
            <a:ext cx="0" cy="1447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87" name="Line 11"/>
          <p:cNvSpPr>
            <a:spLocks noChangeShapeType="1"/>
          </p:cNvSpPr>
          <p:nvPr/>
        </p:nvSpPr>
        <p:spPr bwMode="auto">
          <a:xfrm>
            <a:off x="3886200" y="1447800"/>
            <a:ext cx="3200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88" name="Text Box 12" descr="Pink tissue paper"/>
          <p:cNvSpPr txBox="1">
            <a:spLocks noChangeArrowheads="1"/>
          </p:cNvSpPr>
          <p:nvPr/>
        </p:nvSpPr>
        <p:spPr bwMode="auto">
          <a:xfrm>
            <a:off x="7086600" y="1219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rgbClr val="0099FF"/>
                </a:solidFill>
              </a:rPr>
              <a:t>Vị</a:t>
            </a:r>
            <a:r>
              <a:rPr lang="en-US" altLang="en-US" sz="2400" dirty="0">
                <a:solidFill>
                  <a:srgbClr val="0099FF"/>
                </a:solidFill>
              </a:rPr>
              <a:t> </a:t>
            </a:r>
            <a:r>
              <a:rPr lang="en-US" altLang="en-US" sz="2400" err="1">
                <a:solidFill>
                  <a:srgbClr val="0099FF"/>
                </a:solidFill>
              </a:rPr>
              <a:t>trí</a:t>
            </a:r>
            <a:r>
              <a:rPr lang="en-US" altLang="en-US" sz="2400">
                <a:solidFill>
                  <a:srgbClr val="0099FF"/>
                </a:solidFill>
              </a:rPr>
              <a:t> </a:t>
            </a: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  <p:sp>
        <p:nvSpPr>
          <p:cNvPr id="664589" name="Line 13"/>
          <p:cNvSpPr>
            <a:spLocks noChangeShapeType="1"/>
          </p:cNvSpPr>
          <p:nvPr/>
        </p:nvSpPr>
        <p:spPr bwMode="auto">
          <a:xfrm flipV="1">
            <a:off x="3505200" y="3733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90" name="Line 14"/>
          <p:cNvSpPr>
            <a:spLocks noChangeShapeType="1"/>
          </p:cNvSpPr>
          <p:nvPr/>
        </p:nvSpPr>
        <p:spPr bwMode="auto">
          <a:xfrm flipV="1">
            <a:off x="4267200" y="3733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91" name="Line 15"/>
          <p:cNvSpPr>
            <a:spLocks noChangeShapeType="1"/>
          </p:cNvSpPr>
          <p:nvPr/>
        </p:nvSpPr>
        <p:spPr bwMode="auto">
          <a:xfrm flipV="1">
            <a:off x="5715000" y="3733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92" name="Line 16"/>
          <p:cNvSpPr>
            <a:spLocks noChangeShapeType="1"/>
          </p:cNvSpPr>
          <p:nvPr/>
        </p:nvSpPr>
        <p:spPr bwMode="auto">
          <a:xfrm>
            <a:off x="3505200" y="4038600"/>
            <a:ext cx="3581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93" name="Text Box 17" descr="Pink tissue paper"/>
          <p:cNvSpPr txBox="1">
            <a:spLocks noChangeArrowheads="1"/>
          </p:cNvSpPr>
          <p:nvPr/>
        </p:nvSpPr>
        <p:spPr bwMode="auto">
          <a:xfrm>
            <a:off x="7086600" y="3810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err="1">
                <a:solidFill>
                  <a:srgbClr val="0099FF"/>
                </a:solidFill>
              </a:rPr>
              <a:t>Cột</a:t>
            </a:r>
            <a:r>
              <a:rPr lang="en-US" altLang="en-US" sz="2400">
                <a:solidFill>
                  <a:srgbClr val="0099FF"/>
                </a:solidFill>
              </a:rPr>
              <a:t> </a:t>
            </a: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  <p:sp>
        <p:nvSpPr>
          <p:cNvPr id="664598" name="Line 22"/>
          <p:cNvSpPr>
            <a:spLocks noChangeShapeType="1"/>
          </p:cNvSpPr>
          <p:nvPr/>
        </p:nvSpPr>
        <p:spPr bwMode="auto">
          <a:xfrm>
            <a:off x="3276600" y="16764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599" name="Line 23"/>
          <p:cNvSpPr>
            <a:spLocks noChangeShapeType="1"/>
          </p:cNvSpPr>
          <p:nvPr/>
        </p:nvSpPr>
        <p:spPr bwMode="auto">
          <a:xfrm>
            <a:off x="3276600" y="1676400"/>
            <a:ext cx="3810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0" name="Line 24"/>
          <p:cNvSpPr>
            <a:spLocks noChangeShapeType="1"/>
          </p:cNvSpPr>
          <p:nvPr/>
        </p:nvSpPr>
        <p:spPr bwMode="auto">
          <a:xfrm>
            <a:off x="3657600" y="16764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1" name="Line 25"/>
          <p:cNvSpPr>
            <a:spLocks noChangeShapeType="1"/>
          </p:cNvSpPr>
          <p:nvPr/>
        </p:nvSpPr>
        <p:spPr bwMode="auto">
          <a:xfrm>
            <a:off x="3276600" y="1981200"/>
            <a:ext cx="3810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2" name="Line 26"/>
          <p:cNvSpPr>
            <a:spLocks noChangeShapeType="1"/>
          </p:cNvSpPr>
          <p:nvPr/>
        </p:nvSpPr>
        <p:spPr bwMode="auto">
          <a:xfrm>
            <a:off x="3886200" y="22098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3886200" y="2209800"/>
            <a:ext cx="533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4" name="Line 28"/>
          <p:cNvSpPr>
            <a:spLocks noChangeShapeType="1"/>
          </p:cNvSpPr>
          <p:nvPr/>
        </p:nvSpPr>
        <p:spPr bwMode="auto">
          <a:xfrm>
            <a:off x="4419600" y="22098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5" name="Line 29"/>
          <p:cNvSpPr>
            <a:spLocks noChangeShapeType="1"/>
          </p:cNvSpPr>
          <p:nvPr/>
        </p:nvSpPr>
        <p:spPr bwMode="auto">
          <a:xfrm>
            <a:off x="3886200" y="2590800"/>
            <a:ext cx="533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6" name="Line 30"/>
          <p:cNvSpPr>
            <a:spLocks noChangeShapeType="1"/>
          </p:cNvSpPr>
          <p:nvPr/>
        </p:nvSpPr>
        <p:spPr bwMode="auto">
          <a:xfrm>
            <a:off x="5562600" y="27432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>
            <a:off x="5562600" y="2743200"/>
            <a:ext cx="304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8" name="Line 32"/>
          <p:cNvSpPr>
            <a:spLocks noChangeShapeType="1"/>
          </p:cNvSpPr>
          <p:nvPr/>
        </p:nvSpPr>
        <p:spPr bwMode="auto">
          <a:xfrm>
            <a:off x="5867400" y="27432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4609" name="Line 33"/>
          <p:cNvSpPr>
            <a:spLocks noChangeShapeType="1"/>
          </p:cNvSpPr>
          <p:nvPr/>
        </p:nvSpPr>
        <p:spPr bwMode="auto">
          <a:xfrm>
            <a:off x="5562600" y="3124200"/>
            <a:ext cx="304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3: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Áp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cấp</a:t>
            </a:r>
            <a:r>
              <a:rPr lang="en-US" altLang="en-US" sz="2800" dirty="0"/>
              <a:t> hang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đây</a:t>
            </a:r>
            <a:r>
              <a:rPr lang="en-US" altLang="en-US" sz="2800" dirty="0"/>
              <a:t> sang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sang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: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0099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LỜI GIẢI: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>
                <a:solidFill>
                  <a:srgbClr val="3366FF"/>
                </a:solidFill>
              </a:rPr>
              <a:t>STEP 1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Bắt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Đây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err="1"/>
              <a:t>cột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.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 dirty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F378A0ED-47ED-4B49-BF3B-AEC3EE1396A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/>
        </p:nvGraphicFramePr>
        <p:xfrm>
          <a:off x="2514600" y="2590800"/>
          <a:ext cx="4406900" cy="1778000"/>
        </p:xfrm>
        <a:graphic>
          <a:graphicData uri="http://schemas.openxmlformats.org/presentationml/2006/ole">
            <p:oleObj spid="_x0000_s19487" name="Equation" r:id="rId3" imgW="4406900" imgH="17780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72000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rgbClr val="3366FF"/>
                </a:solidFill>
              </a:rPr>
              <a:t>STEP 2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err="1"/>
              <a:t>cột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err="1"/>
              <a:t>làm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.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chuyển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.</a:t>
            </a:r>
            <a:endParaRPr lang="en-US" altLang="en-US" sz="2800" dirty="0"/>
          </a:p>
        </p:txBody>
      </p:sp>
      <p:graphicFrame>
        <p:nvGraphicFramePr>
          <p:cNvPr id="66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295400"/>
          <a:ext cx="4037013" cy="1628775"/>
        </p:xfrm>
        <a:graphic>
          <a:graphicData uri="http://schemas.openxmlformats.org/presentationml/2006/ole">
            <p:oleObj spid="_x0000_s20514" name="Equation" r:id="rId3" imgW="4406900" imgH="1778000" progId="Equation.DSMT4">
              <p:embed/>
            </p:oleObj>
          </a:graphicData>
        </a:graphic>
      </p:graphicFrame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69AE3650-68C4-4E72-8489-11B8BD8822D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67654" name="Line 6"/>
          <p:cNvSpPr>
            <a:spLocks noChangeShapeType="1"/>
          </p:cNvSpPr>
          <p:nvPr/>
        </p:nvSpPr>
        <p:spPr bwMode="auto">
          <a:xfrm flipV="1">
            <a:off x="2971800" y="28194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6" name="Line 8"/>
          <p:cNvSpPr>
            <a:spLocks noChangeShapeType="1"/>
          </p:cNvSpPr>
          <p:nvPr/>
        </p:nvSpPr>
        <p:spPr bwMode="auto">
          <a:xfrm>
            <a:off x="2971800" y="3048000"/>
            <a:ext cx="7620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7" name="Text Box 9" descr="Pink tissue paper"/>
          <p:cNvSpPr txBox="1">
            <a:spLocks noChangeArrowheads="1"/>
          </p:cNvSpPr>
          <p:nvPr/>
        </p:nvSpPr>
        <p:spPr bwMode="auto">
          <a:xfrm>
            <a:off x="3733800" y="2819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err="1">
                <a:solidFill>
                  <a:srgbClr val="0099FF"/>
                </a:solidFill>
              </a:rPr>
              <a:t>Cột</a:t>
            </a:r>
            <a:r>
              <a:rPr lang="en-US" altLang="en-US" sz="2400">
                <a:solidFill>
                  <a:srgbClr val="0099FF"/>
                </a:solidFill>
              </a:rPr>
              <a:t> </a:t>
            </a: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Hoán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3. (</a:t>
            </a:r>
            <a:r>
              <a:rPr lang="en-US" altLang="en-US" sz="2800" dirty="0" err="1"/>
              <a:t>Thay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, ta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2)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rgbClr val="3366FF"/>
                </a:solidFill>
              </a:rPr>
              <a:t>STEP 3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thế</a:t>
            </a:r>
            <a:r>
              <a:rPr lang="en-US" altLang="en-US" sz="2800" dirty="0"/>
              <a:t> hang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err="1"/>
              <a:t>dưới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.</a:t>
            </a:r>
            <a:endParaRPr lang="en-US" altLang="en-US" sz="2800" dirty="0"/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D56EDA15-67B3-401D-B94B-37266D0CBEC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69700" name="Object 4"/>
          <p:cNvGraphicFramePr>
            <a:graphicFrameLocks noChangeAspect="1"/>
          </p:cNvGraphicFramePr>
          <p:nvPr/>
        </p:nvGraphicFramePr>
        <p:xfrm>
          <a:off x="2743200" y="2819400"/>
          <a:ext cx="4406900" cy="1778000"/>
        </p:xfrm>
        <a:graphic>
          <a:graphicData uri="http://schemas.openxmlformats.org/presentationml/2006/ole">
            <p:oleObj spid="_x0000_s21538" name="Equation" r:id="rId3" imgW="4406900" imgH="1778000" progId="Equation.DSMT4">
              <p:embed/>
            </p:oleObj>
          </a:graphicData>
        </a:graphic>
      </p:graphicFrame>
      <p:sp>
        <p:nvSpPr>
          <p:cNvPr id="669701" name="Line 5"/>
          <p:cNvSpPr>
            <a:spLocks noChangeShapeType="1"/>
          </p:cNvSpPr>
          <p:nvPr/>
        </p:nvSpPr>
        <p:spPr bwMode="auto">
          <a:xfrm flipH="1">
            <a:off x="3124200" y="3048000"/>
            <a:ext cx="152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02" name="Line 6"/>
          <p:cNvSpPr>
            <a:spLocks noChangeShapeType="1"/>
          </p:cNvSpPr>
          <p:nvPr/>
        </p:nvSpPr>
        <p:spPr bwMode="auto">
          <a:xfrm flipV="1">
            <a:off x="3276600" y="27432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03" name="Line 7"/>
          <p:cNvSpPr>
            <a:spLocks noChangeShapeType="1"/>
          </p:cNvSpPr>
          <p:nvPr/>
        </p:nvSpPr>
        <p:spPr bwMode="auto">
          <a:xfrm>
            <a:off x="3276600" y="2743200"/>
            <a:ext cx="8382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04" name="Text Box 8" descr="Pink tissue paper"/>
          <p:cNvSpPr txBox="1">
            <a:spLocks noChangeArrowheads="1"/>
          </p:cNvSpPr>
          <p:nvPr/>
        </p:nvSpPr>
        <p:spPr bwMode="auto">
          <a:xfrm>
            <a:off x="4114800" y="2514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750" dirty="0"/>
              <a:t>Ta </a:t>
            </a:r>
            <a:r>
              <a:rPr lang="en-US" altLang="en-US" sz="2750" dirty="0" err="1"/>
              <a:t>còn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có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thể</a:t>
            </a:r>
            <a:r>
              <a:rPr lang="en-US" altLang="en-US" sz="2750" dirty="0"/>
              <a:t> </a:t>
            </a:r>
            <a:r>
              <a:rPr lang="en-US" altLang="en-US" sz="2750"/>
              <a:t>chia </a:t>
            </a:r>
            <a:r>
              <a:rPr lang="en-US" altLang="en-US" sz="2750" smtClean="0"/>
              <a:t>hàng </a:t>
            </a:r>
            <a:r>
              <a:rPr lang="en-US" altLang="en-US" sz="2750" dirty="0" err="1"/>
              <a:t>đầu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tiên</a:t>
            </a:r>
            <a:r>
              <a:rPr lang="en-US" altLang="en-US" sz="2750" dirty="0"/>
              <a:t> </a:t>
            </a:r>
            <a:r>
              <a:rPr lang="en-US" altLang="en-US" sz="2750" err="1"/>
              <a:t>cho</a:t>
            </a:r>
            <a:r>
              <a:rPr lang="en-US" altLang="en-US" sz="2750"/>
              <a:t> </a:t>
            </a:r>
            <a:r>
              <a:rPr lang="en-US" altLang="en-US" sz="2750" smtClean="0"/>
              <a:t>phần tử </a:t>
            </a:r>
            <a:r>
              <a:rPr lang="vi-VN" altLang="en-US" sz="2750" smtClean="0"/>
              <a:t>cơ sở</a:t>
            </a:r>
            <a:r>
              <a:rPr lang="en-US" altLang="en-US" sz="2750" smtClean="0"/>
              <a:t>, </a:t>
            </a:r>
            <a:r>
              <a:rPr lang="en-US" altLang="en-US" sz="2750" dirty="0" err="1"/>
              <a:t>là</a:t>
            </a:r>
            <a:r>
              <a:rPr lang="en-US" altLang="en-US" sz="2750" dirty="0"/>
              <a:t> 3, </a:t>
            </a:r>
            <a:r>
              <a:rPr lang="en-US" altLang="en-US" sz="2750" dirty="0" err="1"/>
              <a:t>nhưng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với</a:t>
            </a:r>
            <a:r>
              <a:rPr lang="en-US" altLang="en-US" sz="2750" dirty="0"/>
              <a:t> </a:t>
            </a:r>
            <a:r>
              <a:rPr lang="en-US" altLang="en-US" sz="2750" dirty="0" err="1"/>
              <a:t>hai</a:t>
            </a:r>
            <a:r>
              <a:rPr lang="en-US" altLang="en-US" sz="2750" dirty="0"/>
              <a:t> </a:t>
            </a:r>
            <a:r>
              <a:rPr lang="en-US" altLang="en-US" sz="2750" dirty="0" err="1"/>
              <a:t>giá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trị</a:t>
            </a:r>
            <a:r>
              <a:rPr lang="en-US" altLang="en-US" sz="2750" dirty="0"/>
              <a:t> 3 </a:t>
            </a:r>
            <a:r>
              <a:rPr lang="en-US" altLang="en-US" sz="2750" dirty="0" err="1"/>
              <a:t>trong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cột</a:t>
            </a:r>
            <a:r>
              <a:rPr lang="en-US" altLang="en-US" sz="2750" dirty="0"/>
              <a:t> 1, ta </a:t>
            </a:r>
            <a:r>
              <a:rPr lang="en-US" altLang="en-US" sz="2750" dirty="0" err="1"/>
              <a:t>chỉ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cần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đơn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giản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cộng</a:t>
            </a:r>
            <a:r>
              <a:rPr lang="en-US" altLang="en-US" sz="2750" dirty="0"/>
              <a:t> -1 </a:t>
            </a:r>
            <a:r>
              <a:rPr lang="en-US" altLang="en-US" sz="2750" dirty="0" err="1"/>
              <a:t>lần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hàng</a:t>
            </a:r>
            <a:r>
              <a:rPr lang="en-US" altLang="en-US" sz="2750" dirty="0"/>
              <a:t> 1 </a:t>
            </a:r>
            <a:r>
              <a:rPr lang="en-US" altLang="en-US" sz="2750" dirty="0" err="1"/>
              <a:t>vào</a:t>
            </a:r>
            <a:r>
              <a:rPr lang="en-US" altLang="en-US" sz="2750" dirty="0"/>
              <a:t> </a:t>
            </a:r>
            <a:r>
              <a:rPr lang="en-US" altLang="en-US" sz="2750" dirty="0" err="1"/>
              <a:t>hàng</a:t>
            </a:r>
            <a:r>
              <a:rPr lang="en-US" altLang="en-US" sz="2750" dirty="0"/>
              <a:t> 2.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750" b="1" dirty="0">
                <a:solidFill>
                  <a:srgbClr val="3366FF"/>
                </a:solidFill>
              </a:rPr>
              <a:t>STEP 4</a:t>
            </a:r>
            <a:r>
              <a:rPr lang="en-US" altLang="en-US" sz="2750" b="1" dirty="0"/>
              <a:t>: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Che</a:t>
            </a:r>
            <a:r>
              <a:rPr lang="en-US" altLang="en-US" sz="2750" dirty="0"/>
              <a:t> (</a:t>
            </a:r>
            <a:r>
              <a:rPr lang="en-US" altLang="en-US" sz="2750" dirty="0" err="1"/>
              <a:t>hoặc</a:t>
            </a:r>
            <a:r>
              <a:rPr lang="en-US" altLang="en-US" sz="2750" dirty="0"/>
              <a:t> </a:t>
            </a:r>
            <a:r>
              <a:rPr lang="en-US" altLang="en-US" sz="2750" dirty="0" err="1"/>
              <a:t>bỏ</a:t>
            </a:r>
            <a:r>
              <a:rPr lang="en-US" altLang="en-US" sz="2750" dirty="0"/>
              <a:t> qua) </a:t>
            </a:r>
            <a:r>
              <a:rPr lang="en-US" altLang="en-US" sz="2750" dirty="0" err="1"/>
              <a:t>hàng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chứa</a:t>
            </a:r>
            <a:r>
              <a:rPr lang="en-US" altLang="en-US" sz="2750" dirty="0"/>
              <a:t> </a:t>
            </a:r>
            <a:r>
              <a:rPr lang="en-US" altLang="en-US" sz="2750" dirty="0" err="1"/>
              <a:t>vị</a:t>
            </a:r>
            <a:r>
              <a:rPr lang="en-US" altLang="en-US" sz="2750" dirty="0"/>
              <a:t> </a:t>
            </a:r>
            <a:r>
              <a:rPr lang="en-US" altLang="en-US" sz="2750" err="1"/>
              <a:t>trí</a:t>
            </a:r>
            <a:r>
              <a:rPr lang="en-US" altLang="en-US" sz="2750"/>
              <a:t> </a:t>
            </a:r>
            <a:r>
              <a:rPr lang="vi-VN" altLang="en-US" sz="2750" smtClean="0"/>
              <a:t>cơ sở</a:t>
            </a:r>
            <a:r>
              <a:rPr lang="en-US" altLang="en-US" sz="2750" smtClean="0"/>
              <a:t> </a:t>
            </a:r>
            <a:r>
              <a:rPr lang="en-US" altLang="en-US" sz="2750" dirty="0" err="1"/>
              <a:t>và</a:t>
            </a:r>
            <a:r>
              <a:rPr lang="en-US" altLang="en-US" sz="2750" dirty="0"/>
              <a:t> </a:t>
            </a:r>
            <a:r>
              <a:rPr lang="en-US" altLang="en-US" sz="2750" dirty="0" err="1"/>
              <a:t>mọi</a:t>
            </a:r>
            <a:r>
              <a:rPr lang="en-US" altLang="en-US" sz="2750" dirty="0"/>
              <a:t> </a:t>
            </a:r>
            <a:r>
              <a:rPr lang="en-US" altLang="en-US" sz="2750" dirty="0" err="1"/>
              <a:t>hàng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trên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nó</a:t>
            </a:r>
            <a:r>
              <a:rPr lang="en-US" altLang="en-US" sz="2750" dirty="0"/>
              <a:t>, </a:t>
            </a:r>
            <a:r>
              <a:rPr lang="en-US" altLang="en-US" sz="2750" dirty="0" err="1"/>
              <a:t>nếu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có</a:t>
            </a:r>
            <a:r>
              <a:rPr lang="en-US" altLang="en-US" sz="2750" dirty="0"/>
              <a:t>. </a:t>
            </a:r>
            <a:r>
              <a:rPr lang="en-US" altLang="en-US" sz="2750" dirty="0" err="1"/>
              <a:t>Áp</a:t>
            </a:r>
            <a:r>
              <a:rPr lang="en-US" altLang="en-US" sz="2750" dirty="0"/>
              <a:t> </a:t>
            </a:r>
            <a:r>
              <a:rPr lang="en-US" altLang="en-US" sz="2750" dirty="0" err="1"/>
              <a:t>dụng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các</a:t>
            </a:r>
            <a:r>
              <a:rPr lang="en-US" altLang="en-US" sz="2750" dirty="0"/>
              <a:t> </a:t>
            </a:r>
            <a:r>
              <a:rPr lang="en-US" altLang="en-US" sz="2750" dirty="0" err="1"/>
              <a:t>bước</a:t>
            </a:r>
            <a:r>
              <a:rPr lang="en-US" altLang="en-US" sz="2750" dirty="0"/>
              <a:t> 1–3 </a:t>
            </a:r>
            <a:r>
              <a:rPr lang="en-US" altLang="en-US" sz="2750" dirty="0" err="1"/>
              <a:t>vào</a:t>
            </a:r>
            <a:r>
              <a:rPr lang="en-US" altLang="en-US" sz="2750" dirty="0"/>
              <a:t> ma </a:t>
            </a:r>
            <a:r>
              <a:rPr lang="en-US" altLang="en-US" sz="2750" dirty="0" err="1"/>
              <a:t>trận</a:t>
            </a:r>
            <a:r>
              <a:rPr lang="en-US" altLang="en-US" sz="2750" dirty="0"/>
              <a:t> con </a:t>
            </a:r>
            <a:r>
              <a:rPr lang="en-US" altLang="en-US" sz="2750" dirty="0" err="1"/>
              <a:t>còn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lại</a:t>
            </a:r>
            <a:r>
              <a:rPr lang="en-US" altLang="en-US" sz="2750" dirty="0"/>
              <a:t>. </a:t>
            </a:r>
            <a:r>
              <a:rPr lang="en-US" altLang="en-US" sz="2750" dirty="0" err="1"/>
              <a:t>Lặp</a:t>
            </a:r>
            <a:r>
              <a:rPr lang="en-US" altLang="en-US" sz="2750" dirty="0"/>
              <a:t> </a:t>
            </a:r>
            <a:r>
              <a:rPr lang="en-US" altLang="en-US" sz="2750" dirty="0" err="1"/>
              <a:t>lại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tiến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trình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cho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tới</a:t>
            </a:r>
            <a:r>
              <a:rPr lang="en-US" altLang="en-US" sz="2750" dirty="0"/>
              <a:t> </a:t>
            </a:r>
            <a:r>
              <a:rPr lang="en-US" altLang="en-US" sz="2750" dirty="0" err="1"/>
              <a:t>khi</a:t>
            </a:r>
            <a:r>
              <a:rPr lang="en-US" altLang="en-US" sz="2750" dirty="0"/>
              <a:t> </a:t>
            </a:r>
            <a:r>
              <a:rPr lang="en-US" altLang="en-US" sz="2750" dirty="0" err="1"/>
              <a:t>không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còn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hàng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khác</a:t>
            </a:r>
            <a:r>
              <a:rPr lang="en-US" altLang="en-US" sz="2750" dirty="0"/>
              <a:t> </a:t>
            </a:r>
            <a:r>
              <a:rPr lang="en-US" altLang="en-US" sz="2750" dirty="0" err="1"/>
              <a:t>không</a:t>
            </a:r>
            <a:r>
              <a:rPr lang="en-US" altLang="en-US" sz="2750" dirty="0"/>
              <a:t> </a:t>
            </a:r>
            <a:r>
              <a:rPr lang="en-US" altLang="en-US" sz="2750" dirty="0" err="1"/>
              <a:t>nào</a:t>
            </a:r>
            <a:r>
              <a:rPr lang="en-US" altLang="en-US" sz="2750" dirty="0"/>
              <a:t> </a:t>
            </a:r>
            <a:r>
              <a:rPr lang="en-US" altLang="en-US" sz="2750" dirty="0" err="1"/>
              <a:t>cần</a:t>
            </a:r>
            <a:r>
              <a:rPr lang="en-US" altLang="en-US" sz="2750" dirty="0"/>
              <a:t> </a:t>
            </a:r>
            <a:r>
              <a:rPr lang="en-US" altLang="en-US" sz="2750" dirty="0" err="1"/>
              <a:t>thay</a:t>
            </a:r>
            <a:r>
              <a:rPr lang="en-US" altLang="en-US" sz="2750" dirty="0"/>
              <a:t> </a:t>
            </a:r>
            <a:r>
              <a:rPr lang="en-US" altLang="en-US" sz="2750" dirty="0" err="1"/>
              <a:t>đổi</a:t>
            </a:r>
            <a:r>
              <a:rPr lang="en-US" altLang="en-US" sz="2750" dirty="0"/>
              <a:t>.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AB18B963-352D-4165-89A9-2E670AD52C4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70725" name="Object 5"/>
          <p:cNvGraphicFramePr>
            <a:graphicFrameLocks noChangeAspect="1"/>
          </p:cNvGraphicFramePr>
          <p:nvPr/>
        </p:nvGraphicFramePr>
        <p:xfrm>
          <a:off x="2362200" y="2819400"/>
          <a:ext cx="4406900" cy="1778000"/>
        </p:xfrm>
        <a:graphic>
          <a:graphicData uri="http://schemas.openxmlformats.org/presentationml/2006/ole">
            <p:oleObj spid="_x0000_s22583" name="Equation" r:id="rId3" imgW="4406900" imgH="1778000" progId="Equation.DSMT4">
              <p:embed/>
            </p:oleObj>
          </a:graphicData>
        </a:graphic>
      </p:graphicFrame>
      <p:sp>
        <p:nvSpPr>
          <p:cNvPr id="670726" name="Line 6"/>
          <p:cNvSpPr>
            <a:spLocks noChangeShapeType="1"/>
          </p:cNvSpPr>
          <p:nvPr/>
        </p:nvSpPr>
        <p:spPr bwMode="auto">
          <a:xfrm flipH="1">
            <a:off x="2743200" y="2971800"/>
            <a:ext cx="152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27" name="Line 7"/>
          <p:cNvSpPr>
            <a:spLocks noChangeShapeType="1"/>
          </p:cNvSpPr>
          <p:nvPr/>
        </p:nvSpPr>
        <p:spPr bwMode="auto">
          <a:xfrm flipV="1">
            <a:off x="2895600" y="26670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895600" y="2667000"/>
            <a:ext cx="914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0729" name="Text Box 9" descr="Pink tissue paper"/>
          <p:cNvSpPr txBox="1">
            <a:spLocks noChangeArrowheads="1"/>
          </p:cNvSpPr>
          <p:nvPr/>
        </p:nvSpPr>
        <p:spPr bwMode="auto">
          <a:xfrm>
            <a:off x="3810000" y="243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bị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thấy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err="1"/>
              <a:t>cột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2, </a:t>
            </a:r>
            <a:r>
              <a:rPr lang="en-US" altLang="en-US" sz="2800" dirty="0" err="1"/>
              <a:t>chọn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“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”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3, ta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chèn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tùy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chia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“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”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con </a:t>
            </a:r>
            <a:r>
              <a:rPr lang="en-US" altLang="en-US" sz="2800" err="1"/>
              <a:t>cho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,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2. </a:t>
            </a:r>
            <a:r>
              <a:rPr lang="en-US" altLang="en-US" sz="2800" dirty="0" err="1"/>
              <a:t>Thay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, ta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         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“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”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717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629632986"/>
              </p:ext>
            </p:extLst>
          </p:nvPr>
        </p:nvGraphicFramePr>
        <p:xfrm>
          <a:off x="2819400" y="3095625"/>
          <a:ext cx="4037013" cy="1628775"/>
        </p:xfrm>
        <a:graphic>
          <a:graphicData uri="http://schemas.openxmlformats.org/presentationml/2006/ole">
            <p:oleObj spid="_x0000_s23619" name="Equation" r:id="rId3" imgW="4406900" imgH="1778000" progId="Equation.DSMT4">
              <p:embed/>
            </p:oleObj>
          </a:graphicData>
        </a:graphic>
      </p:graphicFrame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B3B056FB-4C2E-4F1A-8222-C95AB1AAFAE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71751" name="Line 7"/>
          <p:cNvSpPr>
            <a:spLocks noChangeShapeType="1"/>
          </p:cNvSpPr>
          <p:nvPr/>
        </p:nvSpPr>
        <p:spPr bwMode="auto">
          <a:xfrm flipH="1">
            <a:off x="3886200" y="3962400"/>
            <a:ext cx="2286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53" name="Line 9"/>
          <p:cNvSpPr>
            <a:spLocks noChangeShapeType="1"/>
          </p:cNvSpPr>
          <p:nvPr/>
        </p:nvSpPr>
        <p:spPr bwMode="auto">
          <a:xfrm flipV="1">
            <a:off x="4114800" y="2971800"/>
            <a:ext cx="0" cy="990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54" name="Line 10"/>
          <p:cNvSpPr>
            <a:spLocks noChangeShapeType="1"/>
          </p:cNvSpPr>
          <p:nvPr/>
        </p:nvSpPr>
        <p:spPr bwMode="auto">
          <a:xfrm>
            <a:off x="4114800" y="2971800"/>
            <a:ext cx="4572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55" name="Text Box 11" descr="Pink tissue paper"/>
          <p:cNvSpPr txBox="1">
            <a:spLocks noChangeArrowheads="1"/>
          </p:cNvSpPr>
          <p:nvPr/>
        </p:nvSpPr>
        <p:spPr bwMode="auto">
          <a:xfrm>
            <a:off x="4572000" y="2743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  <p:sp>
        <p:nvSpPr>
          <p:cNvPr id="671756" name="Line 12"/>
          <p:cNvSpPr>
            <a:spLocks noChangeShapeType="1"/>
          </p:cNvSpPr>
          <p:nvPr/>
        </p:nvSpPr>
        <p:spPr bwMode="auto">
          <a:xfrm flipV="1">
            <a:off x="3810000" y="46482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>
            <a:off x="3810000" y="4876800"/>
            <a:ext cx="533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58" name="Text Box 14" descr="Pink tissue paper"/>
          <p:cNvSpPr txBox="1">
            <a:spLocks noChangeArrowheads="1"/>
          </p:cNvSpPr>
          <p:nvPr/>
        </p:nvSpPr>
        <p:spPr bwMode="auto">
          <a:xfrm>
            <a:off x="4343400" y="4648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err="1">
                <a:solidFill>
                  <a:srgbClr val="0099FF"/>
                </a:solidFill>
              </a:rPr>
              <a:t>Cột</a:t>
            </a:r>
            <a:r>
              <a:rPr lang="en-US" altLang="en-US" sz="2400">
                <a:solidFill>
                  <a:srgbClr val="0099FF"/>
                </a:solidFill>
              </a:rPr>
              <a:t> </a:t>
            </a: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r>
              <a:rPr lang="en-US" altLang="en-US" sz="2400" smtClean="0">
                <a:solidFill>
                  <a:srgbClr val="0099FF"/>
                </a:solidFill>
              </a:rPr>
              <a:t> </a:t>
            </a:r>
            <a:r>
              <a:rPr lang="en-US" altLang="en-US" sz="2400" dirty="0" err="1">
                <a:solidFill>
                  <a:srgbClr val="0099FF"/>
                </a:solidFill>
              </a:rPr>
              <a:t>mới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  <p:sp>
        <p:nvSpPr>
          <p:cNvPr id="671761" name="Line 17"/>
          <p:cNvSpPr>
            <a:spLocks noChangeShapeType="1"/>
          </p:cNvSpPr>
          <p:nvPr/>
        </p:nvSpPr>
        <p:spPr bwMode="auto">
          <a:xfrm>
            <a:off x="2971800" y="32004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62" name="Line 18"/>
          <p:cNvSpPr>
            <a:spLocks noChangeShapeType="1"/>
          </p:cNvSpPr>
          <p:nvPr/>
        </p:nvSpPr>
        <p:spPr bwMode="auto">
          <a:xfrm>
            <a:off x="2971800" y="3200400"/>
            <a:ext cx="3733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63" name="Line 19"/>
          <p:cNvSpPr>
            <a:spLocks noChangeShapeType="1"/>
          </p:cNvSpPr>
          <p:nvPr/>
        </p:nvSpPr>
        <p:spPr bwMode="auto">
          <a:xfrm>
            <a:off x="6705600" y="32004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64" name="Line 20"/>
          <p:cNvSpPr>
            <a:spLocks noChangeShapeType="1"/>
          </p:cNvSpPr>
          <p:nvPr/>
        </p:nvSpPr>
        <p:spPr bwMode="auto">
          <a:xfrm>
            <a:off x="2971800" y="3505200"/>
            <a:ext cx="3733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17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8637584"/>
              </p:ext>
            </p:extLst>
          </p:nvPr>
        </p:nvGraphicFramePr>
        <p:xfrm>
          <a:off x="3124200" y="5999162"/>
          <a:ext cx="838200" cy="325438"/>
        </p:xfrm>
        <a:graphic>
          <a:graphicData uri="http://schemas.openxmlformats.org/presentationml/2006/ole">
            <p:oleObj spid="_x0000_s23620" name="Equation" r:id="rId6" imgW="914003" imgH="355446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686800" cy="54864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Điều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đây</a:t>
            </a:r>
            <a:r>
              <a:rPr lang="en-US" altLang="en-US" sz="2800" dirty="0"/>
              <a:t>.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Khi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che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ở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4, ta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mới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380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4800600"/>
          <a:ext cx="4037013" cy="1628775"/>
        </p:xfrm>
        <a:graphic>
          <a:graphicData uri="http://schemas.openxmlformats.org/presentationml/2006/ole">
            <p:oleObj spid="_x0000_s24638" name="Equation" r:id="rId3" imgW="4406900" imgH="1778000" progId="Equation.DSMT4">
              <p:embed/>
            </p:oleObj>
          </a:graphicData>
        </a:graphic>
      </p:graphicFrame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DBD59003-8A54-4F85-8F83-4090BCF813D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73796" name="Object 4"/>
          <p:cNvGraphicFramePr>
            <a:graphicFrameLocks noChangeAspect="1"/>
          </p:cNvGraphicFramePr>
          <p:nvPr/>
        </p:nvGraphicFramePr>
        <p:xfrm>
          <a:off x="2743200" y="1600200"/>
          <a:ext cx="4406900" cy="1778000"/>
        </p:xfrm>
        <a:graphic>
          <a:graphicData uri="http://schemas.openxmlformats.org/presentationml/2006/ole">
            <p:oleObj spid="_x0000_s24639" name="Equation" r:id="rId4" imgW="4406900" imgH="1778000" progId="Equation.DSMT4">
              <p:embed/>
            </p:oleObj>
          </a:graphicData>
        </a:graphic>
      </p:graphicFrame>
      <p:sp>
        <p:nvSpPr>
          <p:cNvPr id="673797" name="Line 5"/>
          <p:cNvSpPr>
            <a:spLocks noChangeShapeType="1"/>
          </p:cNvSpPr>
          <p:nvPr/>
        </p:nvSpPr>
        <p:spPr bwMode="auto">
          <a:xfrm>
            <a:off x="2895600" y="16764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798" name="Line 6"/>
          <p:cNvSpPr>
            <a:spLocks noChangeShapeType="1"/>
          </p:cNvSpPr>
          <p:nvPr/>
        </p:nvSpPr>
        <p:spPr bwMode="auto">
          <a:xfrm>
            <a:off x="2895600" y="1676400"/>
            <a:ext cx="40386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799" name="Line 7"/>
          <p:cNvSpPr>
            <a:spLocks noChangeShapeType="1"/>
          </p:cNvSpPr>
          <p:nvPr/>
        </p:nvSpPr>
        <p:spPr bwMode="auto">
          <a:xfrm>
            <a:off x="6934200" y="16764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801" name="Line 9"/>
          <p:cNvSpPr>
            <a:spLocks noChangeShapeType="1"/>
          </p:cNvSpPr>
          <p:nvPr/>
        </p:nvSpPr>
        <p:spPr bwMode="auto">
          <a:xfrm>
            <a:off x="2895600" y="2057400"/>
            <a:ext cx="40386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804" name="Line 12"/>
          <p:cNvSpPr>
            <a:spLocks noChangeShapeType="1"/>
          </p:cNvSpPr>
          <p:nvPr/>
        </p:nvSpPr>
        <p:spPr bwMode="auto">
          <a:xfrm>
            <a:off x="3124200" y="4876800"/>
            <a:ext cx="0" cy="838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805" name="Line 13"/>
          <p:cNvSpPr>
            <a:spLocks noChangeShapeType="1"/>
          </p:cNvSpPr>
          <p:nvPr/>
        </p:nvSpPr>
        <p:spPr bwMode="auto">
          <a:xfrm>
            <a:off x="3124200" y="4876800"/>
            <a:ext cx="3733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806" name="Line 14"/>
          <p:cNvSpPr>
            <a:spLocks noChangeShapeType="1"/>
          </p:cNvSpPr>
          <p:nvPr/>
        </p:nvSpPr>
        <p:spPr bwMode="auto">
          <a:xfrm>
            <a:off x="6858000" y="4876800"/>
            <a:ext cx="0" cy="838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807" name="Line 15"/>
          <p:cNvSpPr>
            <a:spLocks noChangeShapeType="1"/>
          </p:cNvSpPr>
          <p:nvPr/>
        </p:nvSpPr>
        <p:spPr bwMode="auto">
          <a:xfrm>
            <a:off x="3124200" y="5715000"/>
            <a:ext cx="3733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1–3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đòi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hỏi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đã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. Ta </a:t>
            </a:r>
            <a:r>
              <a:rPr lang="en-US" altLang="en-US" sz="2800" dirty="0" err="1"/>
              <a:t>thực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thêm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nữa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b="1" dirty="0">
                <a:solidFill>
                  <a:srgbClr val="3366FF"/>
                </a:solidFill>
              </a:rPr>
              <a:t>STEP 5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Bắt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thực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hướng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, sang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.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err="1"/>
              <a:t>một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1, </a:t>
            </a:r>
            <a:r>
              <a:rPr lang="en-US" altLang="en-US" sz="2800" dirty="0" err="1"/>
              <a:t>làm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3. </a:t>
            </a:r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bội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3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hang 2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1.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3F3D9B01-F550-41B6-BF64-8AAD81FAEE9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PHÉP RÚT GỌN HÀNG </a:t>
            </a:r>
            <a:br>
              <a:rPr lang="en-US" altLang="en-US" sz="2800" dirty="0"/>
            </a:br>
            <a:r>
              <a:rPr lang="en-US" altLang="en-US" sz="2800" dirty="0" err="1"/>
              <a:t>và</a:t>
            </a:r>
            <a:r>
              <a:rPr lang="en-US" altLang="en-US" sz="2800" dirty="0"/>
              <a:t> CÁC DẠNG BẬC THANG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hoặc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khác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không</a:t>
            </a:r>
            <a:r>
              <a:rPr lang="en-US" altLang="en-US" sz="2800" i="1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; </a:t>
            </a:r>
            <a:r>
              <a:rPr lang="en-US" altLang="en-US" sz="2800" b="1" dirty="0" err="1"/>
              <a:t>vị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trí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dẫn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đầu</a:t>
            </a:r>
            <a:r>
              <a:rPr lang="en-US" altLang="en-US" sz="2800" b="1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 sang (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).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37CD10CF-B0F5-49EC-953C-DDE80BC2F31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graphicFrame>
        <p:nvGraphicFramePr>
          <p:cNvPr id="676870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14400" y="1371600"/>
          <a:ext cx="4038600" cy="1562100"/>
        </p:xfrm>
        <a:graphic>
          <a:graphicData uri="http://schemas.openxmlformats.org/presentationml/2006/ole">
            <p:oleObj spid="_x0000_s26753" name="Equation" r:id="rId3" imgW="4597400" imgH="1778000" progId="Equation.DSMT4">
              <p:embed/>
            </p:oleObj>
          </a:graphicData>
        </a:graphic>
      </p:graphicFrame>
      <p:graphicFrame>
        <p:nvGraphicFramePr>
          <p:cNvPr id="676879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96950" y="4267200"/>
          <a:ext cx="3871913" cy="1562100"/>
        </p:xfrm>
        <a:graphic>
          <a:graphicData uri="http://schemas.openxmlformats.org/presentationml/2006/ole">
            <p:oleObj spid="_x0000_s26754" name="Equation" r:id="rId4" imgW="4406900" imgH="1778000" progId="Equation.DSMT4">
              <p:embed/>
            </p:oleObj>
          </a:graphicData>
        </a:graphic>
      </p:graphicFrame>
      <p:sp>
        <p:nvSpPr>
          <p:cNvPr id="676878" name="Rectangle 14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3048000"/>
            <a:ext cx="8229600" cy="3124200"/>
          </a:xfrm>
        </p:spPr>
        <p:txBody>
          <a:bodyPr/>
          <a:lstStyle/>
          <a:p>
            <a:pPr eaLnBrk="1" hangingPunct="1"/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2.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chia </a:t>
            </a:r>
            <a:r>
              <a:rPr lang="en-US" altLang="en-US" sz="2800" err="1"/>
              <a:t>cho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.</a:t>
            </a:r>
            <a:endParaRPr lang="en-US" altLang="en-US" sz="2800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334377CB-675A-4DEC-9143-29DB1691BC0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662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76871" name="Line 7"/>
          <p:cNvSpPr>
            <a:spLocks noChangeShapeType="1"/>
          </p:cNvSpPr>
          <p:nvPr/>
        </p:nvSpPr>
        <p:spPr bwMode="auto">
          <a:xfrm flipH="1">
            <a:off x="5029200" y="1600200"/>
            <a:ext cx="3810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72" name="Line 8"/>
          <p:cNvSpPr>
            <a:spLocks noChangeShapeType="1"/>
          </p:cNvSpPr>
          <p:nvPr/>
        </p:nvSpPr>
        <p:spPr bwMode="auto">
          <a:xfrm flipH="1">
            <a:off x="5029200" y="2209800"/>
            <a:ext cx="3810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6875" name="Object 11"/>
          <p:cNvGraphicFramePr>
            <a:graphicFrameLocks noChangeAspect="1"/>
          </p:cNvGraphicFramePr>
          <p:nvPr/>
        </p:nvGraphicFramePr>
        <p:xfrm>
          <a:off x="5486400" y="1371600"/>
          <a:ext cx="3378200" cy="431800"/>
        </p:xfrm>
        <a:graphic>
          <a:graphicData uri="http://schemas.openxmlformats.org/presentationml/2006/ole">
            <p:oleObj spid="_x0000_s26755" name="Equation" r:id="rId5" imgW="3378200" imgH="431800" progId="Equation.DSMT4">
              <p:embed/>
            </p:oleObj>
          </a:graphicData>
        </a:graphic>
      </p:graphicFrame>
      <p:graphicFrame>
        <p:nvGraphicFramePr>
          <p:cNvPr id="676876" name="Object 12"/>
          <p:cNvGraphicFramePr>
            <a:graphicFrameLocks noChangeAspect="1"/>
          </p:cNvGraphicFramePr>
          <p:nvPr/>
        </p:nvGraphicFramePr>
        <p:xfrm>
          <a:off x="5448300" y="1981200"/>
          <a:ext cx="3454400" cy="431800"/>
        </p:xfrm>
        <a:graphic>
          <a:graphicData uri="http://schemas.openxmlformats.org/presentationml/2006/ole">
            <p:oleObj spid="_x0000_s26756" name="Equation" r:id="rId6" imgW="3454400" imgH="431800" progId="Equation.DSMT4">
              <p:embed/>
            </p:oleObj>
          </a:graphicData>
        </a:graphic>
      </p:graphicFrame>
      <p:sp>
        <p:nvSpPr>
          <p:cNvPr id="676881" name="Line 17"/>
          <p:cNvSpPr>
            <a:spLocks noChangeShapeType="1"/>
          </p:cNvSpPr>
          <p:nvPr/>
        </p:nvSpPr>
        <p:spPr bwMode="auto">
          <a:xfrm flipH="1">
            <a:off x="4876800" y="5029200"/>
            <a:ext cx="3810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68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8884422"/>
              </p:ext>
            </p:extLst>
          </p:nvPr>
        </p:nvGraphicFramePr>
        <p:xfrm>
          <a:off x="5429250" y="4546600"/>
          <a:ext cx="2832100" cy="939800"/>
        </p:xfrm>
        <a:graphic>
          <a:graphicData uri="http://schemas.openxmlformats.org/presentationml/2006/ole">
            <p:oleObj spid="_x0000_s26757" name="Equation" r:id="rId7" imgW="2832100" imgH="9398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534400" cy="48006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9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1.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Cuối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, chia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1, </a:t>
            </a:r>
            <a:r>
              <a:rPr lang="en-US" altLang="en-US" sz="2800" err="1"/>
              <a:t>cho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3.</a:t>
            </a:r>
          </a:p>
        </p:txBody>
      </p:sp>
      <p:graphicFrame>
        <p:nvGraphicFramePr>
          <p:cNvPr id="680966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1452896948"/>
              </p:ext>
            </p:extLst>
          </p:nvPr>
        </p:nvGraphicFramePr>
        <p:xfrm>
          <a:off x="5410200" y="2768600"/>
          <a:ext cx="3175000" cy="431800"/>
        </p:xfrm>
        <a:graphic>
          <a:graphicData uri="http://schemas.openxmlformats.org/presentationml/2006/ole">
            <p:oleObj spid="_x0000_s27703" name="Equation" r:id="rId3" imgW="3175000" imgH="431800" progId="Equation.DSMT4">
              <p:embed/>
            </p:oleObj>
          </a:graphicData>
        </a:graphic>
      </p:graphicFrame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7F1C3A30-FE1F-41C6-9D3D-A7A24E684A2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7651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80964" name="Object 4"/>
          <p:cNvGraphicFramePr>
            <a:graphicFrameLocks noChangeAspect="1"/>
          </p:cNvGraphicFramePr>
          <p:nvPr/>
        </p:nvGraphicFramePr>
        <p:xfrm>
          <a:off x="762000" y="2743200"/>
          <a:ext cx="4152900" cy="1778000"/>
        </p:xfrm>
        <a:graphic>
          <a:graphicData uri="http://schemas.openxmlformats.org/presentationml/2006/ole">
            <p:oleObj spid="_x0000_s27704" name="Equation" r:id="rId4" imgW="4152900" imgH="1778000" progId="Equation.DSMT4">
              <p:embed/>
            </p:oleObj>
          </a:graphicData>
        </a:graphic>
      </p:graphicFrame>
      <p:sp>
        <p:nvSpPr>
          <p:cNvPr id="680965" name="Line 5"/>
          <p:cNvSpPr>
            <a:spLocks noChangeShapeType="1"/>
          </p:cNvSpPr>
          <p:nvPr/>
        </p:nvSpPr>
        <p:spPr bwMode="auto">
          <a:xfrm flipH="1">
            <a:off x="4953000" y="2971800"/>
            <a:ext cx="3810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THUẬT TOÁN RÚT GỌN HÀNG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Đây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ban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Kết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1–4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 </a:t>
            </a:r>
            <a:r>
              <a:rPr lang="en-US" altLang="en-US" sz="2800" b="1" dirty="0" err="1"/>
              <a:t>pha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5, </a:t>
            </a:r>
            <a:r>
              <a:rPr lang="en-US" altLang="en-US" sz="2800" dirty="0" err="1"/>
              <a:t>sinh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pha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lùi</a:t>
            </a:r>
            <a:r>
              <a:rPr lang="en-US" altLang="en-US" sz="2800" dirty="0"/>
              <a:t>.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5CC9EB6E-3888-4B4A-B9E1-9D974BF91E2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84036" name="Object 4"/>
          <p:cNvGraphicFramePr>
            <a:graphicFrameLocks noChangeAspect="1"/>
          </p:cNvGraphicFramePr>
          <p:nvPr/>
        </p:nvGraphicFramePr>
        <p:xfrm>
          <a:off x="1295400" y="1295400"/>
          <a:ext cx="4152900" cy="1778000"/>
        </p:xfrm>
        <a:graphic>
          <a:graphicData uri="http://schemas.openxmlformats.org/presentationml/2006/ole">
            <p:oleObj spid="_x0000_s28725" name="Equation" r:id="rId3" imgW="4152900" imgH="1778000" progId="Equation.DSMT4">
              <p:embed/>
            </p:oleObj>
          </a:graphicData>
        </a:graphic>
      </p:graphicFrame>
      <p:sp>
        <p:nvSpPr>
          <p:cNvPr id="684037" name="Line 5"/>
          <p:cNvSpPr>
            <a:spLocks noChangeShapeType="1"/>
          </p:cNvSpPr>
          <p:nvPr/>
        </p:nvSpPr>
        <p:spPr bwMode="auto">
          <a:xfrm flipH="1">
            <a:off x="5486400" y="1524000"/>
            <a:ext cx="381000" cy="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4039" name="Object 7"/>
          <p:cNvGraphicFramePr>
            <a:graphicFrameLocks noChangeAspect="1"/>
          </p:cNvGraphicFramePr>
          <p:nvPr/>
        </p:nvGraphicFramePr>
        <p:xfrm>
          <a:off x="6019800" y="1143000"/>
          <a:ext cx="2455863" cy="833438"/>
        </p:xfrm>
        <a:graphic>
          <a:graphicData uri="http://schemas.openxmlformats.org/presentationml/2006/ole">
            <p:oleObj spid="_x0000_s28726" name="Equation" r:id="rId4" imgW="2806700" imgH="9525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TUYẾN TÍNH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Thuật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áp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Giả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,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chuyển</a:t>
            </a:r>
            <a:r>
              <a:rPr lang="en-US" altLang="en-US" sz="2800" dirty="0"/>
              <a:t> sang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.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95E053A3-ED99-4692-9D23-CE168487CE4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85060" name="Object 4"/>
          <p:cNvGraphicFramePr>
            <a:graphicFrameLocks noChangeAspect="1"/>
          </p:cNvGraphicFramePr>
          <p:nvPr/>
        </p:nvGraphicFramePr>
        <p:xfrm>
          <a:off x="3505200" y="4622800"/>
          <a:ext cx="2552700" cy="1778000"/>
        </p:xfrm>
        <a:graphic>
          <a:graphicData uri="http://schemas.openxmlformats.org/presentationml/2006/ole">
            <p:oleObj spid="_x0000_s29725" name="Equation" r:id="rId3" imgW="2552700" imgH="17780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TUYẾN TÍNH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vì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bốn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(4)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err="1"/>
              <a:t>cột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các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biến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cơ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bản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còn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biến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tự</a:t>
            </a:r>
            <a:r>
              <a:rPr lang="en-US" altLang="en-US" sz="2800" b="1" dirty="0"/>
              <a:t> do</a:t>
            </a:r>
            <a:r>
              <a:rPr lang="en-US" altLang="en-US" sz="2800" dirty="0"/>
              <a:t>.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93736AA6-C839-40E6-AA91-1FA5C726570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/>
        </p:nvGraphicFramePr>
        <p:xfrm>
          <a:off x="1524000" y="2514600"/>
          <a:ext cx="1816100" cy="1625600"/>
        </p:xfrm>
        <a:graphic>
          <a:graphicData uri="http://schemas.openxmlformats.org/presentationml/2006/ole">
            <p:oleObj spid="_x0000_s30750" name="Equation" r:id="rId3" imgW="1816100" imgH="16256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TUYẾN TÍNH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(4),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tường</a:t>
            </a:r>
            <a:r>
              <a:rPr lang="en-US" altLang="en-US" sz="2800" dirty="0"/>
              <a:t> minh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Thao </a:t>
            </a:r>
            <a:r>
              <a:rPr lang="en-US" altLang="en-US" sz="2800" dirty="0" err="1"/>
              <a:t>tác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Trong</a:t>
            </a:r>
            <a:r>
              <a:rPr lang="en-US" altLang="en-US" sz="2800" dirty="0"/>
              <a:t> (4),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 (</a:t>
            </a:r>
            <a:r>
              <a:rPr lang="en-US" altLang="en-US" sz="2800" dirty="0" err="1"/>
              <a:t>Bỏ</a:t>
            </a:r>
            <a:r>
              <a:rPr lang="en-US" altLang="en-US" sz="2800" dirty="0"/>
              <a:t> qua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.)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0DF94319-D008-4A20-A3B5-E3ECD753CCB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NGHIỆM CỦA HỆ TUYẾN TÍNH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dirty="0"/>
              <a:t>                                                                                                                                                             </a:t>
            </a:r>
            <a:r>
              <a:rPr lang="en-US" altLang="en-US" sz="2800" dirty="0"/>
              <a:t>(5)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Phát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biểu</a:t>
            </a:r>
            <a:r>
              <a:rPr lang="en-US" altLang="en-US" sz="2800" dirty="0"/>
              <a:t> “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do”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tùy</a:t>
            </a:r>
            <a:r>
              <a:rPr lang="en-US" altLang="en-US" sz="2800" dirty="0"/>
              <a:t> ý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(5)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Chẳng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hạn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          ,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(1,4,0);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          ,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(6,3,1).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 err="1"/>
              <a:t>Mỗi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cách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chọn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khác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nhau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cho</a:t>
            </a:r>
            <a:r>
              <a:rPr lang="en-US" altLang="en-US" sz="2800" i="1" dirty="0"/>
              <a:t> x</a:t>
            </a:r>
            <a:r>
              <a:rPr lang="en-US" altLang="en-US" sz="2800" baseline="-25000" dirty="0"/>
              <a:t>3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xác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định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một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nghiệm</a:t>
            </a:r>
            <a:r>
              <a:rPr lang="en-US" altLang="en-US" sz="2800" i="1" dirty="0"/>
              <a:t> (</a:t>
            </a:r>
            <a:r>
              <a:rPr lang="en-US" altLang="en-US" sz="2800" i="1" dirty="0" err="1"/>
              <a:t>khác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nhau</a:t>
            </a:r>
            <a:r>
              <a:rPr lang="en-US" altLang="en-US" sz="2800" i="1" dirty="0"/>
              <a:t>) </a:t>
            </a:r>
            <a:r>
              <a:rPr lang="en-US" altLang="en-US" sz="2800" i="1" dirty="0" err="1"/>
              <a:t>cho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hệ</a:t>
            </a:r>
            <a:r>
              <a:rPr lang="en-US" altLang="en-US" sz="2800" i="1" dirty="0"/>
              <a:t>, </a:t>
            </a:r>
            <a:r>
              <a:rPr lang="en-US" altLang="en-US" sz="2800" i="1" dirty="0" err="1"/>
              <a:t>và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mọi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nghiệm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của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hệ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được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xác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định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bằng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việc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chọn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một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giá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trị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của</a:t>
            </a:r>
            <a:r>
              <a:rPr lang="en-US" altLang="en-US" sz="2800" i="1" dirty="0"/>
              <a:t> x</a:t>
            </a:r>
            <a:r>
              <a:rPr lang="en-US" altLang="en-US" sz="2800" baseline="-25000" dirty="0"/>
              <a:t>3</a:t>
            </a:r>
            <a:r>
              <a:rPr lang="en-US" altLang="en-US" sz="2800" i="1" dirty="0"/>
              <a:t>.        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D01C7B79-AD53-462A-AF40-F3B8111CF89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8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6356614"/>
              </p:ext>
            </p:extLst>
          </p:nvPr>
        </p:nvGraphicFramePr>
        <p:xfrm>
          <a:off x="1409700" y="4127500"/>
          <a:ext cx="952500" cy="482600"/>
        </p:xfrm>
        <a:graphic>
          <a:graphicData uri="http://schemas.openxmlformats.org/presentationml/2006/ole">
            <p:oleObj spid="_x0000_s32843" name="Equation" r:id="rId3" imgW="952087" imgH="482391" progId="Equation.DSMT4">
              <p:embed/>
            </p:oleObj>
          </a:graphicData>
        </a:graphic>
      </p:graphicFrame>
      <p:graphicFrame>
        <p:nvGraphicFramePr>
          <p:cNvPr id="68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3182071"/>
              </p:ext>
            </p:extLst>
          </p:nvPr>
        </p:nvGraphicFramePr>
        <p:xfrm>
          <a:off x="5740400" y="4127500"/>
          <a:ext cx="889000" cy="482600"/>
        </p:xfrm>
        <a:graphic>
          <a:graphicData uri="http://schemas.openxmlformats.org/presentationml/2006/ole">
            <p:oleObj spid="_x0000_s32844" name="Equation" r:id="rId4" imgW="888614" imgH="482391" progId="Equation.DSMT4">
              <p:embed/>
            </p:oleObj>
          </a:graphicData>
        </a:graphic>
      </p:graphicFrame>
      <p:graphicFrame>
        <p:nvGraphicFramePr>
          <p:cNvPr id="68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604952"/>
              </p:ext>
            </p:extLst>
          </p:nvPr>
        </p:nvGraphicFramePr>
        <p:xfrm>
          <a:off x="3409950" y="1219200"/>
          <a:ext cx="1752600" cy="1727200"/>
        </p:xfrm>
        <a:graphic>
          <a:graphicData uri="http://schemas.openxmlformats.org/presentationml/2006/ole">
            <p:oleObj spid="_x0000_s32845" name="Equation" r:id="rId5" imgW="1752480" imgH="172692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100" dirty="0"/>
              <a:t>MÔ TẢ THAM SỐ CỦA TẬP NGHIỆM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(5)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(7)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mô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tả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tham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 </a:t>
            </a:r>
            <a:r>
              <a:rPr lang="en-US" altLang="en-US" sz="2800" dirty="0" err="1"/>
              <a:t>đóng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trò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i="1" dirty="0" err="1"/>
              <a:t>Giải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một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nhắm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việc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rỗng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do,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.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DC12C6C6-3BA9-4BFD-A8C0-85A48729486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MÔ TẢ THAM SỐ CỦA TẬP NGHIỆM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Chẳng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hạn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(4), ta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5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Ta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xem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đã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rỗng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thậm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do.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không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biểu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diễn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.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4914976A-7FE1-4751-A51B-B72885F339D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90180" name="Object 4"/>
          <p:cNvGraphicFramePr>
            <a:graphicFrameLocks noChangeAspect="1"/>
          </p:cNvGraphicFramePr>
          <p:nvPr/>
        </p:nvGraphicFramePr>
        <p:xfrm>
          <a:off x="3733800" y="2336800"/>
          <a:ext cx="2006600" cy="1092200"/>
        </p:xfrm>
        <a:graphic>
          <a:graphicData uri="http://schemas.openxmlformats.org/presentationml/2006/ole">
            <p:oleObj spid="_x0000_s34844" name="Equation" r:id="rId3" imgW="2006600" imgH="10922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ĐỊNH LÍ TỒN TẠI VÀ DUY NHẤT NGHIỆM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AA7BE946-1021-47F1-8089-B8225B51843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908175"/>
            <a:ext cx="7924800" cy="3416320"/>
          </a:xfrm>
          <a:prstGeom prst="rect">
            <a:avLst/>
          </a:prstGeom>
          <a:solidFill>
            <a:srgbClr val="EBEBFF"/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 err="1">
                <a:solidFill>
                  <a:srgbClr val="3366FF"/>
                </a:solidFill>
                <a:latin typeface="+mn-lt"/>
              </a:rPr>
              <a:t>Định</a:t>
            </a:r>
            <a:r>
              <a:rPr lang="en-US" altLang="en-US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3366FF"/>
                </a:solidFill>
                <a:latin typeface="+mn-lt"/>
              </a:rPr>
              <a:t>lí</a:t>
            </a:r>
            <a:r>
              <a:rPr lang="en-US" altLang="en-US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3366FF"/>
                </a:solidFill>
                <a:latin typeface="+mn-lt"/>
              </a:rPr>
              <a:t>Tồn</a:t>
            </a:r>
            <a:r>
              <a:rPr lang="en-US" altLang="en-US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3366FF"/>
                </a:solidFill>
                <a:latin typeface="+mn-lt"/>
              </a:rPr>
              <a:t>tại</a:t>
            </a:r>
            <a:r>
              <a:rPr lang="en-US" altLang="en-US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3366FF"/>
                </a:solidFill>
                <a:latin typeface="+mn-lt"/>
              </a:rPr>
              <a:t>và</a:t>
            </a:r>
            <a:r>
              <a:rPr lang="en-US" altLang="en-US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3366FF"/>
                </a:solidFill>
                <a:latin typeface="+mn-lt"/>
              </a:rPr>
              <a:t>Duy</a:t>
            </a:r>
            <a:r>
              <a:rPr lang="en-US" altLang="en-US" dirty="0">
                <a:solidFill>
                  <a:srgbClr val="3366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3366FF"/>
                </a:solidFill>
                <a:latin typeface="+mn-lt"/>
              </a:rPr>
              <a:t>nhất</a:t>
            </a:r>
            <a:endParaRPr lang="en-US" altLang="en-US" dirty="0">
              <a:solidFill>
                <a:srgbClr val="3366FF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mtClean="0">
                <a:latin typeface="+mn-lt"/>
              </a:rPr>
              <a:t>Một </a:t>
            </a:r>
            <a:r>
              <a:rPr lang="en-US" altLang="en-US" dirty="0" err="1">
                <a:latin typeface="+mn-lt"/>
              </a:rPr>
              <a:t>hệ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tuyến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tính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là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tương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thích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nếu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và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chỉ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nếu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cột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ngoài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cùng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bên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phải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của</a:t>
            </a:r>
            <a:r>
              <a:rPr lang="en-US" altLang="en-US" dirty="0">
                <a:latin typeface="+mn-lt"/>
              </a:rPr>
              <a:t> ma </a:t>
            </a:r>
            <a:r>
              <a:rPr lang="en-US" altLang="en-US" dirty="0" err="1">
                <a:latin typeface="+mn-lt"/>
              </a:rPr>
              <a:t>trận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bổ</a:t>
            </a:r>
            <a:r>
              <a:rPr lang="en-US" altLang="en-US" dirty="0">
                <a:latin typeface="+mn-lt"/>
              </a:rPr>
              <a:t> sung </a:t>
            </a:r>
            <a:r>
              <a:rPr lang="en-US" altLang="en-US" i="1" dirty="0" err="1">
                <a:latin typeface="+mn-lt"/>
              </a:rPr>
              <a:t>không</a:t>
            </a:r>
            <a:r>
              <a:rPr lang="en-US" altLang="en-US" i="1" dirty="0">
                <a:latin typeface="+mn-lt"/>
              </a:rPr>
              <a:t> </a:t>
            </a:r>
            <a:r>
              <a:rPr lang="en-US" altLang="en-US" i="1" dirty="0" err="1">
                <a:latin typeface="+mn-lt"/>
              </a:rPr>
              <a:t>phải</a:t>
            </a:r>
            <a:r>
              <a:rPr lang="en-US" altLang="en-US" i="1" dirty="0">
                <a:latin typeface="+mn-lt"/>
              </a:rPr>
              <a:t> </a:t>
            </a:r>
            <a:r>
              <a:rPr lang="en-US" altLang="en-US" i="1" dirty="0" err="1">
                <a:latin typeface="+mn-lt"/>
              </a:rPr>
              <a:t>là</a:t>
            </a:r>
            <a:r>
              <a:rPr lang="en-US" altLang="en-US" i="1" dirty="0">
                <a:latin typeface="+mn-lt"/>
              </a:rPr>
              <a:t> </a:t>
            </a:r>
            <a:r>
              <a:rPr lang="en-US" altLang="en-US" i="1" err="1">
                <a:latin typeface="+mn-lt"/>
              </a:rPr>
              <a:t>c</a:t>
            </a:r>
            <a:r>
              <a:rPr lang="en-US" altLang="en-US" err="1">
                <a:latin typeface="+mn-lt"/>
              </a:rPr>
              <a:t>ột</a:t>
            </a:r>
            <a:r>
              <a:rPr lang="en-US" altLang="en-US">
                <a:latin typeface="+mn-lt"/>
              </a:rPr>
              <a:t> </a:t>
            </a:r>
            <a:r>
              <a:rPr lang="vi-VN" altLang="en-US" smtClean="0">
                <a:latin typeface="+mn-lt"/>
              </a:rPr>
              <a:t>cơ sở</a:t>
            </a:r>
            <a:r>
              <a:rPr lang="en-US" altLang="en-US" smtClean="0">
                <a:latin typeface="+mn-lt"/>
                <a:cs typeface="Times New Roman" panose="02020603050405020304" pitchFamily="18" charset="0"/>
              </a:rPr>
              <a:t>—</a:t>
            </a:r>
            <a:r>
              <a:rPr lang="en-US" altLang="en-US" smtClean="0">
                <a:latin typeface="+mn-lt"/>
              </a:rPr>
              <a:t>i.e</a:t>
            </a:r>
            <a:r>
              <a:rPr lang="en-US" altLang="en-US" dirty="0">
                <a:latin typeface="+mn-lt"/>
              </a:rPr>
              <a:t>., </a:t>
            </a:r>
            <a:r>
              <a:rPr lang="en-US" altLang="en-US" dirty="0" err="1">
                <a:latin typeface="+mn-lt"/>
              </a:rPr>
              <a:t>nếu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và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chỉ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nếu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một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dạng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bậc</a:t>
            </a:r>
            <a:r>
              <a:rPr lang="en-US" altLang="en-US" dirty="0">
                <a:latin typeface="+mn-lt"/>
              </a:rPr>
              <a:t> thang </a:t>
            </a:r>
            <a:r>
              <a:rPr lang="en-US" altLang="en-US" dirty="0" err="1">
                <a:latin typeface="+mn-lt"/>
              </a:rPr>
              <a:t>của</a:t>
            </a:r>
            <a:r>
              <a:rPr lang="en-US" altLang="en-US" dirty="0">
                <a:latin typeface="+mn-lt"/>
              </a:rPr>
              <a:t> ma </a:t>
            </a:r>
            <a:r>
              <a:rPr lang="en-US" altLang="en-US" dirty="0" err="1">
                <a:latin typeface="+mn-lt"/>
              </a:rPr>
              <a:t>trận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bổ</a:t>
            </a:r>
            <a:r>
              <a:rPr lang="en-US" altLang="en-US" dirty="0">
                <a:latin typeface="+mn-lt"/>
              </a:rPr>
              <a:t> sung </a:t>
            </a:r>
            <a:r>
              <a:rPr lang="en-US" altLang="en-US" dirty="0" err="1">
                <a:latin typeface="+mn-lt"/>
              </a:rPr>
              <a:t>không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có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hàng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nào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có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dạng</a:t>
            </a:r>
            <a:r>
              <a:rPr lang="en-US" altLang="en-US" dirty="0">
                <a:latin typeface="+mn-lt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+mn-lt"/>
              </a:rPr>
              <a:t>                         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[0 … 0  </a:t>
            </a:r>
            <a:r>
              <a:rPr lang="en-US" altLang="en-US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] </a:t>
            </a:r>
            <a:r>
              <a:rPr lang="en-US" altLang="en-US" dirty="0" err="1">
                <a:latin typeface="+mn-lt"/>
              </a:rPr>
              <a:t>với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i="1" dirty="0">
                <a:latin typeface="+mn-lt"/>
              </a:rPr>
              <a:t>b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khác</a:t>
            </a:r>
            <a:r>
              <a:rPr lang="en-US" altLang="en-US" dirty="0">
                <a:latin typeface="+mn-lt"/>
              </a:rPr>
              <a:t> 0.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+mn-lt"/>
              </a:rPr>
              <a:t>Nếu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một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hệ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tuyến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tính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là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tương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thích</a:t>
            </a:r>
            <a:r>
              <a:rPr lang="en-US" altLang="en-US" dirty="0">
                <a:latin typeface="+mn-lt"/>
              </a:rPr>
              <a:t>, </a:t>
            </a:r>
            <a:r>
              <a:rPr lang="en-US" altLang="en-US" dirty="0" err="1">
                <a:latin typeface="+mn-lt"/>
              </a:rPr>
              <a:t>thì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tập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nghiệm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chứa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hoặc</a:t>
            </a:r>
            <a:r>
              <a:rPr lang="en-US" altLang="en-US" dirty="0">
                <a:latin typeface="+mn-lt"/>
              </a:rPr>
              <a:t> (</a:t>
            </a:r>
            <a:r>
              <a:rPr lang="en-US" altLang="en-US" dirty="0" err="1"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) </a:t>
            </a:r>
            <a:r>
              <a:rPr lang="en-US" altLang="en-US" dirty="0" err="1">
                <a:latin typeface="+mn-lt"/>
              </a:rPr>
              <a:t>một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nghiệm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duy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nhất</a:t>
            </a:r>
            <a:r>
              <a:rPr lang="en-US" altLang="en-US" dirty="0">
                <a:latin typeface="+mn-lt"/>
              </a:rPr>
              <a:t>, </a:t>
            </a:r>
            <a:r>
              <a:rPr lang="en-US" altLang="en-US" dirty="0" err="1">
                <a:latin typeface="+mn-lt"/>
              </a:rPr>
              <a:t>khi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không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có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biến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tự</a:t>
            </a:r>
            <a:r>
              <a:rPr lang="en-US" altLang="en-US" dirty="0">
                <a:latin typeface="+mn-lt"/>
              </a:rPr>
              <a:t> do </a:t>
            </a:r>
            <a:r>
              <a:rPr lang="en-US" altLang="en-US" dirty="0" err="1">
                <a:latin typeface="+mn-lt"/>
              </a:rPr>
              <a:t>nào</a:t>
            </a:r>
            <a:r>
              <a:rPr lang="en-US" altLang="en-US" dirty="0">
                <a:latin typeface="+mn-lt"/>
              </a:rPr>
              <a:t>, </a:t>
            </a:r>
            <a:r>
              <a:rPr lang="en-US" altLang="en-US" dirty="0" err="1">
                <a:latin typeface="+mn-lt"/>
              </a:rPr>
              <a:t>hoặc</a:t>
            </a:r>
            <a:r>
              <a:rPr lang="en-US" altLang="en-US" dirty="0">
                <a:latin typeface="+mn-lt"/>
              </a:rPr>
              <a:t> (ii) </a:t>
            </a:r>
            <a:r>
              <a:rPr lang="en-US" altLang="en-US" dirty="0" err="1">
                <a:latin typeface="+mn-lt"/>
              </a:rPr>
              <a:t>vô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số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nghiệm</a:t>
            </a:r>
            <a:r>
              <a:rPr lang="en-US" altLang="en-US" dirty="0">
                <a:latin typeface="+mn-lt"/>
              </a:rPr>
              <a:t>, </a:t>
            </a:r>
            <a:r>
              <a:rPr lang="en-US" altLang="en-US" dirty="0" err="1">
                <a:latin typeface="+mn-lt"/>
              </a:rPr>
              <a:t>khi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có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+mn-lt"/>
              </a:rPr>
              <a:t>ít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+mn-lt"/>
              </a:rPr>
              <a:t>nhất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+mn-lt"/>
              </a:rPr>
              <a:t>một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+mn-lt"/>
              </a:rPr>
              <a:t>biến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+mn-lt"/>
              </a:rPr>
              <a:t>tự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 do</a:t>
            </a:r>
            <a:r>
              <a:rPr lang="en-US" altLang="en-US" dirty="0">
                <a:latin typeface="+mn-lt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446213"/>
            <a:ext cx="1905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66FF"/>
                </a:solidFill>
                <a:latin typeface="+mn-lt"/>
              </a:rPr>
              <a:t>ĐỊNH LÍ 2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DẠNG BẬC THANG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idx="1"/>
          </p:nvPr>
        </p:nvSpPr>
        <p:spPr>
          <a:xfrm>
            <a:off x="609600" y="1430338"/>
            <a:ext cx="7597775" cy="48768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dạng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bậc</a:t>
            </a:r>
            <a:r>
              <a:rPr lang="en-US" altLang="en-US" sz="2800" b="1" dirty="0">
                <a:solidFill>
                  <a:srgbClr val="FF0000"/>
                </a:solidFill>
              </a:rPr>
              <a:t> thang </a:t>
            </a:r>
            <a:r>
              <a:rPr lang="en-US" altLang="en-US" sz="2800" dirty="0"/>
              <a:t>(hay </a:t>
            </a:r>
            <a:r>
              <a:rPr lang="en-US" altLang="en-US" sz="2800" b="1" dirty="0" err="1"/>
              <a:t>dạng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bậc</a:t>
            </a:r>
            <a:r>
              <a:rPr lang="en-US" altLang="en-US" sz="2800" b="1" dirty="0"/>
              <a:t> thang </a:t>
            </a:r>
            <a:r>
              <a:rPr lang="en-US" altLang="en-US" sz="2800" b="1" dirty="0" err="1"/>
              <a:t>theo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hàng</a:t>
            </a:r>
            <a:r>
              <a:rPr lang="en-US" altLang="en-US" sz="2800" b="1" dirty="0"/>
              <a:t>, REF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: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Mọi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kì</a:t>
            </a:r>
            <a:r>
              <a:rPr lang="en-US" altLang="en-US" sz="2800" dirty="0"/>
              <a:t>.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dẫn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dẫn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.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Mọi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dẫn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đều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0.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D9998717-A6CA-4F1B-8AF5-198BA9FDAB5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RÚT GỌN HÀNG ĐỂ GIẢI MỘT HỆ TUYẾN TÍNH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err="1"/>
              <a:t>Sử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phép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rút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gọn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hàng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để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một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hệ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tuyến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tính</a:t>
            </a:r>
            <a:endParaRPr lang="en-US" altLang="en-US" sz="2800" b="1" dirty="0"/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Viết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Sư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thang.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dừng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ngược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lại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đến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theo.</a:t>
            </a:r>
            <a:endParaRPr lang="en-US" altLang="en-US" sz="2800" dirty="0"/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tục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3.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4CB441BC-74F0-42B7-BE06-4D12F76073D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RÚT GỌN HÀNG ĐỂ GIẢI MỘT HỆ TUYẾN TÍNH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77C97"/>
                </a:solidFill>
              </a:rPr>
              <a:t>	5.</a:t>
            </a:r>
            <a:r>
              <a:rPr lang="en-US" altLang="en-US" dirty="0"/>
              <a:t> 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4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do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.</a:t>
            </a:r>
          </a:p>
          <a:p>
            <a:pPr marL="609600" indent="-609600" eaLnBrk="1" hangingPunct="1"/>
            <a:endParaRPr lang="en-US" altLang="en-US" sz="2800" dirty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57A725C5-E5FA-473A-B88B-F078B1E674D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DẠNG BẬC THANG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thỏa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thêm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kiện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thì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dạng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bậc</a:t>
            </a:r>
            <a:r>
              <a:rPr lang="en-US" altLang="en-US" sz="2800" b="1" dirty="0">
                <a:solidFill>
                  <a:srgbClr val="FF0000"/>
                </a:solidFill>
              </a:rPr>
              <a:t> thang</a:t>
            </a:r>
            <a:r>
              <a:rPr lang="en-US" altLang="en-US" sz="2800" dirty="0"/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rút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gọn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(hay </a:t>
            </a:r>
            <a:r>
              <a:rPr lang="en-US" altLang="en-US" sz="2800" b="1" dirty="0" err="1"/>
              <a:t>dạng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bậc</a:t>
            </a:r>
            <a:r>
              <a:rPr lang="en-US" altLang="en-US" sz="2800" b="1" dirty="0"/>
              <a:t> thang </a:t>
            </a:r>
            <a:r>
              <a:rPr lang="en-US" altLang="en-US" sz="2800" b="1" dirty="0" err="1"/>
              <a:t>rút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gọn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hàng</a:t>
            </a:r>
            <a:r>
              <a:rPr lang="en-US" altLang="en-US" sz="2800" b="1" dirty="0"/>
              <a:t>, RREF</a:t>
            </a:r>
            <a:r>
              <a:rPr lang="en-US" altLang="en-US" sz="2800" dirty="0"/>
              <a:t>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77C97"/>
                </a:solidFill>
              </a:rPr>
              <a:t>	</a:t>
            </a:r>
            <a:r>
              <a:rPr lang="en-US" altLang="en-US" dirty="0">
                <a:solidFill>
                  <a:srgbClr val="077C97"/>
                </a:solidFill>
              </a:rPr>
              <a:t>4.</a:t>
            </a:r>
            <a:r>
              <a:rPr lang="en-US" altLang="en-US" sz="2400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0 </a:t>
            </a:r>
            <a:r>
              <a:rPr lang="en-US" altLang="en-US" dirty="0" err="1"/>
              <a:t>bằng</a:t>
            </a:r>
            <a:r>
              <a:rPr lang="en-US" altLang="en-US" dirty="0"/>
              <a:t> 1.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77C97"/>
                </a:solidFill>
              </a:rPr>
              <a:t>	5.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1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0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/>
              <a:t>ma </a:t>
            </a:r>
            <a:r>
              <a:rPr lang="en-US" altLang="en-US" sz="2800" b="1" dirty="0" err="1"/>
              <a:t>trận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bậc</a:t>
            </a:r>
            <a:r>
              <a:rPr lang="en-US" altLang="en-US" sz="2800" b="1" dirty="0"/>
              <a:t> thang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, </a:t>
            </a:r>
            <a:r>
              <a:rPr lang="en-US" altLang="en-US" sz="2800" b="1" dirty="0"/>
              <a:t>ma </a:t>
            </a:r>
            <a:r>
              <a:rPr lang="en-US" altLang="en-US" sz="2800" b="1" dirty="0" err="1"/>
              <a:t>trận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bậc</a:t>
            </a:r>
            <a:r>
              <a:rPr lang="en-US" altLang="en-US" sz="2800" b="1" dirty="0"/>
              <a:t> thang </a:t>
            </a:r>
            <a:r>
              <a:rPr lang="en-US" altLang="en-US" sz="2800" b="1" dirty="0" err="1"/>
              <a:t>rút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gọn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(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.)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CAC49DE6-ECA6-4E19-B50C-A121966ABEE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DẠNG BẬC THANG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bất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kì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rút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gọn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hàng</a:t>
            </a:r>
            <a:r>
              <a:rPr lang="en-US" altLang="en-US" sz="2800" dirty="0"/>
              <a:t> (i.e.,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cấp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thang,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chuỗi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Tuy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nhiên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/>
              <a:t>	</a:t>
            </a:r>
            <a:endParaRPr lang="en-US" altLang="en-US" sz="2800" dirty="0"/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C4BBB2F8-BE62-4E4B-A96F-F72F0EB0A20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724400"/>
            <a:ext cx="7924800" cy="1200329"/>
          </a:xfrm>
          <a:prstGeom prst="rect">
            <a:avLst/>
          </a:prstGeom>
          <a:solidFill>
            <a:srgbClr val="EBEB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66FF"/>
                </a:solidFill>
                <a:latin typeface="+mn-lt"/>
              </a:rPr>
              <a:t>Sự</a:t>
            </a:r>
            <a:r>
              <a:rPr lang="en-US" dirty="0">
                <a:solidFill>
                  <a:srgbClr val="0066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+mn-lt"/>
              </a:rPr>
              <a:t>Duy</a:t>
            </a:r>
            <a:r>
              <a:rPr lang="en-US" dirty="0">
                <a:solidFill>
                  <a:srgbClr val="0066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+mn-lt"/>
              </a:rPr>
              <a:t>Nhất</a:t>
            </a:r>
            <a:r>
              <a:rPr lang="en-US" dirty="0">
                <a:solidFill>
                  <a:srgbClr val="0066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+mn-lt"/>
              </a:rPr>
              <a:t>của</a:t>
            </a:r>
            <a:r>
              <a:rPr lang="en-US" dirty="0">
                <a:solidFill>
                  <a:srgbClr val="0066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+mn-lt"/>
              </a:rPr>
              <a:t>Dạng</a:t>
            </a:r>
            <a:r>
              <a:rPr lang="en-US" dirty="0">
                <a:solidFill>
                  <a:srgbClr val="0066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+mn-lt"/>
              </a:rPr>
              <a:t>Bậc</a:t>
            </a:r>
            <a:r>
              <a:rPr lang="en-US" dirty="0">
                <a:solidFill>
                  <a:srgbClr val="0066FF"/>
                </a:solidFill>
                <a:latin typeface="+mn-lt"/>
              </a:rPr>
              <a:t> Thang </a:t>
            </a:r>
            <a:r>
              <a:rPr lang="en-US" dirty="0" err="1">
                <a:solidFill>
                  <a:srgbClr val="0066FF"/>
                </a:solidFill>
                <a:latin typeface="+mn-lt"/>
              </a:rPr>
              <a:t>Rút</a:t>
            </a:r>
            <a:r>
              <a:rPr lang="en-US" dirty="0">
                <a:solidFill>
                  <a:srgbClr val="0066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+mn-lt"/>
              </a:rPr>
              <a:t>Gọn</a:t>
            </a:r>
            <a:endParaRPr lang="en-US" dirty="0">
              <a:solidFill>
                <a:srgbClr val="0066FF"/>
              </a:solidFill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Mỗi</a:t>
            </a:r>
            <a:r>
              <a:rPr lang="en-US" dirty="0">
                <a:latin typeface="+mn-lt"/>
              </a:rPr>
              <a:t> ma </a:t>
            </a:r>
            <a:r>
              <a:rPr lang="en-US" dirty="0" err="1">
                <a:latin typeface="+mn-lt"/>
              </a:rPr>
              <a:t>trận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chỉ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ma </a:t>
            </a:r>
            <a:r>
              <a:rPr lang="en-US" dirty="0" err="1">
                <a:latin typeface="+mn-lt"/>
              </a:rPr>
              <a:t>trận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bậc</a:t>
            </a:r>
            <a:r>
              <a:rPr lang="en-US" dirty="0">
                <a:latin typeface="+mn-lt"/>
              </a:rPr>
              <a:t> thang </a:t>
            </a:r>
            <a:r>
              <a:rPr lang="en-US" dirty="0" err="1">
                <a:latin typeface="+mn-lt"/>
              </a:rPr>
              <a:t>rút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gọn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088" y="4189413"/>
            <a:ext cx="19050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66FF"/>
                </a:solidFill>
                <a:latin typeface="+mn-lt"/>
              </a:rPr>
              <a:t>ĐỊNH LÍ 1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VỊ </a:t>
            </a:r>
            <a:r>
              <a:rPr lang="en-US" altLang="en-US"/>
              <a:t>TRÍ </a:t>
            </a:r>
            <a:r>
              <a:rPr lang="en-US" altLang="en-US" smtClean="0"/>
              <a:t>CƠ SỞ</a:t>
            </a:r>
            <a:endParaRPr lang="en-US" altLang="en-US" dirty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i="1" dirty="0"/>
              <a:t>U</a:t>
            </a:r>
            <a:r>
              <a:rPr lang="en-US" altLang="en-US" sz="2800" dirty="0"/>
              <a:t>, ta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i="1" dirty="0"/>
              <a:t>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bậc</a:t>
            </a:r>
            <a:r>
              <a:rPr lang="en-US" altLang="en-US" sz="2800" b="1" dirty="0"/>
              <a:t> thang</a:t>
            </a:r>
            <a:r>
              <a:rPr lang="en-US" altLang="en-US" sz="2800" dirty="0"/>
              <a:t> (hay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) </a:t>
            </a:r>
            <a:r>
              <a:rPr lang="en-US" altLang="en-US" sz="2800" b="1" dirty="0" err="1"/>
              <a:t>của</a:t>
            </a:r>
            <a:r>
              <a:rPr lang="en-US" altLang="en-US" sz="2800" b="1" dirty="0"/>
              <a:t> </a:t>
            </a:r>
            <a:r>
              <a:rPr lang="en-US" altLang="en-US" sz="2800" b="1" i="1" dirty="0"/>
              <a:t>A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i="1" dirty="0"/>
              <a:t>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, ta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i="1" dirty="0"/>
              <a:t>U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là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dạng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bậc</a:t>
            </a:r>
            <a:r>
              <a:rPr lang="en-US" altLang="en-US" sz="2800" b="1" dirty="0"/>
              <a:t> thang </a:t>
            </a:r>
            <a:r>
              <a:rPr lang="en-US" altLang="en-US" sz="2800" b="1" dirty="0" err="1"/>
              <a:t>rút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gọn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của</a:t>
            </a:r>
            <a:r>
              <a:rPr lang="en-US" altLang="en-US" sz="2800" b="1" dirty="0"/>
              <a:t> </a:t>
            </a:r>
            <a:r>
              <a:rPr lang="en-US" altLang="en-US" sz="2800" b="1" i="1" dirty="0"/>
              <a:t>A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vị</a:t>
            </a:r>
            <a:r>
              <a:rPr lang="en-US" altLang="en-US" sz="2800" b="1" dirty="0"/>
              <a:t> </a:t>
            </a:r>
            <a:r>
              <a:rPr lang="en-US" altLang="en-US" sz="2800" b="1" err="1"/>
              <a:t>trí</a:t>
            </a:r>
            <a:r>
              <a:rPr lang="en-US" altLang="en-US" sz="2800" b="1"/>
              <a:t> </a:t>
            </a:r>
            <a:r>
              <a:rPr lang="en-US" altLang="en-US" sz="2800" b="1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dẫn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b="1" err="1"/>
              <a:t>cột</a:t>
            </a:r>
            <a:r>
              <a:rPr lang="en-US" altLang="en-US" sz="2800" b="1"/>
              <a:t> </a:t>
            </a:r>
            <a:r>
              <a:rPr lang="en-US" altLang="en-US" sz="2800" b="1" smtClean="0"/>
              <a:t>cơ sở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.</a:t>
            </a:r>
            <a:endParaRPr lang="en-US" altLang="en-US" sz="2800" dirty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36EE01E0-26A2-4364-9290-F4EDDB88B96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VỊ </a:t>
            </a:r>
            <a:r>
              <a:rPr lang="en-US" altLang="en-US"/>
              <a:t>TRÍ </a:t>
            </a:r>
            <a:r>
              <a:rPr lang="en-US" altLang="en-US" smtClean="0"/>
              <a:t>CƠ SỞ</a:t>
            </a:r>
            <a:endParaRPr lang="en-US" altLang="en-US" dirty="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2: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về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bậc</a:t>
            </a:r>
            <a:r>
              <a:rPr lang="en-US" altLang="en-US" sz="2800" dirty="0"/>
              <a:t> thang,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err="1"/>
              <a:t>cột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LỜI GIẢI: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0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 sang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0, </a:t>
            </a:r>
            <a:r>
              <a:rPr lang="en-US" altLang="en-US" sz="2800"/>
              <a:t>hay </a:t>
            </a:r>
            <a:r>
              <a:rPr lang="vi-VN" altLang="en-US" sz="2800" i="1" smtClean="0"/>
              <a:t>cơ sở</a:t>
            </a:r>
            <a:r>
              <a:rPr lang="en-US" altLang="en-US" sz="2800" smtClean="0"/>
              <a:t>,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DC0792CF-5214-4622-9C81-6FB76FC2C1B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56388" name="Object 4"/>
          <p:cNvGraphicFramePr>
            <a:graphicFrameLocks noChangeAspect="1"/>
          </p:cNvGraphicFramePr>
          <p:nvPr/>
        </p:nvGraphicFramePr>
        <p:xfrm>
          <a:off x="2362200" y="2438400"/>
          <a:ext cx="4724400" cy="2362200"/>
        </p:xfrm>
        <a:graphic>
          <a:graphicData uri="http://schemas.openxmlformats.org/presentationml/2006/ole">
            <p:oleObj spid="_x0000_s13340" name="Equation" r:id="rId3" imgW="4724400" imgH="23622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VỊ </a:t>
            </a:r>
            <a:r>
              <a:rPr lang="en-US" altLang="en-US"/>
              <a:t>TRÍ </a:t>
            </a:r>
            <a:r>
              <a:rPr lang="en-US" altLang="en-US" smtClean="0"/>
              <a:t>CƠ SỞ</a:t>
            </a:r>
            <a:endParaRPr lang="en-US" altLang="en-US" dirty="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Giờ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đây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hoán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1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4.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0 </a:t>
            </a:r>
            <a:r>
              <a:rPr lang="en-US" altLang="en-US" sz="2800" err="1"/>
              <a:t>dưới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,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1,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bội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. 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D58B4196-95A5-4520-87FF-FEF403BC818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57412" name="Object 4"/>
          <p:cNvGraphicFramePr>
            <a:graphicFrameLocks noChangeAspect="1"/>
          </p:cNvGraphicFramePr>
          <p:nvPr/>
        </p:nvGraphicFramePr>
        <p:xfrm>
          <a:off x="2895600" y="2057400"/>
          <a:ext cx="4051300" cy="2362200"/>
        </p:xfrm>
        <a:graphic>
          <a:graphicData uri="http://schemas.openxmlformats.org/presentationml/2006/ole">
            <p:oleObj spid="_x0000_s14373" name="Equation" r:id="rId3" imgW="4051300" imgH="2362200" progId="Equation.DSMT4">
              <p:embed/>
            </p:oleObj>
          </a:graphicData>
        </a:graphic>
      </p:graphicFrame>
      <p:sp>
        <p:nvSpPr>
          <p:cNvPr id="657413" name="Line 5"/>
          <p:cNvSpPr>
            <a:spLocks noChangeShapeType="1"/>
          </p:cNvSpPr>
          <p:nvPr/>
        </p:nvSpPr>
        <p:spPr bwMode="auto">
          <a:xfrm flipH="1">
            <a:off x="3581400" y="2286000"/>
            <a:ext cx="304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 flipV="1">
            <a:off x="3886200" y="19050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3886200" y="1905000"/>
            <a:ext cx="4572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6" name="Text Box 8" descr="Pink tissue paper"/>
          <p:cNvSpPr txBox="1">
            <a:spLocks noChangeArrowheads="1"/>
          </p:cNvSpPr>
          <p:nvPr/>
        </p:nvSpPr>
        <p:spPr bwMode="auto">
          <a:xfrm>
            <a:off x="4191000" y="1676400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  <p:sp>
        <p:nvSpPr>
          <p:cNvPr id="657417" name="Line 9"/>
          <p:cNvSpPr>
            <a:spLocks noChangeShapeType="1"/>
          </p:cNvSpPr>
          <p:nvPr/>
        </p:nvSpPr>
        <p:spPr bwMode="auto">
          <a:xfrm flipV="1">
            <a:off x="3429000" y="43434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8" name="Line 10"/>
          <p:cNvSpPr>
            <a:spLocks noChangeShapeType="1"/>
          </p:cNvSpPr>
          <p:nvPr/>
        </p:nvSpPr>
        <p:spPr bwMode="auto">
          <a:xfrm>
            <a:off x="3429000" y="4648200"/>
            <a:ext cx="3810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11" descr="Pink tissue paper"/>
          <p:cNvSpPr txBox="1">
            <a:spLocks noChangeArrowheads="1"/>
          </p:cNvSpPr>
          <p:nvPr/>
        </p:nvSpPr>
        <p:spPr bwMode="auto">
          <a:xfrm>
            <a:off x="3756025" y="5173663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Bookshelf Symbol 2" pitchFamily="2" charset="2"/>
            </a:endParaRPr>
          </a:p>
        </p:txBody>
      </p:sp>
      <p:sp>
        <p:nvSpPr>
          <p:cNvPr id="657420" name="Text Box 12" descr="Pink tissue paper"/>
          <p:cNvSpPr txBox="1">
            <a:spLocks noChangeArrowheads="1"/>
          </p:cNvSpPr>
          <p:nvPr/>
        </p:nvSpPr>
        <p:spPr bwMode="auto">
          <a:xfrm>
            <a:off x="3429000" y="4419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err="1">
                <a:solidFill>
                  <a:srgbClr val="0099FF"/>
                </a:solidFill>
              </a:rPr>
              <a:t>Cột</a:t>
            </a:r>
            <a:r>
              <a:rPr lang="en-US" altLang="en-US" sz="2400">
                <a:solidFill>
                  <a:srgbClr val="0099FF"/>
                </a:solidFill>
              </a:rPr>
              <a:t> </a:t>
            </a: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VỊ </a:t>
            </a:r>
            <a:r>
              <a:rPr lang="en-US" altLang="en-US"/>
              <a:t>TRÍ </a:t>
            </a:r>
            <a:r>
              <a:rPr lang="en-US" altLang="en-US" smtClean="0"/>
              <a:t>CƠ SỞ</a:t>
            </a:r>
            <a:endParaRPr lang="en-US" alt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err="1"/>
              <a:t>Chọn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vị</a:t>
            </a:r>
            <a:r>
              <a:rPr lang="en-US" altLang="en-US" sz="2800" dirty="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vi-VN" altLang="en-US" sz="2800" smtClean="0"/>
              <a:t>cơ sở</a:t>
            </a:r>
            <a:r>
              <a:rPr lang="en-US" altLang="en-US" sz="2800" smtClean="0"/>
              <a:t> 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theo.</a:t>
            </a: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 err="1"/>
              <a:t>Cộng</a:t>
            </a:r>
            <a:r>
              <a:rPr lang="en-US" altLang="en-US" sz="2800" dirty="0"/>
              <a:t>           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3,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       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4.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  <p:graphicFrame>
        <p:nvGraphicFramePr>
          <p:cNvPr id="6584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2438400"/>
          <a:ext cx="3932238" cy="2209800"/>
        </p:xfrm>
        <a:graphic>
          <a:graphicData uri="http://schemas.openxmlformats.org/presentationml/2006/ole">
            <p:oleObj spid="_x0000_s15442" name="Equation" r:id="rId3" imgW="4203700" imgH="2362200" progId="Equation.DSMT4">
              <p:embed/>
            </p:oleObj>
          </a:graphicData>
        </a:graphic>
      </p:graphicFrame>
      <p:graphicFrame>
        <p:nvGraphicFramePr>
          <p:cNvPr id="658446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2856471601"/>
              </p:ext>
            </p:extLst>
          </p:nvPr>
        </p:nvGraphicFramePr>
        <p:xfrm>
          <a:off x="1752600" y="5295900"/>
          <a:ext cx="838200" cy="322263"/>
        </p:xfrm>
        <a:graphic>
          <a:graphicData uri="http://schemas.openxmlformats.org/presentationml/2006/ole">
            <p:oleObj spid="_x0000_s15443" name="Equation" r:id="rId4" imgW="926698" imgH="355446" progId="Equation.DSMT4">
              <p:embed/>
            </p:oleObj>
          </a:graphicData>
        </a:graphic>
      </p:graphicFrame>
      <p:sp>
        <p:nvSpPr>
          <p:cNvPr id="153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1.2- </a:t>
            </a:r>
            <a:fld id="{F43D1305-C5FA-4A5E-AFD6-FD18C3F743D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536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58438" name="Line 6"/>
          <p:cNvSpPr>
            <a:spLocks noChangeShapeType="1"/>
          </p:cNvSpPr>
          <p:nvPr/>
        </p:nvSpPr>
        <p:spPr bwMode="auto">
          <a:xfrm flipH="1">
            <a:off x="3810000" y="3200400"/>
            <a:ext cx="2286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8439" name="Line 7"/>
          <p:cNvSpPr>
            <a:spLocks noChangeShapeType="1"/>
          </p:cNvSpPr>
          <p:nvPr/>
        </p:nvSpPr>
        <p:spPr bwMode="auto">
          <a:xfrm flipV="1">
            <a:off x="4038600" y="2286000"/>
            <a:ext cx="0" cy="914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8441" name="Line 9"/>
          <p:cNvSpPr>
            <a:spLocks noChangeShapeType="1"/>
          </p:cNvSpPr>
          <p:nvPr/>
        </p:nvSpPr>
        <p:spPr bwMode="auto">
          <a:xfrm>
            <a:off x="4038600" y="2286000"/>
            <a:ext cx="5334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8442" name="Text Box 10" descr="Pink tissue paper"/>
          <p:cNvSpPr txBox="1">
            <a:spLocks noChangeArrowheads="1"/>
          </p:cNvSpPr>
          <p:nvPr/>
        </p:nvSpPr>
        <p:spPr bwMode="auto">
          <a:xfrm>
            <a:off x="4495800" y="2057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  <p:sp>
        <p:nvSpPr>
          <p:cNvPr id="658443" name="Line 11"/>
          <p:cNvSpPr>
            <a:spLocks noChangeShapeType="1"/>
          </p:cNvSpPr>
          <p:nvPr/>
        </p:nvSpPr>
        <p:spPr bwMode="auto">
          <a:xfrm flipV="1">
            <a:off x="3733800" y="45720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8444" name="Line 12"/>
          <p:cNvSpPr>
            <a:spLocks noChangeShapeType="1"/>
          </p:cNvSpPr>
          <p:nvPr/>
        </p:nvSpPr>
        <p:spPr bwMode="auto">
          <a:xfrm>
            <a:off x="3733800" y="4800600"/>
            <a:ext cx="685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8445" name="Text Box 13" descr="Pink tissue paper"/>
          <p:cNvSpPr txBox="1">
            <a:spLocks noChangeArrowheads="1"/>
          </p:cNvSpPr>
          <p:nvPr/>
        </p:nvSpPr>
        <p:spPr bwMode="auto">
          <a:xfrm>
            <a:off x="4419600" y="4572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err="1">
                <a:solidFill>
                  <a:srgbClr val="0099FF"/>
                </a:solidFill>
              </a:rPr>
              <a:t>Cột</a:t>
            </a:r>
            <a:r>
              <a:rPr lang="en-US" altLang="en-US" sz="2400">
                <a:solidFill>
                  <a:srgbClr val="0099FF"/>
                </a:solidFill>
              </a:rPr>
              <a:t> </a:t>
            </a:r>
            <a:r>
              <a:rPr lang="vi-VN" altLang="en-US" sz="2400" smtClean="0">
                <a:solidFill>
                  <a:srgbClr val="0099FF"/>
                </a:solidFill>
              </a:rPr>
              <a:t>cơ sở</a:t>
            </a:r>
            <a:r>
              <a:rPr lang="en-US" altLang="en-US" sz="2400" smtClean="0">
                <a:solidFill>
                  <a:srgbClr val="0099FF"/>
                </a:solidFill>
              </a:rPr>
              <a:t> </a:t>
            </a:r>
            <a:r>
              <a:rPr lang="en-US" altLang="en-US" sz="2400" dirty="0" err="1">
                <a:solidFill>
                  <a:srgbClr val="0099FF"/>
                </a:solidFill>
              </a:rPr>
              <a:t>kế</a:t>
            </a:r>
            <a:r>
              <a:rPr lang="en-US" altLang="en-US" sz="2400" dirty="0">
                <a:solidFill>
                  <a:srgbClr val="0099FF"/>
                </a:solidFill>
              </a:rPr>
              <a:t> </a:t>
            </a:r>
            <a:r>
              <a:rPr lang="en-US" altLang="en-US" sz="2400" dirty="0" err="1">
                <a:solidFill>
                  <a:srgbClr val="0099FF"/>
                </a:solidFill>
              </a:rPr>
              <a:t>tiếp</a:t>
            </a:r>
            <a:endParaRPr lang="en-US" altLang="en-US" sz="2400" dirty="0">
              <a:solidFill>
                <a:srgbClr val="0099FF"/>
              </a:solidFill>
            </a:endParaRPr>
          </a:p>
        </p:txBody>
      </p:sp>
      <p:graphicFrame>
        <p:nvGraphicFramePr>
          <p:cNvPr id="6584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3799113"/>
              </p:ext>
            </p:extLst>
          </p:nvPr>
        </p:nvGraphicFramePr>
        <p:xfrm>
          <a:off x="7239000" y="5295900"/>
          <a:ext cx="609600" cy="315913"/>
        </p:xfrm>
        <a:graphic>
          <a:graphicData uri="http://schemas.openxmlformats.org/presentationml/2006/ole">
            <p:oleObj spid="_x0000_s15444" name="Equation" r:id="rId8" imgW="685502" imgH="355446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lides V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16591</TotalTime>
  <Words>2465</Words>
  <Application>Microsoft Office PowerPoint</Application>
  <PresentationFormat>On-screen Show (4:3)</PresentationFormat>
  <Paragraphs>265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Blends</vt:lpstr>
      <vt:lpstr>Equation</vt:lpstr>
      <vt:lpstr>Hệ Phương Trình Tuyến Tính trong Đại số Tuyến Tính</vt:lpstr>
      <vt:lpstr>PHÉP RÚT GỌN HÀNG  và CÁC DẠNG BẬC THANG</vt:lpstr>
      <vt:lpstr>DẠNG BẬC THANG</vt:lpstr>
      <vt:lpstr>DẠNG BẬC THANG</vt:lpstr>
      <vt:lpstr>DẠNG BẬC THANG</vt:lpstr>
      <vt:lpstr>VỊ TRÍ CƠ SỞ</vt:lpstr>
      <vt:lpstr>VỊ TRÍ CƠ SỞ</vt:lpstr>
      <vt:lpstr>VỊ TRÍ CƠ SỞ</vt:lpstr>
      <vt:lpstr>VỊ TRÍ CƠ SỞ</vt:lpstr>
      <vt:lpstr>VỊ TRÍ CƠ SỞ</vt:lpstr>
      <vt:lpstr>VỊ TRÍ CƠ SỞ</vt:lpstr>
      <vt:lpstr>VỊ TRÍ CƠ SỞ</vt:lpstr>
      <vt:lpstr>THUẬT TOÁN RÚT GỌN HÀNG</vt:lpstr>
      <vt:lpstr>THUẬT TOÁN RÚT GỌN HÀNG</vt:lpstr>
      <vt:lpstr>THUẬT TOÁN RÚT GỌN HÀNG</vt:lpstr>
      <vt:lpstr>THUẬT TOÁN RÚT GỌN HÀNG</vt:lpstr>
      <vt:lpstr>THUẬT TOÁN RÚT GỌN HÀNG</vt:lpstr>
      <vt:lpstr>THUẬT TOÁN RÚT GỌN HÀNG</vt:lpstr>
      <vt:lpstr>THUẬT TOÁN RÚT GỌN HÀNG</vt:lpstr>
      <vt:lpstr>THUẬT TOÁN RÚT GỌN HÀNG</vt:lpstr>
      <vt:lpstr>THUẬT TOÁN RÚT GỌN HÀNG</vt:lpstr>
      <vt:lpstr>THUẬT TOÁN RÚT GỌN HÀNG</vt:lpstr>
      <vt:lpstr>NGHIỆM CỦA HỆ TUYẾN TÍNH</vt:lpstr>
      <vt:lpstr>NGHIỆM CỦA HỆ TUYẾN TÍNH</vt:lpstr>
      <vt:lpstr>NGHIỆM CỦA HỆ TUYẾN TÍNH</vt:lpstr>
      <vt:lpstr>NGHIỆM CỦA HỆ TUYẾN TÍNH</vt:lpstr>
      <vt:lpstr>MÔ TẢ THAM SỐ CỦA TẬP NGHIỆM</vt:lpstr>
      <vt:lpstr>MÔ TẢ THAM SỐ CỦA TẬP NGHIỆM</vt:lpstr>
      <vt:lpstr>ĐỊNH LÍ TỒN TẠI VÀ DUY NHẤT NGHIỆM</vt:lpstr>
      <vt:lpstr>PHÉP RÚT GỌN HÀNG ĐỂ GIẢI MỘT HỆ TUYẾN TÍNH</vt:lpstr>
      <vt:lpstr>PHÉP RÚT GỌN HÀNG ĐỂ GIẢI MỘT HỆ TUYẾN TÍNH</vt:lpstr>
    </vt:vector>
  </TitlesOfParts>
  <Company>© 2012 Pearson Education, Inc. All rights reserved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Banh Duc Dung</cp:lastModifiedBy>
  <cp:revision>1042</cp:revision>
  <dcterms:created xsi:type="dcterms:W3CDTF">2005-10-22T18:34:54Z</dcterms:created>
  <dcterms:modified xsi:type="dcterms:W3CDTF">2016-08-28T21:21:39Z</dcterms:modified>
</cp:coreProperties>
</file>