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1"/>
  </p:notesMasterIdLst>
  <p:sldIdLst>
    <p:sldId id="424" r:id="rId2"/>
    <p:sldId id="441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42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D7791B"/>
    <a:srgbClr val="4C7816"/>
    <a:srgbClr val="528218"/>
    <a:srgbClr val="B6CEAA"/>
    <a:srgbClr val="ADC8A0"/>
    <a:srgbClr val="077C97"/>
    <a:srgbClr val="CD8019"/>
    <a:srgbClr val="00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2" autoAdjust="0"/>
    <p:restoredTop sz="98725" autoAdjust="0"/>
  </p:normalViewPr>
  <p:slideViewPr>
    <p:cSldViewPr>
      <p:cViewPr varScale="1">
        <p:scale>
          <a:sx n="73" d="100"/>
          <a:sy n="73" d="100"/>
        </p:scale>
        <p:origin x="-1194" y="-90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8.wmf"/><Relationship Id="rId1" Type="http://schemas.openxmlformats.org/officeDocument/2006/relationships/image" Target="../media/image37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045F40-3AB8-407F-9850-3478155B2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89572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2C089164-7A44-4765-B7AB-44E39E74027A}" type="slidenum">
              <a:rPr lang="en-US" altLang="en-US" sz="1200" smtClean="0">
                <a:latin typeface="Arial" panose="020B0604020202020204" pitchFamily="34" charset="0"/>
              </a:rPr>
              <a:pPr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8552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FED2CD1C-9577-4EAA-A8E6-5F64600F71C9}" type="slidenum">
              <a:rPr lang="en-US" altLang="en-US" sz="1200" smtClean="0"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4819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earson_ppt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1295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1.3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19354800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448300" y="2041468"/>
            <a:ext cx="3213100" cy="401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 bwMode="auto">
          <a:xfrm>
            <a:off x="1752600" y="6305550"/>
            <a:ext cx="6934200" cy="47625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12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>
              <a:defRPr/>
            </a:pPr>
            <a:r>
              <a:rPr lang="en-US" altLang="en-US" dirty="0"/>
              <a:t> © 2016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5146880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1.3- </a:t>
            </a:r>
            <a:fld id="{3F4DB7CA-CE12-4490-B64B-52E28435D08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17283830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1.3- </a:t>
            </a:r>
            <a:fld id="{96AB7F22-4695-4AC9-A6ED-53B216C3065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6319965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1.3- </a:t>
            </a:r>
            <a:fld id="{D316F722-97AF-4CE6-94EA-D51D8BB3214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359914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1.3- </a:t>
            </a:r>
            <a:fld id="{31E430A3-8FAD-4AC0-951A-E3F462069E6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70388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Slide 1.3- </a:t>
            </a:r>
            <a:fld id="{EDAB5F2A-05E6-4776-AC4D-63A0BDF0377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45" r:id="rId3"/>
    <p:sldLayoutId id="2147483757" r:id="rId4"/>
    <p:sldLayoutId id="2147483753" r:id="rId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5.emf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jpeg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endParaRPr lang="en-US" alt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PHƯƠNG TRÌNH VECTƠ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VÍ DỤ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Ví</a:t>
            </a:r>
            <a:r>
              <a:rPr lang="en-US" altLang="zh-TW" dirty="0"/>
              <a:t> </a:t>
            </a:r>
            <a:r>
              <a:rPr lang="en-US" altLang="zh-TW" dirty="0" err="1"/>
              <a:t>dụ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u = 3v</a:t>
            </a:r>
            <a:r>
              <a:rPr lang="en-US" altLang="zh-TW" baseline="-25000" dirty="0"/>
              <a:t>1</a:t>
            </a:r>
            <a:r>
              <a:rPr lang="en-US" altLang="zh-TW" dirty="0"/>
              <a:t>-2v</a:t>
            </a:r>
            <a:r>
              <a:rPr lang="en-US" altLang="zh-TW" baseline="-25000" dirty="0"/>
              <a:t>2</a:t>
            </a:r>
          </a:p>
          <a:p>
            <a:pPr lvl="1"/>
            <a:r>
              <a:rPr lang="en-US" altLang="zh-TW" dirty="0"/>
              <a:t>w=(5/2)v</a:t>
            </a:r>
            <a:r>
              <a:rPr lang="en-US" altLang="zh-TW" baseline="-25000" dirty="0"/>
              <a:t>1</a:t>
            </a:r>
            <a:r>
              <a:rPr lang="en-US" altLang="zh-TW" dirty="0"/>
              <a:t>-(1/2)v</a:t>
            </a:r>
            <a:r>
              <a:rPr lang="en-US" altLang="zh-TW" baseline="-25000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1.3- </a:t>
            </a:r>
            <a:fld id="{3F4DB7CA-CE12-4490-B64B-52E28435D088}" type="slidenum">
              <a:rPr lang="en-US" altLang="en-US" smtClean="0"/>
              <a:pPr>
                <a:defRPr/>
              </a:pPr>
              <a:t>10</a:t>
            </a:fld>
            <a:endParaRPr lang="en-CA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3130" y="3352800"/>
            <a:ext cx="5289804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87904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FF4B8E68-C955-4E87-A5C2-BBCD5331748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TỔ HỢP TUYẾN TÍNH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en-US" sz="2800" b="1" dirty="0" err="1"/>
              <a:t>Ví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dụ</a:t>
            </a:r>
            <a:r>
              <a:rPr lang="en-US" altLang="en-US" sz="2800" b="1" dirty="0"/>
              <a:t> 5:</a:t>
            </a:r>
            <a:r>
              <a:rPr lang="en-US" altLang="en-US" sz="2800" dirty="0"/>
              <a:t> Cho                   ,                 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                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Hãy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b="1" dirty="0"/>
              <a:t>b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sinh</a:t>
            </a:r>
            <a:r>
              <a:rPr lang="en-US" altLang="en-US" sz="2800" dirty="0"/>
              <a:t> (hay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viết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hay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Nghĩa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trọng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số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tồn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	  (1)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ph.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vectơ</a:t>
            </a:r>
            <a:r>
              <a:rPr lang="en-US" altLang="en-US" sz="2800" dirty="0"/>
              <a:t> (1)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hãy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.  </a:t>
            </a:r>
          </a:p>
        </p:txBody>
      </p:sp>
      <p:graphicFrame>
        <p:nvGraphicFramePr>
          <p:cNvPr id="67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4937038"/>
              </p:ext>
            </p:extLst>
          </p:nvPr>
        </p:nvGraphicFramePr>
        <p:xfrm>
          <a:off x="2895600" y="1117600"/>
          <a:ext cx="1536700" cy="1778000"/>
        </p:xfrm>
        <a:graphic>
          <a:graphicData uri="http://schemas.openxmlformats.org/presentationml/2006/ole">
            <p:oleObj spid="_x0000_s18518" name="Equation" r:id="rId3" imgW="1536700" imgH="1778000" progId="Equation.DSMT4">
              <p:embed/>
            </p:oleObj>
          </a:graphicData>
        </a:graphic>
      </p:graphicFrame>
      <p:graphicFrame>
        <p:nvGraphicFramePr>
          <p:cNvPr id="67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1101957"/>
              </p:ext>
            </p:extLst>
          </p:nvPr>
        </p:nvGraphicFramePr>
        <p:xfrm>
          <a:off x="4724400" y="1117600"/>
          <a:ext cx="1346200" cy="1778000"/>
        </p:xfrm>
        <a:graphic>
          <a:graphicData uri="http://schemas.openxmlformats.org/presentationml/2006/ole">
            <p:oleObj spid="_x0000_s18519" name="Equation" r:id="rId4" imgW="1346200" imgH="1778000" progId="Equation.DSMT4">
              <p:embed/>
            </p:oleObj>
          </a:graphicData>
        </a:graphic>
      </p:graphicFrame>
      <p:graphicFrame>
        <p:nvGraphicFramePr>
          <p:cNvPr id="67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8235633"/>
              </p:ext>
            </p:extLst>
          </p:nvPr>
        </p:nvGraphicFramePr>
        <p:xfrm>
          <a:off x="6629400" y="1117600"/>
          <a:ext cx="1422400" cy="1778000"/>
        </p:xfrm>
        <a:graphic>
          <a:graphicData uri="http://schemas.openxmlformats.org/presentationml/2006/ole">
            <p:oleObj spid="_x0000_s18520" name="Equation" r:id="rId5" imgW="1422400" imgH="1778000" progId="Equation.DSMT4">
              <p:embed/>
            </p:oleObj>
          </a:graphicData>
        </a:graphic>
      </p:graphicFrame>
      <p:graphicFrame>
        <p:nvGraphicFramePr>
          <p:cNvPr id="67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1487006"/>
              </p:ext>
            </p:extLst>
          </p:nvPr>
        </p:nvGraphicFramePr>
        <p:xfrm>
          <a:off x="3429000" y="5080000"/>
          <a:ext cx="2260600" cy="482600"/>
        </p:xfrm>
        <a:graphic>
          <a:graphicData uri="http://schemas.openxmlformats.org/presentationml/2006/ole">
            <p:oleObj spid="_x0000_s18521" name="Equation" r:id="rId6" imgW="2260600" imgH="482600" progId="Equation.DSMT4">
              <p:embed/>
            </p:oleObj>
          </a:graphicData>
        </a:graphic>
      </p:graphicFrame>
      <p:sp>
        <p:nvSpPr>
          <p:cNvPr id="18441" name="Footer Placeholder 5"/>
          <p:cNvSpPr txBox="1">
            <a:spLocks/>
          </p:cNvSpPr>
          <p:nvPr/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  <a:sym typeface="Symbol" panose="05050102010706020507" pitchFamily="18" charset="2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35F72A40-744C-4671-B73E-158FFD6F0F5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TỔ HỢP TUYẾN TÍNH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err="1"/>
              <a:t>Lời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giải</a:t>
            </a:r>
            <a:r>
              <a:rPr lang="en-US" altLang="en-US" sz="2800" b="1" dirty="0"/>
              <a:t>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hướng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cộng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</a:p>
        </p:txBody>
      </p:sp>
      <p:graphicFrame>
        <p:nvGraphicFramePr>
          <p:cNvPr id="67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2002404"/>
              </p:ext>
            </p:extLst>
          </p:nvPr>
        </p:nvGraphicFramePr>
        <p:xfrm>
          <a:off x="2667000" y="2184400"/>
          <a:ext cx="3657600" cy="1778000"/>
        </p:xfrm>
        <a:graphic>
          <a:graphicData uri="http://schemas.openxmlformats.org/presentationml/2006/ole">
            <p:oleObj spid="_x0000_s19508" name="Equation" r:id="rId3" imgW="3657600" imgH="1778000" progId="Equation.DSMT4">
              <p:embed/>
            </p:oleObj>
          </a:graphicData>
        </a:graphic>
      </p:graphicFrame>
      <p:sp>
        <p:nvSpPr>
          <p:cNvPr id="673797" name="Line 5"/>
          <p:cNvSpPr>
            <a:spLocks noChangeShapeType="1"/>
          </p:cNvSpPr>
          <p:nvPr/>
        </p:nvSpPr>
        <p:spPr bwMode="auto">
          <a:xfrm flipV="1">
            <a:off x="3505200" y="38735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798" name="Line 6"/>
          <p:cNvSpPr>
            <a:spLocks noChangeShapeType="1"/>
          </p:cNvSpPr>
          <p:nvPr/>
        </p:nvSpPr>
        <p:spPr bwMode="auto">
          <a:xfrm flipV="1">
            <a:off x="4876800" y="38735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799" name="Line 7"/>
          <p:cNvSpPr>
            <a:spLocks noChangeShapeType="1"/>
          </p:cNvSpPr>
          <p:nvPr/>
        </p:nvSpPr>
        <p:spPr bwMode="auto">
          <a:xfrm flipV="1">
            <a:off x="5943600" y="38862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800" name="Text Box 8" descr="Pink tissue paper"/>
          <p:cNvSpPr txBox="1">
            <a:spLocks noChangeArrowheads="1"/>
          </p:cNvSpPr>
          <p:nvPr/>
        </p:nvSpPr>
        <p:spPr bwMode="auto">
          <a:xfrm>
            <a:off x="3200400" y="4191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99FF"/>
                </a:solidFill>
              </a:rPr>
              <a:t>a</a:t>
            </a:r>
            <a:r>
              <a:rPr lang="en-US" altLang="en-US" sz="2400" baseline="-25000">
                <a:solidFill>
                  <a:srgbClr val="0099FF"/>
                </a:solidFill>
              </a:rPr>
              <a:t>1</a:t>
            </a:r>
          </a:p>
        </p:txBody>
      </p:sp>
      <p:sp>
        <p:nvSpPr>
          <p:cNvPr id="673801" name="Text Box 9" descr="Pink tissue paper"/>
          <p:cNvSpPr txBox="1">
            <a:spLocks noChangeArrowheads="1"/>
          </p:cNvSpPr>
          <p:nvPr/>
        </p:nvSpPr>
        <p:spPr bwMode="auto">
          <a:xfrm>
            <a:off x="4572000" y="4191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99FF"/>
                </a:solidFill>
              </a:rPr>
              <a:t>a</a:t>
            </a:r>
            <a:r>
              <a:rPr lang="en-US" altLang="en-US" sz="2400" baseline="-25000">
                <a:solidFill>
                  <a:srgbClr val="0099FF"/>
                </a:solidFill>
              </a:rPr>
              <a:t>2</a:t>
            </a:r>
          </a:p>
        </p:txBody>
      </p:sp>
      <p:sp>
        <p:nvSpPr>
          <p:cNvPr id="673802" name="Text Box 10" descr="Pink tissue paper"/>
          <p:cNvSpPr txBox="1">
            <a:spLocks noChangeArrowheads="1"/>
          </p:cNvSpPr>
          <p:nvPr/>
        </p:nvSpPr>
        <p:spPr bwMode="auto">
          <a:xfrm>
            <a:off x="5638800" y="4191000"/>
            <a:ext cx="76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99FF"/>
                </a:solidFill>
              </a:rPr>
              <a:t>b</a:t>
            </a:r>
            <a:endParaRPr lang="en-US" altLang="en-US" sz="2400" baseline="-25000">
              <a:solidFill>
                <a:srgbClr val="0099FF"/>
              </a:solidFill>
            </a:endParaRPr>
          </a:p>
        </p:txBody>
      </p:sp>
      <p:graphicFrame>
        <p:nvGraphicFramePr>
          <p:cNvPr id="673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9059986"/>
              </p:ext>
            </p:extLst>
          </p:nvPr>
        </p:nvGraphicFramePr>
        <p:xfrm>
          <a:off x="3505200" y="4800600"/>
          <a:ext cx="3594100" cy="1778000"/>
        </p:xfrm>
        <a:graphic>
          <a:graphicData uri="http://schemas.openxmlformats.org/presentationml/2006/ole">
            <p:oleObj spid="_x0000_s19509" name="Equation" r:id="rId6" imgW="3594100" imgH="1778000" progId="Equation.DSMT4">
              <p:embed/>
            </p:oleObj>
          </a:graphicData>
        </a:graphic>
      </p:graphicFrame>
      <p:sp>
        <p:nvSpPr>
          <p:cNvPr id="19469" name="Footer Placeholder 5"/>
          <p:cNvSpPr txBox="1">
            <a:spLocks/>
          </p:cNvSpPr>
          <p:nvPr/>
        </p:nvSpPr>
        <p:spPr bwMode="auto">
          <a:xfrm>
            <a:off x="457200" y="6229350"/>
            <a:ext cx="632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  <a:sym typeface="Symbol" panose="05050102010706020507" pitchFamily="18" charset="2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07E849F6-9328-4BFA-B20A-DC586ABEAA2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TỔ HỢP TUYẾN TÍNH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và</a:t>
            </a: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.             	 (2)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</a:t>
            </a:r>
          </a:p>
          <a:p>
            <a:pPr eaLnBrk="1" hangingPunct="1"/>
            <a:r>
              <a:rPr lang="en-US" altLang="en-US" sz="2800" dirty="0" err="1"/>
              <a:t>Các</a:t>
            </a:r>
            <a:r>
              <a:rPr lang="en-US" altLang="en-US" sz="2800" dirty="0"/>
              <a:t> v</a:t>
            </a:r>
            <a:r>
              <a:rPr lang="vi-VN" altLang="en-US" sz="2800" dirty="0"/>
              <a:t>ectơ</a:t>
            </a:r>
            <a:r>
              <a:rPr lang="en-US" altLang="en-US" sz="2800" dirty="0"/>
              <a:t> ở </a:t>
            </a:r>
            <a:r>
              <a:rPr lang="en-US" altLang="en-US" sz="2800" dirty="0" err="1"/>
              <a:t>vế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Nghĩa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,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thỏa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(1)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thỏa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	 (3)</a:t>
            </a:r>
          </a:p>
        </p:txBody>
      </p:sp>
      <p:graphicFrame>
        <p:nvGraphicFramePr>
          <p:cNvPr id="674820" name="Object 4"/>
          <p:cNvGraphicFramePr>
            <a:graphicFrameLocks noChangeAspect="1"/>
          </p:cNvGraphicFramePr>
          <p:nvPr/>
        </p:nvGraphicFramePr>
        <p:xfrm>
          <a:off x="1600200" y="1371600"/>
          <a:ext cx="3213100" cy="1778000"/>
        </p:xfrm>
        <a:graphic>
          <a:graphicData uri="http://schemas.openxmlformats.org/presentationml/2006/ole">
            <p:oleObj spid="_x0000_s20528" name="Equation" r:id="rId3" imgW="3213100" imgH="1778000" progId="Equation.DSMT4">
              <p:embed/>
            </p:oleObj>
          </a:graphicData>
        </a:graphic>
      </p:graphicFrame>
      <p:graphicFrame>
        <p:nvGraphicFramePr>
          <p:cNvPr id="674821" name="Object 5"/>
          <p:cNvGraphicFramePr>
            <a:graphicFrameLocks noChangeAspect="1"/>
          </p:cNvGraphicFramePr>
          <p:nvPr/>
        </p:nvGraphicFramePr>
        <p:xfrm>
          <a:off x="3497263" y="5067300"/>
          <a:ext cx="2255837" cy="1562100"/>
        </p:xfrm>
        <a:graphic>
          <a:graphicData uri="http://schemas.openxmlformats.org/presentationml/2006/ole">
            <p:oleObj spid="_x0000_s20529" name="Equation" r:id="rId4" imgW="2476500" imgH="1714500" progId="Equation.DSMT4">
              <p:embed/>
            </p:oleObj>
          </a:graphicData>
        </a:graphic>
      </p:graphicFrame>
      <p:sp>
        <p:nvSpPr>
          <p:cNvPr id="20487" name="Footer Placeholder 5"/>
          <p:cNvSpPr txBox="1">
            <a:spLocks/>
          </p:cNvSpPr>
          <p:nvPr/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  <a:sym typeface="Symbol" panose="05050102010706020507" pitchFamily="18" charset="2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937CD8F9-A430-4841-A7F8-E3D70B39F89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TỔ HỢP TUYẾN TÍNH</a:t>
            </a:r>
          </a:p>
        </p:txBody>
      </p:sp>
      <p:graphicFrame>
        <p:nvGraphicFramePr>
          <p:cNvPr id="6758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2075760"/>
              </p:ext>
            </p:extLst>
          </p:nvPr>
        </p:nvGraphicFramePr>
        <p:xfrm>
          <a:off x="3352800" y="4648200"/>
          <a:ext cx="3200400" cy="1663700"/>
        </p:xfrm>
        <a:graphic>
          <a:graphicData uri="http://schemas.openxmlformats.org/presentationml/2006/ole">
            <p:oleObj spid="_x0000_s21611" name="Equation" r:id="rId3" imgW="3200400" imgH="1663700" progId="Equation.DSMT4">
              <p:embed/>
            </p:oleObj>
          </a:graphicData>
        </a:graphic>
      </p:graphicFrame>
      <p:sp>
        <p:nvSpPr>
          <p:cNvPr id="21514" name="Footer Placeholder 5"/>
          <p:cNvSpPr txBox="1">
            <a:spLocks/>
          </p:cNvSpPr>
          <p:nvPr/>
        </p:nvSpPr>
        <p:spPr bwMode="auto">
          <a:xfrm>
            <a:off x="457200" y="6307138"/>
            <a:ext cx="632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  <a:sym typeface="Symbol" panose="05050102010706020507" pitchFamily="18" charset="2"/>
              </a:rPr>
              <a:t> © 2016 Pearson Education, Ltd.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53000"/>
              </a:xfrm>
            </p:spPr>
            <p:txBody>
              <a:bodyPr/>
              <a:lstStyle/>
              <a:p>
                <a:r>
                  <a:rPr lang="en-US" sz="2800" dirty="0"/>
                  <a:t>Để </a:t>
                </a:r>
                <a:r>
                  <a:rPr lang="en-US" sz="2800" dirty="0" err="1"/>
                  <a:t>giải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hệ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này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hãy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rút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gọn</a:t>
                </a:r>
                <a:r>
                  <a:rPr lang="en-US" sz="2800" dirty="0"/>
                  <a:t> hang ma </a:t>
                </a:r>
                <a:r>
                  <a:rPr lang="en-US" sz="2800" dirty="0" err="1"/>
                  <a:t>trận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bổ</a:t>
                </a:r>
                <a:r>
                  <a:rPr lang="en-US" sz="2800" dirty="0"/>
                  <a:t> sung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hệ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sau</a:t>
                </a:r>
                <a:r>
                  <a:rPr lang="en-US" sz="2800" dirty="0"/>
                  <a:t>: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 err="1"/>
                  <a:t>Nghiệm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(3)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		     . Do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, </a:t>
                </a:r>
                <a:r>
                  <a:rPr lang="en-US" sz="2800" b="1" dirty="0"/>
                  <a:t>b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tổ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hợp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tuyến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trọng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           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           . </a:t>
                </a:r>
                <a:r>
                  <a:rPr lang="en-US" sz="2800" dirty="0" err="1"/>
                  <a:t>Nghĩa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,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53000"/>
              </a:xfrm>
              <a:blipFill>
                <a:blip r:embed="rId4" cstate="print"/>
                <a:stretch>
                  <a:fillRect l="-1259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2228600"/>
            <a:ext cx="7866151" cy="971800"/>
          </a:xfrm>
          <a:prstGeom prst="rect">
            <a:avLst/>
          </a:prstGeom>
        </p:spPr>
      </p:pic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8497592"/>
              </p:ext>
            </p:extLst>
          </p:nvPr>
        </p:nvGraphicFramePr>
        <p:xfrm>
          <a:off x="3530600" y="3200400"/>
          <a:ext cx="2032000" cy="482600"/>
        </p:xfrm>
        <a:graphic>
          <a:graphicData uri="http://schemas.openxmlformats.org/presentationml/2006/ole">
            <p:oleObj spid="_x0000_s21612" name="Equation" r:id="rId6" imgW="2031840" imgH="482400" progId="Equation.DSMT4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7106866"/>
              </p:ext>
            </p:extLst>
          </p:nvPr>
        </p:nvGraphicFramePr>
        <p:xfrm>
          <a:off x="7315200" y="3657600"/>
          <a:ext cx="939800" cy="482600"/>
        </p:xfrm>
        <a:graphic>
          <a:graphicData uri="http://schemas.openxmlformats.org/presentationml/2006/ole">
            <p:oleObj spid="_x0000_s21613" name="Equation" r:id="rId7" imgW="939600" imgH="482400" progId="Equation.DSMT4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9051622"/>
              </p:ext>
            </p:extLst>
          </p:nvPr>
        </p:nvGraphicFramePr>
        <p:xfrm>
          <a:off x="1295400" y="4089400"/>
          <a:ext cx="990600" cy="482600"/>
        </p:xfrm>
        <a:graphic>
          <a:graphicData uri="http://schemas.openxmlformats.org/presentationml/2006/ole">
            <p:oleObj spid="_x0000_s21614" name="Equation" r:id="rId8" imgW="990360" imgH="4824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29BE77E2-5EFC-4A67-A8CC-4E53A8E1482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TỔ HỢP TUYẾN TÍNH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Bây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giờ</a:t>
            </a:r>
            <a:r>
              <a:rPr lang="en-US" altLang="en-US" sz="2800" dirty="0"/>
              <a:t>, ta </a:t>
            </a:r>
            <a:r>
              <a:rPr lang="en-US" altLang="en-US" sz="2800" dirty="0" err="1"/>
              <a:t>nhận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thấy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ban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b="1" dirty="0"/>
              <a:t>b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 </a:t>
            </a:r>
            <a:r>
              <a:rPr lang="en-US" altLang="en-US" sz="2800" dirty="0" err="1"/>
              <a:t>mà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chúng</a:t>
            </a:r>
            <a:r>
              <a:rPr lang="en-US" altLang="en-US" sz="2800" dirty="0"/>
              <a:t> ta </a:t>
            </a:r>
            <a:r>
              <a:rPr lang="en-US" altLang="en-US" sz="2800" dirty="0" err="1"/>
              <a:t>đã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: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 err="1"/>
              <a:t>Viết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(4)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77892" name="Object 4"/>
          <p:cNvGraphicFramePr>
            <a:graphicFrameLocks noChangeAspect="1"/>
          </p:cNvGraphicFramePr>
          <p:nvPr/>
        </p:nvGraphicFramePr>
        <p:xfrm>
          <a:off x="3124200" y="2514600"/>
          <a:ext cx="2197100" cy="1778000"/>
        </p:xfrm>
        <a:graphic>
          <a:graphicData uri="http://schemas.openxmlformats.org/presentationml/2006/ole">
            <p:oleObj spid="_x0000_s22580" name="Equation" r:id="rId3" imgW="2197100" imgH="1778000" progId="Equation.DSMT4">
              <p:embed/>
            </p:oleObj>
          </a:graphicData>
        </a:graphic>
      </p:graphicFrame>
      <p:sp>
        <p:nvSpPr>
          <p:cNvPr id="677893" name="Line 5"/>
          <p:cNvSpPr>
            <a:spLocks noChangeShapeType="1"/>
          </p:cNvSpPr>
          <p:nvPr/>
        </p:nvSpPr>
        <p:spPr bwMode="auto">
          <a:xfrm flipV="1">
            <a:off x="3657600" y="41148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4" name="Line 6"/>
          <p:cNvSpPr>
            <a:spLocks noChangeShapeType="1"/>
          </p:cNvSpPr>
          <p:nvPr/>
        </p:nvSpPr>
        <p:spPr bwMode="auto">
          <a:xfrm flipV="1">
            <a:off x="4267200" y="41148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5" name="Line 7"/>
          <p:cNvSpPr>
            <a:spLocks noChangeShapeType="1"/>
          </p:cNvSpPr>
          <p:nvPr/>
        </p:nvSpPr>
        <p:spPr bwMode="auto">
          <a:xfrm flipV="1">
            <a:off x="4953000" y="41148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6" name="Text Box 8" descr="Pink tissue paper"/>
          <p:cNvSpPr txBox="1">
            <a:spLocks noChangeArrowheads="1"/>
          </p:cNvSpPr>
          <p:nvPr/>
        </p:nvSpPr>
        <p:spPr bwMode="auto">
          <a:xfrm>
            <a:off x="3352800" y="4419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99FF"/>
                </a:solidFill>
              </a:rPr>
              <a:t>a</a:t>
            </a:r>
            <a:r>
              <a:rPr lang="en-US" altLang="en-US" sz="2400" baseline="-25000">
                <a:solidFill>
                  <a:srgbClr val="0099FF"/>
                </a:solidFill>
              </a:rPr>
              <a:t>1</a:t>
            </a:r>
          </a:p>
        </p:txBody>
      </p:sp>
      <p:sp>
        <p:nvSpPr>
          <p:cNvPr id="677897" name="Text Box 9" descr="Pink tissue paper"/>
          <p:cNvSpPr txBox="1">
            <a:spLocks noChangeArrowheads="1"/>
          </p:cNvSpPr>
          <p:nvPr/>
        </p:nvSpPr>
        <p:spPr bwMode="auto">
          <a:xfrm>
            <a:off x="4038600" y="4419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99FF"/>
                </a:solidFill>
              </a:rPr>
              <a:t>a</a:t>
            </a:r>
            <a:r>
              <a:rPr lang="en-US" altLang="en-US" sz="2400" baseline="-25000">
                <a:solidFill>
                  <a:srgbClr val="0099FF"/>
                </a:solidFill>
              </a:rPr>
              <a:t>2</a:t>
            </a:r>
          </a:p>
        </p:txBody>
      </p:sp>
      <p:sp>
        <p:nvSpPr>
          <p:cNvPr id="677898" name="Text Box 10" descr="Pink tissue paper"/>
          <p:cNvSpPr txBox="1">
            <a:spLocks noChangeArrowheads="1"/>
          </p:cNvSpPr>
          <p:nvPr/>
        </p:nvSpPr>
        <p:spPr bwMode="auto">
          <a:xfrm>
            <a:off x="4800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99FF"/>
                </a:solidFill>
              </a:rPr>
              <a:t>b</a:t>
            </a:r>
          </a:p>
        </p:txBody>
      </p:sp>
      <p:graphicFrame>
        <p:nvGraphicFramePr>
          <p:cNvPr id="677899" name="Object 11"/>
          <p:cNvGraphicFramePr>
            <a:graphicFrameLocks noChangeAspect="1"/>
          </p:cNvGraphicFramePr>
          <p:nvPr/>
        </p:nvGraphicFramePr>
        <p:xfrm>
          <a:off x="3352800" y="5486400"/>
          <a:ext cx="1930400" cy="558800"/>
        </p:xfrm>
        <a:graphic>
          <a:graphicData uri="http://schemas.openxmlformats.org/presentationml/2006/ole">
            <p:oleObj spid="_x0000_s22581" name="Equation" r:id="rId6" imgW="1930400" imgH="558800" progId="Equation.DSMT4">
              <p:embed/>
            </p:oleObj>
          </a:graphicData>
        </a:graphic>
      </p:graphicFrame>
      <p:sp>
        <p:nvSpPr>
          <p:cNvPr id="22541" name="Footer Placeholder 5"/>
          <p:cNvSpPr txBox="1">
            <a:spLocks/>
          </p:cNvSpPr>
          <p:nvPr/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  <a:sym typeface="Symbol" panose="05050102010706020507" pitchFamily="18" charset="2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42ECDE87-3BAA-4A85-BCE1-EB5EE359261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TỔ HỢP TUYẾN TÍNH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vectơ</a:t>
            </a:r>
            <a:r>
              <a:rPr lang="en-US" alt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cùng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tập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nghiệm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	(5)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Đặc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biệt</a:t>
            </a:r>
            <a:r>
              <a:rPr lang="en-US" altLang="en-US" sz="2800" dirty="0"/>
              <a:t>, </a:t>
            </a:r>
            <a:r>
              <a:rPr lang="en-US" altLang="en-US" sz="2800" b="1" dirty="0"/>
              <a:t>b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bởi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a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chỉ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tuyến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(5) </a:t>
            </a:r>
            <a:r>
              <a:rPr lang="en-US" altLang="en-US" sz="2800" dirty="0" err="1"/>
              <a:t>tồn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78916" name="Object 4"/>
          <p:cNvGraphicFramePr>
            <a:graphicFrameLocks noChangeAspect="1"/>
          </p:cNvGraphicFramePr>
          <p:nvPr/>
        </p:nvGraphicFramePr>
        <p:xfrm>
          <a:off x="2667000" y="2057400"/>
          <a:ext cx="3924300" cy="482600"/>
        </p:xfrm>
        <a:graphic>
          <a:graphicData uri="http://schemas.openxmlformats.org/presentationml/2006/ole">
            <p:oleObj spid="_x0000_s23600" name="Equation" r:id="rId3" imgW="3924300" imgH="482600" progId="Equation.DSMT4">
              <p:embed/>
            </p:oleObj>
          </a:graphicData>
        </a:graphic>
      </p:graphicFrame>
      <p:graphicFrame>
        <p:nvGraphicFramePr>
          <p:cNvPr id="678917" name="Object 5"/>
          <p:cNvGraphicFramePr>
            <a:graphicFrameLocks noChangeAspect="1"/>
          </p:cNvGraphicFramePr>
          <p:nvPr/>
        </p:nvGraphicFramePr>
        <p:xfrm>
          <a:off x="2438400" y="3429000"/>
          <a:ext cx="3390900" cy="558800"/>
        </p:xfrm>
        <a:graphic>
          <a:graphicData uri="http://schemas.openxmlformats.org/presentationml/2006/ole">
            <p:oleObj spid="_x0000_s23601" name="Equation" r:id="rId4" imgW="3390900" imgH="558800" progId="Equation.DSMT4">
              <p:embed/>
            </p:oleObj>
          </a:graphicData>
        </a:graphic>
      </p:graphicFrame>
      <p:sp>
        <p:nvSpPr>
          <p:cNvPr id="23559" name="Footer Placeholder 5"/>
          <p:cNvSpPr txBox="1">
            <a:spLocks/>
          </p:cNvSpPr>
          <p:nvPr/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  <a:sym typeface="Symbol" panose="05050102010706020507" pitchFamily="18" charset="2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C308C21A-431D-428E-89C3-4FC117F499C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TỔ HỢP TUYẾN TÍNH</a:t>
            </a:r>
          </a:p>
        </p:txBody>
      </p:sp>
      <p:graphicFrame>
        <p:nvGraphicFramePr>
          <p:cNvPr id="67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0111798"/>
              </p:ext>
            </p:extLst>
          </p:nvPr>
        </p:nvGraphicFramePr>
        <p:xfrm>
          <a:off x="2743200" y="4572000"/>
          <a:ext cx="3327400" cy="520700"/>
        </p:xfrm>
        <a:graphic>
          <a:graphicData uri="http://schemas.openxmlformats.org/presentationml/2006/ole">
            <p:oleObj spid="_x0000_s24604" name="Equation" r:id="rId3" imgW="3327400" imgH="520700" progId="Equation.DSMT4">
              <p:embed/>
            </p:oleObj>
          </a:graphicData>
        </a:graphic>
      </p:graphicFrame>
      <p:sp>
        <p:nvSpPr>
          <p:cNvPr id="24582" name="Footer Placeholder 5"/>
          <p:cNvSpPr txBox="1">
            <a:spLocks/>
          </p:cNvSpPr>
          <p:nvPr/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  <a:sym typeface="Symbol" panose="05050102010706020507" pitchFamily="18" charset="2"/>
              </a:rPr>
              <a:t> © 2016 Pearson Education, Ltd.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72000"/>
              </a:xfrm>
            </p:spPr>
            <p:txBody>
              <a:bodyPr/>
              <a:lstStyle/>
              <a:p>
                <a:r>
                  <a:rPr lang="en-US" sz="2800" b="1" dirty="0"/>
                  <a:t>Định </a:t>
                </a:r>
                <a:r>
                  <a:rPr lang="en-US" sz="2800" b="1" dirty="0" err="1"/>
                  <a:t>nghĩa</a:t>
                </a:r>
                <a:r>
                  <a:rPr lang="en-US" sz="2800" b="1" dirty="0"/>
                  <a:t>: </a:t>
                </a:r>
                <a:r>
                  <a:rPr lang="en-US" sz="2800" dirty="0" err="1"/>
                  <a:t>Nếu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dirty="0" err="1"/>
                  <a:t>nằm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dirty="0"/>
                  <a:t> , </a:t>
                </a:r>
                <a:r>
                  <a:rPr lang="en-US" sz="2800" dirty="0" err="1"/>
                  <a:t>thì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tập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cả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tổ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hợp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tuyến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kí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hiệu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bởi</a:t>
                </a:r>
                <a:r>
                  <a:rPr lang="en-US" sz="2800" dirty="0"/>
                  <a:t> Span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gọi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b="1" dirty="0" err="1"/>
                  <a:t>tập</a:t>
                </a:r>
                <a:r>
                  <a:rPr lang="en-US" sz="2800" b="1" dirty="0"/>
                  <a:t> con </a:t>
                </a:r>
                <a:r>
                  <a:rPr lang="en-US" sz="2800" b="1" dirty="0" err="1"/>
                  <a:t>của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/>
                  <a:t>sinh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bởi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. </a:t>
                </a:r>
                <a:r>
                  <a:rPr lang="en-US" sz="2800" dirty="0" err="1"/>
                  <a:t>Nghĩa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, Span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tập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cả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vectơ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sao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viết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dưới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dạng</a:t>
                </a:r>
                <a:r>
                  <a:rPr lang="en-US" sz="2800" dirty="0"/>
                  <a:t> 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vô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hướng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72000"/>
              </a:xfrm>
              <a:blipFill>
                <a:blip r:embed="rId4" cstate="print"/>
                <a:stretch>
                  <a:fillRect l="-1214" t="-1467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9737D4E7-9728-4A6E-A8F5-87D2FB1D019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MÔ TẢ HÌNH HỌC CỦA SPAN{v}</a:t>
            </a:r>
          </a:p>
        </p:txBody>
      </p:sp>
      <p:pic>
        <p:nvPicPr>
          <p:cNvPr id="680967" name="Picture 7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8100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Footer Placeholder 5"/>
          <p:cNvSpPr txBox="1">
            <a:spLocks/>
          </p:cNvSpPr>
          <p:nvPr/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  <a:sym typeface="Symbol" panose="05050102010706020507" pitchFamily="18" charset="2"/>
              </a:rPr>
              <a:t> © 2016 Pearson Education, Ltd.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Cho </a:t>
                </a:r>
                <a:r>
                  <a:rPr lang="en-US" sz="2800" b="1" dirty="0"/>
                  <a:t>v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vectơ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khác</a:t>
                </a:r>
                <a:r>
                  <a:rPr lang="en-US" sz="2800" dirty="0"/>
                  <a:t> 0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dirty="0"/>
                  <a:t>. </a:t>
                </a:r>
                <a:r>
                  <a:rPr lang="en-US" sz="2800" dirty="0" err="1"/>
                  <a:t>Khi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, Span{</a:t>
                </a:r>
                <a:r>
                  <a:rPr lang="en-US" sz="2800" b="1" dirty="0"/>
                  <a:t>v</a:t>
                </a:r>
                <a:r>
                  <a:rPr lang="en-US" sz="2800" dirty="0"/>
                  <a:t>}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tập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cả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tích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vô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hướng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b="1" dirty="0"/>
                  <a:t>v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tập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điểm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đường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thẳng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đi</a:t>
                </a:r>
                <a:r>
                  <a:rPr lang="en-US" sz="2800" dirty="0"/>
                  <a:t> qua </a:t>
                </a:r>
                <a:r>
                  <a:rPr lang="en-US" sz="2800" b="1" dirty="0"/>
                  <a:t>v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b="1" dirty="0"/>
                  <a:t>0</a:t>
                </a:r>
                <a:r>
                  <a:rPr lang="en-US" sz="2800" dirty="0"/>
                  <a:t>. </a:t>
                </a:r>
                <a:r>
                  <a:rPr lang="en-US" sz="2800" dirty="0" err="1"/>
                  <a:t>Xem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Hình</a:t>
                </a:r>
                <a:r>
                  <a:rPr lang="en-US" sz="2800" dirty="0"/>
                  <a:t> 10 </a:t>
                </a:r>
                <a:r>
                  <a:rPr lang="en-US" sz="2800" dirty="0" err="1"/>
                  <a:t>dưới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đây</a:t>
                </a:r>
                <a:r>
                  <a:rPr lang="en-US" sz="2800" dirty="0"/>
                  <a:t>: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 cstate="print"/>
                <a:stretch>
                  <a:fillRect l="-1259" t="-1200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B9A393BD-8D33-4B65-8BCB-4937B7F8169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MÔ </a:t>
            </a:r>
            <a:r>
              <a:rPr lang="en-US" altLang="en-US" dirty="0"/>
              <a:t>TẢ HÌNH HỌC CỦA SPAN{</a:t>
            </a:r>
            <a:r>
              <a:rPr lang="en-US" altLang="en-US" dirty="0" err="1"/>
              <a:t>u,v</a:t>
            </a:r>
            <a:r>
              <a:rPr lang="en-US" altLang="en-US" dirty="0"/>
              <a:t>}</a:t>
            </a:r>
          </a:p>
        </p:txBody>
      </p:sp>
      <p:pic>
        <p:nvPicPr>
          <p:cNvPr id="681992" name="Picture 8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62400"/>
            <a:ext cx="3048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Footer Placeholder 5"/>
          <p:cNvSpPr txBox="1">
            <a:spLocks/>
          </p:cNvSpPr>
          <p:nvPr/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  <a:sym typeface="Symbol" panose="05050102010706020507" pitchFamily="18" charset="2"/>
              </a:rPr>
              <a:t> © 2016 Pearson Education, Ltd.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267200"/>
              </a:xfrm>
            </p:spPr>
            <p:txBody>
              <a:bodyPr/>
              <a:lstStyle/>
              <a:p>
                <a:r>
                  <a:rPr lang="en-US" sz="2800" dirty="0" err="1"/>
                  <a:t>Nếu</a:t>
                </a:r>
                <a:r>
                  <a:rPr lang="en-US" sz="2800" dirty="0"/>
                  <a:t> </a:t>
                </a:r>
                <a:r>
                  <a:rPr lang="en-US" sz="2800" b="1" dirty="0"/>
                  <a:t>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b="1" dirty="0"/>
                  <a:t>v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vectơ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khác</a:t>
                </a:r>
                <a:r>
                  <a:rPr lang="en-US" sz="2800" dirty="0"/>
                  <a:t> 0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:r>
                  <a:rPr lang="en-US" sz="2800" b="1" dirty="0"/>
                  <a:t>v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không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bội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b="1" dirty="0"/>
                  <a:t>u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thì</a:t>
                </a:r>
                <a:r>
                  <a:rPr lang="en-US" sz="2800" dirty="0"/>
                  <a:t> Span{</a:t>
                </a:r>
                <a:r>
                  <a:rPr lang="en-US" sz="2800" b="1" dirty="0" err="1"/>
                  <a:t>u,v</a:t>
                </a:r>
                <a:r>
                  <a:rPr lang="en-US" sz="2800" dirty="0"/>
                  <a:t>}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mặt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phẳng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chứa</a:t>
                </a:r>
                <a:r>
                  <a:rPr lang="en-US" sz="2800" dirty="0"/>
                  <a:t> </a:t>
                </a:r>
                <a:r>
                  <a:rPr lang="en-US" sz="2800" b="1" dirty="0" err="1"/>
                  <a:t>u,v</a:t>
                </a:r>
                <a:r>
                  <a:rPr lang="en-US" sz="2800" b="1" dirty="0"/>
                  <a:t>,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b="1" dirty="0"/>
                  <a:t>0</a:t>
                </a:r>
                <a:r>
                  <a:rPr lang="en-US" sz="2800" dirty="0"/>
                  <a:t>. </a:t>
                </a:r>
              </a:p>
              <a:p>
                <a:r>
                  <a:rPr lang="en-US" sz="2800" dirty="0" err="1"/>
                  <a:t>Đặc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biệt</a:t>
                </a:r>
                <a:r>
                  <a:rPr lang="en-US" sz="2800" dirty="0"/>
                  <a:t>, Span{</a:t>
                </a:r>
                <a:r>
                  <a:rPr lang="en-US" sz="2800" b="1" dirty="0" err="1"/>
                  <a:t>u,v</a:t>
                </a:r>
                <a:r>
                  <a:rPr lang="en-US" sz="2800" dirty="0"/>
                  <a:t>} </a:t>
                </a:r>
                <a:r>
                  <a:rPr lang="en-US" sz="2800" dirty="0" err="1"/>
                  <a:t>chứa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đường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thẳng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đi</a:t>
                </a:r>
                <a:r>
                  <a:rPr lang="en-US" sz="2800" dirty="0"/>
                  <a:t> qua </a:t>
                </a:r>
                <a:r>
                  <a:rPr lang="en-US" sz="2800" b="1" dirty="0"/>
                  <a:t>v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b="1" dirty="0"/>
                  <a:t>0</a:t>
                </a:r>
                <a:r>
                  <a:rPr lang="en-US" sz="2800" dirty="0"/>
                  <a:t>. </a:t>
                </a:r>
                <a:r>
                  <a:rPr lang="en-US" sz="2800" dirty="0" err="1"/>
                  <a:t>Xem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Hình</a:t>
                </a:r>
                <a:r>
                  <a:rPr lang="en-US" sz="2800" dirty="0"/>
                  <a:t> 11 </a:t>
                </a:r>
                <a:r>
                  <a:rPr lang="en-US" sz="2800" dirty="0" err="1"/>
                  <a:t>dưới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đây</a:t>
                </a:r>
                <a:r>
                  <a:rPr lang="en-US" sz="2800" dirty="0"/>
                  <a:t>: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267200"/>
              </a:xfrm>
              <a:blipFill>
                <a:blip r:embed="rId3" cstate="print"/>
                <a:stretch>
                  <a:fillRect l="-1259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3F526252-E19B-4698-9912-AE9C98ACBF3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04800" y="6248400"/>
            <a:ext cx="63246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-635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PHƯƠNG TRÌNH VECTƠ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8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93700" y="1213644"/>
                <a:ext cx="8534400" cy="49403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800" b="1" dirty="0" err="1"/>
                  <a:t>Vectơ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trong</a:t>
                </a:r>
                <a:r>
                  <a:rPr lang="en-US" altLang="en-US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en-US" sz="2800" b="1" baseline="30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gồm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gọi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vi-VN" altLang="en-US" sz="2800" b="1" dirty="0"/>
                  <a:t>vectơ cột</a:t>
                </a:r>
                <a:r>
                  <a:rPr lang="en-US" altLang="en-US" sz="2800" dirty="0"/>
                  <a:t>, hay </a:t>
                </a:r>
                <a:r>
                  <a:rPr lang="en-US" altLang="en-US" sz="2800" dirty="0" err="1"/>
                  <a:t>đơn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giản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vi-VN" altLang="en-US" sz="2800" b="1" dirty="0"/>
                  <a:t>vectơ</a:t>
                </a:r>
                <a:r>
                  <a:rPr lang="en-US" altLang="en-US" sz="2800" dirty="0"/>
                  <a:t>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ví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dụ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về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hai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vị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trí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800" dirty="0"/>
                  <a:t>                                           ,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800" dirty="0"/>
                  <a:t>	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w</a:t>
                </a:r>
                <a:r>
                  <a:rPr lang="en-US" altLang="en-US" sz="2800" baseline="-25000" dirty="0"/>
                  <a:t>1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w</a:t>
                </a:r>
                <a:r>
                  <a:rPr lang="en-US" altLang="en-US" sz="2800" baseline="-25000" dirty="0"/>
                  <a:t>2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số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thực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tùy</a:t>
                </a:r>
                <a:r>
                  <a:rPr lang="en-US" altLang="en-US" sz="2800" dirty="0"/>
                  <a:t> ý.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err="1"/>
                  <a:t>Tập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cả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gồm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hai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vị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trí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kí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hiệu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bởi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800" dirty="0"/>
                  <a:t>   (</a:t>
                </a:r>
                <a:r>
                  <a:rPr lang="en-US" altLang="en-US" sz="2800" dirty="0" err="1"/>
                  <a:t>đọc</a:t>
                </a:r>
                <a:r>
                  <a:rPr lang="en-US" altLang="en-US" sz="2800" dirty="0"/>
                  <a:t> “r-</a:t>
                </a:r>
                <a:r>
                  <a:rPr lang="en-US" altLang="en-US" sz="2800" dirty="0" err="1"/>
                  <a:t>hai</a:t>
                </a:r>
                <a:r>
                  <a:rPr lang="en-US" altLang="en-US" sz="2800" dirty="0"/>
                  <a:t>”).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400" baseline="30000" dirty="0"/>
              </a:p>
            </p:txBody>
          </p:sp>
        </mc:Choice>
        <mc:Fallback>
          <p:sp>
            <p:nvSpPr>
              <p:cNvPr id="8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93700" y="1213644"/>
                <a:ext cx="8534400" cy="4940300"/>
              </a:xfrm>
              <a:blipFill>
                <a:blip r:embed="rId4" cstate="print"/>
                <a:stretch>
                  <a:fillRect l="-1500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64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2659908"/>
              </p:ext>
            </p:extLst>
          </p:nvPr>
        </p:nvGraphicFramePr>
        <p:xfrm>
          <a:off x="2705100" y="3112294"/>
          <a:ext cx="1524000" cy="1143000"/>
        </p:xfrm>
        <a:graphic>
          <a:graphicData uri="http://schemas.openxmlformats.org/presentationml/2006/ole">
            <p:oleObj spid="_x0000_s25620" name="Equation" r:id="rId5" imgW="1524000" imgH="11430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595574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6AD83494-27F3-43E7-8EB0-F6290859F37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126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PHƯƠNG TRÌNH VECTƠ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 Placeholder 1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295400"/>
                <a:ext cx="8229600" cy="5153819"/>
              </a:xfrm>
            </p:spPr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kí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hiệu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cho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tập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tất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cả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các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số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thực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xuất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hiện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trong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các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thành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phần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của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vectơ</a:t>
                </a:r>
                <a:r>
                  <a:rPr lang="en-US" sz="2800" dirty="0">
                    <a:ea typeface="Cambria Math" panose="02040503050406030204" pitchFamily="18" charset="0"/>
                  </a:rPr>
                  <a:t>,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và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số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mũ</a:t>
                </a:r>
                <a:r>
                  <a:rPr lang="en-US" sz="2800" dirty="0">
                    <a:ea typeface="Cambria Math" panose="02040503050406030204" pitchFamily="18" charset="0"/>
                  </a:rPr>
                  <a:t> 2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chỉ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rằng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mỗi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vectơ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chưa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hai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thành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phần</a:t>
                </a:r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Hai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vectơ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</a:rPr>
                  <a:t>trong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b="1" dirty="0" err="1"/>
                  <a:t>bằng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nhau</a:t>
                </a:r>
                <a:r>
                  <a:rPr lang="en-US" sz="2800" b="1" dirty="0"/>
                  <a:t> </a:t>
                </a:r>
                <a:r>
                  <a:rPr lang="en-US" sz="2800" dirty="0" err="1"/>
                  <a:t>nếu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chỉ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nếu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thành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phần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tương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ứng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chúng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bằng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nhau</a:t>
                </a:r>
                <a:r>
                  <a:rPr lang="en-US" sz="2800" dirty="0"/>
                  <a:t>.</a:t>
                </a:r>
                <a:endParaRPr lang="en-US" sz="2800" b="1" dirty="0"/>
              </a:p>
              <a:p>
                <a:r>
                  <a:rPr lang="en-US" sz="2800" dirty="0"/>
                  <a:t>Cho </a:t>
                </a:r>
                <a:r>
                  <a:rPr lang="en-US" sz="2800" dirty="0" err="1"/>
                  <a:t>hai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vectơ</a:t>
                </a:r>
                <a:r>
                  <a:rPr lang="en-US" sz="2800" dirty="0"/>
                  <a:t> </a:t>
                </a:r>
                <a:r>
                  <a:rPr lang="en-US" sz="2800" b="1" dirty="0"/>
                  <a:t>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b="1" dirty="0"/>
                  <a:t>v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:r>
                  <a:rPr lang="en-US" sz="2800" b="1" dirty="0" err="1"/>
                  <a:t>tổng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chúng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vectơ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u+v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nhận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bằng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cộng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thành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phần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tương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ứng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chúng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Cho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vectơ</a:t>
                </a:r>
                <a:r>
                  <a:rPr lang="en-US" sz="2800" dirty="0"/>
                  <a:t> </a:t>
                </a:r>
                <a:r>
                  <a:rPr lang="en-US" sz="2800" b="1" dirty="0"/>
                  <a:t>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thực</a:t>
                </a:r>
                <a:r>
                  <a:rPr lang="en-US" sz="2800" dirty="0"/>
                  <a:t> c, </a:t>
                </a:r>
                <a:r>
                  <a:rPr lang="en-US" sz="2800" dirty="0" err="1"/>
                  <a:t>nhân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vô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hướng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u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c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vectơ</a:t>
                </a:r>
                <a:r>
                  <a:rPr lang="en-US" sz="2800" dirty="0"/>
                  <a:t> c</a:t>
                </a:r>
                <a:r>
                  <a:rPr lang="en-US" sz="2800" b="1" dirty="0"/>
                  <a:t>u </a:t>
                </a:r>
                <a:r>
                  <a:rPr lang="en-US" sz="2800" dirty="0" err="1"/>
                  <a:t>nhận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bằng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nhân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mỗi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thành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phần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b="1" dirty="0"/>
                  <a:t>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c.</a:t>
                </a:r>
                <a:endParaRPr lang="en-US" sz="2800" b="1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95400"/>
                <a:ext cx="8229600" cy="5153819"/>
              </a:xfrm>
              <a:blipFill>
                <a:blip r:embed="rId2" cstate="print"/>
                <a:stretch>
                  <a:fillRect l="-1630" t="-1538" r="-1185" b="-2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7BB1F8B4-D6FA-4826-BFB1-2CE5894582F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PHƯƠNG TRÌNH VECTƠ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b="1" dirty="0" err="1"/>
              <a:t>Ví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dụ</a:t>
            </a:r>
            <a:r>
              <a:rPr lang="en-US" altLang="en-US" sz="2800" b="1" dirty="0"/>
              <a:t> 1:</a:t>
            </a:r>
            <a:r>
              <a:rPr lang="en-US" altLang="en-US" sz="2800" dirty="0"/>
              <a:t> Cho                  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                 , </a:t>
            </a:r>
            <a:r>
              <a:rPr lang="en-US" altLang="en-US" sz="2800" dirty="0" err="1"/>
              <a:t>hãy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/>
              <a:t>	4</a:t>
            </a:r>
            <a:r>
              <a:rPr lang="en-US" altLang="en-US" sz="2800" b="1" dirty="0"/>
              <a:t>u</a:t>
            </a:r>
            <a:r>
              <a:rPr lang="en-US" altLang="en-US" sz="2800" dirty="0"/>
              <a:t>,           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                    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b="1" dirty="0" err="1"/>
              <a:t>Lời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giải</a:t>
            </a:r>
            <a:r>
              <a:rPr lang="en-US" altLang="en-US" sz="2800" b="1" dirty="0"/>
              <a:t>:</a:t>
            </a:r>
            <a:r>
              <a:rPr lang="en-US" altLang="en-US" sz="2800" dirty="0"/>
              <a:t>                      ,                          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</p:txBody>
      </p:sp>
      <p:graphicFrame>
        <p:nvGraphicFramePr>
          <p:cNvPr id="66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2666344"/>
              </p:ext>
            </p:extLst>
          </p:nvPr>
        </p:nvGraphicFramePr>
        <p:xfrm>
          <a:off x="2590800" y="1320800"/>
          <a:ext cx="1447800" cy="1143000"/>
        </p:xfrm>
        <a:graphic>
          <a:graphicData uri="http://schemas.openxmlformats.org/presentationml/2006/ole">
            <p:oleObj spid="_x0000_s12454" name="Equation" r:id="rId3" imgW="1447800" imgH="1143000" progId="Equation.DSMT4">
              <p:embed/>
            </p:oleObj>
          </a:graphicData>
        </a:graphic>
      </p:graphicFrame>
      <p:graphicFrame>
        <p:nvGraphicFramePr>
          <p:cNvPr id="12295" name="Object 5"/>
          <p:cNvGraphicFramePr>
            <a:graphicFrameLocks noChangeAspect="1"/>
          </p:cNvGraphicFramePr>
          <p:nvPr/>
        </p:nvGraphicFramePr>
        <p:xfrm>
          <a:off x="2730500" y="2057400"/>
          <a:ext cx="914400" cy="371475"/>
        </p:xfrm>
        <a:graphic>
          <a:graphicData uri="http://schemas.openxmlformats.org/presentationml/2006/ole">
            <p:oleObj spid="_x0000_s12455" name="Equation" r:id="rId4" imgW="475104" imgH="810471" progId="Equation.DSMT4">
              <p:embed/>
            </p:oleObj>
          </a:graphicData>
        </a:graphic>
      </p:graphicFrame>
      <p:graphicFrame>
        <p:nvGraphicFramePr>
          <p:cNvPr id="66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0776277"/>
              </p:ext>
            </p:extLst>
          </p:nvPr>
        </p:nvGraphicFramePr>
        <p:xfrm>
          <a:off x="4660900" y="1308100"/>
          <a:ext cx="1435100" cy="1143000"/>
        </p:xfrm>
        <a:graphic>
          <a:graphicData uri="http://schemas.openxmlformats.org/presentationml/2006/ole">
            <p:oleObj spid="_x0000_s12456" name="Equation" r:id="rId5" imgW="1435100" imgH="1143000" progId="Equation.DSMT4">
              <p:embed/>
            </p:oleObj>
          </a:graphicData>
        </a:graphic>
      </p:graphicFrame>
      <p:graphicFrame>
        <p:nvGraphicFramePr>
          <p:cNvPr id="660487" name="Object 7"/>
          <p:cNvGraphicFramePr>
            <a:graphicFrameLocks noChangeAspect="1"/>
          </p:cNvGraphicFramePr>
          <p:nvPr/>
        </p:nvGraphicFramePr>
        <p:xfrm>
          <a:off x="1371600" y="2667000"/>
          <a:ext cx="952500" cy="431800"/>
        </p:xfrm>
        <a:graphic>
          <a:graphicData uri="http://schemas.openxmlformats.org/presentationml/2006/ole">
            <p:oleObj spid="_x0000_s12457" name="Equation" r:id="rId6" imgW="952087" imgH="431613" progId="Equation.DSMT4">
              <p:embed/>
            </p:oleObj>
          </a:graphicData>
        </a:graphic>
      </p:graphicFrame>
      <p:graphicFrame>
        <p:nvGraphicFramePr>
          <p:cNvPr id="660488" name="Object 8"/>
          <p:cNvGraphicFramePr>
            <a:graphicFrameLocks noChangeAspect="1"/>
          </p:cNvGraphicFramePr>
          <p:nvPr/>
        </p:nvGraphicFramePr>
        <p:xfrm>
          <a:off x="3124200" y="2667000"/>
          <a:ext cx="1739900" cy="431800"/>
        </p:xfrm>
        <a:graphic>
          <a:graphicData uri="http://schemas.openxmlformats.org/presentationml/2006/ole">
            <p:oleObj spid="_x0000_s12458" name="Equation" r:id="rId7" imgW="1739900" imgH="431800" progId="Equation.DSMT4">
              <p:embed/>
            </p:oleObj>
          </a:graphicData>
        </a:graphic>
      </p:graphicFrame>
      <p:graphicFrame>
        <p:nvGraphicFramePr>
          <p:cNvPr id="660489" name="Object 9"/>
          <p:cNvGraphicFramePr>
            <a:graphicFrameLocks noChangeAspect="1"/>
          </p:cNvGraphicFramePr>
          <p:nvPr/>
        </p:nvGraphicFramePr>
        <p:xfrm>
          <a:off x="2133600" y="3365500"/>
          <a:ext cx="1651000" cy="1143000"/>
        </p:xfrm>
        <a:graphic>
          <a:graphicData uri="http://schemas.openxmlformats.org/presentationml/2006/ole">
            <p:oleObj spid="_x0000_s12459" name="Equation" r:id="rId8" imgW="1651000" imgH="1143000" progId="Equation.DSMT4">
              <p:embed/>
            </p:oleObj>
          </a:graphicData>
        </a:graphic>
      </p:graphicFrame>
      <p:graphicFrame>
        <p:nvGraphicFramePr>
          <p:cNvPr id="660490" name="Object 10"/>
          <p:cNvGraphicFramePr>
            <a:graphicFrameLocks noChangeAspect="1"/>
          </p:cNvGraphicFramePr>
          <p:nvPr/>
        </p:nvGraphicFramePr>
        <p:xfrm>
          <a:off x="4038600" y="3352800"/>
          <a:ext cx="2133600" cy="1143000"/>
        </p:xfrm>
        <a:graphic>
          <a:graphicData uri="http://schemas.openxmlformats.org/presentationml/2006/ole">
            <p:oleObj spid="_x0000_s12460" name="Equation" r:id="rId9" imgW="2133600" imgH="1143000" progId="Equation.DSMT4">
              <p:embed/>
            </p:oleObj>
          </a:graphicData>
        </a:graphic>
      </p:graphicFrame>
      <p:graphicFrame>
        <p:nvGraphicFramePr>
          <p:cNvPr id="660491" name="Object 11"/>
          <p:cNvGraphicFramePr>
            <a:graphicFrameLocks noChangeAspect="1"/>
          </p:cNvGraphicFramePr>
          <p:nvPr/>
        </p:nvGraphicFramePr>
        <p:xfrm>
          <a:off x="2057400" y="4724400"/>
          <a:ext cx="5270500" cy="1143000"/>
        </p:xfrm>
        <a:graphic>
          <a:graphicData uri="http://schemas.openxmlformats.org/presentationml/2006/ole">
            <p:oleObj spid="_x0000_s12461" name="Equation" r:id="rId10" imgW="5270500" imgH="11430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0B508E10-C369-4A7B-B045-B795745B1D6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6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0882948"/>
              </p:ext>
            </p:extLst>
          </p:nvPr>
        </p:nvGraphicFramePr>
        <p:xfrm>
          <a:off x="3733800" y="2590800"/>
          <a:ext cx="609600" cy="1143000"/>
        </p:xfrm>
        <a:graphic>
          <a:graphicData uri="http://schemas.openxmlformats.org/presentationml/2006/ole">
            <p:oleObj spid="_x0000_s13339" name="Equation" r:id="rId3" imgW="609600" imgH="1143000" progId="Equation.DSMT4">
              <p:embed/>
            </p:oleObj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534"/>
          <a:stretch/>
        </p:blipFill>
        <p:spPr>
          <a:xfrm>
            <a:off x="3048000" y="4704126"/>
            <a:ext cx="4376928" cy="17728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1414"/>
                <a:ext cx="8229600" cy="5074135"/>
              </a:xfrm>
            </p:spPr>
            <p:txBody>
              <a:bodyPr/>
              <a:lstStyle/>
              <a:p>
                <a:r>
                  <a:rPr lang="en-US" sz="2800" dirty="0" err="1"/>
                  <a:t>Xét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hệ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tọa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độ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vuông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góc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mặt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phẳng</a:t>
                </a:r>
                <a:r>
                  <a:rPr lang="en-US" sz="2800" dirty="0"/>
                  <a:t>. </a:t>
                </a:r>
                <a:r>
                  <a:rPr lang="en-US" sz="2800" dirty="0" err="1"/>
                  <a:t>Vì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mỗi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điểm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định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bởi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cặp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thứ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tự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nên</a:t>
                </a:r>
                <a:r>
                  <a:rPr lang="en-US" sz="2800" dirty="0"/>
                  <a:t> ta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đồng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điểm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hình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học</a:t>
                </a:r>
                <a:r>
                  <a:rPr lang="en-US" sz="2800" dirty="0"/>
                  <a:t> 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vectơ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cột</a:t>
                </a:r>
                <a:r>
                  <a:rPr lang="en-US" sz="2800" dirty="0"/>
                  <a:t> 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Do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 ta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xem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như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tập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cả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điểm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mặt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phẳng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1414"/>
                <a:ext cx="8229600" cy="5074135"/>
              </a:xfrm>
              <a:blipFill>
                <a:blip r:embed="rId5" cstate="print"/>
                <a:stretch>
                  <a:fillRect l="-1259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MÔ TẢ HÌNH HỌC CỦA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 cstate="print"/>
                <a:stretch>
                  <a:fillRect l="-1852" b="-18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EE4D9011-4CD9-4FA6-AE44-3312B8B0878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QUY TẮC HÌNH BÌNH HÀNH</a:t>
            </a:r>
          </a:p>
        </p:txBody>
      </p:sp>
      <p:pic>
        <p:nvPicPr>
          <p:cNvPr id="662535" name="Picture 7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76600"/>
            <a:ext cx="51054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19100" y="1289844"/>
                <a:ext cx="8229600" cy="4572000"/>
              </a:xfrm>
            </p:spPr>
            <p:txBody>
              <a:bodyPr/>
              <a:lstStyle/>
              <a:p>
                <a:r>
                  <a:rPr lang="en-US" sz="2800" dirty="0" err="1"/>
                  <a:t>Nếu</a:t>
                </a:r>
                <a:r>
                  <a:rPr lang="en-US" sz="2800" dirty="0"/>
                  <a:t> </a:t>
                </a:r>
                <a:r>
                  <a:rPr lang="en-US" sz="2800" b="1" dirty="0"/>
                  <a:t>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b="1" dirty="0"/>
                  <a:t>v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biểu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diễn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điểm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mặt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phẳng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thì</a:t>
                </a:r>
                <a:r>
                  <a:rPr lang="en-US" sz="2800" dirty="0"/>
                  <a:t> </a:t>
                </a:r>
                <a:r>
                  <a:rPr lang="en-US" sz="2800" b="1" dirty="0" err="1"/>
                  <a:t>u+v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tương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ứng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đỉnh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thứ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hình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bình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đỉnh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b="1" dirty="0"/>
                  <a:t>u</a:t>
                </a:r>
                <a:r>
                  <a:rPr lang="en-US" sz="2800" dirty="0"/>
                  <a:t>, </a:t>
                </a:r>
                <a:r>
                  <a:rPr lang="en-US" sz="2800" b="1" dirty="0"/>
                  <a:t>0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b="1" dirty="0"/>
                  <a:t>v</a:t>
                </a:r>
                <a:r>
                  <a:rPr lang="en-US" sz="2800" dirty="0"/>
                  <a:t>. </a:t>
                </a:r>
                <a:r>
                  <a:rPr lang="en-US" sz="2800" dirty="0" err="1"/>
                  <a:t>Xem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Hình</a:t>
                </a:r>
                <a:r>
                  <a:rPr lang="en-US" sz="2800" dirty="0"/>
                  <a:t> 3 </a:t>
                </a:r>
                <a:r>
                  <a:rPr lang="en-US" sz="2800" dirty="0" err="1"/>
                  <a:t>bên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dưới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289844"/>
                <a:ext cx="8229600" cy="4572000"/>
              </a:xfrm>
              <a:blipFill>
                <a:blip r:embed="rId3" cstate="print"/>
                <a:stretch>
                  <a:fillRect l="-1333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678C2263-D1A0-480D-BA27-809326B3A6B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6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9501627"/>
              </p:ext>
            </p:extLst>
          </p:nvPr>
        </p:nvGraphicFramePr>
        <p:xfrm>
          <a:off x="5740400" y="1257300"/>
          <a:ext cx="660400" cy="342900"/>
        </p:xfrm>
        <a:graphic>
          <a:graphicData uri="http://schemas.openxmlformats.org/presentationml/2006/ole">
            <p:oleObj spid="_x0000_s15432" name="Equation" r:id="rId3" imgW="660113" imgH="342751" progId="Equation.DSMT4">
              <p:embed/>
            </p:oleObj>
          </a:graphicData>
        </a:graphic>
      </p:graphicFrame>
      <p:graphicFrame>
        <p:nvGraphicFramePr>
          <p:cNvPr id="66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0063486"/>
              </p:ext>
            </p:extLst>
          </p:nvPr>
        </p:nvGraphicFramePr>
        <p:xfrm>
          <a:off x="3505200" y="4419600"/>
          <a:ext cx="685800" cy="342900"/>
        </p:xfrm>
        <a:graphic>
          <a:graphicData uri="http://schemas.openxmlformats.org/presentationml/2006/ole">
            <p:oleObj spid="_x0000_s15433" name="Equation" r:id="rId4" imgW="685800" imgH="342900" progId="Equation.DSMT4">
              <p:embed/>
            </p:oleObj>
          </a:graphicData>
        </a:graphic>
      </p:graphicFrame>
      <p:graphicFrame>
        <p:nvGraphicFramePr>
          <p:cNvPr id="663563" name="Object 11"/>
          <p:cNvGraphicFramePr>
            <a:graphicFrameLocks noChangeAspect="1"/>
          </p:cNvGraphicFramePr>
          <p:nvPr/>
        </p:nvGraphicFramePr>
        <p:xfrm>
          <a:off x="3670300" y="4724400"/>
          <a:ext cx="1282700" cy="1993900"/>
        </p:xfrm>
        <a:graphic>
          <a:graphicData uri="http://schemas.openxmlformats.org/presentationml/2006/ole">
            <p:oleObj spid="_x0000_s15434" name="Equation" r:id="rId5" imgW="1282700" imgH="2222500" progId="Equation.DSMT4">
              <p:embed/>
            </p:oleObj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4572000"/>
            <a:ext cx="1588008" cy="19692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VECTƠ TRONG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7" cstate="print"/>
                <a:stretch>
                  <a:fillRect l="-1852" b="-18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9350"/>
                <a:ext cx="8305800" cy="4572000"/>
              </a:xfrm>
            </p:spPr>
            <p:txBody>
              <a:bodyPr/>
              <a:lstStyle/>
              <a:p>
                <a:r>
                  <a:rPr lang="en-US" sz="2800" dirty="0"/>
                  <a:t>Vectơ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ma </a:t>
                </a:r>
                <a:r>
                  <a:rPr lang="en-US" sz="2800" dirty="0" err="1"/>
                  <a:t>trận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cột</a:t>
                </a:r>
                <a:r>
                  <a:rPr lang="en-US" sz="2800" dirty="0"/>
                  <a:t>	     </a:t>
                </a:r>
                <a:r>
                  <a:rPr lang="en-US" sz="2800" dirty="0" err="1"/>
                  <a:t>gồm</a:t>
                </a:r>
                <a:r>
                  <a:rPr lang="en-US" sz="2800" dirty="0"/>
                  <a:t> 3 </a:t>
                </a:r>
                <a:r>
                  <a:rPr lang="en-US" sz="2800" dirty="0" err="1"/>
                  <a:t>thành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phần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 err="1"/>
                  <a:t>Chúng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biểu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diễn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hình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học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bởi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điểm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không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tọa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độ</a:t>
                </a:r>
                <a:r>
                  <a:rPr lang="en-US" sz="2800" dirty="0"/>
                  <a:t> 3 </a:t>
                </a:r>
                <a:r>
                  <a:rPr lang="en-US" sz="2800" dirty="0" err="1"/>
                  <a:t>chiều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thỉnh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thoảng</a:t>
                </a:r>
                <a:r>
                  <a:rPr lang="en-US" sz="2800" dirty="0"/>
                  <a:t> minh </a:t>
                </a:r>
                <a:r>
                  <a:rPr lang="en-US" sz="2800" dirty="0" err="1"/>
                  <a:t>họa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rõ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bởi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mũi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từ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gốc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tọa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độ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 err="1"/>
                  <a:t>Nếu</a:t>
                </a:r>
                <a:r>
                  <a:rPr lang="en-US" sz="2800" dirty="0"/>
                  <a:t> n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nguyên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dương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dirty="0"/>
                  <a:t> (</a:t>
                </a:r>
                <a:r>
                  <a:rPr lang="en-US" sz="2800" dirty="0" err="1"/>
                  <a:t>đọc</a:t>
                </a:r>
                <a:r>
                  <a:rPr lang="en-US" sz="2800" dirty="0"/>
                  <a:t> “r-n”) </a:t>
                </a:r>
                <a:r>
                  <a:rPr lang="en-US" sz="2800" dirty="0" err="1"/>
                  <a:t>kí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hiệu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tập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cả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bộ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thứ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tự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gồm</a:t>
                </a:r>
                <a:r>
                  <a:rPr lang="en-US" sz="2800" dirty="0"/>
                  <a:t> n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thực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thường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viết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        ma </a:t>
                </a:r>
                <a:r>
                  <a:rPr lang="en-US" sz="2800" dirty="0" err="1"/>
                  <a:t>trận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cột</a:t>
                </a:r>
                <a:r>
                  <a:rPr lang="en-US" sz="2800" dirty="0"/>
                  <a:t>.      </a:t>
                </a:r>
              </a:p>
            </p:txBody>
          </p:sp>
        </mc:Choice>
        <mc:Fallback>
          <p:sp>
            <p:nvSpPr>
              <p:cNvPr id="11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9350"/>
                <a:ext cx="8305800" cy="4572000"/>
              </a:xfrm>
              <a:blipFill>
                <a:blip r:embed="rId8" cstate="print"/>
                <a:stretch>
                  <a:fillRect l="-1247" t="-1200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DDBB0531-6AC2-43DE-A05C-81E27FDEC03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graphicFrame>
        <p:nvGraphicFramePr>
          <p:cNvPr id="664589" name="Object 13"/>
          <p:cNvGraphicFramePr>
            <a:graphicFrameLocks noChangeAspect="1"/>
          </p:cNvGraphicFramePr>
          <p:nvPr/>
        </p:nvGraphicFramePr>
        <p:xfrm>
          <a:off x="2349500" y="2743200"/>
          <a:ext cx="2032000" cy="279400"/>
        </p:xfrm>
        <a:graphic>
          <a:graphicData uri="http://schemas.openxmlformats.org/presentationml/2006/ole">
            <p:oleObj spid="_x0000_s16558" name="Equation" r:id="rId3" imgW="2032000" imgH="279400" progId="Equation.DSMT4">
              <p:embed/>
            </p:oleObj>
          </a:graphicData>
        </a:graphic>
      </p:graphicFrame>
      <p:graphicFrame>
        <p:nvGraphicFramePr>
          <p:cNvPr id="66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619437"/>
              </p:ext>
            </p:extLst>
          </p:nvPr>
        </p:nvGraphicFramePr>
        <p:xfrm>
          <a:off x="2311400" y="3175000"/>
          <a:ext cx="3924300" cy="431800"/>
        </p:xfrm>
        <a:graphic>
          <a:graphicData uri="http://schemas.openxmlformats.org/presentationml/2006/ole">
            <p:oleObj spid="_x0000_s16559" name="Equation" r:id="rId4" imgW="3924300" imgH="431800" progId="Equation.DSMT4">
              <p:embed/>
            </p:oleObj>
          </a:graphicData>
        </a:graphic>
      </p:graphicFrame>
      <p:graphicFrame>
        <p:nvGraphicFramePr>
          <p:cNvPr id="664591" name="Object 15"/>
          <p:cNvGraphicFramePr>
            <a:graphicFrameLocks noChangeAspect="1"/>
          </p:cNvGraphicFramePr>
          <p:nvPr/>
        </p:nvGraphicFramePr>
        <p:xfrm>
          <a:off x="2349500" y="3695700"/>
          <a:ext cx="2616200" cy="342900"/>
        </p:xfrm>
        <a:graphic>
          <a:graphicData uri="http://schemas.openxmlformats.org/presentationml/2006/ole">
            <p:oleObj spid="_x0000_s16560" name="Equation" r:id="rId5" imgW="2616200" imgH="342900" progId="Equation.DSMT4">
              <p:embed/>
            </p:oleObj>
          </a:graphicData>
        </a:graphic>
      </p:graphicFrame>
      <p:graphicFrame>
        <p:nvGraphicFramePr>
          <p:cNvPr id="664592" name="Object 16"/>
          <p:cNvGraphicFramePr>
            <a:graphicFrameLocks noChangeAspect="1"/>
          </p:cNvGraphicFramePr>
          <p:nvPr/>
        </p:nvGraphicFramePr>
        <p:xfrm>
          <a:off x="2362200" y="4203700"/>
          <a:ext cx="3492500" cy="431800"/>
        </p:xfrm>
        <a:graphic>
          <a:graphicData uri="http://schemas.openxmlformats.org/presentationml/2006/ole">
            <p:oleObj spid="_x0000_s16561" name="Equation" r:id="rId6" imgW="3492500" imgH="431800" progId="Equation.DSMT4">
              <p:embed/>
            </p:oleObj>
          </a:graphicData>
        </a:graphic>
      </p:graphicFrame>
      <p:graphicFrame>
        <p:nvGraphicFramePr>
          <p:cNvPr id="6645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7521760"/>
              </p:ext>
            </p:extLst>
          </p:nvPr>
        </p:nvGraphicFramePr>
        <p:xfrm>
          <a:off x="3263900" y="4775200"/>
          <a:ext cx="495300" cy="254000"/>
        </p:xfrm>
        <a:graphic>
          <a:graphicData uri="http://schemas.openxmlformats.org/presentationml/2006/ole">
            <p:oleObj spid="_x0000_s16562" name="Equation" r:id="rId7" imgW="494870" imgH="253780" progId="Equation.DSMT4">
              <p:embed/>
            </p:oleObj>
          </a:graphicData>
        </a:graphic>
      </p:graphicFrame>
      <p:graphicFrame>
        <p:nvGraphicFramePr>
          <p:cNvPr id="664594" name="Object 18"/>
          <p:cNvGraphicFramePr>
            <a:graphicFrameLocks noChangeAspect="1"/>
          </p:cNvGraphicFramePr>
          <p:nvPr/>
        </p:nvGraphicFramePr>
        <p:xfrm>
          <a:off x="4914900" y="4711700"/>
          <a:ext cx="939800" cy="431800"/>
        </p:xfrm>
        <a:graphic>
          <a:graphicData uri="http://schemas.openxmlformats.org/presentationml/2006/ole">
            <p:oleObj spid="_x0000_s16563" name="Equation" r:id="rId8" imgW="939392" imgH="431613" progId="Equation.DSMT4">
              <p:embed/>
            </p:oleObj>
          </a:graphicData>
        </a:graphic>
      </p:graphicFrame>
      <p:graphicFrame>
        <p:nvGraphicFramePr>
          <p:cNvPr id="664595" name="Object 19"/>
          <p:cNvGraphicFramePr>
            <a:graphicFrameLocks noChangeAspect="1"/>
          </p:cNvGraphicFramePr>
          <p:nvPr/>
        </p:nvGraphicFramePr>
        <p:xfrm>
          <a:off x="2349500" y="5232400"/>
          <a:ext cx="2832100" cy="431800"/>
        </p:xfrm>
        <a:graphic>
          <a:graphicData uri="http://schemas.openxmlformats.org/presentationml/2006/ole">
            <p:oleObj spid="_x0000_s16564" name="Equation" r:id="rId9" imgW="2832100" imgH="431800" progId="Equation.DSMT4">
              <p:embed/>
            </p:oleObj>
          </a:graphicData>
        </a:graphic>
      </p:graphicFrame>
      <p:graphicFrame>
        <p:nvGraphicFramePr>
          <p:cNvPr id="6645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8747124"/>
              </p:ext>
            </p:extLst>
          </p:nvPr>
        </p:nvGraphicFramePr>
        <p:xfrm>
          <a:off x="2336800" y="5740400"/>
          <a:ext cx="2921000" cy="431800"/>
        </p:xfrm>
        <a:graphic>
          <a:graphicData uri="http://schemas.openxmlformats.org/presentationml/2006/ole">
            <p:oleObj spid="_x0000_s16565" name="Equation" r:id="rId10" imgW="2921000" imgH="431800" progId="Equation.DSMT4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CÁC TÍNH CHẤT ĐẠI SỐ CỦA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11" cstate="print"/>
                <a:stretch>
                  <a:fillRect l="-1852" b="-18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 Placeholder 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219200"/>
                <a:ext cx="8153400" cy="5086350"/>
              </a:xfrm>
            </p:spPr>
            <p:txBody>
              <a:bodyPr/>
              <a:lstStyle/>
              <a:p>
                <a:r>
                  <a:rPr lang="en-US" sz="2800" dirty="0" err="1"/>
                  <a:t>Vectơ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thành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phần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bằng</a:t>
                </a:r>
                <a:r>
                  <a:rPr lang="en-US" sz="2800" dirty="0"/>
                  <a:t> 0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gọi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b="1" dirty="0" err="1"/>
                  <a:t>vectơ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không</a:t>
                </a:r>
                <a:r>
                  <a:rPr lang="en-US" sz="2800" b="1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kí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hiệu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b="1" dirty="0"/>
                  <a:t>0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mọi</a:t>
                </a:r>
                <a:r>
                  <a:rPr lang="en-US" sz="2800" dirty="0"/>
                  <a:t> </a:t>
                </a:r>
                <a:r>
                  <a:rPr lang="en-US" sz="2800" b="1" dirty="0"/>
                  <a:t>u, v, w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mọi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vô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hướng</a:t>
                </a:r>
                <a:r>
                  <a:rPr lang="en-US" sz="2800" dirty="0"/>
                  <a:t> c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d:</a:t>
                </a:r>
              </a:p>
              <a:p>
                <a:pPr marL="800100" lvl="2" indent="0">
                  <a:buNone/>
                </a:pPr>
                <a:r>
                  <a:rPr lang="en-US" sz="2600" dirty="0"/>
                  <a:t>(</a:t>
                </a:r>
                <a:r>
                  <a:rPr lang="en-US" sz="2600" dirty="0" err="1"/>
                  <a:t>i</a:t>
                </a:r>
                <a:r>
                  <a:rPr lang="en-US" sz="2600" dirty="0"/>
                  <a:t>)</a:t>
                </a:r>
              </a:p>
              <a:p>
                <a:pPr marL="800100" lvl="2" indent="0">
                  <a:buNone/>
                </a:pPr>
                <a:r>
                  <a:rPr lang="en-US" sz="2600" dirty="0"/>
                  <a:t>(ii)</a:t>
                </a:r>
              </a:p>
              <a:p>
                <a:pPr marL="800100" lvl="2" indent="0">
                  <a:buNone/>
                </a:pPr>
                <a:r>
                  <a:rPr lang="en-US" sz="2600" dirty="0"/>
                  <a:t>(iii)</a:t>
                </a:r>
              </a:p>
              <a:p>
                <a:pPr marL="800100" lvl="2" indent="0">
                  <a:buNone/>
                </a:pPr>
                <a:r>
                  <a:rPr lang="en-US" sz="2600" dirty="0"/>
                  <a:t>(iv)</a:t>
                </a:r>
              </a:p>
              <a:p>
                <a:pPr marL="800100" lvl="2" indent="0">
                  <a:buNone/>
                </a:pPr>
                <a:r>
                  <a:rPr lang="en-US" sz="2600" dirty="0"/>
                  <a:t>	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              </a:t>
                </a:r>
                <a:r>
                  <a:rPr lang="en-US" sz="2800" dirty="0" err="1"/>
                  <a:t>kí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hiệu</a:t>
                </a:r>
                <a:endParaRPr lang="en-US" sz="2800" dirty="0"/>
              </a:p>
              <a:p>
                <a:pPr marL="800100" lvl="2" indent="0">
                  <a:buNone/>
                </a:pPr>
                <a:r>
                  <a:rPr lang="en-US" sz="2600" dirty="0"/>
                  <a:t>(v)</a:t>
                </a:r>
              </a:p>
              <a:p>
                <a:pPr marL="800100" lvl="2" indent="0">
                  <a:buNone/>
                </a:pPr>
                <a:r>
                  <a:rPr lang="en-US" sz="2600" dirty="0"/>
                  <a:t>(vi)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153400" cy="5086350"/>
              </a:xfrm>
              <a:blipFill>
                <a:blip r:embed="rId12" cstate="print"/>
                <a:stretch>
                  <a:fillRect l="-1271" t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1.3- </a:t>
            </a:r>
            <a:fld id="{6AB027F9-042D-4A69-859B-69F632010DB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TỔ HỢP TUYẾN TÍNH</a:t>
            </a:r>
          </a:p>
        </p:txBody>
      </p:sp>
      <p:graphicFrame>
        <p:nvGraphicFramePr>
          <p:cNvPr id="67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9735494"/>
              </p:ext>
            </p:extLst>
          </p:nvPr>
        </p:nvGraphicFramePr>
        <p:xfrm>
          <a:off x="3124200" y="3670300"/>
          <a:ext cx="2921000" cy="520700"/>
        </p:xfrm>
        <a:graphic>
          <a:graphicData uri="http://schemas.openxmlformats.org/presentationml/2006/ole">
            <p:oleObj spid="_x0000_s17502" name="Equation" r:id="rId3" imgW="2921000" imgH="520700" progId="Equation.DSMT4">
              <p:embed/>
            </p:oleObj>
          </a:graphicData>
        </a:graphic>
      </p:graphicFrame>
      <p:graphicFrame>
        <p:nvGraphicFramePr>
          <p:cNvPr id="17414" name="Object 8"/>
          <p:cNvGraphicFramePr>
            <a:graphicFrameLocks noChangeAspect="1"/>
          </p:cNvGraphicFramePr>
          <p:nvPr/>
        </p:nvGraphicFramePr>
        <p:xfrm>
          <a:off x="2959100" y="1981200"/>
          <a:ext cx="914400" cy="371475"/>
        </p:xfrm>
        <a:graphic>
          <a:graphicData uri="http://schemas.openxmlformats.org/presentationml/2006/ole">
            <p:oleObj spid="_x0000_s17503" name="Equation" r:id="rId4" imgW="475104" imgH="810471" progId="Equation.DSMT4">
              <p:embed/>
            </p:oleObj>
          </a:graphicData>
        </a:graphic>
      </p:graphicFrame>
      <p:graphicFrame>
        <p:nvGraphicFramePr>
          <p:cNvPr id="67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0704922"/>
              </p:ext>
            </p:extLst>
          </p:nvPr>
        </p:nvGraphicFramePr>
        <p:xfrm>
          <a:off x="1752600" y="1244600"/>
          <a:ext cx="2260600" cy="431800"/>
        </p:xfrm>
        <a:graphic>
          <a:graphicData uri="http://schemas.openxmlformats.org/presentationml/2006/ole">
            <p:oleObj spid="_x0000_s17504" name="Equation" r:id="rId5" imgW="2260600" imgH="431800" progId="Equation.DSMT4">
              <p:embed/>
            </p:oleObj>
          </a:graphicData>
        </a:graphic>
      </p:graphicFrame>
      <p:graphicFrame>
        <p:nvGraphicFramePr>
          <p:cNvPr id="670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4953017"/>
              </p:ext>
            </p:extLst>
          </p:nvPr>
        </p:nvGraphicFramePr>
        <p:xfrm>
          <a:off x="1828800" y="1752600"/>
          <a:ext cx="1003300" cy="342900"/>
        </p:xfrm>
        <a:graphic>
          <a:graphicData uri="http://schemas.openxmlformats.org/presentationml/2006/ole">
            <p:oleObj spid="_x0000_s17505" name="Equation" r:id="rId6" imgW="1002865" imgH="342751" progId="Equation.DSMT4">
              <p:embed/>
            </p:oleObj>
          </a:graphicData>
        </a:graphic>
      </p:graphicFrame>
      <p:sp>
        <p:nvSpPr>
          <p:cNvPr id="17417" name="Footer Placeholder 5"/>
          <p:cNvSpPr txBox="1">
            <a:spLocks/>
          </p:cNvSpPr>
          <p:nvPr/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en-US" sz="1200" dirty="0">
                <a:latin typeface="Arial" panose="020B0604020202020204" pitchFamily="34" charset="0"/>
                <a:sym typeface="Symbol" panose="05050102010706020507" pitchFamily="18" charset="2"/>
              </a:rPr>
              <a:t> © 2016 Pearson Education, Ltd.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029200"/>
              </a:xfrm>
            </p:spPr>
            <p:txBody>
              <a:bodyPr/>
              <a:lstStyle/>
              <a:p>
                <a:r>
                  <a:rPr lang="en-US" sz="2800" dirty="0"/>
                  <a:t>(vii)</a:t>
                </a:r>
              </a:p>
              <a:p>
                <a:pPr marL="0" indent="0">
                  <a:buNone/>
                </a:pPr>
                <a:r>
                  <a:rPr lang="en-US" sz="2800" dirty="0"/>
                  <a:t>    (viii)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Cho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vectơ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vô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hướng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vectơ</a:t>
                </a:r>
                <a:r>
                  <a:rPr lang="en-US" sz="2800" dirty="0"/>
                  <a:t> </a:t>
                </a:r>
                <a:r>
                  <a:rPr lang="en-US" sz="2800" b="1" dirty="0"/>
                  <a:t>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định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bởi</a:t>
                </a:r>
                <a:endParaRPr lang="en-US" sz="2800" dirty="0"/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   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gọi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tổ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hợp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tuyến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  với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b="1" dirty="0" err="1"/>
                  <a:t>trọng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số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trọng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tổ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hợp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tuyến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thực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kì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kể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cả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không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029200"/>
              </a:xfrm>
              <a:blipFill>
                <a:blip r:embed="rId7" cstate="print"/>
                <a:stretch>
                  <a:fillRect l="-1481" t="-1333" r="-815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lides V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18213</TotalTime>
  <Words>384</Words>
  <Application>Microsoft Office PowerPoint</Application>
  <PresentationFormat>On-screen Show (4:3)</PresentationFormat>
  <Paragraphs>115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Blends</vt:lpstr>
      <vt:lpstr>Equation</vt:lpstr>
      <vt:lpstr>Hệ Phương Trình Tuyến Tính trong Đại số Tuyến Tính</vt:lpstr>
      <vt:lpstr>PHƯƠNG TRÌNH VECTƠ</vt:lpstr>
      <vt:lpstr>PHƯƠNG TRÌNH VECTƠ</vt:lpstr>
      <vt:lpstr>PHƯƠNG TRÌNH VECTƠ</vt:lpstr>
      <vt:lpstr> </vt:lpstr>
      <vt:lpstr>QUY TẮC HÌNH BÌNH HÀNH</vt:lpstr>
      <vt:lpstr> </vt:lpstr>
      <vt:lpstr> </vt:lpstr>
      <vt:lpstr>TỔ HỢP TUYẾN TÍNH</vt:lpstr>
      <vt:lpstr>VÍ DỤ</vt:lpstr>
      <vt:lpstr>TỔ HỢP TUYẾN TÍNH</vt:lpstr>
      <vt:lpstr>TỔ HỢP TUYẾN TÍNH</vt:lpstr>
      <vt:lpstr>TỔ HỢP TUYẾN TÍNH</vt:lpstr>
      <vt:lpstr>TỔ HỢP TUYẾN TÍNH</vt:lpstr>
      <vt:lpstr>TỔ HỢP TUYẾN TÍNH</vt:lpstr>
      <vt:lpstr>TỔ HỢP TUYẾN TÍNH</vt:lpstr>
      <vt:lpstr>TỔ HỢP TUYẾN TÍNH</vt:lpstr>
      <vt:lpstr>MÔ TẢ HÌNH HỌC CỦA SPAN{v}</vt:lpstr>
      <vt:lpstr>MÔ TẢ HÌNH HỌC CỦA SPAN{u,v}</vt:lpstr>
    </vt:vector>
  </TitlesOfParts>
  <Company>© 2012 Pearson Education, Inc. All rights reserved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Banh Duc Dung</cp:lastModifiedBy>
  <cp:revision>910</cp:revision>
  <dcterms:created xsi:type="dcterms:W3CDTF">2005-10-22T18:34:54Z</dcterms:created>
  <dcterms:modified xsi:type="dcterms:W3CDTF">2016-08-28T21:31:09Z</dcterms:modified>
</cp:coreProperties>
</file>