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7"/>
  </p:notesMasterIdLst>
  <p:sldIdLst>
    <p:sldId id="424" r:id="rId2"/>
    <p:sldId id="362" r:id="rId3"/>
    <p:sldId id="425" r:id="rId4"/>
    <p:sldId id="426" r:id="rId5"/>
    <p:sldId id="427" r:id="rId6"/>
    <p:sldId id="439" r:id="rId7"/>
    <p:sldId id="440" r:id="rId8"/>
    <p:sldId id="430" r:id="rId9"/>
    <p:sldId id="431" r:id="rId10"/>
    <p:sldId id="432" r:id="rId11"/>
    <p:sldId id="433" r:id="rId12"/>
    <p:sldId id="441" r:id="rId13"/>
    <p:sldId id="435" r:id="rId14"/>
    <p:sldId id="436" r:id="rId15"/>
    <p:sldId id="44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7791B"/>
    <a:srgbClr val="4C7816"/>
    <a:srgbClr val="528218"/>
    <a:srgbClr val="B6CEAA"/>
    <a:srgbClr val="007FFF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8725" autoAdjust="0"/>
  </p:normalViewPr>
  <p:slideViewPr>
    <p:cSldViewPr>
      <p:cViewPr varScale="1">
        <p:scale>
          <a:sx n="92" d="100"/>
          <a:sy n="92" d="100"/>
        </p:scale>
        <p:origin x="1214" y="7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77D6B7-D81A-423E-A5E8-0CCEB28C5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81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993E314F-7086-411E-96B4-DBF600571B60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71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9658D768-4514-4453-8CB7-036760EAE43C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68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1.4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47762" y="2041734"/>
            <a:ext cx="3213279" cy="40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2672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4AFFEA7F-D436-4929-8D28-1F039684AB4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43541084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58D07303-816B-4244-AD17-BA9B835CA13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439865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9DD78C80-B2BD-4D32-AAE5-9522BA09A70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82054768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E8B2F217-7A1F-467C-B8A0-40539F9A368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78538114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8C68AF57-C690-4BC3-9734-440BE6AE88E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79828765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F80468BF-6EC8-416E-AB2B-330913949DD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42700814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64B48BFD-603D-49B6-89EF-11528C5C321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4635497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2643B8B7-389F-4EAF-85CF-B7EC107F21C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9249757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B7C57255-6F43-4384-B41F-B6EE25BD538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20729156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553825AC-1DC9-4890-B485-9FD2F308599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2436678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1.4- </a:t>
            </a:r>
            <a:fld id="{3DA04E33-3EDD-42C6-8492-672A0705B93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 smtClean="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11" Type="http://schemas.openxmlformats.org/officeDocument/2006/relationships/image" Target="../media/image1.jpe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39.wmf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819400"/>
            <a:ext cx="4724400" cy="3352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PHƯƠNG TRÌNH MA TRẬN</a:t>
            </a:r>
          </a:p>
        </p:txBody>
      </p:sp>
      <p:graphicFrame>
        <p:nvGraphicFramePr>
          <p:cNvPr id="437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73301"/>
              </p:ext>
            </p:extLst>
          </p:nvPr>
        </p:nvGraphicFramePr>
        <p:xfrm>
          <a:off x="1981200" y="3571875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4" imgW="1143000" imgH="355600" progId="">
                  <p:embed/>
                </p:oleObj>
              </mc:Choice>
              <mc:Fallback>
                <p:oleObj name="Equation" r:id="rId4" imgW="1143000" imgH="3556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71875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17526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3C44A8AB-830F-4A03-A23D-E66807AF3B85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TÍNH TOÁN </a:t>
            </a:r>
            <a:r>
              <a:rPr lang="en-US" altLang="en-US" i="1" dirty="0"/>
              <a:t>A</a:t>
            </a:r>
            <a:r>
              <a:rPr lang="en-US" altLang="en-US" b="1" dirty="0"/>
              <a:t>x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Nghĩa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,                                                               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lấy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6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08956"/>
              </p:ext>
            </p:extLst>
          </p:nvPr>
        </p:nvGraphicFramePr>
        <p:xfrm>
          <a:off x="2286000" y="1193800"/>
          <a:ext cx="556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3" imgW="5562600" imgH="1778000" progId="">
                  <p:embed/>
                </p:oleObj>
              </mc:Choice>
              <mc:Fallback>
                <p:oleObj name="Equation" r:id="rId3" imgW="5562600" imgH="17780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93800"/>
                        <a:ext cx="55626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6" name="Object 6"/>
          <p:cNvGraphicFramePr>
            <a:graphicFrameLocks noChangeAspect="1"/>
          </p:cNvGraphicFramePr>
          <p:nvPr/>
        </p:nvGraphicFramePr>
        <p:xfrm>
          <a:off x="1752600" y="4800600"/>
          <a:ext cx="5969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5" imgW="5969000" imgH="1778000" progId="">
                  <p:embed/>
                </p:oleObj>
              </mc:Choice>
              <mc:Fallback>
                <p:oleObj name="Equation" r:id="rId5" imgW="5969000" imgH="17780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59690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6894F135-D5EE-4269-882A-408902D83B6B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TÍNH </a:t>
            </a:r>
            <a:r>
              <a:rPr lang="en-US" altLang="en-US" i="1" dirty="0"/>
              <a:t>A</a:t>
            </a:r>
            <a:r>
              <a:rPr lang="en-US" altLang="en-US" b="1" dirty="0"/>
              <a:t>x </a:t>
            </a:r>
            <a:r>
              <a:rPr lang="en-US" altLang="en-US" dirty="0"/>
              <a:t>BẰNG QUY TẮC VECTƠ HÀNG</a:t>
            </a:r>
            <a:endParaRPr lang="en-US" altLang="en-US" b="1" dirty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Giống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vậy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tích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thì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chéo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tại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/>
              <a:t>ma </a:t>
            </a:r>
            <a:r>
              <a:rPr lang="en-US" altLang="en-US" sz="2800" b="1" dirty="0" err="1"/>
              <a:t>trận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đơn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hiệu</a:t>
            </a:r>
            <a:r>
              <a:rPr lang="en-US" altLang="en-US" sz="2800" dirty="0"/>
              <a:t> </a:t>
            </a:r>
            <a:r>
              <a:rPr lang="en-US" altLang="en-US" sz="2800" i="1" dirty="0"/>
              <a:t>I</a:t>
            </a:r>
            <a:r>
              <a:rPr lang="en-US" altLang="en-US" sz="2800" dirty="0"/>
              <a:t>.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,                     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28827"/>
              </p:ext>
            </p:extLst>
          </p:nvPr>
        </p:nvGraphicFramePr>
        <p:xfrm>
          <a:off x="1905000" y="4572000"/>
          <a:ext cx="175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1752600" imgH="1778000" progId="">
                  <p:embed/>
                </p:oleObj>
              </mc:Choice>
              <mc:Fallback>
                <p:oleObj name="Equation" r:id="rId3" imgW="1752600" imgH="17780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17526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78682179-8C47-49D7-B5B5-5DE377F26DA5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15400" cy="1066800"/>
          </a:xfrm>
        </p:spPr>
        <p:txBody>
          <a:bodyPr/>
          <a:lstStyle/>
          <a:p>
            <a:pPr eaLnBrk="1" hangingPunct="1"/>
            <a:r>
              <a:rPr lang="en-US" altLang="en-US" sz="3100" dirty="0"/>
              <a:t>CÁC TÍNH CHẤT CỦA TÍCH MA TRẬN-VECTƠ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endParaRPr lang="en-US" altLang="en-US" sz="3100" b="1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57200" y="2239234"/>
                <a:ext cx="8458200" cy="1643527"/>
              </a:xfrm>
              <a:prstGeom prst="rect">
                <a:avLst/>
              </a:prstGeom>
              <a:solidFill>
                <a:srgbClr val="EBEBFF"/>
              </a:solidFill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>
                    <a:latin typeface="+mn-lt"/>
                  </a:rPr>
                  <a:t>Nếu </a:t>
                </a:r>
                <a:r>
                  <a:rPr lang="en-US" altLang="en-US" sz="2800" i="1" dirty="0">
                    <a:latin typeface="+mn-lt"/>
                  </a:rPr>
                  <a:t>A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ma trận, u </a:t>
                </a:r>
                <a:r>
                  <a:rPr lang="en-US" altLang="en-US" sz="2800" dirty="0" err="1">
                    <a:latin typeface="+mn-lt"/>
                  </a:rPr>
                  <a:t>và</a:t>
                </a:r>
                <a:r>
                  <a:rPr lang="en-US" altLang="en-US" sz="2800" dirty="0">
                    <a:latin typeface="+mn-lt"/>
                  </a:rPr>
                  <a:t> v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các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vi-VN" altLang="en-US" sz="2800" dirty="0">
                    <a:latin typeface="+mn-lt"/>
                  </a:rPr>
                  <a:t>vectơ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trong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và</a:t>
                </a:r>
                <a:r>
                  <a:rPr lang="en-US" altLang="en-US" sz="2800" dirty="0">
                    <a:latin typeface="+mn-lt"/>
                  </a:rPr>
                  <a:t> c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vô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hướng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thì</a:t>
                </a:r>
                <a:endParaRPr lang="en-US" altLang="en-US" sz="2800" dirty="0">
                  <a:latin typeface="+mn-lt"/>
                </a:endParaRP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dirty="0">
                    <a:latin typeface="+mn-lt"/>
                  </a:rPr>
                  <a:t>(</a:t>
                </a:r>
                <a:r>
                  <a:rPr lang="en-US" altLang="en-US" sz="2800" b="1" dirty="0">
                    <a:latin typeface="+mn-lt"/>
                  </a:rPr>
                  <a:t>u</a:t>
                </a:r>
                <a:r>
                  <a:rPr lang="en-US" altLang="en-US" sz="2800" dirty="0">
                    <a:latin typeface="+mn-lt"/>
                  </a:rPr>
                  <a:t> + </a:t>
                </a:r>
                <a:r>
                  <a:rPr lang="en-US" altLang="en-US" sz="2800" b="1" dirty="0">
                    <a:latin typeface="+mn-lt"/>
                  </a:rPr>
                  <a:t>v</a:t>
                </a:r>
                <a:r>
                  <a:rPr lang="en-US" altLang="en-US" sz="2800" dirty="0">
                    <a:latin typeface="+mn-lt"/>
                  </a:rPr>
                  <a:t>) = </a:t>
                </a: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b="1" dirty="0">
                    <a:latin typeface="+mn-lt"/>
                  </a:rPr>
                  <a:t>u</a:t>
                </a:r>
                <a:r>
                  <a:rPr lang="en-US" altLang="en-US" sz="2800" dirty="0">
                    <a:latin typeface="+mn-lt"/>
                  </a:rPr>
                  <a:t> + </a:t>
                </a: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b="1" dirty="0">
                    <a:latin typeface="+mn-lt"/>
                  </a:rPr>
                  <a:t>v</a:t>
                </a:r>
                <a:r>
                  <a:rPr lang="en-US" altLang="en-US" sz="2800" dirty="0">
                    <a:latin typeface="+mn-lt"/>
                  </a:rPr>
                  <a:t>;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dirty="0">
                    <a:latin typeface="+mn-lt"/>
                  </a:rPr>
                  <a:t>(</a:t>
                </a:r>
                <a:r>
                  <a:rPr lang="en-US" altLang="en-US" sz="2800" i="1" dirty="0">
                    <a:latin typeface="+mn-lt"/>
                  </a:rPr>
                  <a:t>c</a:t>
                </a:r>
                <a:r>
                  <a:rPr lang="en-US" altLang="en-US" sz="2800" b="1" dirty="0">
                    <a:latin typeface="+mn-lt"/>
                  </a:rPr>
                  <a:t>u</a:t>
                </a:r>
                <a:r>
                  <a:rPr lang="en-US" altLang="en-US" sz="2800" dirty="0">
                    <a:latin typeface="+mn-lt"/>
                  </a:rPr>
                  <a:t>) = </a:t>
                </a:r>
                <a:r>
                  <a:rPr lang="en-US" altLang="en-US" sz="2800" i="1" dirty="0">
                    <a:latin typeface="+mn-lt"/>
                  </a:rPr>
                  <a:t>c</a:t>
                </a:r>
                <a:r>
                  <a:rPr lang="en-US" altLang="en-US" sz="2800" dirty="0">
                    <a:latin typeface="+mn-lt"/>
                  </a:rPr>
                  <a:t>(</a:t>
                </a: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b="1" dirty="0">
                    <a:latin typeface="+mn-lt"/>
                  </a:rPr>
                  <a:t>u</a:t>
                </a:r>
                <a:r>
                  <a:rPr lang="en-US" altLang="en-US" sz="2800" dirty="0">
                    <a:latin typeface="+mn-lt"/>
                  </a:rPr>
                  <a:t>).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9234"/>
                <a:ext cx="8458200" cy="1643527"/>
              </a:xfrm>
              <a:prstGeom prst="rect">
                <a:avLst/>
              </a:prstGeom>
              <a:blipFill>
                <a:blip r:embed="rId2"/>
                <a:stretch>
                  <a:fillRect l="-1441" t="-6296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81000" y="1560512"/>
            <a:ext cx="1905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66FF"/>
                </a:solidFill>
                <a:latin typeface="+mn-lt"/>
              </a:rPr>
              <a:t>ĐỊNH LÍ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14864" y="4185144"/>
                <a:ext cx="8458200" cy="1938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lvl="0" indent="-609600" eaLnBrk="1" hangingPunct="1">
                  <a:spcBef>
                    <a:spcPct val="20000"/>
                  </a:spcBef>
                  <a:buClr>
                    <a:srgbClr val="077C97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800" b="1" dirty="0">
                    <a:solidFill>
                      <a:srgbClr val="000000"/>
                    </a:solidFill>
                    <a:latin typeface="Times New Roman"/>
                  </a:rPr>
                  <a:t>Chứng minh: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Để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đơn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giản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, ta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lấy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i="1" dirty="0">
                    <a:solidFill>
                      <a:srgbClr val="000000"/>
                    </a:solidFill>
                    <a:latin typeface="Times New Roman"/>
                  </a:rPr>
                  <a:t>n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= 3, </a:t>
                </a:r>
                <a:r>
                  <a:rPr lang="en-US" altLang="en-US" sz="2800" i="1" dirty="0">
                    <a:solidFill>
                      <a:srgbClr val="000000"/>
                    </a:solidFill>
                    <a:latin typeface="Times New Roman"/>
                  </a:rPr>
                  <a:t>A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= [a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Times New Roman"/>
                  </a:rPr>
                  <a:t>1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 a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Times New Roman"/>
                  </a:rPr>
                  <a:t>2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 a</a:t>
                </a:r>
                <a:r>
                  <a:rPr lang="en-US" altLang="en-US" sz="2800" baseline="-25000" dirty="0">
                    <a:solidFill>
                      <a:srgbClr val="000000"/>
                    </a:solidFill>
                    <a:latin typeface="Times New Roman"/>
                  </a:rPr>
                  <a:t>3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],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và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Times New Roman"/>
                  </a:rPr>
                  <a:t>u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,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Times New Roman"/>
                  </a:rPr>
                  <a:t>v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trong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. </a:t>
                </a:r>
              </a:p>
              <a:p>
                <a:pPr marL="609600" lvl="0" indent="-609600" eaLnBrk="1" hangingPunct="1">
                  <a:spcBef>
                    <a:spcPct val="20000"/>
                  </a:spcBef>
                  <a:buClr>
                    <a:srgbClr val="077C97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Với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i="1" dirty="0" err="1">
                    <a:solidFill>
                      <a:srgbClr val="000000"/>
                    </a:solidFill>
                    <a:latin typeface="Times New Roman"/>
                  </a:rPr>
                  <a:t>i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= 1, 2, 3,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đặt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i="1" dirty="0" err="1">
                    <a:solidFill>
                      <a:srgbClr val="000000"/>
                    </a:solidFill>
                    <a:latin typeface="Times New Roman"/>
                  </a:rPr>
                  <a:t>u</a:t>
                </a:r>
                <a:r>
                  <a:rPr lang="en-US" altLang="en-US" sz="2800" i="1" baseline="-25000" dirty="0" err="1">
                    <a:solidFill>
                      <a:srgbClr val="000000"/>
                    </a:solidFill>
                    <a:latin typeface="Times New Roman"/>
                  </a:rPr>
                  <a:t>i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và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i="1" dirty="0">
                    <a:solidFill>
                      <a:srgbClr val="000000"/>
                    </a:solidFill>
                    <a:latin typeface="Times New Roman"/>
                  </a:rPr>
                  <a:t>v</a:t>
                </a:r>
                <a:r>
                  <a:rPr lang="en-US" altLang="en-US" sz="2800" i="1" baseline="-25000" dirty="0">
                    <a:solidFill>
                      <a:srgbClr val="000000"/>
                    </a:solidFill>
                    <a:latin typeface="Times New Roman"/>
                  </a:rPr>
                  <a:t>i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là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các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thành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phần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thứ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i="1" dirty="0" err="1">
                    <a:solidFill>
                      <a:srgbClr val="000000"/>
                    </a:solidFill>
                    <a:latin typeface="Times New Roman"/>
                  </a:rPr>
                  <a:t>i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tương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ứng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trong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Times New Roman"/>
                  </a:rPr>
                  <a:t>u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Times New Roman"/>
                  </a:rPr>
                  <a:t>và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Times New Roman"/>
                  </a:rPr>
                  <a:t>v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Times New Roman"/>
                  </a:rPr>
                  <a:t>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64" y="4185144"/>
                <a:ext cx="8458200" cy="1938929"/>
              </a:xfrm>
              <a:prstGeom prst="rect">
                <a:avLst/>
              </a:prstGeom>
              <a:blipFill>
                <a:blip r:embed="rId3"/>
                <a:stretch>
                  <a:fillRect l="-1298" t="-3459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541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A7E74677-3FF6-4271-9956-461EB0AF0F56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1066800"/>
          </a:xfrm>
        </p:spPr>
        <p:txBody>
          <a:bodyPr/>
          <a:lstStyle/>
          <a:p>
            <a:pPr eaLnBrk="1" hangingPunct="1"/>
            <a:r>
              <a:rPr lang="en-US" altLang="en-US" sz="3100" dirty="0"/>
              <a:t>CÁC TÍNH CHẤT CỦA TÍCH MA TRẬN-VECTƠ </a:t>
            </a:r>
            <a:r>
              <a:rPr lang="en-US" altLang="en-US" sz="3100" i="1" dirty="0"/>
              <a:t>A</a:t>
            </a:r>
            <a:r>
              <a:rPr lang="en-US" altLang="en-US" sz="3100" b="1" dirty="0"/>
              <a:t>x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chứng</a:t>
            </a:r>
            <a:r>
              <a:rPr lang="en-US" altLang="en-US" sz="2800" dirty="0"/>
              <a:t> minh (a),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               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04766"/>
              </p:ext>
            </p:extLst>
          </p:nvPr>
        </p:nvGraphicFramePr>
        <p:xfrm>
          <a:off x="4343400" y="12065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" name="Equation" r:id="rId3" imgW="1384300" imgH="431800" progId="">
                  <p:embed/>
                </p:oleObj>
              </mc:Choice>
              <mc:Fallback>
                <p:oleObj name="Equation" r:id="rId3" imgW="1384300" imgH="4318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06500"/>
                        <a:ext cx="1384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/>
          <p:cNvGraphicFramePr>
            <a:graphicFrameLocks noChangeAspect="1"/>
          </p:cNvGraphicFramePr>
          <p:nvPr/>
        </p:nvGraphicFramePr>
        <p:xfrm>
          <a:off x="914400" y="2209800"/>
          <a:ext cx="838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" name="Equation" r:id="rId5" imgW="838200" imgH="279400" progId="">
                  <p:embed/>
                </p:oleObj>
              </mc:Choice>
              <mc:Fallback>
                <p:oleObj name="Equation" r:id="rId5" imgW="838200" imgH="279400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838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457200" y="2286000"/>
          <a:ext cx="5232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8" name="Equation" r:id="rId7" imgW="5232400" imgH="1778000" progId="">
                  <p:embed/>
                </p:oleObj>
              </mc:Choice>
              <mc:Fallback>
                <p:oleObj name="Equation" r:id="rId7" imgW="5232400" imgH="1778000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52324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/>
          <p:cNvGraphicFramePr>
            <a:graphicFrameLocks noChangeAspect="1"/>
          </p:cNvGraphicFramePr>
          <p:nvPr/>
        </p:nvGraphicFramePr>
        <p:xfrm>
          <a:off x="1828800" y="4267200"/>
          <a:ext cx="586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9" name="Equation" r:id="rId9" imgW="5867400" imgH="482600" progId="">
                  <p:embed/>
                </p:oleObj>
              </mc:Choice>
              <mc:Fallback>
                <p:oleObj name="Equation" r:id="rId9" imgW="5867400" imgH="482600" progId="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67200"/>
                        <a:ext cx="5867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0" name="Line 8"/>
          <p:cNvSpPr>
            <a:spLocks noChangeShapeType="1"/>
          </p:cNvSpPr>
          <p:nvPr/>
        </p:nvSpPr>
        <p:spPr bwMode="auto">
          <a:xfrm>
            <a:off x="2743200" y="41148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1" name="Line 9"/>
          <p:cNvSpPr>
            <a:spLocks noChangeShapeType="1"/>
          </p:cNvSpPr>
          <p:nvPr/>
        </p:nvSpPr>
        <p:spPr bwMode="auto">
          <a:xfrm>
            <a:off x="4724400" y="41148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>
            <a:off x="6705600" y="41148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3" name="Line 11"/>
          <p:cNvSpPr>
            <a:spLocks noChangeShapeType="1"/>
          </p:cNvSpPr>
          <p:nvPr/>
        </p:nvSpPr>
        <p:spPr bwMode="auto">
          <a:xfrm>
            <a:off x="2743200" y="4114800"/>
            <a:ext cx="4267200" cy="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4" name="Line 12"/>
          <p:cNvSpPr>
            <a:spLocks noChangeShapeType="1"/>
          </p:cNvSpPr>
          <p:nvPr/>
        </p:nvSpPr>
        <p:spPr bwMode="auto">
          <a:xfrm flipV="1">
            <a:off x="3505200" y="46482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5" name="Line 13"/>
          <p:cNvSpPr>
            <a:spLocks noChangeShapeType="1"/>
          </p:cNvSpPr>
          <p:nvPr/>
        </p:nvSpPr>
        <p:spPr bwMode="auto">
          <a:xfrm flipV="1">
            <a:off x="5486400" y="46482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6" name="Line 14"/>
          <p:cNvSpPr>
            <a:spLocks noChangeShapeType="1"/>
          </p:cNvSpPr>
          <p:nvPr/>
        </p:nvSpPr>
        <p:spPr bwMode="auto">
          <a:xfrm flipV="1">
            <a:off x="7467600" y="46482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7" name="Line 15"/>
          <p:cNvSpPr>
            <a:spLocks noChangeShapeType="1"/>
          </p:cNvSpPr>
          <p:nvPr/>
        </p:nvSpPr>
        <p:spPr bwMode="auto">
          <a:xfrm>
            <a:off x="3505200" y="4876800"/>
            <a:ext cx="4267200" cy="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8" name="Text Box 16" descr="Pink tissue paper"/>
          <p:cNvSpPr txBox="1">
            <a:spLocks noChangeArrowheads="1"/>
          </p:cNvSpPr>
          <p:nvPr/>
        </p:nvSpPr>
        <p:spPr bwMode="auto">
          <a:xfrm>
            <a:off x="7086600" y="38862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FFF"/>
                </a:solidFill>
                <a:latin typeface="Times New Roman" panose="02020603050405020304" pitchFamily="18" charset="0"/>
              </a:rPr>
              <a:t>Entries in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68689" name="Object 17"/>
          <p:cNvGraphicFramePr>
            <a:graphicFrameLocks noChangeAspect="1"/>
          </p:cNvGraphicFramePr>
          <p:nvPr/>
        </p:nvGraphicFramePr>
        <p:xfrm>
          <a:off x="8229600" y="3962400"/>
          <a:ext cx="63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" name="Equation" r:id="rId12" imgW="634725" imgH="228501" progId="">
                  <p:embed/>
                </p:oleObj>
              </mc:Choice>
              <mc:Fallback>
                <p:oleObj name="Equation" r:id="rId12" imgW="634725" imgH="228501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962400"/>
                        <a:ext cx="63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0" name="Text Box 18" descr="Pink tissue paper"/>
          <p:cNvSpPr txBox="1">
            <a:spLocks noChangeArrowheads="1"/>
          </p:cNvSpPr>
          <p:nvPr/>
        </p:nvSpPr>
        <p:spPr bwMode="auto">
          <a:xfrm>
            <a:off x="7467600" y="4876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7FFF"/>
                </a:solidFill>
                <a:latin typeface="Times New Roman" panose="02020603050405020304" pitchFamily="18" charset="0"/>
              </a:rPr>
              <a:t>Columns of </a:t>
            </a:r>
            <a:r>
              <a:rPr lang="en-US" altLang="en-US" sz="2000" i="1">
                <a:solidFill>
                  <a:srgbClr val="007FFF"/>
                </a:solidFill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668691" name="Object 19"/>
          <p:cNvGraphicFramePr>
            <a:graphicFrameLocks noChangeAspect="1"/>
          </p:cNvGraphicFramePr>
          <p:nvPr/>
        </p:nvGraphicFramePr>
        <p:xfrm>
          <a:off x="1828800" y="5181600"/>
          <a:ext cx="645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" name="Equation" r:id="rId14" imgW="6451600" imgH="482600" progId="">
                  <p:embed/>
                </p:oleObj>
              </mc:Choice>
              <mc:Fallback>
                <p:oleObj name="Equation" r:id="rId14" imgW="6451600" imgH="482600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81600"/>
                        <a:ext cx="6451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2" name="Object 20"/>
          <p:cNvGraphicFramePr>
            <a:graphicFrameLocks noChangeAspect="1"/>
          </p:cNvGraphicFramePr>
          <p:nvPr/>
        </p:nvGraphicFramePr>
        <p:xfrm>
          <a:off x="1828800" y="5943600"/>
          <a:ext cx="170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name="Equation" r:id="rId16" imgW="1701800" imgH="342900" progId="">
                  <p:embed/>
                </p:oleObj>
              </mc:Choice>
              <mc:Fallback>
                <p:oleObj name="Equation" r:id="rId16" imgW="1701800" imgH="342900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943600"/>
                        <a:ext cx="1701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BF50488A-4DB5-4BAD-B25E-DCA99BF729C2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53500" cy="1066800"/>
          </a:xfrm>
        </p:spPr>
        <p:txBody>
          <a:bodyPr/>
          <a:lstStyle/>
          <a:p>
            <a:pPr eaLnBrk="1" hangingPunct="1"/>
            <a:r>
              <a:rPr lang="en-US" altLang="en-US" sz="3100" dirty="0"/>
              <a:t>CÁC TÍNH CHẤT CỦA TÍCH MA TRẬN-VECTƠ </a:t>
            </a:r>
            <a:r>
              <a:rPr lang="en-US" altLang="en-US" sz="3100" i="1" dirty="0"/>
              <a:t>A</a:t>
            </a:r>
            <a:r>
              <a:rPr lang="en-US" altLang="en-US" sz="3100" b="1" dirty="0"/>
              <a:t>x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72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chứng</a:t>
            </a:r>
            <a:r>
              <a:rPr lang="en-US" altLang="en-US" sz="2800" dirty="0"/>
              <a:t> minh (b),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           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97928"/>
              </p:ext>
            </p:extLst>
          </p:nvPr>
        </p:nvGraphicFramePr>
        <p:xfrm>
          <a:off x="4191000" y="1676400"/>
          <a:ext cx="914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Equation" r:id="rId3" imgW="965200" imgH="431800" progId="">
                  <p:embed/>
                </p:oleObj>
              </mc:Choice>
              <mc:Fallback>
                <p:oleObj name="Equation" r:id="rId3" imgW="965200" imgH="43180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9144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1" name="Object 5"/>
          <p:cNvGraphicFramePr>
            <a:graphicFrameLocks noChangeAspect="1"/>
          </p:cNvGraphicFramePr>
          <p:nvPr/>
        </p:nvGraphicFramePr>
        <p:xfrm>
          <a:off x="228600" y="2743200"/>
          <a:ext cx="8801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Equation" r:id="rId5" imgW="8801100" imgH="1778000" progId="">
                  <p:embed/>
                </p:oleObj>
              </mc:Choice>
              <mc:Fallback>
                <p:oleObj name="Equation" r:id="rId5" imgW="8801100" imgH="177800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88011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2" name="Object 6"/>
          <p:cNvGraphicFramePr>
            <a:graphicFrameLocks noChangeAspect="1"/>
          </p:cNvGraphicFramePr>
          <p:nvPr/>
        </p:nvGraphicFramePr>
        <p:xfrm>
          <a:off x="1219200" y="4572000"/>
          <a:ext cx="4381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7" imgW="4381500" imgH="482600" progId="">
                  <p:embed/>
                </p:oleObj>
              </mc:Choice>
              <mc:Fallback>
                <p:oleObj name="Equation" r:id="rId7" imgW="4381500" imgH="48260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4381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3" name="Object 7"/>
          <p:cNvGraphicFramePr>
            <a:graphicFrameLocks noChangeAspect="1"/>
          </p:cNvGraphicFramePr>
          <p:nvPr/>
        </p:nvGraphicFramePr>
        <p:xfrm>
          <a:off x="1219200" y="5257800"/>
          <a:ext cx="344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9" imgW="3441700" imgH="482600" progId="">
                  <p:embed/>
                </p:oleObj>
              </mc:Choice>
              <mc:Fallback>
                <p:oleObj name="Equation" r:id="rId9" imgW="3441700" imgH="482600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3441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4" name="Object 8"/>
          <p:cNvGraphicFramePr>
            <a:graphicFrameLocks noChangeAspect="1"/>
          </p:cNvGraphicFramePr>
          <p:nvPr/>
        </p:nvGraphicFramePr>
        <p:xfrm>
          <a:off x="1219200" y="58674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11" imgW="1295400" imgH="431800" progId="">
                  <p:embed/>
                </p:oleObj>
              </mc:Choice>
              <mc:Fallback>
                <p:oleObj name="Equation" r:id="rId11" imgW="1295400" imgH="43180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867400"/>
                        <a:ext cx="129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Chứng</a:t>
            </a:r>
            <a:r>
              <a:rPr lang="en-US" altLang="zh-TW" dirty="0"/>
              <a:t> minh </a:t>
            </a:r>
            <a:r>
              <a:rPr lang="en-US" altLang="zh-TW" dirty="0" err="1"/>
              <a:t>Định</a:t>
            </a:r>
            <a:r>
              <a:rPr lang="en-US" altLang="zh-TW" dirty="0"/>
              <a:t> </a:t>
            </a:r>
            <a:r>
              <a:rPr lang="en-US" altLang="zh-TW" dirty="0" err="1"/>
              <a:t>lí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(1)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phát</a:t>
            </a:r>
            <a:r>
              <a:rPr lang="en-US" altLang="zh-TW" dirty="0"/>
              <a:t> </a:t>
            </a:r>
            <a:r>
              <a:rPr lang="en-US" altLang="zh-TW" dirty="0" err="1"/>
              <a:t>biểu</a:t>
            </a:r>
            <a:r>
              <a:rPr lang="en-US" altLang="zh-TW" dirty="0"/>
              <a:t> (a), (b), </a:t>
            </a:r>
            <a:r>
              <a:rPr lang="en-US" altLang="zh-TW" dirty="0" err="1"/>
              <a:t>và</a:t>
            </a:r>
            <a:r>
              <a:rPr lang="en-US" altLang="zh-TW" dirty="0"/>
              <a:t> (c) </a:t>
            </a:r>
            <a:r>
              <a:rPr lang="en-US" altLang="zh-TW" dirty="0" err="1"/>
              <a:t>là</a:t>
            </a:r>
            <a:r>
              <a:rPr lang="en-US" altLang="zh-TW" dirty="0"/>
              <a:t> </a:t>
            </a:r>
            <a:r>
              <a:rPr lang="en-US" altLang="zh-TW" dirty="0" err="1"/>
              <a:t>tương</a:t>
            </a:r>
            <a:r>
              <a:rPr lang="en-US" altLang="zh-TW" dirty="0"/>
              <a:t> </a:t>
            </a:r>
            <a:r>
              <a:rPr lang="en-US" altLang="zh-TW" dirty="0" err="1"/>
              <a:t>đương</a:t>
            </a:r>
            <a:r>
              <a:rPr lang="en-US" altLang="zh-TW" dirty="0"/>
              <a:t> </a:t>
            </a:r>
            <a:r>
              <a:rPr lang="en-US" altLang="zh-TW" dirty="0" err="1"/>
              <a:t>theo</a:t>
            </a:r>
            <a:r>
              <a:rPr lang="en-US" altLang="zh-TW" dirty="0"/>
              <a:t> </a:t>
            </a:r>
            <a:r>
              <a:rPr lang="en-US" altLang="zh-TW" dirty="0" err="1"/>
              <a:t>định</a:t>
            </a:r>
            <a:r>
              <a:rPr lang="en-US" altLang="zh-TW" dirty="0"/>
              <a:t> </a:t>
            </a:r>
            <a:r>
              <a:rPr lang="en-US" altLang="zh-TW" dirty="0" err="1"/>
              <a:t>nghĩa</a:t>
            </a:r>
            <a:r>
              <a:rPr lang="en-US" altLang="zh-TW" dirty="0"/>
              <a:t> </a:t>
            </a:r>
            <a:r>
              <a:rPr lang="en-US" altLang="zh-TW" dirty="0" err="1"/>
              <a:t>của</a:t>
            </a:r>
            <a:r>
              <a:rPr lang="en-US" altLang="zh-TW" dirty="0"/>
              <a:t> Ax </a:t>
            </a:r>
            <a:r>
              <a:rPr lang="en-US" altLang="zh-TW" dirty="0" err="1"/>
              <a:t>và</a:t>
            </a:r>
            <a:r>
              <a:rPr lang="en-US" altLang="zh-TW" dirty="0"/>
              <a:t> </a:t>
            </a:r>
            <a:r>
              <a:rPr lang="en-US" altLang="zh-TW" dirty="0" err="1"/>
              <a:t>hệ</a:t>
            </a:r>
            <a:r>
              <a:rPr lang="en-US" altLang="zh-TW" dirty="0"/>
              <a:t> </a:t>
            </a:r>
            <a:r>
              <a:rPr lang="en-US" altLang="zh-TW" dirty="0" err="1"/>
              <a:t>sinh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(2) (a) </a:t>
            </a:r>
            <a:r>
              <a:rPr lang="en-US" altLang="zh-TW" dirty="0" err="1"/>
              <a:t>và</a:t>
            </a:r>
            <a:r>
              <a:rPr lang="en-US" altLang="zh-TW" dirty="0"/>
              <a:t> (d) </a:t>
            </a:r>
            <a:r>
              <a:rPr lang="en-US" altLang="zh-TW" dirty="0" err="1"/>
              <a:t>tương</a:t>
            </a:r>
            <a:r>
              <a:rPr lang="en-US" altLang="zh-TW" dirty="0"/>
              <a:t> </a:t>
            </a:r>
            <a:r>
              <a:rPr lang="en-US" altLang="zh-TW" dirty="0" err="1"/>
              <a:t>đương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Gọi</a:t>
            </a:r>
            <a:r>
              <a:rPr lang="en-US" altLang="zh-TW" dirty="0"/>
              <a:t> U </a:t>
            </a:r>
            <a:r>
              <a:rPr lang="en-US" altLang="zh-TW" dirty="0" err="1"/>
              <a:t>là</a:t>
            </a:r>
            <a:r>
              <a:rPr lang="en-US" altLang="zh-TW" dirty="0"/>
              <a:t> </a:t>
            </a:r>
            <a:r>
              <a:rPr lang="en-US" altLang="zh-TW" dirty="0" err="1"/>
              <a:t>một</a:t>
            </a:r>
            <a:r>
              <a:rPr lang="en-US" altLang="zh-TW" dirty="0"/>
              <a:t> </a:t>
            </a:r>
            <a:r>
              <a:rPr lang="en-US" altLang="zh-TW" dirty="0" err="1"/>
              <a:t>dạng</a:t>
            </a:r>
            <a:r>
              <a:rPr lang="en-US" altLang="zh-TW" dirty="0"/>
              <a:t> </a:t>
            </a:r>
            <a:r>
              <a:rPr lang="en-US" altLang="zh-TW" dirty="0" err="1"/>
              <a:t>bậc</a:t>
            </a:r>
            <a:r>
              <a:rPr lang="en-US" altLang="zh-TW" dirty="0"/>
              <a:t> thang </a:t>
            </a:r>
            <a:r>
              <a:rPr lang="en-US" altLang="zh-TW" dirty="0" err="1"/>
              <a:t>của</a:t>
            </a:r>
            <a:r>
              <a:rPr lang="en-US" altLang="zh-TW" dirty="0"/>
              <a:t> A.</a:t>
            </a:r>
          </a:p>
          <a:p>
            <a:pPr lvl="1"/>
            <a:r>
              <a:rPr lang="en-US" altLang="zh-TW" dirty="0"/>
              <a:t>Cho </a:t>
            </a:r>
            <a:r>
              <a:rPr lang="en-US" altLang="zh-TW" dirty="0" err="1"/>
              <a:t>trước</a:t>
            </a:r>
            <a:r>
              <a:rPr lang="en-US" altLang="zh-TW" dirty="0"/>
              <a:t> b </a:t>
            </a:r>
            <a:r>
              <a:rPr lang="en-US" altLang="zh-TW" dirty="0" err="1"/>
              <a:t>trong</a:t>
            </a:r>
            <a:r>
              <a:rPr lang="en-US" altLang="zh-TW" dirty="0"/>
              <a:t> R</a:t>
            </a:r>
            <a:r>
              <a:rPr lang="en-US" altLang="zh-TW" baseline="30000" dirty="0"/>
              <a:t>m</a:t>
            </a:r>
            <a:r>
              <a:rPr lang="en-US" altLang="zh-TW" dirty="0"/>
              <a:t>, [A b]~[U d] </a:t>
            </a:r>
            <a:r>
              <a:rPr lang="en-US" altLang="zh-TW" dirty="0" err="1"/>
              <a:t>với</a:t>
            </a:r>
            <a:r>
              <a:rPr lang="en-US" altLang="zh-TW" dirty="0"/>
              <a:t> d </a:t>
            </a:r>
            <a:r>
              <a:rPr lang="en-US" altLang="zh-TW" dirty="0" err="1"/>
              <a:t>nào</a:t>
            </a:r>
            <a:r>
              <a:rPr lang="en-US" altLang="zh-TW" dirty="0"/>
              <a:t> </a:t>
            </a:r>
            <a:r>
              <a:rPr lang="en-US" altLang="zh-TW" dirty="0" err="1"/>
              <a:t>đó</a:t>
            </a:r>
            <a:r>
              <a:rPr lang="en-US" altLang="zh-TW" dirty="0"/>
              <a:t> </a:t>
            </a:r>
            <a:r>
              <a:rPr lang="en-US" altLang="zh-TW" dirty="0" err="1"/>
              <a:t>trong</a:t>
            </a:r>
            <a:r>
              <a:rPr lang="en-US" altLang="zh-TW" dirty="0"/>
              <a:t> R</a:t>
            </a:r>
            <a:r>
              <a:rPr lang="en-US" altLang="zh-TW" baseline="30000" dirty="0"/>
              <a:t>m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/>
              <a:t>Nếu</a:t>
            </a:r>
            <a:r>
              <a:rPr lang="en-US" altLang="zh-TW" dirty="0"/>
              <a:t> (d) </a:t>
            </a:r>
            <a:r>
              <a:rPr lang="en-US" altLang="zh-TW" dirty="0" err="1"/>
              <a:t>là</a:t>
            </a:r>
            <a:r>
              <a:rPr lang="en-US" altLang="zh-TW" dirty="0"/>
              <a:t> </a:t>
            </a:r>
            <a:r>
              <a:rPr lang="en-US" altLang="zh-TW" dirty="0" err="1"/>
              <a:t>đúng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err="1"/>
              <a:t>Mỗi</a:t>
            </a:r>
            <a:r>
              <a:rPr lang="en-US" altLang="zh-TW" dirty="0"/>
              <a:t> </a:t>
            </a:r>
            <a:r>
              <a:rPr lang="en-US" altLang="zh-TW" dirty="0" err="1"/>
              <a:t>hàng</a:t>
            </a:r>
            <a:r>
              <a:rPr lang="en-US" altLang="zh-TW" dirty="0"/>
              <a:t> </a:t>
            </a:r>
            <a:r>
              <a:rPr lang="en-US" altLang="zh-TW" dirty="0" err="1"/>
              <a:t>của</a:t>
            </a:r>
            <a:r>
              <a:rPr lang="en-US" altLang="zh-TW" dirty="0"/>
              <a:t> U </a:t>
            </a:r>
            <a:r>
              <a:rPr lang="en-US" altLang="zh-TW" dirty="0" err="1"/>
              <a:t>chứa</a:t>
            </a:r>
            <a:r>
              <a:rPr lang="en-US" altLang="zh-TW" dirty="0"/>
              <a:t> </a:t>
            </a:r>
            <a:r>
              <a:rPr lang="en-US" altLang="zh-TW" dirty="0" err="1"/>
              <a:t>một</a:t>
            </a:r>
            <a:r>
              <a:rPr lang="en-US" altLang="zh-TW" dirty="0"/>
              <a:t> </a:t>
            </a:r>
            <a:r>
              <a:rPr lang="en-US" altLang="zh-TW" dirty="0" err="1"/>
              <a:t>vị</a:t>
            </a:r>
            <a:r>
              <a:rPr lang="en-US" altLang="zh-TW" dirty="0"/>
              <a:t> </a:t>
            </a:r>
            <a:r>
              <a:rPr lang="en-US" altLang="zh-TW" dirty="0" err="1"/>
              <a:t>trí</a:t>
            </a:r>
            <a:r>
              <a:rPr lang="en-US" altLang="zh-TW" dirty="0"/>
              <a:t> </a:t>
            </a:r>
            <a:r>
              <a:rPr lang="en-US" altLang="zh-TW" dirty="0" err="1"/>
              <a:t>chốt</a:t>
            </a:r>
            <a:endParaRPr lang="en-US" altLang="zh-TW" dirty="0"/>
          </a:p>
          <a:p>
            <a:pPr lvl="2"/>
            <a:r>
              <a:rPr lang="en-US" altLang="zh-TW" dirty="0"/>
              <a:t>Ax=b </a:t>
            </a:r>
            <a:r>
              <a:rPr lang="en-US" altLang="zh-TW" dirty="0" err="1"/>
              <a:t>có</a:t>
            </a:r>
            <a:r>
              <a:rPr lang="en-US" altLang="zh-TW" dirty="0"/>
              <a:t> </a:t>
            </a:r>
            <a:r>
              <a:rPr lang="en-US" altLang="zh-TW" dirty="0" err="1"/>
              <a:t>một</a:t>
            </a:r>
            <a:r>
              <a:rPr lang="en-US" altLang="zh-TW" dirty="0"/>
              <a:t> </a:t>
            </a:r>
            <a:r>
              <a:rPr lang="en-US" altLang="zh-TW" dirty="0" err="1"/>
              <a:t>nghiệm</a:t>
            </a:r>
            <a:r>
              <a:rPr lang="en-US" altLang="zh-TW" dirty="0"/>
              <a:t> =&gt; (a) </a:t>
            </a:r>
            <a:r>
              <a:rPr lang="en-US" altLang="zh-TW" dirty="0" err="1"/>
              <a:t>đúng</a:t>
            </a:r>
            <a:endParaRPr lang="en-US" altLang="zh-TW" dirty="0"/>
          </a:p>
          <a:p>
            <a:pPr lvl="1"/>
            <a:r>
              <a:rPr lang="en-US" altLang="zh-TW" dirty="0" err="1"/>
              <a:t>Nếu</a:t>
            </a:r>
            <a:r>
              <a:rPr lang="en-US" altLang="zh-TW" dirty="0"/>
              <a:t> (d) </a:t>
            </a:r>
            <a:r>
              <a:rPr lang="en-US" altLang="zh-TW" dirty="0" err="1"/>
              <a:t>sai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err="1"/>
              <a:t>Hàng</a:t>
            </a:r>
            <a:r>
              <a:rPr lang="en-US" altLang="zh-TW" dirty="0"/>
              <a:t> </a:t>
            </a:r>
            <a:r>
              <a:rPr lang="en-US" altLang="zh-TW" dirty="0" err="1"/>
              <a:t>cuối</a:t>
            </a:r>
            <a:r>
              <a:rPr lang="en-US" altLang="zh-TW" dirty="0"/>
              <a:t> </a:t>
            </a:r>
            <a:r>
              <a:rPr lang="en-US" altLang="zh-TW" dirty="0" err="1"/>
              <a:t>cùng</a:t>
            </a:r>
            <a:r>
              <a:rPr lang="en-US" altLang="zh-TW" dirty="0"/>
              <a:t> </a:t>
            </a:r>
            <a:r>
              <a:rPr lang="en-US" altLang="zh-TW" dirty="0" err="1"/>
              <a:t>của</a:t>
            </a:r>
            <a:r>
              <a:rPr lang="en-US" altLang="zh-TW" dirty="0"/>
              <a:t> U </a:t>
            </a:r>
            <a:r>
              <a:rPr lang="en-US" altLang="zh-TW" dirty="0" err="1"/>
              <a:t>bằng</a:t>
            </a:r>
            <a:r>
              <a:rPr lang="en-US" altLang="zh-TW" dirty="0"/>
              <a:t> 0</a:t>
            </a:r>
          </a:p>
          <a:p>
            <a:pPr lvl="2"/>
            <a:r>
              <a:rPr lang="en-US" altLang="zh-TW" dirty="0"/>
              <a:t>[U d] </a:t>
            </a:r>
            <a:r>
              <a:rPr lang="en-US" altLang="zh-TW" dirty="0" err="1"/>
              <a:t>biểu</a:t>
            </a:r>
            <a:r>
              <a:rPr lang="en-US" altLang="zh-TW" dirty="0"/>
              <a:t> </a:t>
            </a:r>
            <a:r>
              <a:rPr lang="en-US" altLang="zh-TW" dirty="0" err="1"/>
              <a:t>diễn</a:t>
            </a:r>
            <a:r>
              <a:rPr lang="en-US" altLang="zh-TW" dirty="0"/>
              <a:t> </a:t>
            </a:r>
            <a:r>
              <a:rPr lang="en-US" altLang="zh-TW" dirty="0" err="1"/>
              <a:t>một</a:t>
            </a:r>
            <a:r>
              <a:rPr lang="en-US" altLang="zh-TW" dirty="0"/>
              <a:t> </a:t>
            </a:r>
            <a:r>
              <a:rPr lang="en-US" altLang="zh-TW" dirty="0" err="1"/>
              <a:t>hệ</a:t>
            </a:r>
            <a:r>
              <a:rPr lang="en-US" altLang="zh-TW" dirty="0"/>
              <a:t> </a:t>
            </a:r>
            <a:r>
              <a:rPr lang="en-US" altLang="zh-TW" dirty="0" err="1"/>
              <a:t>vô</a:t>
            </a:r>
            <a:r>
              <a:rPr lang="en-US" altLang="zh-TW" dirty="0"/>
              <a:t> </a:t>
            </a:r>
            <a:r>
              <a:rPr lang="en-US" altLang="zh-TW" dirty="0" err="1"/>
              <a:t>nghiệm</a:t>
            </a:r>
            <a:endParaRPr lang="en-US" altLang="zh-TW" dirty="0"/>
          </a:p>
          <a:p>
            <a:pPr lvl="2"/>
            <a:r>
              <a:rPr lang="en-US" altLang="zh-TW" dirty="0" err="1"/>
              <a:t>Vì</a:t>
            </a:r>
            <a:r>
              <a:rPr lang="en-US" altLang="zh-TW" dirty="0"/>
              <a:t>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phép</a:t>
            </a:r>
            <a:r>
              <a:rPr lang="en-US" altLang="zh-TW" dirty="0"/>
              <a:t> </a:t>
            </a:r>
            <a:r>
              <a:rPr lang="en-US" altLang="zh-TW" dirty="0" err="1"/>
              <a:t>biển</a:t>
            </a:r>
            <a:r>
              <a:rPr lang="en-US" altLang="zh-TW" dirty="0"/>
              <a:t> </a:t>
            </a:r>
            <a:r>
              <a:rPr lang="en-US" altLang="zh-TW" dirty="0" err="1"/>
              <a:t>đổi</a:t>
            </a:r>
            <a:r>
              <a:rPr lang="en-US" altLang="zh-TW" dirty="0"/>
              <a:t> </a:t>
            </a:r>
            <a:r>
              <a:rPr lang="en-US" altLang="zh-TW" dirty="0" err="1"/>
              <a:t>hàng</a:t>
            </a:r>
            <a:r>
              <a:rPr lang="en-US" altLang="zh-TW" dirty="0"/>
              <a:t> </a:t>
            </a:r>
            <a:r>
              <a:rPr lang="en-US" altLang="zh-TW" dirty="0" err="1"/>
              <a:t>khả</a:t>
            </a:r>
            <a:r>
              <a:rPr lang="en-US" altLang="zh-TW" dirty="0"/>
              <a:t> </a:t>
            </a:r>
            <a:r>
              <a:rPr lang="en-US" altLang="zh-TW" dirty="0" err="1"/>
              <a:t>đảo</a:t>
            </a:r>
            <a:r>
              <a:rPr lang="en-US" altLang="zh-TW" dirty="0"/>
              <a:t>, [U d]~[A b]</a:t>
            </a:r>
          </a:p>
          <a:p>
            <a:pPr lvl="2"/>
            <a:r>
              <a:rPr lang="en-US" altLang="zh-TW" dirty="0"/>
              <a:t>Ax=b </a:t>
            </a:r>
            <a:r>
              <a:rPr lang="en-US" altLang="zh-TW" dirty="0" err="1"/>
              <a:t>cũng</a:t>
            </a:r>
            <a:r>
              <a:rPr lang="en-US" altLang="zh-TW" dirty="0"/>
              <a:t> </a:t>
            </a:r>
            <a:r>
              <a:rPr lang="en-US" altLang="zh-TW" dirty="0" err="1"/>
              <a:t>vô</a:t>
            </a:r>
            <a:r>
              <a:rPr lang="en-US" altLang="zh-TW" dirty="0"/>
              <a:t> </a:t>
            </a:r>
            <a:r>
              <a:rPr lang="en-US" altLang="zh-TW" dirty="0" err="1"/>
              <a:t>nghiệm</a:t>
            </a:r>
            <a:r>
              <a:rPr lang="en-US" altLang="zh-TW" dirty="0"/>
              <a:t> =&gt; (a) </a:t>
            </a:r>
            <a:r>
              <a:rPr lang="en-US" altLang="zh-TW" dirty="0" err="1"/>
              <a:t>sai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1.4- </a:t>
            </a:r>
            <a:fld id="{9DD78C80-B2BD-4D32-AAE5-9522BA09A70D}" type="slidenum">
              <a:rPr lang="en-US" altLang="en-US" smtClean="0"/>
              <a:pPr>
                <a:defRPr/>
              </a:pPr>
              <a:t>15</a:t>
            </a:fld>
            <a:endParaRPr lang="en-CA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© 2012 Pearson Education, Ltd.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04084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AA5E210A-CA07-4AC5-8EE2-7485BF01AA81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PHƯƠNG TRÌNH MA TRẬN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382000" cy="54102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b="1" dirty="0" err="1"/>
                  <a:t>Định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nghĩa</a:t>
                </a:r>
                <a:r>
                  <a:rPr lang="en-US" altLang="en-US" sz="2800" b="1" dirty="0"/>
                  <a:t>: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          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a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, …, </a:t>
                </a:r>
                <a:r>
                  <a:rPr lang="en-US" altLang="en-US" sz="2800" b="1" dirty="0"/>
                  <a:t>a</a:t>
                </a:r>
                <a:r>
                  <a:rPr lang="en-US" altLang="en-US" sz="2800" i="1" baseline="-25000" dirty="0"/>
                  <a:t>n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thì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/>
                  <a:t>tích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của</a:t>
                </a:r>
                <a:r>
                  <a:rPr lang="en-US" altLang="en-US" sz="2800" b="1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và</a:t>
                </a:r>
                <a:r>
                  <a:rPr lang="en-US" altLang="en-US" sz="2800" b="1" dirty="0"/>
                  <a:t> x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kí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hiệu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bởi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 err="1"/>
                  <a:t>là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tổ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hợp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tuyến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tính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/>
                  <a:t>của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các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cột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của</a:t>
                </a:r>
                <a:r>
                  <a:rPr lang="en-US" altLang="en-US" sz="2800" b="1" dirty="0"/>
                  <a:t> </a:t>
                </a:r>
                <a:r>
                  <a:rPr lang="en-US" altLang="en-US" sz="2800" i="1" dirty="0"/>
                  <a:t>A </a:t>
                </a:r>
                <a:r>
                  <a:rPr lang="en-US" altLang="en-US" sz="2800" b="1" dirty="0" err="1"/>
                  <a:t>với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trọng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số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là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các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thành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phần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tương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ứng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trong</a:t>
                </a:r>
                <a:r>
                  <a:rPr lang="en-US" altLang="en-US" sz="2800" b="1" dirty="0"/>
                  <a:t> x</a:t>
                </a:r>
                <a:r>
                  <a:rPr lang="en-US" altLang="en-US" sz="2800" dirty="0"/>
                  <a:t>; </a:t>
                </a:r>
                <a:r>
                  <a:rPr lang="en-US" altLang="en-US" sz="2800" dirty="0" err="1"/>
                  <a:t>nghĩa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,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                                                                                           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Chú</a:t>
                </a:r>
                <a:r>
                  <a:rPr lang="en-US" altLang="en-US" sz="2800" dirty="0"/>
                  <a:t> ý </a:t>
                </a:r>
                <a:r>
                  <a:rPr lang="en-US" altLang="en-US" sz="2800" dirty="0" err="1"/>
                  <a:t>rằng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số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bằng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số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thành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phần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.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382000" cy="5410200"/>
              </a:xfrm>
              <a:blipFill>
                <a:blip r:embed="rId4"/>
                <a:stretch>
                  <a:fillRect l="-1236" t="-2029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978614"/>
              </p:ext>
            </p:extLst>
          </p:nvPr>
        </p:nvGraphicFramePr>
        <p:xfrm>
          <a:off x="5638800" y="6096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5" imgW="1143000" imgH="355600" progId="">
                  <p:embed/>
                </p:oleObj>
              </mc:Choice>
              <mc:Fallback>
                <p:oleObj name="Equation" r:id="rId5" imgW="1143000" imgH="3556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003405"/>
              </p:ext>
            </p:extLst>
          </p:nvPr>
        </p:nvGraphicFramePr>
        <p:xfrm>
          <a:off x="4775200" y="12827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7" imgW="863225" imgH="253890" progId="">
                  <p:embed/>
                </p:oleObj>
              </mc:Choice>
              <mc:Fallback>
                <p:oleObj name="Equation" r:id="rId7" imgW="863225" imgH="25389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1282700"/>
                        <a:ext cx="863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5" name="Object 19"/>
          <p:cNvGraphicFramePr>
            <a:graphicFrameLocks noChangeAspect="1"/>
          </p:cNvGraphicFramePr>
          <p:nvPr/>
        </p:nvGraphicFramePr>
        <p:xfrm>
          <a:off x="533400" y="3149600"/>
          <a:ext cx="80899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9" imgW="8089900" imgH="2387600" progId="">
                  <p:embed/>
                </p:oleObj>
              </mc:Choice>
              <mc:Fallback>
                <p:oleObj name="Equation" r:id="rId9" imgW="8089900" imgH="23876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49600"/>
                        <a:ext cx="80899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02E2DF39-B02E-495A-A371-3E29E5778ED5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PHƯƠNG TRÌNH MA TRẬN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3318" name="Rectangle 6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b="1" dirty="0" err="1"/>
                  <a:t>Ví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dụ</a:t>
                </a:r>
                <a:r>
                  <a:rPr lang="en-US" altLang="en-US" sz="2800" b="1" dirty="0"/>
                  <a:t> 2: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baseline="-25000" dirty="0"/>
                  <a:t>2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baseline="-25000" dirty="0"/>
                  <a:t>3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viết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tổ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                            </a:t>
                </a:r>
                <a:r>
                  <a:rPr lang="en-US" altLang="en-US" sz="2800" dirty="0" err="1"/>
                  <a:t>theo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tích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b="1" dirty="0" err="1"/>
                  <a:t>Lời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giải</a:t>
                </a:r>
                <a:r>
                  <a:rPr lang="en-US" altLang="en-US" sz="2800" b="1" dirty="0"/>
                  <a:t>: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Đặt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baseline="-25000" dirty="0"/>
                  <a:t>2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baseline="-25000" dirty="0"/>
                  <a:t>3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đặt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trọng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số</a:t>
                </a:r>
                <a:r>
                  <a:rPr lang="en-US" altLang="en-US" sz="2800" dirty="0"/>
                  <a:t> 3, -5,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7 </a:t>
                </a:r>
                <a:r>
                  <a:rPr lang="en-US" altLang="en-US" sz="2800" dirty="0" err="1"/>
                  <a:t>vào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 err="1"/>
                  <a:t>Nghĩa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, </a:t>
                </a:r>
              </a:p>
              <a:p>
                <a:pPr eaLnBrk="1" hangingPunct="1"/>
                <a:endParaRPr lang="en-US" altLang="en-US" sz="28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                                                                                   .</a:t>
                </a:r>
              </a:p>
            </p:txBody>
          </p:sp>
        </mc:Choice>
        <mc:Fallback>
          <p:sp>
            <p:nvSpPr>
              <p:cNvPr id="653318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59" t="-1467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8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79411809"/>
              </p:ext>
            </p:extLst>
          </p:nvPr>
        </p:nvGraphicFramePr>
        <p:xfrm>
          <a:off x="5638800" y="6096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4" imgW="1143000" imgH="355600" progId="">
                  <p:embed/>
                </p:oleObj>
              </mc:Choice>
              <mc:Fallback>
                <p:oleObj name="Equation" r:id="rId4" imgW="1143000" imgH="355600" progId="">
                  <p:embed/>
                  <p:pic>
                    <p:nvPicPr>
                      <p:cNvPr id="0" name="Picture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06502"/>
              </p:ext>
            </p:extLst>
          </p:nvPr>
        </p:nvGraphicFramePr>
        <p:xfrm>
          <a:off x="1524000" y="2070100"/>
          <a:ext cx="236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6" imgW="2362200" imgH="482600" progId="">
                  <p:embed/>
                </p:oleObj>
              </mc:Choice>
              <mc:Fallback>
                <p:oleObj name="Equation" r:id="rId6" imgW="2362200" imgH="48260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70100"/>
                        <a:ext cx="2362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162340"/>
              </p:ext>
            </p:extLst>
          </p:nvPr>
        </p:nvGraphicFramePr>
        <p:xfrm>
          <a:off x="1320800" y="4114800"/>
          <a:ext cx="6604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8" imgW="6604000" imgH="1778000" progId="">
                  <p:embed/>
                </p:oleObj>
              </mc:Choice>
              <mc:Fallback>
                <p:oleObj name="Equation" r:id="rId8" imgW="6604000" imgH="1778000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114800"/>
                        <a:ext cx="66040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45950A8A-3C7D-49C4-B7CE-84E4FA600EBC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PHƯƠNG TRÌNH MA TRẬN 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535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Bây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giờ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. </a:t>
            </a:r>
          </a:p>
          <a:p>
            <a:pPr eaLnBrk="1" hangingPunct="1"/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(1)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.              (2)</a:t>
            </a: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72559"/>
              </p:ext>
            </p:extLst>
          </p:nvPr>
        </p:nvGraphicFramePr>
        <p:xfrm>
          <a:off x="5638800" y="6096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3" imgW="1143000" imgH="355600" progId="">
                  <p:embed/>
                </p:oleObj>
              </mc:Choice>
              <mc:Fallback>
                <p:oleObj name="Equation" r:id="rId3" imgW="1143000" imgH="3556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992821"/>
              </p:ext>
            </p:extLst>
          </p:nvPr>
        </p:nvGraphicFramePr>
        <p:xfrm>
          <a:off x="2667000" y="3403600"/>
          <a:ext cx="2540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5" imgW="2540000" imgH="1092200" progId="">
                  <p:embed/>
                </p:oleObj>
              </mc:Choice>
              <mc:Fallback>
                <p:oleObj name="Equation" r:id="rId5" imgW="2540000" imgH="10922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03600"/>
                        <a:ext cx="25400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040358"/>
              </p:ext>
            </p:extLst>
          </p:nvPr>
        </p:nvGraphicFramePr>
        <p:xfrm>
          <a:off x="1930400" y="5105400"/>
          <a:ext cx="492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7" imgW="4927600" imgH="1143000" progId="">
                  <p:embed/>
                </p:oleObj>
              </mc:Choice>
              <mc:Fallback>
                <p:oleObj name="Equation" r:id="rId7" imgW="4927600" imgH="11430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105400"/>
                        <a:ext cx="4927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17E0DF0C-F261-4A46-91E8-4990A2DB0DEC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PHƯƠNG TRÌNH MA TRẬN 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trở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.                   (3)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P</a:t>
            </a:r>
            <a:r>
              <a:rPr lang="vi-VN" altLang="en-US" sz="2800" dirty="0"/>
              <a:t>hương trình</a:t>
            </a:r>
            <a:r>
              <a:rPr lang="en-US" altLang="en-US" sz="2800" dirty="0"/>
              <a:t> (3)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            . P</a:t>
            </a:r>
            <a:r>
              <a:rPr lang="vi-VN" altLang="en-US" sz="2800" dirty="0"/>
              <a:t>hương 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vậy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b="1" dirty="0"/>
              <a:t>phương trình </a:t>
            </a:r>
            <a:r>
              <a:rPr lang="en-US" altLang="en-US" sz="2800" b="1" dirty="0"/>
              <a:t>ma </a:t>
            </a:r>
            <a:r>
              <a:rPr lang="en-US" altLang="en-US" sz="2800" b="1" dirty="0" err="1"/>
              <a:t>trận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biệt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(2).        </a:t>
            </a:r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98396"/>
              </p:ext>
            </p:extLst>
          </p:nvPr>
        </p:nvGraphicFramePr>
        <p:xfrm>
          <a:off x="5638800" y="6096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3" imgW="1143000" imgH="355600" progId="">
                  <p:embed/>
                </p:oleObj>
              </mc:Choice>
              <mc:Fallback>
                <p:oleObj name="Equation" r:id="rId3" imgW="1143000" imgH="3556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/>
          <p:cNvGraphicFramePr>
            <a:graphicFrameLocks noChangeAspect="1"/>
          </p:cNvGraphicFramePr>
          <p:nvPr/>
        </p:nvGraphicFramePr>
        <p:xfrm>
          <a:off x="2286000" y="2870200"/>
          <a:ext cx="3886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5" imgW="3886200" imgH="1778000" progId="">
                  <p:embed/>
                </p:oleObj>
              </mc:Choice>
              <mc:Fallback>
                <p:oleObj name="Equation" r:id="rId5" imgW="3886200" imgH="17780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70200"/>
                        <a:ext cx="3886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539731"/>
              </p:ext>
            </p:extLst>
          </p:nvPr>
        </p:nvGraphicFramePr>
        <p:xfrm>
          <a:off x="4495800" y="4668253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7" imgW="1143000" imgH="355600" progId="">
                  <p:embed/>
                </p:oleObj>
              </mc:Choice>
              <mc:Fallback>
                <p:oleObj name="Equation" r:id="rId7" imgW="1143000" imgH="3556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68253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7B4D3343-3FCA-4803-A100-102D79B96429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PHƯƠNG TRÌNH MA TRẬN </a:t>
            </a: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624744"/>
              </p:ext>
            </p:extLst>
          </p:nvPr>
        </p:nvGraphicFramePr>
        <p:xfrm>
          <a:off x="5638800" y="6096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3" imgW="1143000" imgH="355600" progId="">
                  <p:embed/>
                </p:oleObj>
              </mc:Choice>
              <mc:Fallback>
                <p:oleObj name="Equation" r:id="rId3" imgW="1143000" imgH="355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09600" y="2439412"/>
                <a:ext cx="7924800" cy="3539430"/>
              </a:xfrm>
              <a:prstGeom prst="rect">
                <a:avLst/>
              </a:prstGeom>
              <a:solidFill>
                <a:srgbClr val="EBEBFF"/>
              </a:solidFill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en-US" sz="2800" dirty="0" err="1">
                    <a:latin typeface="+mn-lt"/>
                  </a:rPr>
                  <a:t>Nếu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ma trận, </a:t>
                </a:r>
                <a:r>
                  <a:rPr lang="en-US" altLang="en-US" sz="2800" dirty="0" err="1">
                    <a:latin typeface="+mn-lt"/>
                  </a:rPr>
                  <a:t>với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các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cột</a:t>
                </a:r>
                <a:r>
                  <a:rPr lang="en-US" altLang="en-US" sz="2800" dirty="0">
                    <a:latin typeface="+mn-lt"/>
                  </a:rPr>
                  <a:t> a</a:t>
                </a:r>
                <a:r>
                  <a:rPr lang="en-US" altLang="en-US" sz="2800" baseline="-25000" dirty="0">
                    <a:latin typeface="+mn-lt"/>
                  </a:rPr>
                  <a:t>1</a:t>
                </a:r>
                <a:r>
                  <a:rPr lang="en-US" altLang="en-US" sz="2800" dirty="0">
                    <a:latin typeface="+mn-lt"/>
                  </a:rPr>
                  <a:t>, …, a</a:t>
                </a:r>
                <a:r>
                  <a:rPr lang="en-US" altLang="en-US" sz="2800" baseline="-25000" dirty="0">
                    <a:latin typeface="+mn-lt"/>
                  </a:rPr>
                  <a:t>n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và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nếu</a:t>
                </a:r>
                <a:r>
                  <a:rPr lang="en-US" altLang="en-US" sz="2800" dirty="0">
                    <a:latin typeface="+mn-lt"/>
                  </a:rPr>
                  <a:t> b </a:t>
                </a:r>
                <a:r>
                  <a:rPr lang="en-US" altLang="en-US" sz="2800" dirty="0" err="1">
                    <a:latin typeface="+mn-lt"/>
                  </a:rPr>
                  <a:t>thuộc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thì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vi-VN" altLang="en-US" sz="2800" dirty="0">
                    <a:solidFill>
                      <a:srgbClr val="FF0000"/>
                    </a:solidFill>
                    <a:latin typeface="+mn-lt"/>
                  </a:rPr>
                  <a:t>phương trình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+mn-lt"/>
                  </a:rPr>
                  <a:t> ma </a:t>
                </a:r>
                <a:r>
                  <a:rPr lang="en-US" altLang="en-US" sz="2800" dirty="0" err="1">
                    <a:solidFill>
                      <a:srgbClr val="FF0000"/>
                    </a:solidFill>
                    <a:latin typeface="+mn-lt"/>
                  </a:rPr>
                  <a:t>trận</a:t>
                </a:r>
                <a:endParaRPr lang="en-US" altLang="en-US" sz="2800" dirty="0">
                  <a:solidFill>
                    <a:srgbClr val="FF0000"/>
                  </a:solidFill>
                  <a:latin typeface="+mn-lt"/>
                </a:endParaRPr>
              </a:p>
              <a:p>
                <a:pPr algn="ctr" eaLnBrk="1" hangingPunct="1"/>
                <a:r>
                  <a:rPr lang="en-US" altLang="en-US" sz="2800" dirty="0">
                    <a:latin typeface="+mn-lt"/>
                  </a:rPr>
                  <a:t>A</a:t>
                </a:r>
                <a:r>
                  <a:rPr lang="en-US" altLang="en-US" sz="2800" b="1" dirty="0">
                    <a:latin typeface="+mn-lt"/>
                  </a:rPr>
                  <a:t>x </a:t>
                </a:r>
                <a:r>
                  <a:rPr lang="en-US" altLang="en-US" sz="2800" dirty="0">
                    <a:latin typeface="+mn-lt"/>
                  </a:rPr>
                  <a:t>= </a:t>
                </a:r>
                <a:r>
                  <a:rPr lang="en-US" altLang="en-US" sz="2800" b="1" dirty="0">
                    <a:latin typeface="+mn-lt"/>
                  </a:rPr>
                  <a:t>b</a:t>
                </a:r>
                <a:endParaRPr lang="en-US" altLang="en-US" sz="2800" dirty="0">
                  <a:latin typeface="+mn-lt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 err="1">
                    <a:latin typeface="+mn-lt"/>
                  </a:rPr>
                  <a:t>có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cùng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tập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nghiệm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với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vi-VN" altLang="en-US" sz="2800" dirty="0">
                    <a:solidFill>
                      <a:srgbClr val="FF0000"/>
                    </a:solidFill>
                    <a:latin typeface="+mn-lt"/>
                  </a:rPr>
                  <a:t>phương trìn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+mn-lt"/>
                  </a:rPr>
                  <a:t>h </a:t>
                </a:r>
                <a:r>
                  <a:rPr lang="en-US" altLang="en-US" sz="2800" dirty="0" err="1">
                    <a:solidFill>
                      <a:srgbClr val="FF0000"/>
                    </a:solidFill>
                    <a:latin typeface="+mn-lt"/>
                  </a:rPr>
                  <a:t>vectơ</a:t>
                </a:r>
                <a:endParaRPr lang="en-US" altLang="en-US" sz="2800" dirty="0">
                  <a:latin typeface="+mn-lt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…+ </m:t>
                      </m:r>
                      <m:sSub>
                        <m:sSub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800" dirty="0">
                  <a:latin typeface="+mn-lt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 err="1">
                    <a:latin typeface="+mn-lt"/>
                  </a:rPr>
                  <a:t>và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đến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lượt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nó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có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cùng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tập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nghiệm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với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FF0000"/>
                    </a:solidFill>
                    <a:latin typeface="+mn-lt"/>
                  </a:rPr>
                  <a:t>hệ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vi-VN" altLang="en-US" sz="2800" dirty="0">
                    <a:solidFill>
                      <a:srgbClr val="FF0000"/>
                    </a:solidFill>
                    <a:latin typeface="+mn-lt"/>
                  </a:rPr>
                  <a:t>phương trình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FF0000"/>
                    </a:solidFill>
                    <a:latin typeface="+mn-lt"/>
                  </a:rPr>
                  <a:t>tuyến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FF0000"/>
                    </a:solidFill>
                    <a:latin typeface="+mn-lt"/>
                  </a:rPr>
                  <a:t>tính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có</a:t>
                </a:r>
                <a:r>
                  <a:rPr lang="en-US" altLang="en-US" sz="2800" dirty="0">
                    <a:latin typeface="+mn-lt"/>
                  </a:rPr>
                  <a:t> ma </a:t>
                </a:r>
                <a:r>
                  <a:rPr lang="en-US" altLang="en-US" sz="2800" dirty="0" err="1">
                    <a:latin typeface="+mn-lt"/>
                  </a:rPr>
                  <a:t>trận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bổ</a:t>
                </a:r>
                <a:r>
                  <a:rPr lang="en-US" altLang="en-US" sz="2800" dirty="0">
                    <a:latin typeface="+mn-lt"/>
                  </a:rPr>
                  <a:t> sung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</a:p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>
                    <a:latin typeface="+mn-lt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2   </m:t>
                        </m:r>
                      </m:sub>
                    </m:sSub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+mn-lt"/>
                  </a:rPr>
                  <a:t>     b]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9412"/>
                <a:ext cx="7924800" cy="3539430"/>
              </a:xfrm>
              <a:prstGeom prst="rect">
                <a:avLst/>
              </a:prstGeom>
              <a:blipFill>
                <a:blip r:embed="rId5"/>
                <a:stretch>
                  <a:fillRect l="-1538" t="-1721" r="-308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3400" y="1799650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3366FF"/>
                </a:solidFill>
                <a:latin typeface="+mn-lt"/>
              </a:rPr>
              <a:t>ĐỊNH LÍ 3</a:t>
            </a:r>
          </a:p>
        </p:txBody>
      </p:sp>
    </p:spTree>
    <p:extLst>
      <p:ext uri="{BB962C8B-B14F-4D97-AF65-F5344CB8AC3E}">
        <p14:creationId xmlns:p14="http://schemas.microsoft.com/office/powerpoint/2010/main" val="19901554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C748E59B-C0D4-45C6-BE3C-0463574CC36C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TỒN TẠI NGHIỆM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990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dirty="0"/>
              <a:t>P</a:t>
            </a:r>
            <a:r>
              <a:rPr lang="vi-VN" altLang="en-US" sz="2800" dirty="0"/>
              <a:t>hương trình</a:t>
            </a:r>
            <a:r>
              <a:rPr lang="en-US" altLang="en-US" sz="2800" dirty="0"/>
              <a:t>             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b="1" dirty="0"/>
              <a:t>b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</a:p>
        </p:txBody>
      </p:sp>
      <p:graphicFrame>
        <p:nvGraphicFramePr>
          <p:cNvPr id="659460" name="Object 4"/>
          <p:cNvGraphicFramePr>
            <a:graphicFrameLocks noChangeAspect="1"/>
          </p:cNvGraphicFramePr>
          <p:nvPr/>
        </p:nvGraphicFramePr>
        <p:xfrm>
          <a:off x="3048000" y="11811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3" imgW="1143000" imgH="355600" progId="">
                  <p:embed/>
                </p:oleObj>
              </mc:Choice>
              <mc:Fallback>
                <p:oleObj name="Equation" r:id="rId3" imgW="1143000" imgH="355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811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7200" y="2514600"/>
                <a:ext cx="8458200" cy="3582519"/>
              </a:xfrm>
              <a:prstGeom prst="rect">
                <a:avLst/>
              </a:prstGeom>
              <a:solidFill>
                <a:srgbClr val="EBEBFF"/>
              </a:solidFill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>
                    <a:latin typeface="+mn-lt"/>
                  </a:rPr>
                  <a:t>Cho </a:t>
                </a:r>
                <a:r>
                  <a:rPr lang="en-US" altLang="en-US" sz="2800" i="1" dirty="0">
                    <a:latin typeface="+mn-lt"/>
                  </a:rPr>
                  <a:t>A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ma trận. </a:t>
                </a:r>
                <a:r>
                  <a:rPr lang="en-US" altLang="en-US" sz="2800" dirty="0" err="1">
                    <a:latin typeface="+mn-lt"/>
                  </a:rPr>
                  <a:t>Khi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đó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các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phát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biểu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sau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tương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đương</a:t>
                </a:r>
                <a:r>
                  <a:rPr lang="en-US" altLang="en-US" sz="2800" dirty="0">
                    <a:latin typeface="+mn-lt"/>
                  </a:rPr>
                  <a:t>. </a:t>
                </a:r>
                <a:r>
                  <a:rPr lang="en-US" altLang="en-US" sz="2800" dirty="0" err="1">
                    <a:latin typeface="+mn-lt"/>
                  </a:rPr>
                  <a:t>Đó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với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ma </a:t>
                </a:r>
                <a:r>
                  <a:rPr lang="en-US" altLang="en-US" sz="2800" dirty="0" err="1">
                    <a:latin typeface="+mn-lt"/>
                  </a:rPr>
                  <a:t>trận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xác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định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hoặc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tất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cả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phát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biểu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đúng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hoặc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tất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cả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đều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sai</a:t>
                </a:r>
                <a:r>
                  <a:rPr lang="en-US" altLang="en-US" sz="2800" dirty="0">
                    <a:latin typeface="+mn-lt"/>
                  </a:rPr>
                  <a:t>. 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err="1">
                    <a:latin typeface="+mn-lt"/>
                  </a:rPr>
                  <a:t>Với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mỗi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b="1" dirty="0">
                    <a:latin typeface="+mn-lt"/>
                  </a:rPr>
                  <a:t>b </a:t>
                </a:r>
                <a:r>
                  <a:rPr lang="en-US" altLang="en-US" sz="2800" dirty="0" err="1">
                    <a:latin typeface="+mn-lt"/>
                  </a:rPr>
                  <a:t>trong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vi-VN" altLang="en-US" sz="2800" dirty="0">
                    <a:latin typeface="+mn-lt"/>
                  </a:rPr>
                  <a:t>phương trình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b="1" dirty="0">
                    <a:latin typeface="+mn-lt"/>
                  </a:rPr>
                  <a:t>x</a:t>
                </a:r>
                <a:r>
                  <a:rPr lang="en-US" altLang="en-US" sz="2800" dirty="0">
                    <a:latin typeface="+mn-lt"/>
                  </a:rPr>
                  <a:t>=</a:t>
                </a:r>
                <a:r>
                  <a:rPr lang="en-US" altLang="en-US" sz="2800" b="1" dirty="0">
                    <a:latin typeface="+mn-lt"/>
                  </a:rPr>
                  <a:t>b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nghiệm</a:t>
                </a:r>
                <a:r>
                  <a:rPr lang="en-US" altLang="en-US" sz="2800" dirty="0">
                    <a:latin typeface="+mn-lt"/>
                  </a:rPr>
                  <a:t>.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err="1">
                    <a:latin typeface="+mn-lt"/>
                  </a:rPr>
                  <a:t>Mỗi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b="1" dirty="0">
                    <a:latin typeface="+mn-lt"/>
                  </a:rPr>
                  <a:t>b </a:t>
                </a:r>
                <a:r>
                  <a:rPr lang="en-US" altLang="en-US" sz="2800" dirty="0" err="1">
                    <a:latin typeface="+mn-lt"/>
                  </a:rPr>
                  <a:t>trong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+mn-lt"/>
                  </a:rPr>
                  <a:t>tổ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+mn-lt"/>
                  </a:rPr>
                  <a:t>hợp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+mn-lt"/>
                  </a:rPr>
                  <a:t>tuyến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+mn-lt"/>
                  </a:rPr>
                  <a:t>tính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của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các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của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dirty="0">
                    <a:latin typeface="+mn-lt"/>
                  </a:rPr>
                  <a:t>.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err="1">
                    <a:latin typeface="+mn-lt"/>
                  </a:rPr>
                  <a:t>Các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của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+mn-lt"/>
                  </a:rPr>
                  <a:t>sinh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+mn-lt"/>
                  </a:rPr>
                  <a:t>ra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+mn-lt"/>
                  </a:rPr>
                  <a:t>.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i="1" dirty="0">
                    <a:latin typeface="+mn-lt"/>
                  </a:rPr>
                  <a:t>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vị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trí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+mn-lt"/>
                  </a:rPr>
                  <a:t>chốt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trong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mọi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hàng</a:t>
                </a:r>
                <a:r>
                  <a:rPr lang="en-US" altLang="en-US" sz="2800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4600"/>
                <a:ext cx="8458200" cy="3582519"/>
              </a:xfrm>
              <a:prstGeom prst="rect">
                <a:avLst/>
              </a:prstGeom>
              <a:blipFill>
                <a:blip r:embed="rId5"/>
                <a:stretch>
                  <a:fillRect l="-1441" t="-3066" b="-3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1000" y="2041585"/>
            <a:ext cx="1905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66FF"/>
                </a:solidFill>
                <a:latin typeface="+mn-lt"/>
              </a:rPr>
              <a:t>ĐỊNH LÍ 4</a:t>
            </a:r>
          </a:p>
        </p:txBody>
      </p:sp>
    </p:spTree>
    <p:extLst>
      <p:ext uri="{BB962C8B-B14F-4D97-AF65-F5344CB8AC3E}">
        <p14:creationId xmlns:p14="http://schemas.microsoft.com/office/powerpoint/2010/main" val="24863078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5408F473-6A52-495D-9B36-364DB76B689D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TÍNH TOÁN </a:t>
            </a:r>
            <a:r>
              <a:rPr lang="en-US" altLang="en-US" i="1" dirty="0"/>
              <a:t>A</a:t>
            </a:r>
            <a:r>
              <a:rPr lang="en-US" altLang="en-US" b="1" dirty="0"/>
              <a:t>x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8242"/>
            <a:ext cx="8686800" cy="4953000"/>
          </a:xfrm>
        </p:spPr>
        <p:txBody>
          <a:bodyPr/>
          <a:lstStyle/>
          <a:p>
            <a:pPr eaLnBrk="1" hangingPunct="1"/>
            <a:endParaRPr lang="en-US" altLang="en-US" sz="2800" b="1" dirty="0"/>
          </a:p>
          <a:p>
            <a:pPr eaLnBrk="1" hangingPunct="1"/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4: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                                    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  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b="1" dirty="0" err="1"/>
              <a:t>Lời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,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  </a:t>
            </a:r>
          </a:p>
        </p:txBody>
      </p:sp>
      <p:graphicFrame>
        <p:nvGraphicFramePr>
          <p:cNvPr id="66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714038"/>
              </p:ext>
            </p:extLst>
          </p:nvPr>
        </p:nvGraphicFramePr>
        <p:xfrm>
          <a:off x="4648200" y="1117600"/>
          <a:ext cx="3060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3" imgW="3060700" imgH="1778000" progId="">
                  <p:embed/>
                </p:oleObj>
              </mc:Choice>
              <mc:Fallback>
                <p:oleObj name="Equation" r:id="rId3" imgW="3060700" imgH="17780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17600"/>
                        <a:ext cx="30607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14598"/>
              </p:ext>
            </p:extLst>
          </p:nvPr>
        </p:nvGraphicFramePr>
        <p:xfrm>
          <a:off x="1219200" y="2133600"/>
          <a:ext cx="135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5" imgW="1358900" imgH="1778000" progId="">
                  <p:embed/>
                </p:oleObj>
              </mc:Choice>
              <mc:Fallback>
                <p:oleObj name="Equation" r:id="rId5" imgW="1358900" imgH="17780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13589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005274"/>
              </p:ext>
            </p:extLst>
          </p:nvPr>
        </p:nvGraphicFramePr>
        <p:xfrm>
          <a:off x="914400" y="4495800"/>
          <a:ext cx="7696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7" imgW="7696200" imgH="1778000" progId="">
                  <p:embed/>
                </p:oleObj>
              </mc:Choice>
              <mc:Fallback>
                <p:oleObj name="Equation" r:id="rId7" imgW="7696200" imgH="17780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7696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1.4- </a:t>
            </a:r>
            <a:fld id="{FA6CB8C8-2712-4D40-BD61-1AEDAD5AEE78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TÍNH TOÁN </a:t>
            </a:r>
            <a:r>
              <a:rPr lang="en-US" altLang="en-US" i="1" dirty="0"/>
              <a:t>A</a:t>
            </a:r>
            <a:r>
              <a:rPr lang="en-US" altLang="en-US" b="1" dirty="0"/>
              <a:t>x</a:t>
            </a:r>
          </a:p>
        </p:txBody>
      </p:sp>
      <p:sp>
        <p:nvSpPr>
          <p:cNvPr id="6625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                               	(1)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                  .</a:t>
            </a:r>
          </a:p>
          <a:p>
            <a:pPr eaLnBrk="1" hangingPunct="1"/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tích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tích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đôi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tích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chấm</a:t>
            </a:r>
            <a:r>
              <a:rPr lang="en-US" altLang="en-US" sz="2800" dirty="0"/>
              <a:t>),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2565400" y="20574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3" imgW="475104" imgH="810471" progId="">
                  <p:embed/>
                </p:oleObj>
              </mc:Choice>
              <mc:Fallback>
                <p:oleObj name="Equation" r:id="rId3" imgW="475104" imgH="810471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574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6" name="Object 8"/>
          <p:cNvGraphicFramePr>
            <a:graphicFrameLocks noChangeAspect="1"/>
          </p:cNvGraphicFramePr>
          <p:nvPr/>
        </p:nvGraphicFramePr>
        <p:xfrm>
          <a:off x="3352800" y="1219200"/>
          <a:ext cx="4229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5" imgW="4229100" imgH="1778000" progId="">
                  <p:embed/>
                </p:oleObj>
              </mc:Choice>
              <mc:Fallback>
                <p:oleObj name="Equation" r:id="rId5" imgW="4229100" imgH="17780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42291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9" name="Object 11"/>
          <p:cNvGraphicFramePr>
            <a:graphicFrameLocks noChangeAspect="1"/>
          </p:cNvGraphicFramePr>
          <p:nvPr/>
        </p:nvGraphicFramePr>
        <p:xfrm>
          <a:off x="3352800" y="3200400"/>
          <a:ext cx="302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7" imgW="3022600" imgH="1778000" progId="">
                  <p:embed/>
                </p:oleObj>
              </mc:Choice>
              <mc:Fallback>
                <p:oleObj name="Equation" r:id="rId7" imgW="3022600" imgH="17780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0400"/>
                        <a:ext cx="30226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lides V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17944</TotalTime>
  <Words>882</Words>
  <Application>Microsoft Office PowerPoint</Application>
  <PresentationFormat>On-screen Show (4:3)</PresentationFormat>
  <Paragraphs>133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Hệ Phương Trình Tuyến Tính trong Đại số Tuyến Tính</vt:lpstr>
      <vt:lpstr>PHƯƠNG TRÌNH MA TRẬN </vt:lpstr>
      <vt:lpstr>PHƯƠNG TRÌNH MA TRẬN </vt:lpstr>
      <vt:lpstr>PHƯƠNG TRÌNH MA TRẬN </vt:lpstr>
      <vt:lpstr>PHƯƠNG TRÌNH MA TRẬN </vt:lpstr>
      <vt:lpstr>PHƯƠNG TRÌNH MA TRẬN </vt:lpstr>
      <vt:lpstr>TỒN TẠI NGHIỆM</vt:lpstr>
      <vt:lpstr>TÍNH TOÁN Ax</vt:lpstr>
      <vt:lpstr>TÍNH TOÁN Ax</vt:lpstr>
      <vt:lpstr>TÍNH TOÁN Ax</vt:lpstr>
      <vt:lpstr>TÍNH Ax BẰNG QUY TẮC VECTƠ HÀNG</vt:lpstr>
      <vt:lpstr>CÁC TÍNH CHẤT CỦA TÍCH MA TRẬN-VECTƠ Ax</vt:lpstr>
      <vt:lpstr>CÁC TÍNH CHẤT CỦA TÍCH MA TRẬN-VECTƠ Ax</vt:lpstr>
      <vt:lpstr>CÁC TÍNH CHẤT CỦA TÍCH MA TRẬN-VECTƠ Ax</vt:lpstr>
      <vt:lpstr>Chứng minh Định lí 4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Võ Thanh Tùng</cp:lastModifiedBy>
  <cp:revision>856</cp:revision>
  <dcterms:created xsi:type="dcterms:W3CDTF">2005-10-22T18:34:54Z</dcterms:created>
  <dcterms:modified xsi:type="dcterms:W3CDTF">2016-07-24T15:04:05Z</dcterms:modified>
</cp:coreProperties>
</file>