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40" r:id="rId17"/>
    <p:sldId id="441" r:id="rId18"/>
    <p:sldId id="43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7" autoAdjust="0"/>
    <p:restoredTop sz="98725" autoAdjust="0"/>
  </p:normalViewPr>
  <p:slideViewPr>
    <p:cSldViewPr>
      <p:cViewPr varScale="1">
        <p:scale>
          <a:sx n="92" d="100"/>
          <a:sy n="92" d="100"/>
        </p:scale>
        <p:origin x="1142" y="8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3ED5D6-698E-42AC-AF69-A14076C67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2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B7489F3C-54AC-4558-B4B2-AE0A865BEB63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1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DC81FA3A-2B4A-400C-889E-314ABE928206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2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1.5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62600" y="2305895"/>
            <a:ext cx="2946127" cy="36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3940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C9932E12-13CE-4C99-9FE8-8A0BF101DB2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1381789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E7DC0CA2-987D-4125-AA44-44BDE521DDD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3576405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541F8B53-D8E5-4489-ABF0-1A0FCFC61B6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4864269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36EB0259-AD5E-40A9-A409-5BE1F2FEF07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7902651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6BDF06E4-E5A6-4E58-BB96-F14469E2D2D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3295059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A249BA47-5C18-4245-8C11-5EB800FF0B1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2324641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1975B561-8724-4315-9422-ACE008D2124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0191171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F362389C-C88E-40DC-9AC6-8AA92E8C1AE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80589843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37280634-68AE-4010-ADA1-55472531FB0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7101396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570420EE-5933-4992-ADAB-70C26B758B9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9899147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AAF2815B-A67F-45DF-874F-FB9A144832B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4726245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1.5- </a:t>
            </a:r>
            <a:fld id="{FB3FEBDD-CEFC-4D1D-8823-2EF93878958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9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wmf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9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j-lt"/>
              </a:rPr>
              <a:t>TẬP NGHIỆM </a:t>
            </a:r>
          </a:p>
          <a:p>
            <a:pPr eaLnBrk="1" hangingPunct="1"/>
            <a:r>
              <a:rPr lang="en-US" altLang="en-US" dirty="0">
                <a:latin typeface="+mj-lt"/>
              </a:rPr>
              <a:t>CỦA HỆ PHƯƠNG TRÌNH </a:t>
            </a:r>
          </a:p>
          <a:p>
            <a:pPr eaLnBrk="1" hangingPunct="1"/>
            <a:r>
              <a:rPr lang="en-US" altLang="en-US" dirty="0">
                <a:latin typeface="+mj-lt"/>
              </a:rPr>
              <a:t>TUYẾN TÍNH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06C0BAA9-7ACC-4185-B218-9325610C675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endParaRPr lang="en-US" altLang="en-US" sz="2800" dirty="0"/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90285"/>
              </p:ext>
            </p:extLst>
          </p:nvPr>
        </p:nvGraphicFramePr>
        <p:xfrm>
          <a:off x="6172200" y="14478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74104"/>
              </p:ext>
            </p:extLst>
          </p:nvPr>
        </p:nvGraphicFramePr>
        <p:xfrm>
          <a:off x="304800" y="2362200"/>
          <a:ext cx="8610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8610600" imgH="2743200" progId="">
                  <p:embed/>
                </p:oleObj>
              </mc:Choice>
              <mc:Fallback>
                <p:oleObj name="Equation" r:id="rId5" imgW="8610600" imgH="2743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86106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06" name="Line 6"/>
          <p:cNvSpPr>
            <a:spLocks noChangeShapeType="1"/>
          </p:cNvSpPr>
          <p:nvPr/>
        </p:nvSpPr>
        <p:spPr bwMode="auto">
          <a:xfrm flipV="1">
            <a:off x="7239000" y="4648200"/>
            <a:ext cx="0" cy="914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7" name="Line 7"/>
          <p:cNvSpPr>
            <a:spLocks noChangeShapeType="1"/>
          </p:cNvSpPr>
          <p:nvPr/>
        </p:nvSpPr>
        <p:spPr bwMode="auto">
          <a:xfrm flipV="1">
            <a:off x="8534400" y="51054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9" name="Text Box 9" descr="Pink tissue paper"/>
          <p:cNvSpPr txBox="1">
            <a:spLocks noChangeArrowheads="1"/>
          </p:cNvSpPr>
          <p:nvPr/>
        </p:nvSpPr>
        <p:spPr bwMode="auto">
          <a:xfrm>
            <a:off x="6858000" y="5486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65610" name="Text Box 10" descr="Pink tissue paper"/>
          <p:cNvSpPr txBox="1">
            <a:spLocks noChangeArrowheads="1"/>
          </p:cNvSpPr>
          <p:nvPr/>
        </p:nvSpPr>
        <p:spPr bwMode="auto">
          <a:xfrm>
            <a:off x="8229600" y="548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022210" y="34290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n-lt"/>
              </a:rPr>
              <a:t>+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B100DE09-957D-433B-956D-971A570C6231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10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                 , hay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quát</a:t>
            </a:r>
            <a:r>
              <a:rPr lang="en-US" altLang="en-US" sz="2800" dirty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(</a:t>
            </a:r>
            <a:r>
              <a:rPr lang="en-US" altLang="en-US" sz="2800" i="1" dirty="0"/>
              <a:t>t</a:t>
            </a:r>
            <a:r>
              <a:rPr lang="en-US" altLang="en-US" sz="2800" dirty="0"/>
              <a:t> in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US" altLang="en-US" sz="2800" dirty="0"/>
              <a:t>) 		(3)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vi-VN" altLang="en-US" sz="2800" dirty="0"/>
              <a:t>dạng vectơ tham số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 vectơ tham số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	                        (</a:t>
            </a:r>
            <a:r>
              <a:rPr lang="en-US" altLang="en-US" sz="2800" i="1" dirty="0"/>
              <a:t>t</a:t>
            </a:r>
            <a:r>
              <a:rPr lang="en-US" altLang="en-US" sz="2800" dirty="0"/>
              <a:t> in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US" altLang="en-US" sz="2800" dirty="0"/>
              <a:t>) 		(4)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[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xuất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(3)]. </a:t>
            </a:r>
          </a:p>
          <a:p>
            <a:pPr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cộng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vi-VN" altLang="en-US" sz="2800" dirty="0">
                <a:solidFill>
                  <a:srgbClr val="0000FF"/>
                </a:solidFill>
              </a:rPr>
              <a:t>vectơ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</a:rPr>
              <a:t>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.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2819400" y="1130300"/>
          <a:ext cx="1600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3" imgW="1752600" imgH="482600" progId="">
                  <p:embed/>
                </p:oleObj>
              </mc:Choice>
              <mc:Fallback>
                <p:oleObj name="Equation" r:id="rId3" imgW="1752600" imgH="4826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30300"/>
                        <a:ext cx="1600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2438400" y="2133600"/>
          <a:ext cx="153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5" imgW="1536700" imgH="368300" progId="">
                  <p:embed/>
                </p:oleObj>
              </mc:Choice>
              <mc:Fallback>
                <p:oleObj name="Equation" r:id="rId5" imgW="1536700" imgH="36830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1536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16570"/>
              </p:ext>
            </p:extLst>
          </p:nvPr>
        </p:nvGraphicFramePr>
        <p:xfrm>
          <a:off x="3962400" y="2616200"/>
          <a:ext cx="1066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7" imgW="1143000" imgH="355600" progId="">
                  <p:embed/>
                </p:oleObj>
              </mc:Choice>
              <mc:Fallback>
                <p:oleObj name="Equation" r:id="rId7" imgW="1143000" imgH="3556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16200"/>
                        <a:ext cx="10668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06686"/>
              </p:ext>
            </p:extLst>
          </p:nvPr>
        </p:nvGraphicFramePr>
        <p:xfrm>
          <a:off x="3200400" y="3124200"/>
          <a:ext cx="9906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9" imgW="1129810" imgH="342751" progId="">
                  <p:embed/>
                </p:oleObj>
              </mc:Choice>
              <mc:Fallback>
                <p:oleObj name="Equation" r:id="rId9" imgW="1129810" imgH="342751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9906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92710"/>
              </p:ext>
            </p:extLst>
          </p:nvPr>
        </p:nvGraphicFramePr>
        <p:xfrm>
          <a:off x="3149600" y="3670300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11" imgW="965200" imgH="292100" progId="">
                  <p:embed/>
                </p:oleObj>
              </mc:Choice>
              <mc:Fallback>
                <p:oleObj name="Equation" r:id="rId11" imgW="965200" imgH="2921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670300"/>
                        <a:ext cx="965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394022"/>
              </p:ext>
            </p:extLst>
          </p:nvPr>
        </p:nvGraphicFramePr>
        <p:xfrm>
          <a:off x="4038600" y="4648200"/>
          <a:ext cx="1066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13" imgW="1143000" imgH="355600" progId="">
                  <p:embed/>
                </p:oleObj>
              </mc:Choice>
              <mc:Fallback>
                <p:oleObj name="Equation" r:id="rId13" imgW="1143000" imgH="3556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10668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21539"/>
              </p:ext>
            </p:extLst>
          </p:nvPr>
        </p:nvGraphicFramePr>
        <p:xfrm>
          <a:off x="4876800" y="5105400"/>
          <a:ext cx="9906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15" imgW="1129810" imgH="342751" progId="">
                  <p:embed/>
                </p:oleObj>
              </mc:Choice>
              <mc:Fallback>
                <p:oleObj name="Equation" r:id="rId15" imgW="1129810" imgH="342751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9906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6CD16E31-CDD0-4194-8EBE-4C463C4EF6E6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Bản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thân</a:t>
                </a:r>
                <a:r>
                  <a:rPr lang="en-US" altLang="en-US" sz="2800" dirty="0"/>
                  <a:t> v</a:t>
                </a:r>
                <a:r>
                  <a:rPr lang="vi-VN" altLang="en-US" sz="2800" dirty="0"/>
                  <a:t>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cũng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đặc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biệt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[</a:t>
                </a:r>
                <a:r>
                  <a:rPr lang="en-US" altLang="en-US" sz="2800" dirty="0" err="1"/>
                  <a:t>tương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ứng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        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(3).]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Để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mô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          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học</a:t>
                </a:r>
                <a:r>
                  <a:rPr lang="en-US" altLang="en-US" sz="2800" dirty="0"/>
                  <a:t>, ta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xem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cộng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như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phép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tịnh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tiến</a:t>
                </a:r>
                <a:r>
                  <a:rPr lang="en-US" altLang="en-US" sz="28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/>
                  <a:t>Cho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 hoặc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kết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việc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cộng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vào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dịch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chuyển</a:t>
                </a:r>
                <a:r>
                  <a:rPr lang="en-US" altLang="en-US" sz="2800" i="1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theo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hướng</a:t>
                </a:r>
                <a:r>
                  <a:rPr lang="en-US" altLang="en-US" sz="2800" dirty="0"/>
                  <a:t> song </a:t>
                </a:r>
                <a:r>
                  <a:rPr lang="en-US" altLang="en-US" sz="2800" dirty="0" err="1"/>
                  <a:t>song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thẳng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đi</a:t>
                </a:r>
                <a:r>
                  <a:rPr lang="en-US" altLang="en-US" sz="2800" dirty="0"/>
                  <a:t> qua </a:t>
                </a:r>
                <a:r>
                  <a:rPr lang="en-US" altLang="en-US" sz="2800" b="1" dirty="0"/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0</a:t>
                </a:r>
                <a:r>
                  <a:rPr lang="en-US" altLang="en-US" sz="2800" dirty="0"/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66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029200"/>
              </a:xfrm>
              <a:blipFill>
                <a:blip r:embed="rId3"/>
                <a:stretch>
                  <a:fillRect l="-1259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914400" y="18034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4" imgW="1143000" imgH="355600" progId="">
                  <p:embed/>
                </p:oleObj>
              </mc:Choice>
              <mc:Fallback>
                <p:oleObj name="Equation" r:id="rId4" imgW="1143000" imgH="3556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034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47317"/>
              </p:ext>
            </p:extLst>
          </p:nvPr>
        </p:nvGraphicFramePr>
        <p:xfrm>
          <a:off x="4419600" y="1841500"/>
          <a:ext cx="685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6" imgW="748975" imgH="342751" progId="">
                  <p:embed/>
                </p:oleObj>
              </mc:Choice>
              <mc:Fallback>
                <p:oleObj name="Equation" r:id="rId6" imgW="748975" imgH="342751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41500"/>
                        <a:ext cx="6858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8" imgW="475104" imgH="810471" progId="">
                  <p:embed/>
                </p:oleObj>
              </mc:Choice>
              <mc:Fallback>
                <p:oleObj name="Equation" r:id="rId8" imgW="475104" imgH="810471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14492"/>
              </p:ext>
            </p:extLst>
          </p:nvPr>
        </p:nvGraphicFramePr>
        <p:xfrm>
          <a:off x="3962400" y="2816225"/>
          <a:ext cx="990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10" imgW="1143000" imgH="355600" progId="">
                  <p:embed/>
                </p:oleObj>
              </mc:Choice>
              <mc:Fallback>
                <p:oleObj name="Equation" r:id="rId10" imgW="1143000" imgH="3556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6225"/>
                        <a:ext cx="9906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682" name="Picture 1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37087"/>
            <a:ext cx="2667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28D69F66-1AAF-4233-8AD5-63A19C4D7B80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191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0212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Ta </a:t>
                </a:r>
                <a:r>
                  <a:rPr lang="en-US" altLang="en-US" sz="2800" dirty="0" err="1"/>
                  <a:t>nói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tịnh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tiến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theo</a:t>
                </a:r>
                <a:r>
                  <a:rPr lang="en-US" altLang="en-US" sz="2800" b="1" dirty="0"/>
                  <a:t> 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tới</a:t>
                </a:r>
                <a:r>
                  <a:rPr lang="en-US" altLang="en-US" sz="2800" dirty="0"/>
                  <a:t>         . </a:t>
                </a:r>
                <a:r>
                  <a:rPr lang="en-US" altLang="en-US" sz="2800" dirty="0" err="1"/>
                  <a:t>Xem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sau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điểm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trên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thẳng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L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</a:rPr>
                      <m:t>trong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hoặc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theo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p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kết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thẳng</a:t>
                </a:r>
                <a:r>
                  <a:rPr lang="en-US" altLang="en-US" sz="2800" dirty="0"/>
                  <a:t> song </a:t>
                </a:r>
                <a:r>
                  <a:rPr lang="en-US" altLang="en-US" sz="2800" dirty="0" err="1"/>
                  <a:t>song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L</a:t>
                </a:r>
                <a:r>
                  <a:rPr lang="en-US" altLang="en-US" sz="2800" dirty="0"/>
                  <a:t>. </a:t>
                </a:r>
              </a:p>
            </p:txBody>
          </p:sp>
        </mc:Choice>
        <mc:Fallback>
          <p:sp>
            <p:nvSpPr>
              <p:cNvPr id="66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021263"/>
              </a:xfrm>
              <a:blipFill>
                <a:blip r:embed="rId4"/>
                <a:stretch>
                  <a:fillRect l="-1259" t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29054"/>
              </p:ext>
            </p:extLst>
          </p:nvPr>
        </p:nvGraphicFramePr>
        <p:xfrm>
          <a:off x="6572250" y="1308100"/>
          <a:ext cx="7429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5" imgW="825142" imgH="355446" progId="">
                  <p:embed/>
                </p:oleObj>
              </mc:Choice>
              <mc:Fallback>
                <p:oleObj name="Equation" r:id="rId5" imgW="825142" imgH="355446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308100"/>
                        <a:ext cx="7429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8681" name="Picture 9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2600"/>
            <a:ext cx="297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C56C17CA-B88F-48D5-BC82-DC4D0B6F0554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Giả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i="1" dirty="0"/>
              <a:t>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</a:t>
            </a:r>
            <a:r>
              <a:rPr lang="en-US" altLang="en-US" sz="2800" dirty="0"/>
              <a:t> qua </a:t>
            </a:r>
            <a:r>
              <a:rPr lang="en-US" altLang="en-US" sz="2800" b="1" dirty="0"/>
              <a:t>0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(4).</a:t>
            </a:r>
          </a:p>
          <a:p>
            <a:pPr eaLnBrk="1" hangingPunct="1"/>
            <a:r>
              <a:rPr lang="en-US" altLang="en-US" sz="2800" dirty="0" err="1"/>
              <a:t>Cộng</a:t>
            </a:r>
            <a:r>
              <a:rPr lang="en-US" altLang="en-US" sz="2800" dirty="0"/>
              <a:t> </a:t>
            </a:r>
            <a:r>
              <a:rPr lang="en-US" altLang="en-US" sz="2800" b="1" dirty="0"/>
              <a:t>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i="1" dirty="0"/>
              <a:t>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đường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(3).</a:t>
            </a:r>
          </a:p>
          <a:p>
            <a:pPr eaLnBrk="1" hangingPunct="1"/>
            <a:r>
              <a:rPr lang="en-US" altLang="en-US" sz="2800" dirty="0"/>
              <a:t>Ta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(3)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phương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trình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đường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thẳng</a:t>
            </a:r>
            <a:r>
              <a:rPr lang="en-US" altLang="en-US" sz="2800" b="1" dirty="0"/>
              <a:t> qua p song </a:t>
            </a:r>
            <a:r>
              <a:rPr lang="en-US" altLang="en-US" sz="2800" b="1" dirty="0" err="1"/>
              <a:t>song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với</a:t>
            </a:r>
            <a:r>
              <a:rPr lang="en-US" altLang="en-US" sz="2800" b="1" dirty="0"/>
              <a:t> v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</a:t>
            </a:r>
            <a:r>
              <a:rPr lang="en-US" altLang="en-US" sz="2800" i="1" dirty="0" err="1"/>
              <a:t>là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đường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thẳng</a:t>
            </a:r>
            <a:r>
              <a:rPr lang="en-US" altLang="en-US" sz="2800" i="1" dirty="0"/>
              <a:t> qua</a:t>
            </a:r>
            <a:r>
              <a:rPr lang="en-US" altLang="en-US" sz="2800" dirty="0"/>
              <a:t> </a:t>
            </a:r>
            <a:r>
              <a:rPr lang="en-US" altLang="en-US" sz="2800" b="1" dirty="0"/>
              <a:t>p</a:t>
            </a:r>
            <a:r>
              <a:rPr lang="en-US" altLang="en-US" sz="2800" dirty="0"/>
              <a:t> </a:t>
            </a:r>
            <a:r>
              <a:rPr lang="en-US" altLang="en-US" sz="2800" i="1" dirty="0"/>
              <a:t>song </a:t>
            </a:r>
            <a:r>
              <a:rPr lang="en-US" altLang="en-US" sz="2800" i="1" dirty="0" err="1"/>
              <a:t>song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với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tập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nghiệm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của</a:t>
            </a:r>
            <a:r>
              <a:rPr lang="en-US" altLang="en-US" sz="2800" dirty="0"/>
              <a:t>            .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slide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minh </a:t>
            </a:r>
            <a:r>
              <a:rPr lang="en-US" altLang="en-US" sz="2800" dirty="0" err="1"/>
              <a:t>họa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6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4928"/>
              </p:ext>
            </p:extLst>
          </p:nvPr>
        </p:nvGraphicFramePr>
        <p:xfrm>
          <a:off x="4191000" y="4229100"/>
          <a:ext cx="990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29100"/>
                        <a:ext cx="9906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97094"/>
              </p:ext>
            </p:extLst>
          </p:nvPr>
        </p:nvGraphicFramePr>
        <p:xfrm>
          <a:off x="6172200" y="4660900"/>
          <a:ext cx="9906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5" imgW="1129810" imgH="342751" progId="">
                  <p:embed/>
                </p:oleObj>
              </mc:Choice>
              <mc:Fallback>
                <p:oleObj name="Equation" r:id="rId5" imgW="1129810" imgH="342751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60900"/>
                        <a:ext cx="9906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DF8C605F-620D-4634-94AB-6F7A96B94758}" type="slidenum">
              <a:rPr lang="en-US" altLang="en-US" sz="1200">
                <a:latin typeface="Arial" panose="020B0604020202020204" pitchFamily="34" charset="0"/>
              </a:rPr>
              <a:pPr algn="r"/>
              <a:t>15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minh </a:t>
            </a:r>
            <a:r>
              <a:rPr lang="en-US" altLang="en-US" sz="2800" dirty="0" err="1"/>
              <a:t>họa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hóa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kì</a:t>
            </a:r>
            <a:r>
              <a:rPr lang="en-US" altLang="en-US" sz="2800" dirty="0"/>
              <a:t>              , </a:t>
            </a:r>
            <a:r>
              <a:rPr lang="en-US" altLang="en-US" sz="2800" dirty="0" err="1"/>
              <a:t>mặc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dù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lớn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                                      </a:t>
            </a:r>
          </a:p>
        </p:txBody>
      </p:sp>
      <p:graphicFrame>
        <p:nvGraphicFramePr>
          <p:cNvPr id="67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57137"/>
              </p:ext>
            </p:extLst>
          </p:nvPr>
        </p:nvGraphicFramePr>
        <p:xfrm>
          <a:off x="5181600" y="46990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990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02723"/>
              </p:ext>
            </p:extLst>
          </p:nvPr>
        </p:nvGraphicFramePr>
        <p:xfrm>
          <a:off x="6781800" y="4711700"/>
          <a:ext cx="11176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5" imgW="1129810" imgH="342751" progId="">
                  <p:embed/>
                </p:oleObj>
              </mc:Choice>
              <mc:Fallback>
                <p:oleObj name="Equation" r:id="rId5" imgW="1129810" imgH="342751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11700"/>
                        <a:ext cx="11176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744776"/>
              </p:ext>
            </p:extLst>
          </p:nvPr>
        </p:nvGraphicFramePr>
        <p:xfrm>
          <a:off x="4953000" y="5562600"/>
          <a:ext cx="1193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7" imgW="1143000" imgH="355600" progId="">
                  <p:embed/>
                </p:oleObj>
              </mc:Choice>
              <mc:Fallback>
                <p:oleObj name="Equation" r:id="rId7" imgW="1143000" imgH="3556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0"/>
                        <a:ext cx="11938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0729" name="Picture 9" descr="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58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CD7B9194-9403-4CB5-9000-3E32FBEEF4D6}" type="slidenum">
              <a:rPr lang="en-US" altLang="en-US" sz="1200">
                <a:latin typeface="Arial" panose="020B0604020202020204" pitchFamily="34" charset="0"/>
              </a:rPr>
              <a:pPr algn="r"/>
              <a:t>16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7200" y="1938010"/>
                <a:ext cx="8229600" cy="1815882"/>
              </a:xfrm>
              <a:prstGeom prst="rect">
                <a:avLst/>
              </a:prstGeom>
              <a:solidFill>
                <a:srgbClr val="EBEBFF"/>
              </a:solidFill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2800" dirty="0" err="1">
                    <a:latin typeface="+mn-lt"/>
                  </a:rPr>
                  <a:t>Giả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sử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latin typeface="+mn-lt"/>
                  </a:rPr>
                  <a:t>phương trình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Ax</a:t>
                </a:r>
                <a:r>
                  <a:rPr lang="en-US" altLang="en-US" sz="2800" dirty="0">
                    <a:latin typeface="+mn-lt"/>
                  </a:rPr>
                  <a:t> = b </a:t>
                </a: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với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b="1" dirty="0">
                    <a:latin typeface="+mn-lt"/>
                  </a:rPr>
                  <a:t>b </a:t>
                </a:r>
                <a:r>
                  <a:rPr lang="en-US" altLang="en-US" sz="2800" dirty="0" err="1">
                    <a:latin typeface="+mn-lt"/>
                  </a:rPr>
                  <a:t>cho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trước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và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cho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b="1" dirty="0">
                    <a:latin typeface="+mn-lt"/>
                  </a:rPr>
                  <a:t>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. </a:t>
                </a:r>
                <a:r>
                  <a:rPr lang="en-US" altLang="en-US" sz="2800" dirty="0" err="1">
                    <a:latin typeface="+mn-lt"/>
                  </a:rPr>
                  <a:t>Khi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đó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của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Ax</a:t>
                </a:r>
                <a:r>
                  <a:rPr lang="en-US" altLang="en-US" sz="2800" dirty="0">
                    <a:latin typeface="+mn-lt"/>
                  </a:rPr>
                  <a:t> = b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tất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cả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latin typeface="+mn-lt"/>
                  </a:rPr>
                  <a:t>vectơ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dạng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b="1" dirty="0" err="1">
                    <a:latin typeface="+mn-lt"/>
                  </a:rPr>
                  <a:t>v</a:t>
                </a:r>
                <a:r>
                  <a:rPr lang="en-US" altLang="en-US" sz="2800" i="1" baseline="-25000" dirty="0" err="1">
                    <a:latin typeface="+mn-lt"/>
                  </a:rPr>
                  <a:t>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bất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kì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của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latin typeface="+mn-lt"/>
                  </a:rPr>
                  <a:t>phương trình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thuần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nhất</a:t>
                </a:r>
                <a:r>
                  <a:rPr lang="en-US" altLang="en-US" sz="2800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38010"/>
                <a:ext cx="8229600" cy="1815882"/>
              </a:xfrm>
              <a:prstGeom prst="rect">
                <a:avLst/>
              </a:prstGeom>
              <a:blipFill>
                <a:blip r:embed="rId2"/>
                <a:stretch>
                  <a:fillRect l="-1481" t="-3691" r="-1037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2031" y="1414790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3366FF"/>
                </a:solidFill>
                <a:latin typeface="+mn-lt"/>
              </a:rPr>
              <a:t>ĐỊNH LÍ 6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0" y="4038600"/>
            <a:ext cx="8264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Định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lí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6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nói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rằng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i="1" dirty="0">
                <a:latin typeface="+mn-lt"/>
              </a:rPr>
              <a:t>Ax</a:t>
            </a:r>
            <a:r>
              <a:rPr lang="en-US" altLang="en-US" sz="2800" dirty="0">
                <a:latin typeface="+mn-lt"/>
              </a:rPr>
              <a:t> = b </a:t>
            </a:r>
            <a:r>
              <a:rPr lang="en-US" altLang="en-US" sz="2800" dirty="0" err="1">
                <a:latin typeface="+mn-lt"/>
              </a:rPr>
              <a:t>có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nghiệm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thì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tập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nghiệm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nhận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được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bằng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cách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tịnh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tiến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tập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nghiệm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của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i="1" dirty="0">
                <a:latin typeface="+mn-lt"/>
              </a:rPr>
              <a:t>Ax</a:t>
            </a:r>
            <a:r>
              <a:rPr lang="en-US" altLang="en-US" sz="2800" dirty="0">
                <a:latin typeface="+mn-lt"/>
              </a:rPr>
              <a:t> = 0, </a:t>
            </a:r>
            <a:r>
              <a:rPr lang="en-US" altLang="en-US" sz="2800" dirty="0" err="1">
                <a:latin typeface="+mn-lt"/>
              </a:rPr>
              <a:t>theo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một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vectơ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nghiệm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riêng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p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của</a:t>
            </a:r>
            <a:r>
              <a:rPr lang="en-US" altLang="en-US" sz="2800" dirty="0">
                <a:latin typeface="+mn-lt"/>
              </a:rPr>
              <a:t> Ax = b.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753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VÍ DỤ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Ví</a:t>
            </a:r>
            <a:r>
              <a:rPr lang="en-US" altLang="zh-TW" dirty="0"/>
              <a:t> </a:t>
            </a:r>
            <a:r>
              <a:rPr lang="en-US" altLang="zh-TW" dirty="0" err="1"/>
              <a:t>dụ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Khi</a:t>
            </a:r>
            <a:r>
              <a:rPr lang="en-US" altLang="zh-TW" dirty="0"/>
              <a:t> </a:t>
            </a:r>
            <a:r>
              <a:rPr lang="en-US" altLang="zh-TW" dirty="0" err="1"/>
              <a:t>có</a:t>
            </a:r>
            <a:r>
              <a:rPr lang="en-US" altLang="zh-TW" dirty="0"/>
              <a:t> </a:t>
            </a:r>
            <a:r>
              <a:rPr lang="en-US" altLang="zh-TW" dirty="0" err="1"/>
              <a:t>hai</a:t>
            </a:r>
            <a:r>
              <a:rPr lang="en-US" altLang="zh-TW" dirty="0"/>
              <a:t> </a:t>
            </a:r>
            <a:r>
              <a:rPr lang="en-US" altLang="zh-TW" dirty="0" err="1"/>
              <a:t>biến</a:t>
            </a:r>
            <a:r>
              <a:rPr lang="en-US" altLang="zh-TW" dirty="0"/>
              <a:t> </a:t>
            </a:r>
            <a:r>
              <a:rPr lang="en-US" altLang="zh-TW" dirty="0" err="1"/>
              <a:t>tự</a:t>
            </a:r>
            <a:r>
              <a:rPr lang="en-US" altLang="zh-TW" dirty="0"/>
              <a:t> do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1.5- </a:t>
            </a:r>
            <a:fld id="{36EB0259-AD5E-40A9-A409-5BE1F2FEF075}" type="slidenum">
              <a:rPr lang="en-US" altLang="en-US" smtClean="0"/>
              <a:pPr>
                <a:defRPr/>
              </a:pPr>
              <a:t>17</a:t>
            </a:fld>
            <a:endParaRPr lang="en-CA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© 2012 Pearson Education, Ltd.</a:t>
            </a:r>
            <a:endParaRPr lang="en-US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2726358"/>
            <a:ext cx="3681984" cy="33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833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283A845F-E245-4B42-B097-5D73E0B11A9A}" type="slidenum">
              <a:rPr lang="en-US" altLang="en-US" sz="1200">
                <a:latin typeface="Arial" panose="020B0604020202020204" pitchFamily="34" charset="0"/>
              </a:rPr>
              <a:pPr algn="r"/>
              <a:t>18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VIẾT MỘT TẬP NGHIỆM (CỦA HỆ TƯƠNG THÍCH) DƯỚI </a:t>
            </a:r>
            <a:r>
              <a:rPr lang="vi-VN" altLang="en-US" dirty="0"/>
              <a:t>DẠNG VECTƠ THAM SỐ</a:t>
            </a:r>
            <a:endParaRPr lang="en-US" altLang="en-US" dirty="0"/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5720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về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Biểu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 </a:t>
            </a:r>
            <a:r>
              <a:rPr lang="en-US" altLang="en-US" sz="2800" dirty="0" err="1"/>
              <a:t>xuất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riêng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/>
              <a:t> do.</a:t>
            </a:r>
            <a:endParaRPr lang="en-US" altLang="en-US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079399B3-72A4-4BB0-BC4F-B7AE801FB709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HỆ PHƯƠNG TRÌNH THUẦN NHẤT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305800" cy="4953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hệ phương trình tuyến 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thuần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viết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dạng</a:t>
                </a:r>
                <a:r>
                  <a:rPr lang="en-US" altLang="en-US" sz="2800" dirty="0"/>
                  <a:t>              ,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          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0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0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hệ</a:t>
                </a:r>
                <a:r>
                  <a:rPr lang="en-US" altLang="en-US" sz="2800" dirty="0"/>
                  <a:t>		</a:t>
                </a:r>
                <a:r>
                  <a:rPr lang="en-US" altLang="en-US" sz="2800" dirty="0" err="1"/>
                  <a:t>như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vậy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luôn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ít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         	    (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).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400" dirty="0" err="1"/>
                  <a:t>Nghiệm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không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thường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được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gọi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là</a:t>
                </a:r>
                <a:r>
                  <a:rPr lang="en-US" altLang="en-US" sz="2400" dirty="0"/>
                  <a:t> </a:t>
                </a:r>
                <a:r>
                  <a:rPr lang="vi-VN" altLang="en-US" sz="2400" b="1" dirty="0"/>
                  <a:t>nghiệm tầm thường</a:t>
                </a:r>
                <a:r>
                  <a:rPr lang="en-US" altLang="en-US" sz="24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thuần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= 0, </a:t>
                </a:r>
                <a:r>
                  <a:rPr lang="en-US" altLang="en-US" sz="2800" dirty="0" err="1"/>
                  <a:t>câu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hỏi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quan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trọng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về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sự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tồn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tại</a:t>
                </a:r>
                <a:r>
                  <a:rPr lang="en-US" altLang="en-US" sz="2800" dirty="0"/>
                  <a:t> </a:t>
                </a:r>
                <a:r>
                  <a:rPr lang="vi-VN" altLang="en-US" sz="2800" b="1" dirty="0"/>
                  <a:t>nghiệm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không</a:t>
                </a:r>
                <a:r>
                  <a:rPr lang="vi-VN" altLang="en-US" sz="2800" b="1" dirty="0"/>
                  <a:t> tầm thường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khác</a:t>
                </a:r>
                <a:r>
                  <a:rPr lang="en-US" altLang="en-US" sz="2800" dirty="0"/>
                  <a:t> 0 x </a:t>
                </a:r>
                <a:r>
                  <a:rPr lang="en-US" altLang="en-US" sz="2800" dirty="0" err="1"/>
                  <a:t>sao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cho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= 0.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Từ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2 (</a:t>
                </a:r>
                <a:r>
                  <a:rPr lang="en-US" altLang="en-US" sz="2800" dirty="0" err="1"/>
                  <a:t>Mục</a:t>
                </a:r>
                <a:r>
                  <a:rPr lang="en-US" altLang="en-US" sz="2800" dirty="0"/>
                  <a:t> 1.2), Ax=0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vi-VN" altLang="en-US" sz="2800" dirty="0"/>
                  <a:t> tầm thường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có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ít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nhất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một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biến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</a:rPr>
                  <a:t>tự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 do</a:t>
                </a:r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305800" cy="4953000"/>
              </a:xfrm>
              <a:blipFill>
                <a:blip r:embed="rId4"/>
                <a:stretch>
                  <a:fillRect l="-1322" t="-2217" r="-1175" b="-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87600"/>
              </p:ext>
            </p:extLst>
          </p:nvPr>
        </p:nvGraphicFramePr>
        <p:xfrm>
          <a:off x="5715000" y="17526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5" imgW="1129810" imgH="342751" progId="">
                  <p:embed/>
                </p:oleObj>
              </mc:Choice>
              <mc:Fallback>
                <p:oleObj name="Equation" r:id="rId5" imgW="1129810" imgH="34275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277"/>
              </p:ext>
            </p:extLst>
          </p:nvPr>
        </p:nvGraphicFramePr>
        <p:xfrm>
          <a:off x="1803400" y="22098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7" imgW="863225" imgH="253890" progId="">
                  <p:embed/>
                </p:oleObj>
              </mc:Choice>
              <mc:Fallback>
                <p:oleObj name="Equation" r:id="rId7" imgW="863225" imgH="25389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209800"/>
                        <a:ext cx="863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897628"/>
              </p:ext>
            </p:extLst>
          </p:nvPr>
        </p:nvGraphicFramePr>
        <p:xfrm>
          <a:off x="1917700" y="25908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9" imgW="1129810" imgH="342751" progId="">
                  <p:embed/>
                </p:oleObj>
              </mc:Choice>
              <mc:Fallback>
                <p:oleObj name="Equation" r:id="rId9" imgW="1129810" imgH="342751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590800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79632"/>
              </p:ext>
            </p:extLst>
          </p:nvPr>
        </p:nvGraphicFramePr>
        <p:xfrm>
          <a:off x="838200" y="297180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11" imgW="850531" imgH="342751" progId="">
                  <p:embed/>
                </p:oleObj>
              </mc:Choice>
              <mc:Fallback>
                <p:oleObj name="Equation" r:id="rId11" imgW="850531" imgH="342751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850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9AEE84E1-C820-4633-AAA3-84D844D031DE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4800" y="6299688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HỆ PHƯƠNG TRÌNH THUẦN NHẤT</a:t>
            </a:r>
            <a:endParaRPr lang="en-US" alt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1: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không tầm thường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. Sau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            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3048000" y="2590800"/>
          <a:ext cx="3162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3162300" imgH="1727200" progId="">
                  <p:embed/>
                </p:oleObj>
              </mc:Choice>
              <mc:Fallback>
                <p:oleObj name="Equation" r:id="rId3" imgW="3162300" imgH="17272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1623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92672"/>
              </p:ext>
            </p:extLst>
          </p:nvPr>
        </p:nvGraphicFramePr>
        <p:xfrm>
          <a:off x="3276600" y="49149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1143000" imgH="558800" progId="">
                  <p:embed/>
                </p:oleObj>
              </mc:Choice>
              <mc:Fallback>
                <p:oleObj name="Equation" r:id="rId5" imgW="1143000" imgH="558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14900"/>
                        <a:ext cx="990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9755702C-79E1-44F4-820D-51EFCBC90EF0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HỆ PHƯƠNG TRÌNH THUẦN NHẤT</a:t>
            </a:r>
            <a:endParaRPr lang="en-US" altLang="en-US" dirty="0"/>
          </a:p>
        </p:txBody>
      </p:sp>
      <p:graphicFrame>
        <p:nvGraphicFramePr>
          <p:cNvPr id="657414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8507134"/>
              </p:ext>
            </p:extLst>
          </p:nvPr>
        </p:nvGraphicFramePr>
        <p:xfrm>
          <a:off x="457200" y="1295400"/>
          <a:ext cx="82296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3" imgW="8534400" imgH="1663700" progId="">
                  <p:embed/>
                </p:oleObj>
              </mc:Choice>
              <mc:Fallback>
                <p:oleObj name="Equation" r:id="rId3" imgW="8534400" imgH="1663700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229600" cy="160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048000"/>
            <a:ext cx="8229600" cy="3429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do,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không tầm thường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.)</a:t>
            </a:r>
          </a:p>
          <a:p>
            <a:pPr eaLnBrk="1" hangingPunct="1"/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65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54743"/>
              </p:ext>
            </p:extLst>
          </p:nvPr>
        </p:nvGraphicFramePr>
        <p:xfrm>
          <a:off x="4267200" y="313690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5" imgW="1066800" imgH="330200" progId="">
                  <p:embed/>
                </p:oleObj>
              </mc:Choice>
              <mc:Fallback>
                <p:oleObj name="Equation" r:id="rId5" imgW="1066800" imgH="3302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36900"/>
                        <a:ext cx="1066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47223"/>
              </p:ext>
            </p:extLst>
          </p:nvPr>
        </p:nvGraphicFramePr>
        <p:xfrm>
          <a:off x="4572000" y="4064000"/>
          <a:ext cx="914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7" imgW="1079032" imgH="520474" progId="">
                  <p:embed/>
                </p:oleObj>
              </mc:Choice>
              <mc:Fallback>
                <p:oleObj name="Equation" r:id="rId7" imgW="1079032" imgH="520474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64000"/>
                        <a:ext cx="914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312765"/>
              </p:ext>
            </p:extLst>
          </p:nvPr>
        </p:nvGraphicFramePr>
        <p:xfrm>
          <a:off x="3048000" y="4495800"/>
          <a:ext cx="2114677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9" imgW="2501900" imgH="2552700" progId="">
                  <p:embed/>
                </p:oleObj>
              </mc:Choice>
              <mc:Fallback>
                <p:oleObj name="Equation" r:id="rId9" imgW="2501900" imgH="25527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2114677" cy="215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44396"/>
              </p:ext>
            </p:extLst>
          </p:nvPr>
        </p:nvGraphicFramePr>
        <p:xfrm>
          <a:off x="5638800" y="4572000"/>
          <a:ext cx="1739900" cy="188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11" imgW="1816100" imgH="1968500" progId="">
                  <p:embed/>
                </p:oleObj>
              </mc:Choice>
              <mc:Fallback>
                <p:oleObj name="Equation" r:id="rId11" imgW="1816100" imgH="19685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1739900" cy="1885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62300" y="1817810"/>
            <a:ext cx="342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7900" y="1837527"/>
            <a:ext cx="342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FE0B5A65-6B52-4F67-8CBC-B2FE69C991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HỆ PHƯƠNG TRÌNH THUẦN NHẤT</a:t>
            </a:r>
            <a:endParaRPr lang="en-US" alt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sở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             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,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 </a:t>
            </a:r>
          </a:p>
          <a:p>
            <a:pPr eaLnBrk="1" hangingPunct="1"/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, ở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764634"/>
              </p:ext>
            </p:extLst>
          </p:nvPr>
        </p:nvGraphicFramePr>
        <p:xfrm>
          <a:off x="7391400" y="1612900"/>
          <a:ext cx="113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3" imgW="1257300" imgH="889000" progId="">
                  <p:embed/>
                </p:oleObj>
              </mc:Choice>
              <mc:Fallback>
                <p:oleObj name="Equation" r:id="rId3" imgW="1257300" imgH="8890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12900"/>
                        <a:ext cx="11303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914400" y="2336800"/>
          <a:ext cx="838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5" imgW="914400" imgH="444500" progId="">
                  <p:embed/>
                </p:oleObj>
              </mc:Choice>
              <mc:Fallback>
                <p:oleObj name="Equation" r:id="rId5" imgW="914400" imgH="4445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6800"/>
                        <a:ext cx="8382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650605"/>
              </p:ext>
            </p:extLst>
          </p:nvPr>
        </p:nvGraphicFramePr>
        <p:xfrm>
          <a:off x="6324600" y="284480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7" imgW="1066800" imgH="330200" progId="">
                  <p:embed/>
                </p:oleObj>
              </mc:Choice>
              <mc:Fallback>
                <p:oleObj name="Equation" r:id="rId7" imgW="1066800" imgH="3302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44800"/>
                        <a:ext cx="1066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1066800" y="3733800"/>
          <a:ext cx="4787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9" imgW="4787900" imgH="2552700" progId="">
                  <p:embed/>
                </p:oleObj>
              </mc:Choice>
              <mc:Fallback>
                <p:oleObj name="Equation" r:id="rId9" imgW="4787900" imgH="25527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7879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6982"/>
              </p:ext>
            </p:extLst>
          </p:nvPr>
        </p:nvGraphicFramePr>
        <p:xfrm>
          <a:off x="6781800" y="3733800"/>
          <a:ext cx="12065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11" imgW="1206500" imgH="2552700" progId="">
                  <p:embed/>
                </p:oleObj>
              </mc:Choice>
              <mc:Fallback>
                <p:oleObj name="Equation" r:id="rId11" imgW="1206500" imgH="25527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33800"/>
                        <a:ext cx="12065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E85A84EA-B154-4877-918C-2A139822428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HỆ PHƯƠNG TRÌNH THUẦN NHẤT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5257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Ở </a:t>
                </a:r>
                <a:r>
                  <a:rPr lang="en-US" altLang="en-US" sz="2800" dirty="0" err="1"/>
                  <a:t>đây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x</a:t>
                </a:r>
                <a:r>
                  <a:rPr lang="en-US" altLang="en-US" sz="2800" baseline="-25000" dirty="0"/>
                  <a:t>3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nhân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biểu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diễn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quát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Điều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chứng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tỏ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           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bội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vô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hướng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. </a:t>
                </a:r>
              </a:p>
              <a:p>
                <a:pPr eaLnBrk="1" hangingPunct="1"/>
                <a:r>
                  <a:rPr lang="en-US" altLang="en-US" sz="2800" dirty="0"/>
                  <a:t>N</a:t>
                </a:r>
                <a:r>
                  <a:rPr lang="vi-VN" altLang="en-US" sz="2800" dirty="0"/>
                  <a:t>ghiệm tầm thường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việc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chọn</a:t>
                </a:r>
                <a:r>
                  <a:rPr lang="en-US" altLang="en-US" sz="2800" dirty="0"/>
                  <a:t>          .</a:t>
                </a:r>
              </a:p>
              <a:p>
                <a:pPr eaLnBrk="1" hangingPunct="1"/>
                <a:r>
                  <a:rPr lang="en-US" altLang="en-US" sz="2800" dirty="0" err="1"/>
                  <a:t>Phương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diện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học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nghiệm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đường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thẳng</a:t>
                </a:r>
                <a:r>
                  <a:rPr lang="en-US" altLang="en-US" sz="2800" dirty="0"/>
                  <a:t> qua 0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</a:t>
                </a:r>
                <a:r>
                  <a:rPr lang="en-US" altLang="en-US" sz="2800" dirty="0" err="1"/>
                  <a:t>Xem</a:t>
                </a:r>
                <a:r>
                  <a:rPr lang="en-US" altLang="en-US" sz="2800" dirty="0"/>
                  <a:t> Hình1 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đây</a:t>
                </a:r>
                <a:r>
                  <a:rPr lang="en-US" altLang="en-US" sz="2800" dirty="0"/>
                  <a:t>. </a:t>
                </a:r>
              </a:p>
              <a:p>
                <a:pPr eaLnBrk="1" hangingPunct="1"/>
                <a:endParaRPr lang="en-US" altLang="en-US" sz="2800" dirty="0"/>
              </a:p>
            </p:txBody>
          </p:sp>
        </mc:Choice>
        <mc:Fallback>
          <p:sp>
            <p:nvSpPr>
              <p:cNvPr id="66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5257800"/>
              </a:xfrm>
              <a:blipFill>
                <a:blip r:embed="rId3"/>
                <a:stretch>
                  <a:fillRect l="-1214" t="-1276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58185"/>
              </p:ext>
            </p:extLst>
          </p:nvPr>
        </p:nvGraphicFramePr>
        <p:xfrm>
          <a:off x="5943600" y="218440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4" imgW="1066800" imgH="330200" progId="">
                  <p:embed/>
                </p:oleObj>
              </mc:Choice>
              <mc:Fallback>
                <p:oleObj name="Equation" r:id="rId4" imgW="1066800" imgH="330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84400"/>
                        <a:ext cx="1066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88716"/>
              </p:ext>
            </p:extLst>
          </p:nvPr>
        </p:nvGraphicFramePr>
        <p:xfrm>
          <a:off x="7620000" y="3073400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6" imgW="901309" imgH="444307" progId="">
                  <p:embed/>
                </p:oleObj>
              </mc:Choice>
              <mc:Fallback>
                <p:oleObj name="Equation" r:id="rId6" imgW="901309" imgH="444307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73400"/>
                        <a:ext cx="914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1513" name="Picture 9" descr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14800"/>
            <a:ext cx="21764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C385ED53-048D-420E-83A4-C8C266F60FCA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DẠNG </a:t>
            </a:r>
            <a:r>
              <a:rPr lang="vi-VN" altLang="en-US" dirty="0"/>
              <a:t>VECTƠ</a:t>
            </a:r>
            <a:r>
              <a:rPr lang="en-US" altLang="en-US" dirty="0"/>
              <a:t> THAM SỐ HÓA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                    (</a:t>
            </a:r>
            <a:r>
              <a:rPr lang="en-US" altLang="en-US" sz="2800" i="1" dirty="0"/>
              <a:t>s</a:t>
            </a:r>
            <a:r>
              <a:rPr lang="en-US" altLang="en-US" sz="2800" dirty="0"/>
              <a:t>,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phương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trình</a:t>
            </a:r>
            <a:r>
              <a:rPr lang="en-US" altLang="en-US" sz="2800" b="1" dirty="0"/>
              <a:t> </a:t>
            </a:r>
            <a:r>
              <a:rPr lang="vi-VN" altLang="en-US" sz="2800" b="1" dirty="0"/>
              <a:t>vectơ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tham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mặt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phẳng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 1,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             (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do), hay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(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t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US" altLang="en-US" sz="2800" dirty="0"/>
              <a:t>),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 vectơ tham 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thẳng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tường</a:t>
            </a:r>
            <a:r>
              <a:rPr lang="en-US" altLang="en-US" sz="2800" dirty="0"/>
              <a:t> minh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 1, ta </a:t>
            </a:r>
            <a:r>
              <a:rPr lang="en-US" altLang="en-US" sz="2800" dirty="0" err="1"/>
              <a:t>nói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 </a:t>
            </a:r>
            <a:r>
              <a:rPr lang="vi-VN" altLang="en-US" sz="2800" b="1" dirty="0"/>
              <a:t>dạng vectơ tham số</a:t>
            </a:r>
            <a:r>
              <a:rPr lang="en-US" altLang="en-US" sz="2800" dirty="0"/>
              <a:t>.    </a:t>
            </a:r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618404"/>
              </p:ext>
            </p:extLst>
          </p:nvPr>
        </p:nvGraphicFramePr>
        <p:xfrm>
          <a:off x="4038600" y="1701800"/>
          <a:ext cx="182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3" imgW="1828800" imgH="292100" progId="">
                  <p:embed/>
                </p:oleObj>
              </mc:Choice>
              <mc:Fallback>
                <p:oleObj name="Equation" r:id="rId3" imgW="1828800" imgH="2921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01800"/>
                        <a:ext cx="182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79633"/>
              </p:ext>
            </p:extLst>
          </p:nvPr>
        </p:nvGraphicFramePr>
        <p:xfrm>
          <a:off x="4953000" y="2946400"/>
          <a:ext cx="1143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5" imgW="1180588" imgH="482391" progId="">
                  <p:embed/>
                </p:oleObj>
              </mc:Choice>
              <mc:Fallback>
                <p:oleObj name="Equation" r:id="rId5" imgW="1180588" imgH="48239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46400"/>
                        <a:ext cx="1143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838200" y="3492500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7" imgW="965200" imgH="292100" progId="">
                  <p:embed/>
                </p:oleObj>
              </mc:Choice>
              <mc:Fallback>
                <p:oleObj name="Equation" r:id="rId7" imgW="965200" imgH="2921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92500"/>
                        <a:ext cx="965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88" y="11185"/>
            <a:ext cx="1645920" cy="16245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64B2C4B8-C2BA-40A2-B059-76E9B7B89567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vi-VN" altLang="en-US" sz="2800" dirty="0"/>
              <a:t>dạng vectơ tham 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tùy</a:t>
            </a:r>
            <a:r>
              <a:rPr lang="en-US" altLang="en-US" sz="2800" dirty="0"/>
              <a:t> ý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thỏa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3: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    ,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				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   .  </a:t>
            </a:r>
          </a:p>
        </p:txBody>
      </p:sp>
      <p:graphicFrame>
        <p:nvGraphicFramePr>
          <p:cNvPr id="66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39483"/>
              </p:ext>
            </p:extLst>
          </p:nvPr>
        </p:nvGraphicFramePr>
        <p:xfrm>
          <a:off x="6248400" y="35052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96240"/>
              </p:ext>
            </p:extLst>
          </p:nvPr>
        </p:nvGraphicFramePr>
        <p:xfrm>
          <a:off x="1143000" y="4343400"/>
          <a:ext cx="309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5" imgW="3098800" imgH="1778000" progId="">
                  <p:embed/>
                </p:oleObj>
              </mc:Choice>
              <mc:Fallback>
                <p:oleObj name="Equation" r:id="rId5" imgW="3098800" imgH="17780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30988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415028"/>
              </p:ext>
            </p:extLst>
          </p:nvPr>
        </p:nvGraphicFramePr>
        <p:xfrm>
          <a:off x="5257800" y="4318000"/>
          <a:ext cx="1435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7" imgW="1435100" imgH="1778000" progId="">
                  <p:embed/>
                </p:oleObj>
              </mc:Choice>
              <mc:Fallback>
                <p:oleObj name="Equation" r:id="rId7" imgW="1435100" imgH="17780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18000"/>
                        <a:ext cx="14351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1.5- </a:t>
            </a:r>
            <a:fld id="{59D5BB29-DBF7-4E63-9BEE-29B69285F131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KHÔNG THUẦN NHẤT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953000"/>
          </a:xfrm>
        </p:spPr>
        <p:txBody>
          <a:bodyPr/>
          <a:lstStyle/>
          <a:p>
            <a:pPr eaLnBrk="1" hangingPunct="1"/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[A  b]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,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                       ,            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381000" y="2057400"/>
          <a:ext cx="6324600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3" imgW="6464300" imgH="2743200" progId="">
                  <p:embed/>
                </p:oleObj>
              </mc:Choice>
              <mc:Fallback>
                <p:oleObj name="Equation" r:id="rId3" imgW="6464300" imgH="27432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6324600" cy="268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6934200" y="2286000"/>
          <a:ext cx="19685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5" imgW="2120900" imgH="2095500" progId="">
                  <p:embed/>
                </p:oleObj>
              </mc:Choice>
              <mc:Fallback>
                <p:oleObj name="Equation" r:id="rId5" imgW="2120900" imgH="20955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0"/>
                        <a:ext cx="1968500" cy="194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505133"/>
              </p:ext>
            </p:extLst>
          </p:nvPr>
        </p:nvGraphicFramePr>
        <p:xfrm>
          <a:off x="1676400" y="5283200"/>
          <a:ext cx="1981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7" imgW="2095500" imgH="952500" progId="">
                  <p:embed/>
                </p:oleObj>
              </mc:Choice>
              <mc:Fallback>
                <p:oleObj name="Equation" r:id="rId7" imgW="2095500" imgH="9525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83200"/>
                        <a:ext cx="19812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38266"/>
              </p:ext>
            </p:extLst>
          </p:nvPr>
        </p:nvGraphicFramePr>
        <p:xfrm>
          <a:off x="3962400" y="5524500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9" imgW="977476" imgH="482391" progId="">
                  <p:embed/>
                </p:oleObj>
              </mc:Choice>
              <mc:Fallback>
                <p:oleObj name="Equation" r:id="rId9" imgW="977476" imgH="482391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24500"/>
                        <a:ext cx="914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43300" y="3146078"/>
            <a:ext cx="342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14493</TotalTime>
  <Words>1127</Words>
  <Application>Microsoft Office PowerPoint</Application>
  <PresentationFormat>On-screen Show (4:3)</PresentationFormat>
  <Paragraphs>149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Hệ Phương Trình Tuyến Tính trong Đại số Tuyến Tính</vt:lpstr>
      <vt:lpstr>HỆ PHƯƠNG TRÌNH THUẦN NHẤT</vt:lpstr>
      <vt:lpstr>HỆ PHƯƠNG TRÌNH THUẦN NHẤT</vt:lpstr>
      <vt:lpstr>HỆ PHƯƠNG TRÌNH THUẦN NHẤT</vt:lpstr>
      <vt:lpstr>HỆ PHƯƠNG TRÌNH THUẦN NHẤT</vt:lpstr>
      <vt:lpstr>HỆ PHƯƠNG TRÌNH THUẦN NHẤT</vt:lpstr>
      <vt:lpstr>DẠNG VECTƠ THAM SỐ HÓA</vt:lpstr>
      <vt:lpstr>NGHIỆM CỦA HỆ KHÔNG THUẦN NHẤT</vt:lpstr>
      <vt:lpstr>NGHIỆM CỦA HỆ KHÔNG THUẦN NHẤT</vt:lpstr>
      <vt:lpstr>NGHIỆM CỦA HỆ KHÔNG THUẦN NHẤT</vt:lpstr>
      <vt:lpstr>NGHIỆM CỦA HỆ KHÔNG THUẦN NHẤT</vt:lpstr>
      <vt:lpstr>NGHIỆM CỦA HỆ KHÔNG THUẦN NHẤT</vt:lpstr>
      <vt:lpstr>NGHIỆM CỦA HỆ KHÔNG THUẦN NHẤT</vt:lpstr>
      <vt:lpstr>NGHIỆM CỦA HỆ KHÔNG THUẦN NHẤT</vt:lpstr>
      <vt:lpstr>NGHIỆM CỦA HỆ KHÔNG THUẦN NHẤT</vt:lpstr>
      <vt:lpstr>NGHIỆM CỦA HỆ KHÔNG THUẦN NHẤT</vt:lpstr>
      <vt:lpstr>VÍ DỤ</vt:lpstr>
      <vt:lpstr>VIẾT MỘT TẬP NGHIỆM (CỦA HỆ TƯƠNG THÍCH) DƯỚI DẠNG VECTƠ THAM SỐ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Võ Thanh Tùng</cp:lastModifiedBy>
  <cp:revision>861</cp:revision>
  <dcterms:created xsi:type="dcterms:W3CDTF">2005-10-22T18:34:54Z</dcterms:created>
  <dcterms:modified xsi:type="dcterms:W3CDTF">2016-07-26T05:48:18Z</dcterms:modified>
</cp:coreProperties>
</file>