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2"/>
  </p:notesMasterIdLst>
  <p:handoutMasterIdLst>
    <p:handoutMasterId r:id="rId23"/>
  </p:handoutMasterIdLst>
  <p:sldIdLst>
    <p:sldId id="424" r:id="rId2"/>
    <p:sldId id="362" r:id="rId3"/>
    <p:sldId id="443" r:id="rId4"/>
    <p:sldId id="445" r:id="rId5"/>
    <p:sldId id="427" r:id="rId6"/>
    <p:sldId id="428" r:id="rId7"/>
    <p:sldId id="429" r:id="rId8"/>
    <p:sldId id="430" r:id="rId9"/>
    <p:sldId id="431" r:id="rId10"/>
    <p:sldId id="432" r:id="rId11"/>
    <p:sldId id="446" r:id="rId12"/>
    <p:sldId id="439" r:id="rId13"/>
    <p:sldId id="440" r:id="rId14"/>
    <p:sldId id="441" r:id="rId15"/>
    <p:sldId id="434" r:id="rId16"/>
    <p:sldId id="435" r:id="rId17"/>
    <p:sldId id="436" r:id="rId18"/>
    <p:sldId id="437" r:id="rId19"/>
    <p:sldId id="438" r:id="rId20"/>
    <p:sldId id="447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  <a:srgbClr val="077C97"/>
    <a:srgbClr val="D7791B"/>
    <a:srgbClr val="4C7816"/>
    <a:srgbClr val="528218"/>
    <a:srgbClr val="B6CEAA"/>
    <a:srgbClr val="ADC8A0"/>
    <a:srgbClr val="CD8019"/>
    <a:srgbClr val="CC7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7" autoAdjust="0"/>
    <p:restoredTop sz="98725" autoAdjust="0"/>
  </p:normalViewPr>
  <p:slideViewPr>
    <p:cSldViewPr>
      <p:cViewPr varScale="1">
        <p:scale>
          <a:sx n="92" d="100"/>
          <a:sy n="92" d="100"/>
        </p:scale>
        <p:origin x="1219" y="72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A102F-263A-414D-84D8-E6C26DB24620}" type="datetimeFigureOut">
              <a:rPr lang="en-US" smtClean="0"/>
              <a:pPr/>
              <a:t>26-Jul-16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76CA0-FBC8-4749-A1CB-F18D91095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00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62A8D7C-6416-4EC0-B837-A63238B9FC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24540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5998D4D9-8D99-4765-8F48-3D34FC383EB6}" type="slidenum">
              <a:rPr lang="en-US" altLang="en-US" sz="1200">
                <a:latin typeface="Arial" panose="020B0604020202020204" pitchFamily="34" charset="0"/>
              </a:rPr>
              <a:pPr algn="r"/>
              <a:t>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273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3AB53A30-0CAA-4C79-9BB5-AC3AB7E75DA1}" type="slidenum">
              <a:rPr lang="en-US" altLang="en-US" sz="1200">
                <a:latin typeface="Arial" panose="020B0604020202020204" pitchFamily="34" charset="0"/>
              </a:rPr>
              <a:pPr algn="r"/>
              <a:t>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3932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pearson_ppt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92850"/>
            <a:ext cx="1295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2"/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14" descr="Pink tissue paper"/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4200" b="1">
                <a:solidFill>
                  <a:srgbClr val="4C7816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" name="Text Box 15" descr="Pink tissue paper"/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3200" b="1">
                <a:solidFill>
                  <a:srgbClr val="CD8019"/>
                </a:solidFill>
                <a:latin typeface="Arial" panose="020B0604020202020204" pitchFamily="34" charset="0"/>
              </a:rPr>
              <a:t>1.7</a:t>
            </a:r>
          </a:p>
        </p:txBody>
      </p:sp>
      <p:sp>
        <p:nvSpPr>
          <p:cNvPr id="8" name="Line 21"/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23"/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24"/>
          <p:cNvSpPr>
            <a:spLocks noChangeShapeType="1"/>
          </p:cNvSpPr>
          <p:nvPr userDrawn="1"/>
        </p:nvSpPr>
        <p:spPr bwMode="auto">
          <a:xfrm rot="162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31"/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1143000 w 96"/>
              <a:gd name="T3" fmla="*/ 0 h 192"/>
              <a:gd name="T4" fmla="*/ 1143000 w 96"/>
              <a:gd name="T5" fmla="*/ 60960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60520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1752600" y="6305550"/>
            <a:ext cx="69342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19579" y="2078179"/>
            <a:ext cx="3076842" cy="384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3839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1.7- </a:t>
            </a:r>
            <a:fld id="{3DBD279F-A684-42B6-8955-011DFD284470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414794995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1.7- </a:t>
            </a:r>
            <a:fld id="{A75C74FA-A9EA-4620-98AA-9891C8288BBF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419167612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1.7- </a:t>
            </a:r>
            <a:fld id="{17CF41D4-C7A6-4751-88CF-535AD34DC4F5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361246558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1.7- </a:t>
            </a:r>
            <a:fld id="{4A910030-9328-4853-9F25-DBB787B3A290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62970481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1.7- </a:t>
            </a:r>
            <a:fld id="{250B6DF8-8557-4E2B-A3A7-932D9BD1AD04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217103730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1.7- </a:t>
            </a:r>
            <a:fld id="{76989BE2-E8E9-49E1-959D-359AD12E83A1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42478024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1.7- </a:t>
            </a:r>
            <a:fld id="{215D5B78-C3DC-4516-8229-9925D74E84F5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166775716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1.7- </a:t>
            </a:r>
            <a:fld id="{8FDA5D3F-2949-4308-9DA7-827720259BA5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166107936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1.7- </a:t>
            </a:r>
            <a:fld id="{BC0851DF-25A6-4D19-8993-863864D6FFD1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3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275611888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1.7- </a:t>
            </a:r>
            <a:fld id="{145D8719-2C4B-4468-A780-CCAE92CB07FA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378161911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1.7- </a:t>
            </a:r>
            <a:fld id="{ECEFBFFA-817D-4865-A6A4-A30DDBA5A155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349743601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Slide 1.7- </a:t>
            </a:r>
            <a:fld id="{8657F66F-89BB-464C-A92C-109E80C6A734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57200" y="6305550"/>
            <a:ext cx="6324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buFont typeface="Symbol" panose="05050102010706020507" pitchFamily="18" charset="2"/>
              <a:buNone/>
              <a:defRPr sz="1200" smtClean="0">
                <a:latin typeface="Arial" panose="020B0604020202020204" pitchFamily="34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  <p:sp>
        <p:nvSpPr>
          <p:cNvPr id="1030" name="Line 13"/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4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57.wmf"/><Relationship Id="rId3" Type="http://schemas.openxmlformats.org/officeDocument/2006/relationships/image" Target="../media/image58.png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5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1.jpeg"/><Relationship Id="rId5" Type="http://schemas.openxmlformats.org/officeDocument/2006/relationships/image" Target="../media/image60.png"/><Relationship Id="rId4" Type="http://schemas.openxmlformats.org/officeDocument/2006/relationships/image" Target="../media/image59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image" Target="../media/image65.png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6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9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Tuyến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br>
              <a:rPr lang="en-US" altLang="en-US" dirty="0"/>
            </a:b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Đại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Tuyến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endParaRPr lang="en-US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+mj-lt"/>
              </a:rPr>
              <a:t>ĐỘC LẬP TUYẾN TÍNH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1.7- </a:t>
            </a:r>
            <a:fld id="{AA4C0AA0-2D35-4423-8B6F-F7BAAFE23333}" type="slidenum">
              <a:rPr lang="en-US" altLang="en-US" sz="1200">
                <a:latin typeface="Arial" panose="020B0604020202020204" pitchFamily="34" charset="0"/>
              </a:rPr>
              <a:pPr algn="r"/>
              <a:t>10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TẬP HỢP GỒM MỘT HOẶC HAI </a:t>
            </a:r>
            <a:r>
              <a:rPr lang="vi-VN" altLang="en-US" dirty="0"/>
              <a:t>VECTƠ</a:t>
            </a:r>
            <a:endParaRPr lang="en-US" altLang="en-US" dirty="0"/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267200" cy="4572000"/>
          </a:xfrm>
        </p:spPr>
        <p:txBody>
          <a:bodyPr/>
          <a:lstStyle/>
          <a:p>
            <a:pPr eaLnBrk="1" hangingPunct="1"/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tập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gồm</a:t>
            </a:r>
            <a:r>
              <a:rPr lang="en-US" altLang="en-US" sz="2800" dirty="0"/>
              <a:t> 2 </a:t>
            </a:r>
            <a:r>
              <a:rPr lang="en-US" altLang="en-US" sz="2800" dirty="0" err="1"/>
              <a:t>vectơ</a:t>
            </a:r>
            <a:r>
              <a:rPr lang="en-US" altLang="en-US" sz="2800" dirty="0"/>
              <a:t> {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}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phụ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thuộc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tuyến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nếu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ít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nhất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vi-VN" altLang="en-US" sz="2800" dirty="0"/>
              <a:t>vectơ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bội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vectơ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còn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lại</a:t>
            </a:r>
            <a:r>
              <a:rPr lang="en-US" altLang="en-US" sz="2800" dirty="0"/>
              <a:t>.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 err="1"/>
              <a:t>Tập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hợp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độc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lập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tuyến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nếu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chỉ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nếu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không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vi-VN" altLang="en-US" sz="2800" dirty="0"/>
              <a:t>vectơ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nào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bội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kia</a:t>
            </a:r>
            <a:r>
              <a:rPr lang="en-US" altLang="en-US" sz="2800" dirty="0"/>
              <a:t>.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904" y="1687720"/>
            <a:ext cx="3130296" cy="443048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1.7- </a:t>
            </a:r>
            <a:fld id="{B675B254-7AFD-4E2C-AB11-0B4B95A3D818}" type="slidenum">
              <a:rPr lang="en-US" altLang="en-US" sz="1200">
                <a:latin typeface="Arial" panose="020B0604020202020204" pitchFamily="34" charset="0"/>
              </a:rPr>
              <a:pPr algn="r"/>
              <a:t>11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TẬP HỢP GỒM MỘT HOẶC HAI </a:t>
            </a:r>
            <a:r>
              <a:rPr lang="vi-VN" altLang="en-US" dirty="0"/>
              <a:t>VECTƠ</a:t>
            </a:r>
            <a:endParaRPr lang="en-US" altLang="en-US" dirty="0"/>
          </a:p>
        </p:txBody>
      </p:sp>
      <p:graphicFrame>
        <p:nvGraphicFramePr>
          <p:cNvPr id="16392" name="Object 6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0" name="Equation" r:id="rId3" imgW="475104" imgH="810471" progId="">
                  <p:embed/>
                </p:oleObj>
              </mc:Choice>
              <mc:Fallback>
                <p:oleObj name="Equation" r:id="rId3" imgW="475104" imgH="810471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044700"/>
                        <a:ext cx="9144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09600" y="2439412"/>
            <a:ext cx="7924800" cy="3108543"/>
          </a:xfrm>
          <a:prstGeom prst="rect">
            <a:avLst/>
          </a:prstGeom>
          <a:solidFill>
            <a:srgbClr val="EBEBFF"/>
          </a:solidFill>
        </p:spPr>
        <p:txBody>
          <a:bodyPr>
            <a:spAutoFit/>
          </a:bodyPr>
          <a:lstStyle/>
          <a:p>
            <a:pPr eaLnBrk="1" hangingPunct="1"/>
            <a:r>
              <a:rPr lang="en-US" altLang="en-US" sz="2800" b="1" dirty="0" err="1">
                <a:solidFill>
                  <a:srgbClr val="077C97"/>
                </a:solidFill>
                <a:latin typeface="+mn-lt"/>
              </a:rPr>
              <a:t>Đặc</a:t>
            </a:r>
            <a:r>
              <a:rPr lang="en-US" altLang="en-US" sz="2800" b="1" dirty="0">
                <a:solidFill>
                  <a:srgbClr val="077C97"/>
                </a:solidFill>
                <a:latin typeface="+mn-lt"/>
              </a:rPr>
              <a:t> </a:t>
            </a:r>
            <a:r>
              <a:rPr lang="en-US" altLang="en-US" sz="2800" b="1" dirty="0" err="1">
                <a:solidFill>
                  <a:srgbClr val="077C97"/>
                </a:solidFill>
                <a:latin typeface="+mn-lt"/>
              </a:rPr>
              <a:t>trưng</a:t>
            </a:r>
            <a:r>
              <a:rPr lang="en-US" altLang="en-US" sz="2800" b="1" dirty="0">
                <a:solidFill>
                  <a:srgbClr val="077C97"/>
                </a:solidFill>
                <a:latin typeface="+mn-lt"/>
              </a:rPr>
              <a:t> </a:t>
            </a:r>
            <a:r>
              <a:rPr lang="en-US" altLang="en-US" sz="2800" b="1" dirty="0" err="1">
                <a:solidFill>
                  <a:srgbClr val="077C97"/>
                </a:solidFill>
                <a:latin typeface="+mn-lt"/>
              </a:rPr>
              <a:t>của</a:t>
            </a:r>
            <a:r>
              <a:rPr lang="en-US" altLang="en-US" sz="2800" b="1" dirty="0">
                <a:solidFill>
                  <a:srgbClr val="077C97"/>
                </a:solidFill>
                <a:latin typeface="+mn-lt"/>
              </a:rPr>
              <a:t> </a:t>
            </a:r>
            <a:r>
              <a:rPr lang="en-US" altLang="en-US" sz="2800" b="1" dirty="0" err="1">
                <a:solidFill>
                  <a:srgbClr val="077C97"/>
                </a:solidFill>
                <a:latin typeface="+mn-lt"/>
              </a:rPr>
              <a:t>các</a:t>
            </a:r>
            <a:r>
              <a:rPr lang="en-US" altLang="en-US" sz="2800" b="1" dirty="0">
                <a:solidFill>
                  <a:srgbClr val="077C97"/>
                </a:solidFill>
                <a:latin typeface="+mn-lt"/>
              </a:rPr>
              <a:t> </a:t>
            </a:r>
            <a:r>
              <a:rPr lang="en-US" altLang="en-US" sz="2800" b="1" dirty="0" err="1">
                <a:solidFill>
                  <a:srgbClr val="077C97"/>
                </a:solidFill>
                <a:latin typeface="+mn-lt"/>
              </a:rPr>
              <a:t>tập</a:t>
            </a:r>
            <a:r>
              <a:rPr lang="en-US" altLang="en-US" sz="2800" b="1" dirty="0">
                <a:solidFill>
                  <a:srgbClr val="077C97"/>
                </a:solidFill>
                <a:latin typeface="+mn-lt"/>
              </a:rPr>
              <a:t> </a:t>
            </a:r>
            <a:r>
              <a:rPr lang="en-US" altLang="en-US" sz="2800" b="1" dirty="0" err="1">
                <a:solidFill>
                  <a:srgbClr val="077C97"/>
                </a:solidFill>
                <a:latin typeface="+mn-lt"/>
              </a:rPr>
              <a:t>phụ</a:t>
            </a:r>
            <a:r>
              <a:rPr lang="en-US" altLang="en-US" sz="2800" b="1" dirty="0">
                <a:solidFill>
                  <a:srgbClr val="077C97"/>
                </a:solidFill>
                <a:latin typeface="+mn-lt"/>
              </a:rPr>
              <a:t> </a:t>
            </a:r>
            <a:r>
              <a:rPr lang="en-US" altLang="en-US" sz="2800" b="1" dirty="0" err="1">
                <a:solidFill>
                  <a:srgbClr val="077C97"/>
                </a:solidFill>
                <a:latin typeface="+mn-lt"/>
              </a:rPr>
              <a:t>thuộc</a:t>
            </a:r>
            <a:r>
              <a:rPr lang="en-US" altLang="en-US" sz="2800" b="1" dirty="0">
                <a:solidFill>
                  <a:srgbClr val="077C97"/>
                </a:solidFill>
                <a:latin typeface="+mn-lt"/>
              </a:rPr>
              <a:t> </a:t>
            </a:r>
            <a:r>
              <a:rPr lang="en-US" altLang="en-US" sz="2800" b="1" dirty="0" err="1">
                <a:solidFill>
                  <a:srgbClr val="077C97"/>
                </a:solidFill>
                <a:latin typeface="+mn-lt"/>
              </a:rPr>
              <a:t>tuyến</a:t>
            </a:r>
            <a:r>
              <a:rPr lang="en-US" altLang="en-US" sz="2800" b="1" dirty="0">
                <a:solidFill>
                  <a:srgbClr val="077C97"/>
                </a:solidFill>
                <a:latin typeface="+mn-lt"/>
              </a:rPr>
              <a:t> </a:t>
            </a:r>
            <a:r>
              <a:rPr lang="en-US" altLang="en-US" sz="2800" b="1" dirty="0" err="1">
                <a:solidFill>
                  <a:srgbClr val="077C97"/>
                </a:solidFill>
                <a:latin typeface="+mn-lt"/>
              </a:rPr>
              <a:t>tính</a:t>
            </a:r>
            <a:endParaRPr lang="en-US" altLang="en-US" sz="2800" b="1" dirty="0">
              <a:solidFill>
                <a:srgbClr val="077C97"/>
              </a:solidFill>
              <a:latin typeface="+mn-lt"/>
            </a:endParaRPr>
          </a:p>
          <a:p>
            <a:pPr eaLnBrk="1" hangingPunct="1"/>
            <a:r>
              <a:rPr lang="en-US" altLang="en-US" sz="2800" dirty="0" err="1">
                <a:latin typeface="+mn-lt"/>
              </a:rPr>
              <a:t>Một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tập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đánh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chỉ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số</a:t>
            </a:r>
            <a:r>
              <a:rPr lang="en-US" altLang="en-US" sz="2800" dirty="0">
                <a:latin typeface="+mn-lt"/>
              </a:rPr>
              <a:t>                           </a:t>
            </a:r>
            <a:r>
              <a:rPr lang="en-US" altLang="en-US" sz="2800" dirty="0" err="1">
                <a:latin typeface="+mn-lt"/>
              </a:rPr>
              <a:t>gồm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hai</a:t>
            </a:r>
            <a:r>
              <a:rPr lang="en-US" altLang="en-US" sz="2800" dirty="0">
                <a:latin typeface="+mn-lt"/>
              </a:rPr>
              <a:t> hay </a:t>
            </a:r>
            <a:r>
              <a:rPr lang="en-US" altLang="en-US" sz="2800" dirty="0" err="1">
                <a:latin typeface="+mn-lt"/>
              </a:rPr>
              <a:t>nhiều</a:t>
            </a:r>
            <a:r>
              <a:rPr lang="en-US" altLang="en-US" sz="2800" dirty="0">
                <a:latin typeface="+mn-lt"/>
              </a:rPr>
              <a:t> </a:t>
            </a:r>
            <a:r>
              <a:rPr lang="vi-VN" altLang="en-US" sz="2800" dirty="0">
                <a:latin typeface="+mn-lt"/>
              </a:rPr>
              <a:t>vectơ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là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phụ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thuộc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tuyến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tính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nếu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và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chỉ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nếu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  <a:latin typeface="+mn-lt"/>
              </a:rPr>
              <a:t>ít</a:t>
            </a:r>
            <a:r>
              <a:rPr lang="en-US" altLang="en-US" sz="2800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  <a:latin typeface="+mn-lt"/>
              </a:rPr>
              <a:t>nhất</a:t>
            </a:r>
            <a:r>
              <a:rPr lang="en-US" altLang="en-US" sz="2800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  <a:latin typeface="+mn-lt"/>
              </a:rPr>
              <a:t>một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trong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các</a:t>
            </a:r>
            <a:r>
              <a:rPr lang="en-US" altLang="en-US" sz="2800" dirty="0">
                <a:latin typeface="+mn-lt"/>
              </a:rPr>
              <a:t> </a:t>
            </a:r>
            <a:r>
              <a:rPr lang="vi-VN" altLang="en-US" sz="2800" dirty="0">
                <a:latin typeface="+mn-lt"/>
              </a:rPr>
              <a:t>vectơ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của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i="1" dirty="0">
                <a:latin typeface="+mn-lt"/>
              </a:rPr>
              <a:t>S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là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một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tổ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hợp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tuyến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tính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của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các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vectơ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còn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lại</a:t>
            </a:r>
            <a:r>
              <a:rPr lang="en-US" altLang="en-US" sz="2800" dirty="0">
                <a:latin typeface="+mn-lt"/>
              </a:rPr>
              <a:t>. </a:t>
            </a:r>
            <a:r>
              <a:rPr lang="en-US" altLang="en-US" sz="2800" dirty="0" err="1">
                <a:latin typeface="+mn-lt"/>
              </a:rPr>
              <a:t>Thực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vậy</a:t>
            </a:r>
            <a:r>
              <a:rPr lang="en-US" altLang="en-US" sz="2800" dirty="0">
                <a:latin typeface="+mn-lt"/>
              </a:rPr>
              <a:t>, </a:t>
            </a:r>
            <a:r>
              <a:rPr lang="en-US" altLang="en-US" sz="2800" dirty="0" err="1">
                <a:latin typeface="+mn-lt"/>
              </a:rPr>
              <a:t>nếu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i="1" dirty="0">
                <a:latin typeface="+mn-lt"/>
              </a:rPr>
              <a:t>S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là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phụ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thuộc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tuyến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tính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và</a:t>
            </a:r>
            <a:r>
              <a:rPr lang="en-US" altLang="en-US" sz="2800" dirty="0">
                <a:latin typeface="+mn-lt"/>
              </a:rPr>
              <a:t>         , </a:t>
            </a:r>
            <a:r>
              <a:rPr lang="en-US" altLang="en-US" sz="2800" dirty="0" err="1">
                <a:latin typeface="+mn-lt"/>
              </a:rPr>
              <a:t>thì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có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một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b="1" dirty="0" err="1">
                <a:latin typeface="+mn-lt"/>
              </a:rPr>
              <a:t>v</a:t>
            </a:r>
            <a:r>
              <a:rPr lang="en-US" altLang="en-US" sz="2800" i="1" baseline="-25000" dirty="0" err="1">
                <a:latin typeface="+mn-lt"/>
              </a:rPr>
              <a:t>j</a:t>
            </a:r>
            <a:r>
              <a:rPr lang="en-US" altLang="en-US" sz="2800" dirty="0">
                <a:latin typeface="+mn-lt"/>
              </a:rPr>
              <a:t> (</a:t>
            </a:r>
            <a:r>
              <a:rPr lang="en-US" altLang="en-US" sz="2800" dirty="0" err="1">
                <a:latin typeface="+mn-lt"/>
              </a:rPr>
              <a:t>với</a:t>
            </a:r>
            <a:r>
              <a:rPr lang="en-US" altLang="en-US" sz="2800" dirty="0">
                <a:latin typeface="+mn-lt"/>
              </a:rPr>
              <a:t>           ) </a:t>
            </a:r>
            <a:r>
              <a:rPr lang="en-US" altLang="en-US" sz="2800" dirty="0" err="1">
                <a:latin typeface="+mn-lt"/>
              </a:rPr>
              <a:t>là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một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tổ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hợp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tuyến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tính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các</a:t>
            </a:r>
            <a:r>
              <a:rPr lang="en-US" altLang="en-US" sz="2800" dirty="0">
                <a:latin typeface="+mn-lt"/>
              </a:rPr>
              <a:t> </a:t>
            </a:r>
            <a:r>
              <a:rPr lang="vi-VN" altLang="en-US" sz="2800" dirty="0">
                <a:latin typeface="+mn-lt"/>
              </a:rPr>
              <a:t>vectơ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trước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nó</a:t>
            </a:r>
            <a:r>
              <a:rPr lang="en-US" altLang="en-US" sz="2800" dirty="0">
                <a:latin typeface="+mn-lt"/>
              </a:rPr>
              <a:t>, </a:t>
            </a:r>
            <a:r>
              <a:rPr lang="en-US" altLang="en-US" sz="2800" b="1" dirty="0">
                <a:latin typeface="+mn-lt"/>
              </a:rPr>
              <a:t>v</a:t>
            </a:r>
            <a:r>
              <a:rPr lang="en-US" altLang="en-US" sz="2800" baseline="-25000" dirty="0">
                <a:latin typeface="+mn-lt"/>
              </a:rPr>
              <a:t>1</a:t>
            </a:r>
            <a:r>
              <a:rPr lang="en-US" altLang="en-US" sz="2800" dirty="0">
                <a:latin typeface="+mn-lt"/>
              </a:rPr>
              <a:t>, …,       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" y="1799650"/>
            <a:ext cx="2438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3366FF"/>
                </a:solidFill>
                <a:latin typeface="+mn-lt"/>
              </a:rPr>
              <a:t>ĐỊNH LÍ 7</a:t>
            </a: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895595"/>
              </p:ext>
            </p:extLst>
          </p:nvPr>
        </p:nvGraphicFramePr>
        <p:xfrm>
          <a:off x="3606800" y="2905919"/>
          <a:ext cx="2260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1" name="Equation" r:id="rId5" imgW="2260600" imgH="520700" progId="">
                  <p:embed/>
                </p:oleObj>
              </mc:Choice>
              <mc:Fallback>
                <p:oleObj name="Equation" r:id="rId5" imgW="2260600" imgH="52070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2905919"/>
                        <a:ext cx="2260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627703"/>
              </p:ext>
            </p:extLst>
          </p:nvPr>
        </p:nvGraphicFramePr>
        <p:xfrm>
          <a:off x="6934200" y="4622800"/>
          <a:ext cx="965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2" name="Equation" r:id="rId7" imgW="965200" imgH="482600" progId="">
                  <p:embed/>
                </p:oleObj>
              </mc:Choice>
              <mc:Fallback>
                <p:oleObj name="Equation" r:id="rId7" imgW="965200" imgH="48260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622800"/>
                        <a:ext cx="965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441070"/>
              </p:ext>
            </p:extLst>
          </p:nvPr>
        </p:nvGraphicFramePr>
        <p:xfrm>
          <a:off x="3505200" y="4660572"/>
          <a:ext cx="76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3" name="Equation" r:id="rId9" imgW="761669" imgH="418918" progId="">
                  <p:embed/>
                </p:oleObj>
              </mc:Choice>
              <mc:Fallback>
                <p:oleObj name="Equation" r:id="rId9" imgW="761669" imgH="418918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660572"/>
                        <a:ext cx="762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207037"/>
              </p:ext>
            </p:extLst>
          </p:nvPr>
        </p:nvGraphicFramePr>
        <p:xfrm>
          <a:off x="7620000" y="5041900"/>
          <a:ext cx="558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4" name="Equation" r:id="rId11" imgW="558800" imgH="520700" progId="">
                  <p:embed/>
                </p:oleObj>
              </mc:Choice>
              <mc:Fallback>
                <p:oleObj name="Equation" r:id="rId11" imgW="558800" imgH="520700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041900"/>
                        <a:ext cx="5588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548729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1.7- </a:t>
            </a:r>
            <a:fld id="{8DD1E35D-98D1-40FC-B222-61402451ACDB}" type="slidenum">
              <a:rPr lang="en-US" altLang="en-US" sz="1200">
                <a:latin typeface="Arial" panose="020B0604020202020204" pitchFamily="34" charset="0"/>
              </a:rPr>
              <a:pPr algn="r"/>
              <a:t>12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TẬP HỢP GỒM MỘT HOẶC HAI </a:t>
            </a:r>
            <a:r>
              <a:rPr lang="vi-VN" altLang="en-US" dirty="0"/>
              <a:t>VECTƠ</a:t>
            </a:r>
            <a:endParaRPr lang="en-US" altLang="en-US" dirty="0"/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eaLnBrk="1" hangingPunct="1"/>
            <a:r>
              <a:rPr lang="en-US" altLang="en-US" sz="2800" b="1" dirty="0" err="1"/>
              <a:t>Chứng</a:t>
            </a:r>
            <a:r>
              <a:rPr lang="en-US" altLang="en-US" sz="2800" b="1" dirty="0"/>
              <a:t> minh: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Nếu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b="1" dirty="0" err="1"/>
              <a:t>v</a:t>
            </a:r>
            <a:r>
              <a:rPr lang="en-US" altLang="en-US" sz="2800" i="1" baseline="-25000" dirty="0" err="1"/>
              <a:t>j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i="1" dirty="0"/>
              <a:t>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bằng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tổ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hợp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tuyến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vi-VN" altLang="en-US" sz="2800" dirty="0"/>
              <a:t>vectơ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khác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thì</a:t>
            </a:r>
            <a:r>
              <a:rPr lang="en-US" altLang="en-US" sz="2800" dirty="0"/>
              <a:t> ta </a:t>
            </a:r>
            <a:r>
              <a:rPr lang="en-US" altLang="en-US" sz="2800" dirty="0" err="1"/>
              <a:t>trừ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đi</a:t>
            </a:r>
            <a:r>
              <a:rPr lang="en-US" altLang="en-US" sz="2800" dirty="0"/>
              <a:t> </a:t>
            </a:r>
            <a:r>
              <a:rPr lang="en-US" altLang="en-US" sz="2800" b="1" dirty="0" err="1"/>
              <a:t>v</a:t>
            </a:r>
            <a:r>
              <a:rPr lang="en-US" altLang="en-US" sz="2800" i="1" baseline="-25000" dirty="0" err="1"/>
              <a:t>j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2 </a:t>
            </a:r>
            <a:r>
              <a:rPr lang="en-US" altLang="en-US" sz="2800" dirty="0" err="1"/>
              <a:t>vế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vi-VN" altLang="en-US" sz="2800" dirty="0"/>
              <a:t>phương trình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để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quan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phụ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thuộc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tuyến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chứa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trọng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số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không</a:t>
            </a:r>
            <a:r>
              <a:rPr lang="en-US" altLang="en-US" sz="2800" dirty="0"/>
              <a:t>,       , </a:t>
            </a:r>
            <a:r>
              <a:rPr lang="en-US" altLang="en-US" sz="2800" dirty="0" err="1"/>
              <a:t>tại</a:t>
            </a:r>
            <a:r>
              <a:rPr lang="en-US" altLang="en-US" sz="2800" dirty="0"/>
              <a:t> </a:t>
            </a:r>
            <a:r>
              <a:rPr lang="en-US" altLang="en-US" sz="2800" b="1" dirty="0" err="1"/>
              <a:t>v</a:t>
            </a:r>
            <a:r>
              <a:rPr lang="en-US" altLang="en-US" sz="2800" i="1" baseline="-25000" dirty="0" err="1"/>
              <a:t>j</a:t>
            </a:r>
            <a:r>
              <a:rPr lang="en-US" altLang="en-US" sz="2800" dirty="0"/>
              <a:t>.</a:t>
            </a:r>
          </a:p>
          <a:p>
            <a:pPr eaLnBrk="1" hangingPunct="1"/>
            <a:r>
              <a:rPr lang="en-US" altLang="en-US" sz="2800" dirty="0"/>
              <a:t>[</a:t>
            </a:r>
            <a:r>
              <a:rPr lang="en-US" altLang="en-US" sz="2800" dirty="0" err="1"/>
              <a:t>Chẳng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hạn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nếu</a:t>
            </a:r>
            <a:r>
              <a:rPr lang="en-US" altLang="en-US" sz="2800" dirty="0"/>
              <a:t>                             , </a:t>
            </a:r>
            <a:r>
              <a:rPr lang="en-US" altLang="en-US" sz="2800" dirty="0" err="1"/>
              <a:t>thì</a:t>
            </a:r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.]</a:t>
            </a:r>
          </a:p>
          <a:p>
            <a:pPr eaLnBrk="1" hangingPunct="1"/>
            <a:r>
              <a:rPr lang="en-US" altLang="en-US" sz="2800" dirty="0"/>
              <a:t>Do </a:t>
            </a:r>
            <a:r>
              <a:rPr lang="en-US" altLang="en-US" sz="2800" dirty="0" err="1"/>
              <a:t>đó</a:t>
            </a:r>
            <a:r>
              <a:rPr lang="en-US" altLang="en-US" sz="2800" dirty="0"/>
              <a:t> </a:t>
            </a:r>
            <a:r>
              <a:rPr lang="en-US" altLang="en-US" sz="2800" i="1" dirty="0"/>
              <a:t>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phụ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thuộc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tuyến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.</a:t>
            </a:r>
          </a:p>
          <a:p>
            <a:pPr eaLnBrk="1" hangingPunct="1"/>
            <a:r>
              <a:rPr lang="en-US" altLang="en-US" sz="2800" dirty="0" err="1"/>
              <a:t>Ngược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lại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giả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sử</a:t>
            </a:r>
            <a:r>
              <a:rPr lang="en-US" altLang="en-US" sz="2800" dirty="0"/>
              <a:t> </a:t>
            </a:r>
            <a:r>
              <a:rPr lang="en-US" altLang="en-US" sz="2800" i="1" dirty="0"/>
              <a:t>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phụ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thuộc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tuyến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.</a:t>
            </a:r>
          </a:p>
          <a:p>
            <a:pPr eaLnBrk="1" hangingPunct="1"/>
            <a:r>
              <a:rPr lang="en-US" altLang="en-US" sz="2800" dirty="0" err="1"/>
              <a:t>Nếu</a:t>
            </a:r>
            <a:r>
              <a:rPr lang="en-US" altLang="en-US" sz="2800" dirty="0"/>
              <a:t>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bằng</a:t>
            </a:r>
            <a:r>
              <a:rPr lang="en-US" altLang="en-US" sz="2800" dirty="0"/>
              <a:t> 0, </a:t>
            </a:r>
            <a:r>
              <a:rPr lang="en-US" altLang="en-US" sz="2800" dirty="0" err="1"/>
              <a:t>thì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tổ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hợp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tuyến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(</a:t>
            </a:r>
            <a:r>
              <a:rPr lang="en-US" altLang="en-US" sz="2800" dirty="0" err="1"/>
              <a:t>tầm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thường</a:t>
            </a:r>
            <a:r>
              <a:rPr lang="en-US" altLang="en-US" sz="2800" dirty="0"/>
              <a:t>)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vi-VN" altLang="en-US" sz="2800" dirty="0"/>
              <a:t>vectơ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i="1" dirty="0"/>
              <a:t>S</a:t>
            </a:r>
            <a:r>
              <a:rPr lang="en-US" altLang="en-US" sz="2800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6676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317580"/>
              </p:ext>
            </p:extLst>
          </p:nvPr>
        </p:nvGraphicFramePr>
        <p:xfrm>
          <a:off x="6858000" y="2768600"/>
          <a:ext cx="6096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3" name="Equation" r:id="rId3" imgW="710891" imgH="431613" progId="">
                  <p:embed/>
                </p:oleObj>
              </mc:Choice>
              <mc:Fallback>
                <p:oleObj name="Equation" r:id="rId3" imgW="710891" imgH="431613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768600"/>
                        <a:ext cx="609600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229304"/>
              </p:ext>
            </p:extLst>
          </p:nvPr>
        </p:nvGraphicFramePr>
        <p:xfrm>
          <a:off x="3429000" y="3213100"/>
          <a:ext cx="2387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4" name="Equation" r:id="rId5" imgW="2387600" imgH="482600" progId="">
                  <p:embed/>
                </p:oleObj>
              </mc:Choice>
              <mc:Fallback>
                <p:oleObj name="Equation" r:id="rId5" imgW="2387600" imgH="48260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213100"/>
                        <a:ext cx="2387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54" name="Object 6"/>
          <p:cNvGraphicFramePr>
            <a:graphicFrameLocks noChangeAspect="1"/>
          </p:cNvGraphicFramePr>
          <p:nvPr/>
        </p:nvGraphicFramePr>
        <p:xfrm>
          <a:off x="838200" y="3721100"/>
          <a:ext cx="6159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5" name="Equation" r:id="rId7" imgW="6159500" imgH="520700" progId="">
                  <p:embed/>
                </p:oleObj>
              </mc:Choice>
              <mc:Fallback>
                <p:oleObj name="Equation" r:id="rId7" imgW="6159500" imgH="520700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21100"/>
                        <a:ext cx="61595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1.7- </a:t>
            </a:r>
            <a:fld id="{3B48F88B-2691-4AD5-B62C-5C2AF8212860}" type="slidenum">
              <a:rPr lang="en-US" altLang="en-US" sz="1200">
                <a:latin typeface="Arial" panose="020B0604020202020204" pitchFamily="34" charset="0"/>
              </a:rPr>
              <a:pPr algn="r"/>
              <a:t>13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TẬP HỢP GỒM MỘT HOẶC HAI </a:t>
            </a:r>
            <a:r>
              <a:rPr lang="vi-VN" altLang="en-US" dirty="0"/>
              <a:t>VECTƠ</a:t>
            </a:r>
            <a:endParaRPr lang="en-US" altLang="en-US" dirty="0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4648200"/>
          </a:xfrm>
        </p:spPr>
        <p:txBody>
          <a:bodyPr/>
          <a:lstStyle/>
          <a:p>
            <a:pPr eaLnBrk="1" hangingPunct="1"/>
            <a:r>
              <a:rPr lang="en-US" altLang="en-US" sz="2800" dirty="0" err="1"/>
              <a:t>Mặt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khác</a:t>
            </a:r>
            <a:r>
              <a:rPr lang="en-US" altLang="en-US" sz="2800" dirty="0"/>
              <a:t>,           ,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trọng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số</a:t>
            </a:r>
            <a:r>
              <a:rPr lang="en-US" altLang="en-US" sz="2800" dirty="0"/>
              <a:t> </a:t>
            </a:r>
            <a:r>
              <a:rPr lang="en-US" altLang="en-US" sz="2800" i="1" dirty="0"/>
              <a:t>c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i="1" dirty="0" err="1"/>
              <a:t>c</a:t>
            </a:r>
            <a:r>
              <a:rPr lang="en-US" altLang="en-US" sz="2800" i="1" baseline="-25000" dirty="0" err="1"/>
              <a:t>p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không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đồng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thời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bằng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không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sao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cho</a:t>
            </a:r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.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Cho </a:t>
            </a:r>
            <a:r>
              <a:rPr lang="en-US" altLang="en-US" sz="2800" i="1" dirty="0"/>
              <a:t>j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chỉ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số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lớn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nhất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cho</a:t>
            </a:r>
            <a:r>
              <a:rPr lang="en-US" altLang="en-US" sz="2800" dirty="0"/>
              <a:t>           .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 err="1"/>
              <a:t>Nếu</a:t>
            </a:r>
            <a:r>
              <a:rPr lang="en-US" altLang="en-US" sz="2800" dirty="0"/>
              <a:t>         , </a:t>
            </a:r>
            <a:r>
              <a:rPr lang="en-US" altLang="en-US" sz="2800" dirty="0" err="1"/>
              <a:t>thì</a:t>
            </a:r>
            <a:r>
              <a:rPr lang="en-US" altLang="en-US" sz="2800" dirty="0"/>
              <a:t>               , </a:t>
            </a:r>
            <a:r>
              <a:rPr lang="en-US" altLang="en-US" sz="2800" dirty="0" err="1"/>
              <a:t>điều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này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không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vì</a:t>
            </a:r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668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928540"/>
              </p:ext>
            </p:extLst>
          </p:nvPr>
        </p:nvGraphicFramePr>
        <p:xfrm>
          <a:off x="2209800" y="1574800"/>
          <a:ext cx="965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2" name="Equation" r:id="rId3" imgW="965200" imgH="482600" progId="">
                  <p:embed/>
                </p:oleObj>
              </mc:Choice>
              <mc:Fallback>
                <p:oleObj name="Equation" r:id="rId3" imgW="965200" imgH="482600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74800"/>
                        <a:ext cx="965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622531"/>
              </p:ext>
            </p:extLst>
          </p:nvPr>
        </p:nvGraphicFramePr>
        <p:xfrm>
          <a:off x="2628900" y="2679700"/>
          <a:ext cx="3949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3" name="Equation" r:id="rId5" imgW="3949700" imgH="520700" progId="">
                  <p:embed/>
                </p:oleObj>
              </mc:Choice>
              <mc:Fallback>
                <p:oleObj name="Equation" r:id="rId5" imgW="3949700" imgH="520700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679700"/>
                        <a:ext cx="39497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805983"/>
              </p:ext>
            </p:extLst>
          </p:nvPr>
        </p:nvGraphicFramePr>
        <p:xfrm>
          <a:off x="5295900" y="3530600"/>
          <a:ext cx="952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4" name="Equation" r:id="rId7" imgW="952087" imgH="520474" progId="">
                  <p:embed/>
                </p:oleObj>
              </mc:Choice>
              <mc:Fallback>
                <p:oleObj name="Equation" r:id="rId7" imgW="952087" imgH="520474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3530600"/>
                        <a:ext cx="9525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807201"/>
              </p:ext>
            </p:extLst>
          </p:nvPr>
        </p:nvGraphicFramePr>
        <p:xfrm>
          <a:off x="1371600" y="4597400"/>
          <a:ext cx="76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5" name="Equation" r:id="rId9" imgW="761669" imgH="418918" progId="">
                  <p:embed/>
                </p:oleObj>
              </mc:Choice>
              <mc:Fallback>
                <p:oleObj name="Equation" r:id="rId9" imgW="761669" imgH="418918" progId="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597400"/>
                        <a:ext cx="762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654798"/>
              </p:ext>
            </p:extLst>
          </p:nvPr>
        </p:nvGraphicFramePr>
        <p:xfrm>
          <a:off x="2832100" y="4559300"/>
          <a:ext cx="1206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6" name="Equation" r:id="rId11" imgW="1206500" imgH="482600" progId="">
                  <p:embed/>
                </p:oleObj>
              </mc:Choice>
              <mc:Fallback>
                <p:oleObj name="Equation" r:id="rId11" imgW="1206500" imgH="482600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4559300"/>
                        <a:ext cx="12065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419303"/>
              </p:ext>
            </p:extLst>
          </p:nvPr>
        </p:nvGraphicFramePr>
        <p:xfrm>
          <a:off x="7709131" y="4574540"/>
          <a:ext cx="965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7" name="Equation" r:id="rId13" imgW="965200" imgH="482600" progId="">
                  <p:embed/>
                </p:oleObj>
              </mc:Choice>
              <mc:Fallback>
                <p:oleObj name="Equation" r:id="rId13" imgW="965200" imgH="482600" progId="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9131" y="4574540"/>
                        <a:ext cx="965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1.7- </a:t>
            </a:r>
            <a:fld id="{F7E60C5F-C6DF-48DE-9FB8-A5DE36E5AAF3}" type="slidenum">
              <a:rPr lang="en-US" altLang="en-US" sz="1200">
                <a:latin typeface="Arial" panose="020B0604020202020204" pitchFamily="34" charset="0"/>
              </a:rPr>
              <a:pPr algn="r"/>
              <a:t>14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9459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TẬP HỢP GỒM MỘT HOẶC HAI </a:t>
            </a:r>
            <a:r>
              <a:rPr lang="vi-VN" altLang="en-US" dirty="0"/>
              <a:t>VECTƠ</a:t>
            </a:r>
            <a:endParaRPr lang="en-US" altLang="en-US" dirty="0"/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600200"/>
            <a:ext cx="8686800" cy="45720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Do </a:t>
            </a:r>
            <a:r>
              <a:rPr lang="en-US" altLang="en-US" sz="2800" dirty="0" err="1"/>
              <a:t>đó</a:t>
            </a:r>
            <a:r>
              <a:rPr lang="en-US" altLang="en-US" sz="2800" dirty="0"/>
              <a:t>         , </a:t>
            </a:r>
            <a:r>
              <a:rPr lang="en-US" altLang="en-US" sz="2800" dirty="0" err="1"/>
              <a:t>và</a:t>
            </a:r>
            <a:endParaRPr lang="en-US" altLang="en-US" sz="2800" dirty="0"/>
          </a:p>
        </p:txBody>
      </p:sp>
      <p:graphicFrame>
        <p:nvGraphicFramePr>
          <p:cNvPr id="669700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803526501"/>
              </p:ext>
            </p:extLst>
          </p:nvPr>
        </p:nvGraphicFramePr>
        <p:xfrm>
          <a:off x="1524000" y="1676400"/>
          <a:ext cx="76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0" name="Equation" r:id="rId3" imgW="761669" imgH="418918" progId="">
                  <p:embed/>
                </p:oleObj>
              </mc:Choice>
              <mc:Fallback>
                <p:oleObj name="Equation" r:id="rId3" imgW="761669" imgH="418918" progId="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762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702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81000" y="2209800"/>
          <a:ext cx="73914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1" name="Equation" r:id="rId5" imgW="6540500" imgH="520700" progId="">
                  <p:embed/>
                </p:oleObj>
              </mc:Choice>
              <mc:Fallback>
                <p:oleObj name="Equation" r:id="rId5" imgW="6540500" imgH="520700" progId="">
                  <p:embed/>
                  <p:pic>
                    <p:nvPicPr>
                      <p:cNvPr id="0" name="Picture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09800"/>
                        <a:ext cx="739140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705" name="Object 9"/>
          <p:cNvGraphicFramePr>
            <a:graphicFrameLocks noChangeAspect="1"/>
          </p:cNvGraphicFramePr>
          <p:nvPr/>
        </p:nvGraphicFramePr>
        <p:xfrm>
          <a:off x="1981200" y="2971800"/>
          <a:ext cx="43434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2" name="Equation" r:id="rId7" imgW="3911600" imgH="520700" progId="">
                  <p:embed/>
                </p:oleObj>
              </mc:Choice>
              <mc:Fallback>
                <p:oleObj name="Equation" r:id="rId7" imgW="3911600" imgH="520700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971800"/>
                        <a:ext cx="4343400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706" name="Object 10"/>
          <p:cNvGraphicFramePr>
            <a:graphicFrameLocks noChangeAspect="1"/>
          </p:cNvGraphicFramePr>
          <p:nvPr/>
        </p:nvGraphicFramePr>
        <p:xfrm>
          <a:off x="2311400" y="3810000"/>
          <a:ext cx="51308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3" name="Equation" r:id="rId9" imgW="5130800" imgH="1270000" progId="">
                  <p:embed/>
                </p:oleObj>
              </mc:Choice>
              <mc:Fallback>
                <p:oleObj name="Equation" r:id="rId9" imgW="5130800" imgH="1270000" progId="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3810000"/>
                        <a:ext cx="5130800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1.7- </a:t>
            </a:r>
            <a:fld id="{5CE40F6E-6BBA-4996-B4B7-0A9F0D9C2995}" type="slidenum">
              <a:rPr lang="en-US" altLang="en-US" sz="1200">
                <a:latin typeface="Arial" panose="020B0604020202020204" pitchFamily="34" charset="0"/>
              </a:rPr>
              <a:pPr algn="r"/>
              <a:t>15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TẬP HỢP GỒM MỘT HOẶC HAI </a:t>
            </a:r>
            <a:r>
              <a:rPr lang="vi-VN" altLang="en-US" dirty="0"/>
              <a:t>VECTƠ</a:t>
            </a:r>
            <a:endParaRPr lang="en-US" altLang="en-US" dirty="0"/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err="1"/>
              <a:t>Định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lí</a:t>
            </a:r>
            <a:r>
              <a:rPr lang="en-US" altLang="en-US" sz="2800" dirty="0"/>
              <a:t> 7 </a:t>
            </a:r>
            <a:r>
              <a:rPr lang="en-US" altLang="en-US" sz="2800" i="1" dirty="0" err="1"/>
              <a:t>không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nói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rằng</a:t>
            </a:r>
            <a:r>
              <a:rPr lang="en-US" altLang="en-US" sz="2800" dirty="0"/>
              <a:t> </a:t>
            </a:r>
            <a:r>
              <a:rPr lang="en-US" altLang="en-US" sz="2800" i="1" dirty="0" err="1"/>
              <a:t>mọi</a:t>
            </a:r>
            <a:r>
              <a:rPr lang="en-US" altLang="en-US" sz="2800" dirty="0"/>
              <a:t> </a:t>
            </a:r>
            <a:r>
              <a:rPr lang="vi-VN" altLang="en-US" sz="2800" dirty="0"/>
              <a:t>vectơ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tập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phụ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thuộc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tuyến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tổ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hợp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tuyến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vi-VN" altLang="en-US" sz="2800" dirty="0"/>
              <a:t>vectơ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nằm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trước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nó</a:t>
            </a:r>
            <a:r>
              <a:rPr lang="en-US" altLang="en-US" sz="28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vi-VN" altLang="en-US" sz="2800" dirty="0"/>
              <a:t>vectơ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tập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phụ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thuộc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tuyến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không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tổ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hợp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tuyến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vi-VN" altLang="en-US" sz="2800" dirty="0"/>
              <a:t>vectơ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khác</a:t>
            </a:r>
            <a:r>
              <a:rPr lang="en-US" altLang="en-US" sz="2800" dirty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b="1" dirty="0"/>
          </a:p>
          <a:p>
            <a:pPr eaLnBrk="1" hangingPunct="1">
              <a:lnSpc>
                <a:spcPct val="80000"/>
              </a:lnSpc>
            </a:pPr>
            <a:endParaRPr lang="en-US" altLang="en-US" sz="2800" b="1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b="1" dirty="0" err="1"/>
              <a:t>Ví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dụ</a:t>
            </a:r>
            <a:r>
              <a:rPr lang="en-US" altLang="en-US" sz="2800" b="1" dirty="0"/>
              <a:t> 4:</a:t>
            </a:r>
            <a:r>
              <a:rPr lang="en-US" altLang="en-US" sz="2800" dirty="0"/>
              <a:t> Cho                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             . </a:t>
            </a:r>
            <a:r>
              <a:rPr lang="en-US" altLang="en-US" sz="2800" dirty="0" err="1"/>
              <a:t>Hãy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mô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tả</a:t>
            </a:r>
            <a:r>
              <a:rPr lang="en-US" altLang="en-US" sz="2800" dirty="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  <a:r>
              <a:rPr lang="en-US" altLang="en-US" sz="2800" dirty="0" err="1"/>
              <a:t>tập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hợp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sinh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bởi</a:t>
            </a:r>
            <a:r>
              <a:rPr lang="en-US" altLang="en-US" sz="2800" dirty="0"/>
              <a:t> </a:t>
            </a:r>
            <a:r>
              <a:rPr lang="en-US" altLang="en-US" sz="2800" b="1" dirty="0"/>
              <a:t>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b="1" dirty="0"/>
              <a:t>v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giải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thích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tại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vi-VN" altLang="en-US" sz="2800" dirty="0"/>
              <a:t>vectơ</a:t>
            </a:r>
            <a:r>
              <a:rPr lang="en-US" altLang="en-US" sz="2800" dirty="0"/>
              <a:t> </a:t>
            </a:r>
            <a:r>
              <a:rPr lang="en-US" altLang="en-US" sz="2800" b="1" dirty="0"/>
              <a:t>w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nằm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Span{</a:t>
            </a:r>
            <a:r>
              <a:rPr lang="en-US" altLang="en-US" sz="2800" b="1" dirty="0"/>
              <a:t>u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dirty="0"/>
              <a:t>} </a:t>
            </a:r>
            <a:r>
              <a:rPr lang="en-US" altLang="en-US" sz="2800" dirty="0" err="1"/>
              <a:t>nếu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chỉ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nếu</a:t>
            </a:r>
            <a:r>
              <a:rPr lang="en-US" altLang="en-US" sz="2800" dirty="0"/>
              <a:t> {</a:t>
            </a:r>
            <a:r>
              <a:rPr lang="en-US" altLang="en-US" sz="2800" b="1" dirty="0"/>
              <a:t>u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dirty="0"/>
              <a:t>, </a:t>
            </a:r>
            <a:r>
              <a:rPr lang="en-US" altLang="en-US" sz="2800" b="1" dirty="0"/>
              <a:t>w</a:t>
            </a:r>
            <a:r>
              <a:rPr lang="en-US" altLang="en-US" sz="2800" dirty="0"/>
              <a:t>}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phụ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thuộc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tuyến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. </a:t>
            </a:r>
          </a:p>
        </p:txBody>
      </p:sp>
      <p:graphicFrame>
        <p:nvGraphicFramePr>
          <p:cNvPr id="662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566890"/>
              </p:ext>
            </p:extLst>
          </p:nvPr>
        </p:nvGraphicFramePr>
        <p:xfrm>
          <a:off x="2971800" y="3213100"/>
          <a:ext cx="12192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4" name="Equation" r:id="rId3" imgW="1219200" imgH="1778000" progId="">
                  <p:embed/>
                </p:oleObj>
              </mc:Choice>
              <mc:Fallback>
                <p:oleObj name="Equation" r:id="rId3" imgW="1219200" imgH="1778000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213100"/>
                        <a:ext cx="12192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861694"/>
              </p:ext>
            </p:extLst>
          </p:nvPr>
        </p:nvGraphicFramePr>
        <p:xfrm>
          <a:off x="4724400" y="3213100"/>
          <a:ext cx="12065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5" name="Equation" r:id="rId5" imgW="1206500" imgH="1778000" progId="">
                  <p:embed/>
                </p:oleObj>
              </mc:Choice>
              <mc:Fallback>
                <p:oleObj name="Equation" r:id="rId5" imgW="1206500" imgH="1778000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213100"/>
                        <a:ext cx="12065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1.7- </a:t>
            </a:r>
            <a:fld id="{6598AA79-39D5-49EA-8F82-D75B8266CBA9}" type="slidenum">
              <a:rPr lang="en-US" altLang="en-US" sz="1200">
                <a:latin typeface="Arial" panose="020B0604020202020204" pitchFamily="34" charset="0"/>
              </a:rPr>
              <a:pPr algn="r"/>
              <a:t>16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08904" y="6308211"/>
            <a:ext cx="6324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TẬP HỢP GỒM MỘT HOẶC HAI </a:t>
            </a:r>
            <a:r>
              <a:rPr lang="vi-VN" altLang="en-US" dirty="0"/>
              <a:t>VECTƠ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35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43000"/>
                <a:ext cx="8229600" cy="48768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800" b="1" dirty="0" err="1"/>
                  <a:t>Lời</a:t>
                </a:r>
                <a:r>
                  <a:rPr lang="en-US" altLang="en-US" sz="2800" b="1" dirty="0"/>
                  <a:t> </a:t>
                </a:r>
                <a:r>
                  <a:rPr lang="en-US" altLang="en-US" sz="2800" b="1" dirty="0" err="1"/>
                  <a:t>giải</a:t>
                </a:r>
                <a:r>
                  <a:rPr lang="en-US" altLang="en-US" sz="2800" b="1" dirty="0"/>
                  <a:t>: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Các</a:t>
                </a:r>
                <a:r>
                  <a:rPr lang="en-US" altLang="en-US" sz="2800" dirty="0"/>
                  <a:t> </a:t>
                </a:r>
                <a:r>
                  <a:rPr lang="vi-VN" altLang="en-US" sz="2800" dirty="0"/>
                  <a:t>vectơ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và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v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độc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lập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tuyến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tính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bởi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vì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không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có</a:t>
                </a:r>
                <a:r>
                  <a:rPr lang="en-US" altLang="en-US" sz="2800" dirty="0"/>
                  <a:t> </a:t>
                </a:r>
                <a:r>
                  <a:rPr lang="vi-VN" altLang="en-US" sz="2800" dirty="0"/>
                  <a:t>vectơ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nào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bội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của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cái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còn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lại</a:t>
                </a:r>
                <a:r>
                  <a:rPr lang="en-US" altLang="en-US" sz="2800" dirty="0"/>
                  <a:t>, </a:t>
                </a:r>
                <a:r>
                  <a:rPr lang="en-US" altLang="en-US" sz="2800" dirty="0" err="1"/>
                  <a:t>và</a:t>
                </a:r>
                <a:r>
                  <a:rPr lang="en-US" altLang="en-US" sz="2800" dirty="0"/>
                  <a:t> do </a:t>
                </a:r>
                <a:r>
                  <a:rPr lang="en-US" altLang="en-US" sz="2800" dirty="0" err="1"/>
                  <a:t>đó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chúng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sinh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ra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mặt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phẳng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trong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en-US" sz="2800" dirty="0"/>
                  <a:t>.</a:t>
                </a:r>
              </a:p>
              <a:p>
                <a:pPr eaLnBrk="1" hangingPunct="1"/>
                <a:r>
                  <a:rPr lang="en-US" altLang="en-US" sz="2800" dirty="0"/>
                  <a:t>Span{</a:t>
                </a:r>
                <a:r>
                  <a:rPr lang="en-US" altLang="en-US" sz="2800" b="1" dirty="0"/>
                  <a:t>u</a:t>
                </a:r>
                <a:r>
                  <a:rPr lang="en-US" altLang="en-US" sz="2800" dirty="0"/>
                  <a:t>, </a:t>
                </a:r>
                <a:r>
                  <a:rPr lang="en-US" altLang="en-US" sz="2800" b="1" dirty="0"/>
                  <a:t>v</a:t>
                </a:r>
                <a:r>
                  <a:rPr lang="en-US" altLang="en-US" sz="2800" dirty="0"/>
                  <a:t>}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x</a:t>
                </a:r>
                <a:r>
                  <a:rPr lang="en-US" altLang="en-US" sz="2800" baseline="-25000" dirty="0"/>
                  <a:t>1</a:t>
                </a:r>
                <a:r>
                  <a:rPr lang="en-US" altLang="en-US" sz="2800" i="1" dirty="0"/>
                  <a:t>x</a:t>
                </a:r>
                <a:r>
                  <a:rPr lang="en-US" altLang="en-US" sz="2800" baseline="-25000" dirty="0"/>
                  <a:t>2</a:t>
                </a:r>
                <a:r>
                  <a:rPr lang="en-US" altLang="en-US" sz="2800" dirty="0"/>
                  <a:t>-phẳng (</a:t>
                </a:r>
                <a:r>
                  <a:rPr lang="en-US" altLang="en-US" sz="2800" dirty="0" err="1"/>
                  <a:t>với</a:t>
                </a:r>
                <a:r>
                  <a:rPr lang="en-US" altLang="en-US" sz="2800" dirty="0"/>
                  <a:t>          ).</a:t>
                </a:r>
              </a:p>
              <a:p>
                <a:pPr eaLnBrk="1" hangingPunct="1"/>
                <a:r>
                  <a:rPr lang="en-US" altLang="en-US" sz="2800" dirty="0" err="1"/>
                  <a:t>Nếu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w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tổ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hợp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tuyến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tính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của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và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v</a:t>
                </a:r>
                <a:r>
                  <a:rPr lang="en-US" altLang="en-US" sz="2800" dirty="0"/>
                  <a:t>, </a:t>
                </a:r>
                <a:r>
                  <a:rPr lang="en-US" altLang="en-US" sz="2800" dirty="0" err="1"/>
                  <a:t>thì</a:t>
                </a:r>
                <a:r>
                  <a:rPr lang="en-US" altLang="en-US" sz="2800" dirty="0"/>
                  <a:t> {</a:t>
                </a:r>
                <a:r>
                  <a:rPr lang="en-US" altLang="en-US" sz="2800" b="1" dirty="0"/>
                  <a:t>u</a:t>
                </a:r>
                <a:r>
                  <a:rPr lang="en-US" altLang="en-US" sz="2800" dirty="0"/>
                  <a:t>, </a:t>
                </a:r>
                <a:r>
                  <a:rPr lang="en-US" altLang="en-US" sz="2800" b="1" dirty="0"/>
                  <a:t>v</a:t>
                </a:r>
                <a:r>
                  <a:rPr lang="en-US" altLang="en-US" sz="2800" dirty="0"/>
                  <a:t>, </a:t>
                </a:r>
                <a:r>
                  <a:rPr lang="en-US" altLang="en-US" sz="2800" b="1" dirty="0"/>
                  <a:t>w</a:t>
                </a:r>
                <a:r>
                  <a:rPr lang="en-US" altLang="en-US" sz="2800" dirty="0"/>
                  <a:t>}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phụ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thuộc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tuyến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tính</a:t>
                </a:r>
                <a:r>
                  <a:rPr lang="en-US" altLang="en-US" sz="2800" dirty="0"/>
                  <a:t>, </a:t>
                </a:r>
                <a:r>
                  <a:rPr lang="en-US" altLang="en-US" sz="2800" dirty="0" err="1"/>
                  <a:t>theo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Định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lí</a:t>
                </a:r>
                <a:r>
                  <a:rPr lang="en-US" altLang="en-US" sz="2800" dirty="0"/>
                  <a:t> 7.</a:t>
                </a:r>
              </a:p>
              <a:p>
                <a:pPr eaLnBrk="1" hangingPunct="1"/>
                <a:r>
                  <a:rPr lang="en-US" altLang="en-US" sz="2800" dirty="0" err="1"/>
                  <a:t>Ngược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lại</a:t>
                </a:r>
                <a:r>
                  <a:rPr lang="en-US" altLang="en-US" sz="2800" dirty="0"/>
                  <a:t>, </a:t>
                </a:r>
                <a:r>
                  <a:rPr lang="en-US" altLang="en-US" sz="2800" dirty="0" err="1"/>
                  <a:t>giả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sử</a:t>
                </a:r>
                <a:r>
                  <a:rPr lang="en-US" altLang="en-US" sz="2800" dirty="0"/>
                  <a:t> {</a:t>
                </a:r>
                <a:r>
                  <a:rPr lang="en-US" altLang="en-US" sz="2800" b="1" dirty="0"/>
                  <a:t>u</a:t>
                </a:r>
                <a:r>
                  <a:rPr lang="en-US" altLang="en-US" sz="2800" dirty="0"/>
                  <a:t>, </a:t>
                </a:r>
                <a:r>
                  <a:rPr lang="en-US" altLang="en-US" sz="2800" b="1" dirty="0"/>
                  <a:t>v</a:t>
                </a:r>
                <a:r>
                  <a:rPr lang="en-US" altLang="en-US" sz="2800" dirty="0"/>
                  <a:t>, </a:t>
                </a:r>
                <a:r>
                  <a:rPr lang="en-US" altLang="en-US" sz="2800" b="1" dirty="0"/>
                  <a:t>w</a:t>
                </a:r>
                <a:r>
                  <a:rPr lang="en-US" altLang="en-US" sz="2800" dirty="0"/>
                  <a:t>}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phụ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thuộc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tuyến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tính</a:t>
                </a:r>
                <a:r>
                  <a:rPr lang="en-US" altLang="en-US" sz="2800" dirty="0"/>
                  <a:t>.</a:t>
                </a:r>
              </a:p>
              <a:p>
                <a:pPr eaLnBrk="1" hangingPunct="1"/>
                <a:r>
                  <a:rPr lang="en-US" altLang="en-US" sz="2800" dirty="0"/>
                  <a:t>Theo </a:t>
                </a:r>
                <a:r>
                  <a:rPr lang="en-US" altLang="en-US" sz="2800" dirty="0" err="1"/>
                  <a:t>Định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lí</a:t>
                </a:r>
                <a:r>
                  <a:rPr lang="en-US" altLang="en-US" sz="2800" dirty="0"/>
                  <a:t> 7, </a:t>
                </a:r>
                <a:r>
                  <a:rPr lang="en-US" altLang="en-US" sz="2800" dirty="0" err="1"/>
                  <a:t>có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</a:t>
                </a:r>
                <a:r>
                  <a:rPr lang="vi-VN" altLang="en-US" sz="2800" dirty="0"/>
                  <a:t>vectơ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trong</a:t>
                </a:r>
                <a:r>
                  <a:rPr lang="en-US" altLang="en-US" sz="2800" dirty="0"/>
                  <a:t> {</a:t>
                </a:r>
                <a:r>
                  <a:rPr lang="en-US" altLang="en-US" sz="2800" b="1" dirty="0"/>
                  <a:t>u</a:t>
                </a:r>
                <a:r>
                  <a:rPr lang="en-US" altLang="en-US" sz="2800" dirty="0"/>
                  <a:t>, </a:t>
                </a:r>
                <a:r>
                  <a:rPr lang="en-US" altLang="en-US" sz="2800" b="1" dirty="0"/>
                  <a:t>v</a:t>
                </a:r>
                <a:r>
                  <a:rPr lang="en-US" altLang="en-US" sz="2800" dirty="0"/>
                  <a:t>, </a:t>
                </a:r>
                <a:r>
                  <a:rPr lang="en-US" altLang="en-US" sz="2800" b="1" dirty="0"/>
                  <a:t>w</a:t>
                </a:r>
                <a:r>
                  <a:rPr lang="en-US" altLang="en-US" sz="2800" dirty="0"/>
                  <a:t>}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tổ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hợp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tuyến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tính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của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các</a:t>
                </a:r>
                <a:r>
                  <a:rPr lang="en-US" altLang="en-US" sz="2800" dirty="0"/>
                  <a:t> </a:t>
                </a:r>
                <a:r>
                  <a:rPr lang="vi-VN" altLang="en-US" sz="2800" dirty="0"/>
                  <a:t>vectơ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trước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nó</a:t>
                </a:r>
                <a:r>
                  <a:rPr lang="en-US" altLang="en-US" sz="2800" dirty="0"/>
                  <a:t> (</a:t>
                </a:r>
                <a:r>
                  <a:rPr lang="en-US" altLang="en-US" sz="2800" dirty="0" err="1"/>
                  <a:t>vì</a:t>
                </a:r>
                <a:r>
                  <a:rPr lang="en-US" altLang="en-US" sz="2800" dirty="0"/>
                  <a:t>           ).</a:t>
                </a:r>
              </a:p>
              <a:p>
                <a:pPr eaLnBrk="1" hangingPunct="1"/>
                <a:r>
                  <a:rPr lang="en-US" altLang="en-US" sz="2800" dirty="0"/>
                  <a:t>V</a:t>
                </a:r>
                <a:r>
                  <a:rPr lang="vi-VN" altLang="en-US" sz="2800" dirty="0"/>
                  <a:t>ectơ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này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phải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w</a:t>
                </a:r>
                <a:r>
                  <a:rPr lang="en-US" altLang="en-US" sz="2800" dirty="0"/>
                  <a:t>, </a:t>
                </a:r>
                <a:r>
                  <a:rPr lang="en-US" altLang="en-US" sz="2800" dirty="0" err="1"/>
                  <a:t>vì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v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không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bội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của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u</a:t>
                </a:r>
                <a:r>
                  <a:rPr lang="en-US" altLang="en-US" sz="2800" dirty="0"/>
                  <a:t>. </a:t>
                </a:r>
              </a:p>
              <a:p>
                <a:pPr eaLnBrk="1" hangingPunct="1"/>
                <a:endParaRPr lang="en-US" altLang="en-US" sz="2800" dirty="0"/>
              </a:p>
            </p:txBody>
          </p:sp>
        </mc:Choice>
        <mc:Fallback>
          <p:sp>
            <p:nvSpPr>
              <p:cNvPr id="663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43000"/>
                <a:ext cx="8229600" cy="4876800"/>
              </a:xfrm>
              <a:blipFill>
                <a:blip r:embed="rId3"/>
                <a:stretch>
                  <a:fillRect l="-1259" t="-1375" r="-1037" b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63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237106"/>
              </p:ext>
            </p:extLst>
          </p:nvPr>
        </p:nvGraphicFramePr>
        <p:xfrm>
          <a:off x="5257800" y="2590800"/>
          <a:ext cx="8382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1" name="Equation" r:id="rId4" imgW="952087" imgH="482391" progId="">
                  <p:embed/>
                </p:oleObj>
              </mc:Choice>
              <mc:Fallback>
                <p:oleObj name="Equation" r:id="rId4" imgW="952087" imgH="482391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590800"/>
                        <a:ext cx="8382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663503"/>
              </p:ext>
            </p:extLst>
          </p:nvPr>
        </p:nvGraphicFramePr>
        <p:xfrm>
          <a:off x="6921500" y="4991100"/>
          <a:ext cx="850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2" name="Equation" r:id="rId6" imgW="850531" imgH="342751" progId="">
                  <p:embed/>
                </p:oleObj>
              </mc:Choice>
              <mc:Fallback>
                <p:oleObj name="Equation" r:id="rId6" imgW="850531" imgH="342751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4991100"/>
                        <a:ext cx="8509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1.7- </a:t>
            </a:r>
            <a:fld id="{E7023E96-3854-4C72-BDC2-5E7C62D8E941}" type="slidenum">
              <a:rPr lang="en-US" altLang="en-US" sz="1200">
                <a:latin typeface="Arial" panose="020B0604020202020204" pitchFamily="34" charset="0"/>
              </a:rPr>
              <a:pPr algn="r"/>
              <a:t>17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TẬP HỢP GỒM MỘT HOẶC HAI </a:t>
            </a:r>
            <a:r>
              <a:rPr lang="vi-VN" altLang="en-US" dirty="0"/>
              <a:t>VECTƠ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457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43000"/>
                <a:ext cx="8382000" cy="52578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800" dirty="0"/>
                  <a:t>Do </a:t>
                </a:r>
                <a:r>
                  <a:rPr lang="en-US" altLang="en-US" sz="2800" dirty="0" err="1"/>
                  <a:t>đó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w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nằm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trong</a:t>
                </a:r>
                <a:r>
                  <a:rPr lang="en-US" altLang="en-US" sz="2800" dirty="0"/>
                  <a:t> Span{</a:t>
                </a:r>
                <a:r>
                  <a:rPr lang="en-US" altLang="en-US" sz="2800" b="1" dirty="0"/>
                  <a:t>u</a:t>
                </a:r>
                <a:r>
                  <a:rPr lang="en-US" altLang="en-US" sz="2800" dirty="0"/>
                  <a:t>, </a:t>
                </a:r>
                <a:r>
                  <a:rPr lang="en-US" altLang="en-US" sz="2800" b="1" dirty="0"/>
                  <a:t>v</a:t>
                </a:r>
                <a:r>
                  <a:rPr lang="en-US" altLang="en-US" sz="2800" dirty="0"/>
                  <a:t>}. </a:t>
                </a:r>
                <a:r>
                  <a:rPr lang="en-US" altLang="en-US" sz="2800" dirty="0" err="1"/>
                  <a:t>Xem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Hình</a:t>
                </a:r>
                <a:r>
                  <a:rPr lang="en-US" altLang="en-US" sz="2800" dirty="0"/>
                  <a:t> 2 </a:t>
                </a:r>
                <a:r>
                  <a:rPr lang="en-US" altLang="en-US" sz="2800" dirty="0" err="1"/>
                  <a:t>bên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dưới</a:t>
                </a:r>
                <a:endParaRPr lang="en-US" altLang="en-US" sz="2800" dirty="0"/>
              </a:p>
              <a:p>
                <a:pPr eaLnBrk="1" hangingPunct="1"/>
                <a:endParaRPr lang="en-US" altLang="en-US" sz="2800" dirty="0"/>
              </a:p>
              <a:p>
                <a:pPr eaLnBrk="1" hangingPunct="1"/>
                <a:endParaRPr lang="en-US" altLang="en-US" sz="2800" dirty="0"/>
              </a:p>
              <a:p>
                <a:pPr eaLnBrk="1" hangingPunct="1"/>
                <a:endParaRPr lang="en-US" altLang="en-US" sz="2800" dirty="0"/>
              </a:p>
              <a:p>
                <a:pPr eaLnBrk="1" hangingPunct="1"/>
                <a:endParaRPr lang="en-US" altLang="en-US" sz="2800" dirty="0"/>
              </a:p>
              <a:p>
                <a:pPr eaLnBrk="1" hangingPunct="1"/>
                <a:endParaRPr lang="en-US" altLang="en-US" sz="2800" dirty="0"/>
              </a:p>
              <a:p>
                <a:pPr eaLnBrk="1" hangingPunct="1"/>
                <a:r>
                  <a:rPr lang="en-US" altLang="en-US" sz="2800" dirty="0" err="1"/>
                  <a:t>Ví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dụ</a:t>
                </a:r>
                <a:r>
                  <a:rPr lang="en-US" altLang="en-US" sz="2800" dirty="0"/>
                  <a:t> 4 </a:t>
                </a:r>
                <a:r>
                  <a:rPr lang="en-US" altLang="en-US" sz="2800" dirty="0" err="1"/>
                  <a:t>tổng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quát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lên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tập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bất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kì</a:t>
                </a:r>
                <a:r>
                  <a:rPr lang="en-US" altLang="en-US" sz="2800" dirty="0"/>
                  <a:t> {</a:t>
                </a:r>
                <a:r>
                  <a:rPr lang="en-US" altLang="en-US" sz="2800" b="1" dirty="0"/>
                  <a:t>u</a:t>
                </a:r>
                <a:r>
                  <a:rPr lang="en-US" altLang="en-US" sz="2800" dirty="0"/>
                  <a:t>, </a:t>
                </a:r>
                <a:r>
                  <a:rPr lang="en-US" altLang="en-US" sz="2800" b="1" dirty="0"/>
                  <a:t>v</a:t>
                </a:r>
                <a:r>
                  <a:rPr lang="en-US" altLang="en-US" sz="2800" dirty="0"/>
                  <a:t>, </a:t>
                </a:r>
                <a:r>
                  <a:rPr lang="en-US" altLang="en-US" sz="2800" b="1" dirty="0"/>
                  <a:t>w</a:t>
                </a:r>
                <a:r>
                  <a:rPr lang="en-US" altLang="en-US" sz="2800" dirty="0"/>
                  <a:t>} </a:t>
                </a:r>
                <a:r>
                  <a:rPr lang="en-US" altLang="en-US" sz="2800" dirty="0" err="1"/>
                  <a:t>trong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800" dirty="0"/>
                  <a:t>với </a:t>
                </a:r>
                <a:r>
                  <a:rPr lang="en-US" altLang="en-US" sz="2800" b="1" dirty="0"/>
                  <a:t>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và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v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độc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lập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tuyến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tính</a:t>
                </a:r>
                <a:r>
                  <a:rPr lang="en-US" altLang="en-US" sz="2800" dirty="0"/>
                  <a:t>.</a:t>
                </a:r>
              </a:p>
              <a:p>
                <a:pPr eaLnBrk="1" hangingPunct="1"/>
                <a:r>
                  <a:rPr lang="en-US" altLang="en-US" sz="2800" dirty="0" err="1"/>
                  <a:t>Tập</a:t>
                </a:r>
                <a:r>
                  <a:rPr lang="en-US" altLang="en-US" sz="2800" dirty="0"/>
                  <a:t> {</a:t>
                </a:r>
                <a:r>
                  <a:rPr lang="en-US" altLang="en-US" sz="2800" b="1" dirty="0"/>
                  <a:t>u</a:t>
                </a:r>
                <a:r>
                  <a:rPr lang="en-US" altLang="en-US" sz="2800" dirty="0"/>
                  <a:t>, </a:t>
                </a:r>
                <a:r>
                  <a:rPr lang="en-US" altLang="en-US" sz="2800" b="1" dirty="0"/>
                  <a:t>v</a:t>
                </a:r>
                <a:r>
                  <a:rPr lang="en-US" altLang="en-US" sz="2800" dirty="0"/>
                  <a:t>, </a:t>
                </a:r>
                <a:r>
                  <a:rPr lang="en-US" altLang="en-US" sz="2800" b="1" dirty="0"/>
                  <a:t>w</a:t>
                </a:r>
                <a:r>
                  <a:rPr lang="en-US" altLang="en-US" sz="2800" dirty="0"/>
                  <a:t>} </a:t>
                </a:r>
                <a:r>
                  <a:rPr lang="en-US" altLang="en-US" sz="2800" dirty="0" err="1"/>
                  <a:t>sẽ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phụ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thuộc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tuyến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tính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nếu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chỉ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nếu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w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nằm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trong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mặt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phẳng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sinh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bởi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và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v</a:t>
                </a:r>
                <a:r>
                  <a:rPr lang="en-US" altLang="en-US" sz="2800" dirty="0"/>
                  <a:t>.</a:t>
                </a:r>
              </a:p>
            </p:txBody>
          </p:sp>
        </mc:Choice>
        <mc:Fallback>
          <p:sp>
            <p:nvSpPr>
              <p:cNvPr id="6645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43000"/>
                <a:ext cx="8382000" cy="5257800"/>
              </a:xfrm>
              <a:blipFill>
                <a:blip r:embed="rId2"/>
                <a:stretch>
                  <a:fillRect l="-1236" t="-1276" r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4582" name="Picture 6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8153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1.7- </a:t>
            </a:r>
            <a:fld id="{2E83CBFE-CC06-489C-B38D-9863D0CBB237}" type="slidenum">
              <a:rPr lang="en-US" altLang="en-US" sz="1200">
                <a:latin typeface="Arial" panose="020B0604020202020204" pitchFamily="34" charset="0"/>
              </a:rPr>
              <a:pPr algn="r"/>
              <a:t>18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 dirty="0"/>
              <a:t>TẬP HỢP GỒM MỘT HOẶC HAI VECTƠ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74650" y="1967805"/>
                <a:ext cx="8312150" cy="1815882"/>
              </a:xfrm>
              <a:prstGeom prst="rect">
                <a:avLst/>
              </a:prstGeom>
              <a:solidFill>
                <a:srgbClr val="EBEBFF"/>
              </a:solidFill>
            </p:spPr>
            <p:txBody>
              <a:bodyPr wrap="square">
                <a:spAutoFit/>
              </a:bodyPr>
              <a:lstStyle/>
              <a:p>
                <a:pPr eaLnBrk="1" hangingPunct="1"/>
                <a:r>
                  <a:rPr lang="en-US" altLang="en-US" sz="2800" dirty="0" err="1">
                    <a:latin typeface="+mn-lt"/>
                  </a:rPr>
                  <a:t>Nếu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một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tập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chứa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nhiều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hơn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vi-VN" altLang="en-US" sz="2800" dirty="0">
                    <a:latin typeface="+mn-lt"/>
                  </a:rPr>
                  <a:t>vectơ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hơn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số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thành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phần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trong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mỗi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vi-VN" altLang="en-US" sz="2800" dirty="0">
                    <a:latin typeface="+mn-lt"/>
                  </a:rPr>
                  <a:t>vectơ</a:t>
                </a:r>
                <a:r>
                  <a:rPr lang="en-US" altLang="en-US" sz="2800" dirty="0">
                    <a:latin typeface="+mn-lt"/>
                  </a:rPr>
                  <a:t>, </a:t>
                </a:r>
                <a:r>
                  <a:rPr lang="en-US" altLang="en-US" sz="2800" dirty="0" err="1">
                    <a:latin typeface="+mn-lt"/>
                  </a:rPr>
                  <a:t>thì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tập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đó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là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phụ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thuộc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tuyến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tính</a:t>
                </a:r>
                <a:r>
                  <a:rPr lang="en-US" altLang="en-US" sz="2800" dirty="0">
                    <a:latin typeface="+mn-lt"/>
                  </a:rPr>
                  <a:t>. </a:t>
                </a:r>
                <a:r>
                  <a:rPr lang="en-US" altLang="en-US" sz="2800" dirty="0" err="1">
                    <a:latin typeface="+mn-lt"/>
                  </a:rPr>
                  <a:t>Nghĩa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là</a:t>
                </a:r>
                <a:r>
                  <a:rPr lang="en-US" altLang="en-US" sz="2800" dirty="0">
                    <a:latin typeface="+mn-lt"/>
                  </a:rPr>
                  <a:t>, </a:t>
                </a:r>
                <a:r>
                  <a:rPr lang="en-US" altLang="en-US" sz="2800" dirty="0" err="1">
                    <a:latin typeface="+mn-lt"/>
                  </a:rPr>
                  <a:t>tập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bất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kì</a:t>
                </a:r>
                <a:r>
                  <a:rPr lang="en-US" altLang="en-US" sz="2800" dirty="0">
                    <a:latin typeface="+mn-lt"/>
                  </a:rPr>
                  <a:t> {</a:t>
                </a:r>
                <a:r>
                  <a:rPr lang="en-US" altLang="en-US" sz="2800" b="1" dirty="0">
                    <a:latin typeface="+mn-lt"/>
                  </a:rPr>
                  <a:t>v</a:t>
                </a:r>
                <a:r>
                  <a:rPr lang="en-US" altLang="en-US" sz="2800" baseline="-25000" dirty="0">
                    <a:latin typeface="+mn-lt"/>
                  </a:rPr>
                  <a:t>1</a:t>
                </a:r>
                <a:r>
                  <a:rPr lang="en-US" altLang="en-US" sz="2800" dirty="0">
                    <a:latin typeface="+mn-lt"/>
                  </a:rPr>
                  <a:t>, …, </a:t>
                </a:r>
                <a:r>
                  <a:rPr lang="en-US" altLang="en-US" sz="2800" b="1" dirty="0" err="1">
                    <a:latin typeface="+mn-lt"/>
                  </a:rPr>
                  <a:t>v</a:t>
                </a:r>
                <a:r>
                  <a:rPr lang="en-US" altLang="en-US" sz="2800" i="1" baseline="-25000" dirty="0" err="1">
                    <a:latin typeface="+mn-lt"/>
                  </a:rPr>
                  <a:t>p</a:t>
                </a:r>
                <a:r>
                  <a:rPr lang="en-US" altLang="en-US" sz="2800" dirty="0">
                    <a:latin typeface="+mn-lt"/>
                  </a:rPr>
                  <a:t>} </a:t>
                </a:r>
                <a:r>
                  <a:rPr lang="en-US" altLang="en-US" sz="2800" dirty="0" err="1">
                    <a:latin typeface="+mn-lt"/>
                  </a:rPr>
                  <a:t>trong</a:t>
                </a:r>
                <a:r>
                  <a:rPr lang="en-US" altLang="en-US" sz="2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800" dirty="0">
                    <a:latin typeface="+mn-lt"/>
                  </a:rPr>
                  <a:t> là </a:t>
                </a:r>
                <a:r>
                  <a:rPr lang="en-US" altLang="en-US" sz="2800" dirty="0" err="1">
                    <a:latin typeface="+mn-lt"/>
                  </a:rPr>
                  <a:t>phụ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thuộc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tuyến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tính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nếu</a:t>
                </a:r>
                <a:r>
                  <a:rPr lang="en-US" altLang="en-US" sz="2800" dirty="0">
                    <a:latin typeface="+mn-lt"/>
                  </a:rPr>
                  <a:t>           .</a:t>
                </a: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50" y="1967805"/>
                <a:ext cx="8312150" cy="1815882"/>
              </a:xfrm>
              <a:prstGeom prst="rect">
                <a:avLst/>
              </a:prstGeom>
              <a:blipFill>
                <a:blip r:embed="rId3"/>
                <a:stretch>
                  <a:fillRect l="-1466" t="-3691" b="-8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81000" y="1375967"/>
            <a:ext cx="2438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3366FF"/>
                </a:solidFill>
                <a:latin typeface="+mn-lt"/>
              </a:rPr>
              <a:t>ĐỊNH LÍ 8</a:t>
            </a:r>
          </a:p>
        </p:txBody>
      </p:sp>
      <p:graphicFrame>
        <p:nvGraphicFramePr>
          <p:cNvPr id="665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122387"/>
              </p:ext>
            </p:extLst>
          </p:nvPr>
        </p:nvGraphicFramePr>
        <p:xfrm>
          <a:off x="2590800" y="3390900"/>
          <a:ext cx="901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1" name="Equation" r:id="rId4" imgW="901309" imgH="342751" progId="">
                  <p:embed/>
                </p:oleObj>
              </mc:Choice>
              <mc:Fallback>
                <p:oleObj name="Equation" r:id="rId4" imgW="901309" imgH="342751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390900"/>
                        <a:ext cx="9017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341582" y="3671213"/>
            <a:ext cx="8312150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</a:pPr>
            <a:r>
              <a:rPr lang="en-US" altLang="en-US" sz="2800" b="1" dirty="0" err="1">
                <a:solidFill>
                  <a:srgbClr val="000000"/>
                </a:solidFill>
                <a:latin typeface="Times New Roman"/>
              </a:rPr>
              <a:t>Chứng</a:t>
            </a:r>
            <a:r>
              <a:rPr lang="en-US" altLang="en-US" sz="2800" b="1" dirty="0">
                <a:solidFill>
                  <a:srgbClr val="000000"/>
                </a:solidFill>
                <a:latin typeface="Times New Roman"/>
              </a:rPr>
              <a:t> minh: 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Cho                                  .  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</a:pP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Khi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đó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là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          ,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và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vi-VN" altLang="en-US" sz="2800" dirty="0">
                <a:solidFill>
                  <a:srgbClr val="000000"/>
                </a:solidFill>
                <a:latin typeface="Times New Roman"/>
              </a:rPr>
              <a:t>phương trình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            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tương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ứng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với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một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hệ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gồm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i="1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vi-VN" altLang="en-US" sz="2800" dirty="0">
                <a:solidFill>
                  <a:srgbClr val="000000"/>
                </a:solidFill>
                <a:latin typeface="Times New Roman"/>
              </a:rPr>
              <a:t>phương trình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theo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i="1" dirty="0">
                <a:solidFill>
                  <a:srgbClr val="000000"/>
                </a:solidFill>
                <a:latin typeface="Times New Roman"/>
              </a:rPr>
              <a:t>p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biến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</a:pP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Nếu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          ,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nghĩa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là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có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nhiều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biến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hơn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số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vi-VN" altLang="en-US" sz="2800" dirty="0">
                <a:solidFill>
                  <a:srgbClr val="000000"/>
                </a:solidFill>
                <a:latin typeface="Times New Roman"/>
              </a:rPr>
              <a:t>phương trình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s, do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đó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phải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có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một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biến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tự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do.</a:t>
            </a:r>
            <a:endParaRPr lang="en-US" altLang="en-US" sz="2800" b="1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6656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327372"/>
              </p:ext>
            </p:extLst>
          </p:nvPr>
        </p:nvGraphicFramePr>
        <p:xfrm>
          <a:off x="2603500" y="4343400"/>
          <a:ext cx="825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2" name="Equation" r:id="rId6" imgW="825500" imgH="330200" progId="">
                  <p:embed/>
                </p:oleObj>
              </mc:Choice>
              <mc:Fallback>
                <p:oleObj name="Equation" r:id="rId6" imgW="825500" imgH="330200" progId="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4343400"/>
                        <a:ext cx="825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892181"/>
              </p:ext>
            </p:extLst>
          </p:nvPr>
        </p:nvGraphicFramePr>
        <p:xfrm>
          <a:off x="5880100" y="4272472"/>
          <a:ext cx="1130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3" name="Equation" r:id="rId8" imgW="1129810" imgH="342751" progId="">
                  <p:embed/>
                </p:oleObj>
              </mc:Choice>
              <mc:Fallback>
                <p:oleObj name="Equation" r:id="rId8" imgW="1129810" imgH="342751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4272472"/>
                        <a:ext cx="11303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446415"/>
              </p:ext>
            </p:extLst>
          </p:nvPr>
        </p:nvGraphicFramePr>
        <p:xfrm>
          <a:off x="1460500" y="5257800"/>
          <a:ext cx="901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4" name="Equation" r:id="rId10" imgW="901309" imgH="342751" progId="">
                  <p:embed/>
                </p:oleObj>
              </mc:Choice>
              <mc:Fallback>
                <p:oleObj name="Equation" r:id="rId10" imgW="901309" imgH="342751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5257800"/>
                        <a:ext cx="9017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074537"/>
              </p:ext>
            </p:extLst>
          </p:nvPr>
        </p:nvGraphicFramePr>
        <p:xfrm>
          <a:off x="3619500" y="3657600"/>
          <a:ext cx="29083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5" name="Equation" r:id="rId12" imgW="2908300" imgH="635000" progId="">
                  <p:embed/>
                </p:oleObj>
              </mc:Choice>
              <mc:Fallback>
                <p:oleObj name="Equation" r:id="rId12" imgW="2908300" imgH="635000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3657600"/>
                        <a:ext cx="29083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1.7- </a:t>
            </a:r>
            <a:fld id="{6D3970F7-4BCD-43E7-8A7B-101A74817F6C}" type="slidenum">
              <a:rPr lang="en-US" altLang="en-US" sz="1200">
                <a:latin typeface="Arial" panose="020B0604020202020204" pitchFamily="34" charset="0"/>
              </a:rPr>
              <a:pPr algn="r"/>
              <a:t>19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 dirty="0"/>
              <a:t>TẬP HỢP GỒM MỘT HOẶC HAI VECTƠ</a:t>
            </a:r>
            <a:endParaRPr lang="en-US" altLang="en-US" dirty="0"/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eaLnBrk="1" hangingPunct="1"/>
            <a:r>
              <a:rPr lang="en-US" altLang="en-US" sz="2800" dirty="0" err="1"/>
              <a:t>Vì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vậy</a:t>
            </a:r>
            <a:r>
              <a:rPr lang="en-US" altLang="en-US" sz="2800" dirty="0"/>
              <a:t>             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vi-VN" altLang="en-US" sz="2800" dirty="0"/>
              <a:t>nghiệm không tầm thường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A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phụ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thuộc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tuyến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.</a:t>
            </a:r>
          </a:p>
          <a:p>
            <a:pPr eaLnBrk="1" hangingPunct="1"/>
            <a:r>
              <a:rPr lang="en-US" altLang="en-US" sz="2800" dirty="0" err="1"/>
              <a:t>Xem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dưới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phiên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bản</a:t>
            </a:r>
            <a:r>
              <a:rPr lang="en-US" altLang="en-US" sz="2800" dirty="0"/>
              <a:t>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định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này</a:t>
            </a:r>
            <a:r>
              <a:rPr lang="en-US" altLang="en-US" sz="2800" dirty="0"/>
              <a:t>.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 err="1"/>
              <a:t>Định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lí</a:t>
            </a:r>
            <a:r>
              <a:rPr lang="en-US" altLang="en-US" sz="2800" dirty="0"/>
              <a:t> 8 </a:t>
            </a:r>
            <a:r>
              <a:rPr lang="en-US" altLang="en-US" sz="2800" dirty="0" err="1"/>
              <a:t>không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nói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gì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về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trường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hợp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số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vi-VN" altLang="en-US" sz="2800" dirty="0"/>
              <a:t>vectơ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tập</a:t>
            </a:r>
            <a:r>
              <a:rPr lang="en-US" altLang="en-US" sz="2800" dirty="0"/>
              <a:t> </a:t>
            </a:r>
            <a:r>
              <a:rPr lang="en-US" altLang="en-US" sz="2800" i="1" dirty="0" err="1"/>
              <a:t>không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vượt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quá</a:t>
            </a:r>
            <a:r>
              <a:rPr lang="en-US" altLang="en-US" sz="2800" i="1" dirty="0"/>
              <a:t> </a:t>
            </a:r>
            <a:r>
              <a:rPr lang="en-US" altLang="en-US" sz="2800" dirty="0" err="1"/>
              <a:t>số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thành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phần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mỗi</a:t>
            </a:r>
            <a:r>
              <a:rPr lang="en-US" altLang="en-US" sz="2800" dirty="0"/>
              <a:t> </a:t>
            </a:r>
            <a:r>
              <a:rPr lang="vi-VN" altLang="en-US" sz="2800" dirty="0"/>
              <a:t>vectơ</a:t>
            </a:r>
            <a:r>
              <a:rPr lang="en-US" altLang="en-US" sz="2800" dirty="0"/>
              <a:t>. </a:t>
            </a:r>
          </a:p>
        </p:txBody>
      </p:sp>
      <p:graphicFrame>
        <p:nvGraphicFramePr>
          <p:cNvPr id="666628" name="Object 4"/>
          <p:cNvGraphicFramePr>
            <a:graphicFrameLocks noChangeAspect="1"/>
          </p:cNvGraphicFramePr>
          <p:nvPr/>
        </p:nvGraphicFramePr>
        <p:xfrm>
          <a:off x="1828800" y="1295400"/>
          <a:ext cx="1130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Equation" r:id="rId3" imgW="1129810" imgH="342751" progId="">
                  <p:embed/>
                </p:oleObj>
              </mc:Choice>
              <mc:Fallback>
                <p:oleObj name="Equation" r:id="rId3" imgW="1129810" imgH="342751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95400"/>
                        <a:ext cx="11303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66631" name="Picture 7" descr="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743200"/>
            <a:ext cx="4410075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537" y="3095498"/>
            <a:ext cx="1700784" cy="151790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1.7- </a:t>
            </a:r>
            <a:fld id="{68AC2536-CF20-4B63-8A0D-AFECAFF657DF}" type="slidenum">
              <a:rPr lang="en-US" altLang="en-US" sz="1200">
                <a:latin typeface="Arial" panose="020B0604020202020204" pitchFamily="34" charset="0"/>
              </a:rPr>
              <a:pPr algn="r"/>
              <a:t>2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ĐỘC LẬP TUYẾN TÍNH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sz="2800" b="1" dirty="0" err="1"/>
                  <a:t>Định</a:t>
                </a:r>
                <a:r>
                  <a:rPr lang="en-US" altLang="en-US" sz="2800" b="1" dirty="0"/>
                  <a:t> </a:t>
                </a:r>
                <a:r>
                  <a:rPr lang="en-US" altLang="en-US" sz="2800" b="1" dirty="0" err="1"/>
                  <a:t>nghĩa</a:t>
                </a:r>
                <a:r>
                  <a:rPr lang="en-US" altLang="en-US" sz="2800" b="1" dirty="0"/>
                  <a:t>: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tập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được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đánh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chỉ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số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gồm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các</a:t>
                </a:r>
                <a:r>
                  <a:rPr lang="en-US" altLang="en-US" sz="2800" dirty="0"/>
                  <a:t> </a:t>
                </a:r>
                <a:r>
                  <a:rPr lang="vi-VN" altLang="en-US" sz="2800" dirty="0"/>
                  <a:t>vectơ</a:t>
                </a:r>
                <a:r>
                  <a:rPr lang="en-US" altLang="en-US" sz="2800" dirty="0"/>
                  <a:t> {</a:t>
                </a:r>
                <a:r>
                  <a:rPr lang="en-US" altLang="en-US" sz="2800" b="1" dirty="0"/>
                  <a:t>v</a:t>
                </a:r>
                <a:r>
                  <a:rPr lang="en-US" altLang="en-US" sz="2800" baseline="-25000" dirty="0"/>
                  <a:t>1</a:t>
                </a:r>
                <a:r>
                  <a:rPr lang="en-US" altLang="en-US" sz="2800" dirty="0"/>
                  <a:t>, …, </a:t>
                </a:r>
                <a:r>
                  <a:rPr lang="en-US" altLang="en-US" sz="2800" b="1" dirty="0" err="1"/>
                  <a:t>v</a:t>
                </a:r>
                <a:r>
                  <a:rPr lang="en-US" altLang="en-US" sz="2800" i="1" baseline="-25000" dirty="0" err="1"/>
                  <a:t>p</a:t>
                </a:r>
                <a:r>
                  <a:rPr lang="en-US" altLang="en-US" sz="2800" dirty="0"/>
                  <a:t>} </a:t>
                </a:r>
                <a:r>
                  <a:rPr lang="en-US" altLang="en-US" sz="2800" dirty="0" err="1"/>
                  <a:t>trong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được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gọi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 err="1">
                    <a:solidFill>
                      <a:srgbClr val="FF0000"/>
                    </a:solidFill>
                  </a:rPr>
                  <a:t>độc</a:t>
                </a:r>
                <a:r>
                  <a:rPr lang="en-US" altLang="en-US" sz="28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800" b="1" dirty="0" err="1">
                    <a:solidFill>
                      <a:srgbClr val="FF0000"/>
                    </a:solidFill>
                  </a:rPr>
                  <a:t>lập</a:t>
                </a:r>
                <a:r>
                  <a:rPr lang="en-US" altLang="en-US" sz="28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800" b="1" dirty="0" err="1">
                    <a:solidFill>
                      <a:srgbClr val="FF0000"/>
                    </a:solidFill>
                  </a:rPr>
                  <a:t>tuyến</a:t>
                </a:r>
                <a:r>
                  <a:rPr lang="en-US" altLang="en-US" sz="28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800" b="1" dirty="0" err="1">
                    <a:solidFill>
                      <a:srgbClr val="FF0000"/>
                    </a:solidFill>
                  </a:rPr>
                  <a:t>tính</a:t>
                </a:r>
                <a:r>
                  <a:rPr lang="en-US" altLang="en-US" sz="28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800" dirty="0" err="1"/>
                  <a:t>nếu</a:t>
                </a:r>
                <a:r>
                  <a:rPr lang="en-US" altLang="en-US" sz="2800" dirty="0"/>
                  <a:t> </a:t>
                </a:r>
                <a:r>
                  <a:rPr lang="vi-VN" altLang="en-US" sz="2800" dirty="0"/>
                  <a:t>phương trình vectơ</a:t>
                </a:r>
                <a:endParaRPr lang="en-US" altLang="en-US" sz="2800" dirty="0"/>
              </a:p>
              <a:p>
                <a:pPr eaLnBrk="1" hangingPunct="1">
                  <a:buFont typeface="Wingdings" panose="05000000000000000000" pitchFamily="2" charset="2"/>
                  <a:buNone/>
                </a:pPr>
                <a:endParaRPr lang="en-US" altLang="en-US" sz="2800" dirty="0"/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en-US" sz="2800" dirty="0"/>
                  <a:t>	</a:t>
                </a:r>
                <a:r>
                  <a:rPr lang="en-US" altLang="en-US" sz="2800" dirty="0" err="1"/>
                  <a:t>chỉ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có</a:t>
                </a:r>
                <a:r>
                  <a:rPr lang="en-US" altLang="en-US" sz="2800" dirty="0"/>
                  <a:t> </a:t>
                </a:r>
                <a:r>
                  <a:rPr lang="vi-VN" altLang="en-US" sz="2800" dirty="0">
                    <a:solidFill>
                      <a:srgbClr val="0033CC"/>
                    </a:solidFill>
                  </a:rPr>
                  <a:t>nghiệm tầm thường</a:t>
                </a:r>
                <a:r>
                  <a:rPr lang="en-US" altLang="en-US" sz="2800" dirty="0"/>
                  <a:t>. </a:t>
                </a:r>
                <a:r>
                  <a:rPr lang="en-US" altLang="en-US" sz="2800" dirty="0" err="1"/>
                  <a:t>Tập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hợp</a:t>
                </a:r>
                <a:r>
                  <a:rPr lang="en-US" altLang="en-US" sz="2800" dirty="0"/>
                  <a:t> {</a:t>
                </a:r>
                <a:r>
                  <a:rPr lang="en-US" altLang="en-US" sz="2800" b="1" dirty="0"/>
                  <a:t>v</a:t>
                </a:r>
                <a:r>
                  <a:rPr lang="en-US" altLang="en-US" sz="2800" baseline="-25000" dirty="0"/>
                  <a:t>1</a:t>
                </a:r>
                <a:r>
                  <a:rPr lang="en-US" altLang="en-US" sz="2800" dirty="0"/>
                  <a:t>, …, </a:t>
                </a:r>
                <a:r>
                  <a:rPr lang="en-US" altLang="en-US" sz="2800" b="1" dirty="0" err="1"/>
                  <a:t>v</a:t>
                </a:r>
                <a:r>
                  <a:rPr lang="en-US" altLang="en-US" sz="2800" i="1" baseline="-25000" dirty="0" err="1"/>
                  <a:t>p</a:t>
                </a:r>
                <a:r>
                  <a:rPr lang="en-US" altLang="en-US" sz="2800" dirty="0"/>
                  <a:t>} </a:t>
                </a:r>
                <a:r>
                  <a:rPr lang="vi-VN" altLang="en-US" sz="2800" dirty="0"/>
                  <a:t>được gọi là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 err="1">
                    <a:solidFill>
                      <a:srgbClr val="FF0000"/>
                    </a:solidFill>
                  </a:rPr>
                  <a:t>phụ</a:t>
                </a:r>
                <a:r>
                  <a:rPr lang="en-US" altLang="en-US" sz="28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800" b="1" dirty="0" err="1">
                    <a:solidFill>
                      <a:srgbClr val="FF0000"/>
                    </a:solidFill>
                  </a:rPr>
                  <a:t>thuộc</a:t>
                </a:r>
                <a:r>
                  <a:rPr lang="en-US" altLang="en-US" sz="28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800" b="1" dirty="0" err="1">
                    <a:solidFill>
                      <a:srgbClr val="FF0000"/>
                    </a:solidFill>
                  </a:rPr>
                  <a:t>tuyến</a:t>
                </a:r>
                <a:r>
                  <a:rPr lang="en-US" altLang="en-US" sz="28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800" b="1" dirty="0" err="1">
                    <a:solidFill>
                      <a:srgbClr val="FF0000"/>
                    </a:solidFill>
                  </a:rPr>
                  <a:t>tính</a:t>
                </a:r>
                <a:r>
                  <a:rPr lang="en-US" altLang="en-US" sz="2800" b="1" dirty="0"/>
                  <a:t> </a:t>
                </a:r>
                <a:r>
                  <a:rPr lang="en-US" altLang="en-US" sz="2800" dirty="0" err="1"/>
                  <a:t>nếu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có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các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trọng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số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c</a:t>
                </a:r>
                <a:r>
                  <a:rPr lang="en-US" altLang="en-US" sz="2800" baseline="-25000" dirty="0"/>
                  <a:t>1</a:t>
                </a:r>
                <a:r>
                  <a:rPr lang="en-US" altLang="en-US" sz="2800" dirty="0"/>
                  <a:t>, …, </a:t>
                </a:r>
                <a:r>
                  <a:rPr lang="en-US" altLang="en-US" sz="2800" i="1" dirty="0" err="1"/>
                  <a:t>c</a:t>
                </a:r>
                <a:r>
                  <a:rPr lang="en-US" altLang="en-US" sz="2800" i="1" baseline="-25000" dirty="0" err="1"/>
                  <a:t>p</a:t>
                </a:r>
                <a:r>
                  <a:rPr lang="en-US" altLang="en-US" sz="2800" dirty="0"/>
                  <a:t>, </a:t>
                </a:r>
                <a:r>
                  <a:rPr lang="en-US" altLang="en-US" sz="2800" dirty="0" err="1"/>
                  <a:t>không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đồng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thời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bằng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không</a:t>
                </a:r>
                <a:r>
                  <a:rPr lang="en-US" altLang="en-US" sz="2800" dirty="0"/>
                  <a:t>, </a:t>
                </a:r>
                <a:r>
                  <a:rPr lang="en-US" altLang="en-US" sz="2800" dirty="0" err="1"/>
                  <a:t>sao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cho</a:t>
                </a:r>
                <a:endParaRPr lang="en-US" altLang="en-US" sz="2800" dirty="0"/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en-US" sz="2800" dirty="0"/>
                  <a:t>                                                                                (2)</a:t>
                </a:r>
              </a:p>
            </p:txBody>
          </p:sp>
        </mc:Choice>
        <mc:Fallback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 l="-1259" t="-1467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64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061670"/>
              </p:ext>
            </p:extLst>
          </p:nvPr>
        </p:nvGraphicFramePr>
        <p:xfrm>
          <a:off x="2895600" y="2908300"/>
          <a:ext cx="4025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Equation" r:id="rId5" imgW="4025900" imgH="520700" progId="">
                  <p:embed/>
                </p:oleObj>
              </mc:Choice>
              <mc:Fallback>
                <p:oleObj name="Equation" r:id="rId5" imgW="4025900" imgH="520700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908300"/>
                        <a:ext cx="40259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964344"/>
              </p:ext>
            </p:extLst>
          </p:nvPr>
        </p:nvGraphicFramePr>
        <p:xfrm>
          <a:off x="2895600" y="5041900"/>
          <a:ext cx="3949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Equation" r:id="rId7" imgW="3949700" imgH="520700" progId="">
                  <p:embed/>
                </p:oleObj>
              </mc:Choice>
              <mc:Fallback>
                <p:oleObj name="Equation" r:id="rId7" imgW="3949700" imgH="520700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041900"/>
                        <a:ext cx="39497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1.7- </a:t>
            </a:r>
            <a:fld id="{DEE33BAC-D98C-474A-AC00-E821949B6CC0}" type="slidenum">
              <a:rPr lang="en-US" altLang="en-US" sz="1200">
                <a:latin typeface="Arial" panose="020B0604020202020204" pitchFamily="34" charset="0"/>
              </a:rPr>
              <a:pPr algn="r"/>
              <a:t>20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 dirty="0"/>
              <a:t>TẬP HỢP GỒM MỘT HOẶC HAI VECTƠ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74650" y="1967805"/>
                <a:ext cx="8312150" cy="1421864"/>
              </a:xfrm>
              <a:prstGeom prst="rect">
                <a:avLst/>
              </a:prstGeom>
              <a:solidFill>
                <a:srgbClr val="EBEBFF"/>
              </a:solidFill>
            </p:spPr>
            <p:txBody>
              <a:bodyPr wrap="square">
                <a:spAutoFit/>
              </a:bodyPr>
              <a:lstStyle/>
              <a:p>
                <a:pPr eaLnBrk="1" hangingPunct="1"/>
                <a:r>
                  <a:rPr lang="en-US" altLang="en-US" sz="2800" dirty="0" err="1">
                    <a:latin typeface="+mn-lt"/>
                  </a:rPr>
                  <a:t>Nếu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một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tập</a:t>
                </a:r>
                <a:r>
                  <a:rPr lang="en-US" altLang="en-US" sz="2800" dirty="0">
                    <a:latin typeface="+mn-lt"/>
                  </a:rPr>
                  <a:t>                           </a:t>
                </a:r>
                <a:r>
                  <a:rPr lang="en-US" altLang="en-US" sz="2800" dirty="0" err="1">
                    <a:latin typeface="+mn-lt"/>
                  </a:rPr>
                  <a:t>trong</a:t>
                </a:r>
                <a:r>
                  <a:rPr lang="en-US" altLang="en-US" sz="2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800" dirty="0" err="1">
                    <a:latin typeface="+mn-lt"/>
                  </a:rPr>
                  <a:t>chứa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vi-VN" altLang="en-US" sz="2800" dirty="0">
                    <a:solidFill>
                      <a:srgbClr val="0000FF"/>
                    </a:solidFill>
                    <a:latin typeface="+mn-lt"/>
                  </a:rPr>
                  <a:t>vectơ</a:t>
                </a:r>
                <a:r>
                  <a:rPr lang="en-US" altLang="en-US" sz="2800" dirty="0">
                    <a:solidFill>
                      <a:srgbClr val="0000FF"/>
                    </a:solidFill>
                    <a:latin typeface="+mn-lt"/>
                  </a:rPr>
                  <a:t> </a:t>
                </a:r>
                <a:r>
                  <a:rPr lang="en-US" altLang="en-US" sz="2800" dirty="0" err="1">
                    <a:solidFill>
                      <a:srgbClr val="0000FF"/>
                    </a:solidFill>
                    <a:latin typeface="+mn-lt"/>
                  </a:rPr>
                  <a:t>không</a:t>
                </a:r>
                <a:r>
                  <a:rPr lang="en-US" altLang="en-US" sz="2800" dirty="0">
                    <a:latin typeface="+mn-lt"/>
                  </a:rPr>
                  <a:t>, </a:t>
                </a:r>
                <a:r>
                  <a:rPr lang="en-US" altLang="en-US" sz="2800" dirty="0" err="1">
                    <a:latin typeface="+mn-lt"/>
                  </a:rPr>
                  <a:t>thì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tập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đó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là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phụ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thuộc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tuyến</a:t>
                </a:r>
                <a:r>
                  <a:rPr lang="en-US" altLang="en-US" sz="2800" dirty="0">
                    <a:latin typeface="+mn-lt"/>
                  </a:rPr>
                  <a:t> </a:t>
                </a:r>
                <a:r>
                  <a:rPr lang="en-US" altLang="en-US" sz="2800" dirty="0" err="1">
                    <a:latin typeface="+mn-lt"/>
                  </a:rPr>
                  <a:t>tính</a:t>
                </a:r>
                <a:r>
                  <a:rPr lang="en-US" altLang="en-US" sz="2800" dirty="0">
                    <a:latin typeface="+mn-lt"/>
                  </a:rPr>
                  <a:t>.</a:t>
                </a:r>
              </a:p>
              <a:p>
                <a:pPr eaLnBrk="1" hangingPunct="1"/>
                <a:endParaRPr lang="en-US" altLang="en-US" sz="2800" b="1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50" y="1967805"/>
                <a:ext cx="8312150" cy="1421864"/>
              </a:xfrm>
              <a:prstGeom prst="rect">
                <a:avLst/>
              </a:prstGeom>
              <a:blipFill>
                <a:blip r:embed="rId3"/>
                <a:stretch>
                  <a:fillRect l="-1466" t="-4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81000" y="1375967"/>
            <a:ext cx="2438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3366FF"/>
                </a:solidFill>
                <a:latin typeface="+mn-lt"/>
              </a:rPr>
              <a:t>ĐỊNH LÍ 9</a:t>
            </a:r>
          </a:p>
        </p:txBody>
      </p:sp>
      <p:graphicFrame>
        <p:nvGraphicFramePr>
          <p:cNvPr id="672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390859"/>
              </p:ext>
            </p:extLst>
          </p:nvPr>
        </p:nvGraphicFramePr>
        <p:xfrm>
          <a:off x="2286000" y="2019837"/>
          <a:ext cx="2260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5" name="Equation" r:id="rId4" imgW="2260600" imgH="520700" progId="">
                  <p:embed/>
                </p:oleObj>
              </mc:Choice>
              <mc:Fallback>
                <p:oleObj name="Equation" r:id="rId4" imgW="2260600" imgH="5207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19837"/>
                        <a:ext cx="2260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228600" y="3581400"/>
            <a:ext cx="8312150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</a:pPr>
            <a:r>
              <a:rPr lang="en-US" altLang="en-US" sz="2800" b="1" dirty="0" err="1">
                <a:solidFill>
                  <a:srgbClr val="000000"/>
                </a:solidFill>
                <a:latin typeface="Times New Roman"/>
              </a:rPr>
              <a:t>Chứng</a:t>
            </a:r>
            <a:r>
              <a:rPr lang="en-US" altLang="en-US" sz="2800" b="1" dirty="0">
                <a:solidFill>
                  <a:srgbClr val="000000"/>
                </a:solidFill>
                <a:latin typeface="Times New Roman"/>
              </a:rPr>
              <a:t> minh: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Bằng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cách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đánh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số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lại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các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vi-VN" altLang="en-US" sz="2800" dirty="0">
                <a:solidFill>
                  <a:srgbClr val="000000"/>
                </a:solidFill>
                <a:latin typeface="Times New Roman"/>
              </a:rPr>
              <a:t>vectơ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, ta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có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thể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giả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sử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		 . 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</a:pPr>
            <a:endParaRPr lang="en-US" altLang="en-US" sz="2800" dirty="0">
              <a:solidFill>
                <a:srgbClr val="000000"/>
              </a:solidFill>
              <a:latin typeface="Times New Roman"/>
            </a:endParaRPr>
          </a:p>
          <a:p>
            <a:pPr marL="342900" lvl="0" indent="-342900" eaLnBrk="1" hangingPunct="1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</a:pP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Khi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đó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vi-VN" altLang="en-US" sz="2800" dirty="0">
                <a:solidFill>
                  <a:srgbClr val="000000"/>
                </a:solidFill>
                <a:latin typeface="Times New Roman"/>
              </a:rPr>
              <a:t>phương trình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                                         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chỉ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ra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rằng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i="1" dirty="0">
                <a:solidFill>
                  <a:srgbClr val="000000"/>
                </a:solidFill>
                <a:latin typeface="Times New Roman"/>
              </a:rPr>
              <a:t>S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>
                <a:solidFill>
                  <a:srgbClr val="000000"/>
                </a:solidFill>
                <a:latin typeface="Times New Roman"/>
              </a:rPr>
              <a:t>là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phụ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thuộc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tuyến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/>
              </a:rPr>
              <a:t>tính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.</a:t>
            </a:r>
          </a:p>
        </p:txBody>
      </p:sp>
      <p:graphicFrame>
        <p:nvGraphicFramePr>
          <p:cNvPr id="672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360553"/>
              </p:ext>
            </p:extLst>
          </p:nvPr>
        </p:nvGraphicFramePr>
        <p:xfrm>
          <a:off x="2171700" y="4038600"/>
          <a:ext cx="952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6" name="Equation" r:id="rId6" imgW="952087" imgH="482391" progId="">
                  <p:embed/>
                </p:oleObj>
              </mc:Choice>
              <mc:Fallback>
                <p:oleObj name="Equation" r:id="rId6" imgW="952087" imgH="482391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4038600"/>
                        <a:ext cx="9525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7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048161"/>
              </p:ext>
            </p:extLst>
          </p:nvPr>
        </p:nvGraphicFramePr>
        <p:xfrm>
          <a:off x="3657600" y="5105400"/>
          <a:ext cx="3632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7" name="Equation" r:id="rId8" imgW="3632200" imgH="520700" progId="">
                  <p:embed/>
                </p:oleObj>
              </mc:Choice>
              <mc:Fallback>
                <p:oleObj name="Equation" r:id="rId8" imgW="3632200" imgH="5207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105400"/>
                        <a:ext cx="36322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988806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1.7- </a:t>
            </a:r>
            <a:fld id="{D7B9B094-1D4E-4674-B8B5-0692F54EAAAD}" type="slidenum">
              <a:rPr lang="en-US" altLang="en-US" sz="1200">
                <a:latin typeface="Arial" panose="020B0604020202020204" pitchFamily="34" charset="0"/>
              </a:rPr>
              <a:pPr algn="r"/>
              <a:t>3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ĐỘC LẬP TUYẾN TÍNH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P</a:t>
            </a:r>
            <a:r>
              <a:rPr lang="vi-VN" altLang="en-US" sz="2800" dirty="0"/>
              <a:t>hương trình</a:t>
            </a:r>
            <a:r>
              <a:rPr lang="en-US" altLang="en-US" sz="2800" dirty="0"/>
              <a:t> (2) </a:t>
            </a:r>
            <a:r>
              <a:rPr lang="vi-VN" altLang="en-US" sz="2800" dirty="0"/>
              <a:t>được gọi 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b="1" dirty="0" err="1"/>
              <a:t>quan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hệ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phụ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thuộc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tuyến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giữa</a:t>
            </a:r>
            <a:r>
              <a:rPr lang="en-US" altLang="en-US" sz="2800" dirty="0"/>
              <a:t>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 err="1"/>
              <a:t>v</a:t>
            </a:r>
            <a:r>
              <a:rPr lang="en-US" altLang="en-US" sz="2800" i="1" baseline="-25000" dirty="0" err="1"/>
              <a:t>p</a:t>
            </a:r>
            <a:r>
              <a:rPr lang="en-US" altLang="en-US" sz="2800" i="1" baseline="-25000" dirty="0"/>
              <a:t> </a:t>
            </a:r>
            <a:r>
              <a:rPr lang="en-US" altLang="en-US" sz="2800" dirty="0" err="1"/>
              <a:t>khi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trọng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số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không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đồng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thời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bằng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không</a:t>
            </a:r>
            <a:r>
              <a:rPr lang="en-US" altLang="en-US" sz="2800" dirty="0"/>
              <a:t>.</a:t>
            </a:r>
          </a:p>
          <a:p>
            <a:pPr eaLnBrk="1" hangingPunct="1"/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tập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đánh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chỉ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số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phụ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thuộc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tuyến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nếu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chỉ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nếu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không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độc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lập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tuyến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.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b="1" dirty="0"/>
          </a:p>
          <a:p>
            <a:pPr eaLnBrk="1" hangingPunct="1"/>
            <a:r>
              <a:rPr lang="en-US" altLang="en-US" sz="2800" b="1" dirty="0" err="1"/>
              <a:t>Ví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dụ</a:t>
            </a:r>
            <a:r>
              <a:rPr lang="en-US" altLang="en-US" sz="2800" b="1" dirty="0"/>
              <a:t> 1:</a:t>
            </a:r>
            <a:r>
              <a:rPr lang="en-US" altLang="en-US" sz="2800" dirty="0"/>
              <a:t> Cho                ,                ,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               .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</p:txBody>
      </p:sp>
      <p:graphicFrame>
        <p:nvGraphicFramePr>
          <p:cNvPr id="674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288219"/>
              </p:ext>
            </p:extLst>
          </p:nvPr>
        </p:nvGraphicFramePr>
        <p:xfrm>
          <a:off x="2895600" y="4343400"/>
          <a:ext cx="13335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Equation" r:id="rId3" imgW="1333500" imgH="1778000" progId="">
                  <p:embed/>
                </p:oleObj>
              </mc:Choice>
              <mc:Fallback>
                <p:oleObj name="Equation" r:id="rId3" imgW="1333500" imgH="1778000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343400"/>
                        <a:ext cx="13335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588912"/>
              </p:ext>
            </p:extLst>
          </p:nvPr>
        </p:nvGraphicFramePr>
        <p:xfrm>
          <a:off x="4419600" y="4343400"/>
          <a:ext cx="13716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Equation" r:id="rId5" imgW="1371600" imgH="1778000" progId="">
                  <p:embed/>
                </p:oleObj>
              </mc:Choice>
              <mc:Fallback>
                <p:oleObj name="Equation" r:id="rId5" imgW="1371600" imgH="177800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343400"/>
                        <a:ext cx="13716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607854"/>
              </p:ext>
            </p:extLst>
          </p:nvPr>
        </p:nvGraphicFramePr>
        <p:xfrm>
          <a:off x="6629400" y="4343400"/>
          <a:ext cx="13589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name="Equation" r:id="rId7" imgW="1358900" imgH="1778000" progId="">
                  <p:embed/>
                </p:oleObj>
              </mc:Choice>
              <mc:Fallback>
                <p:oleObj name="Equation" r:id="rId7" imgW="1358900" imgH="1778000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343400"/>
                        <a:ext cx="13589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1.7- </a:t>
            </a:r>
            <a:fld id="{F1B3A8BA-F9DE-46CA-965F-A84D625FA019}" type="slidenum">
              <a:rPr lang="en-US" altLang="en-US" sz="1200">
                <a:latin typeface="Arial" panose="020B0604020202020204" pitchFamily="34" charset="0"/>
              </a:rPr>
              <a:pPr algn="r"/>
              <a:t>4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ĐỘC LẬP TUYẾN TÍNH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marL="571500" indent="-457200" eaLnBrk="1" hangingPunct="1">
              <a:buFont typeface="Wingdings" panose="05000000000000000000" pitchFamily="2" charset="2"/>
              <a:buAutoNum type="alphaLcPeriod"/>
            </a:pPr>
            <a:r>
              <a:rPr lang="en-US" altLang="en-US" sz="2800" dirty="0" err="1"/>
              <a:t>Hãy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xác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định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tập</a:t>
            </a:r>
            <a:r>
              <a:rPr lang="en-US" altLang="en-US" sz="2800" dirty="0"/>
              <a:t> {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}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độc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lập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tuyến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hay </a:t>
            </a:r>
            <a:r>
              <a:rPr lang="en-US" altLang="en-US" sz="2800" dirty="0" err="1"/>
              <a:t>không</a:t>
            </a:r>
            <a:r>
              <a:rPr lang="en-US" altLang="en-US" sz="2800" dirty="0"/>
              <a:t>.</a:t>
            </a:r>
          </a:p>
          <a:p>
            <a:pPr marL="571500" indent="-457200" eaLnBrk="1" hangingPunct="1">
              <a:buFont typeface="Wingdings" panose="05000000000000000000" pitchFamily="2" charset="2"/>
              <a:buAutoNum type="alphaLcPeriod"/>
            </a:pPr>
            <a:r>
              <a:rPr lang="en-US" altLang="en-US" sz="2800" dirty="0" err="1"/>
              <a:t>Nếu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thể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hãy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tìm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quan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phụ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thuộc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tuyến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giữa</a:t>
            </a:r>
            <a:r>
              <a:rPr lang="en-US" altLang="en-US" sz="2800" dirty="0"/>
              <a:t>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.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marL="609600" indent="-609600" eaLnBrk="1" hangingPunct="1"/>
            <a:r>
              <a:rPr lang="en-US" altLang="en-US" sz="2800" b="1" dirty="0" err="1"/>
              <a:t>Lời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giải</a:t>
            </a:r>
            <a:r>
              <a:rPr lang="en-US" altLang="en-US" sz="2800" b="1" dirty="0"/>
              <a:t>:</a:t>
            </a:r>
            <a:r>
              <a:rPr lang="en-US" altLang="en-US" sz="2800" dirty="0"/>
              <a:t> Ta </a:t>
            </a:r>
            <a:r>
              <a:rPr lang="en-US" altLang="en-US" sz="2800" dirty="0" err="1"/>
              <a:t>cần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xác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định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liệu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ở slide </a:t>
            </a:r>
            <a:r>
              <a:rPr lang="en-US" altLang="en-US" sz="2800" dirty="0" err="1"/>
              <a:t>trước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vi-VN" altLang="en-US" sz="2800" dirty="0"/>
              <a:t>nghiệm không tầm thường</a:t>
            </a:r>
            <a:r>
              <a:rPr lang="en-US" altLang="en-US" sz="2800" dirty="0"/>
              <a:t> hay </a:t>
            </a:r>
            <a:r>
              <a:rPr lang="en-US" altLang="en-US" sz="2800" dirty="0" err="1"/>
              <a:t>không</a:t>
            </a:r>
            <a:r>
              <a:rPr lang="en-US" altLang="en-US" sz="2800" dirty="0"/>
              <a:t>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1.7- </a:t>
            </a:r>
            <a:fld id="{27915175-75B6-4A87-B03B-F342E92D20F6}" type="slidenum">
              <a:rPr lang="en-US" altLang="en-US" sz="1200">
                <a:latin typeface="Arial" panose="020B0604020202020204" pitchFamily="34" charset="0"/>
              </a:rPr>
              <a:pPr algn="r"/>
              <a:t>5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ĐỘC LẬP TUYẾN TÍNH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eaLnBrk="1" hangingPunct="1"/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phép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đổi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trên</a:t>
            </a:r>
            <a:r>
              <a:rPr lang="en-US" altLang="en-US" sz="2800" dirty="0"/>
              <a:t>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bổ</a:t>
            </a:r>
            <a:r>
              <a:rPr lang="en-US" altLang="en-US" sz="2800" dirty="0"/>
              <a:t> sung </a:t>
            </a:r>
            <a:r>
              <a:rPr lang="en-US" altLang="en-US" sz="2800" dirty="0" err="1"/>
              <a:t>cho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thấy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rằng</a:t>
            </a:r>
            <a:r>
              <a:rPr lang="en-US" altLang="en-US" sz="2800" dirty="0"/>
              <a:t> </a:t>
            </a:r>
          </a:p>
          <a:p>
            <a:pPr eaLnBrk="1" hangingPunct="1"/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     .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i="1" dirty="0"/>
              <a:t>x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vi-VN" altLang="en-US" sz="2800" dirty="0"/>
              <a:t>biến cơ sở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i="1" dirty="0">
                <a:solidFill>
                  <a:srgbClr val="0000FF"/>
                </a:solidFill>
              </a:rPr>
              <a:t>x</a:t>
            </a:r>
            <a:r>
              <a:rPr lang="en-US" altLang="en-US" sz="2800" baseline="-25000" dirty="0">
                <a:solidFill>
                  <a:srgbClr val="0000FF"/>
                </a:solidFill>
              </a:rPr>
              <a:t>3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tự</a:t>
            </a:r>
            <a:r>
              <a:rPr lang="en-US" altLang="en-US" sz="2800" dirty="0">
                <a:solidFill>
                  <a:srgbClr val="0000FF"/>
                </a:solidFill>
              </a:rPr>
              <a:t> do</a:t>
            </a:r>
            <a:r>
              <a:rPr lang="en-US" altLang="en-US" sz="2800" dirty="0"/>
              <a:t>. </a:t>
            </a:r>
          </a:p>
          <a:p>
            <a:pPr eaLnBrk="1" hangingPunct="1"/>
            <a:r>
              <a:rPr lang="en-US" altLang="en-US" sz="2800" dirty="0" err="1"/>
              <a:t>Mỗi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giá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trị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không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 </a:t>
            </a:r>
            <a:r>
              <a:rPr lang="en-US" altLang="en-US" sz="2800" dirty="0" err="1"/>
              <a:t>xác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định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vi-VN" altLang="en-US" sz="2800" dirty="0"/>
              <a:t>nghiệm không tầm thường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(1).</a:t>
            </a:r>
          </a:p>
          <a:p>
            <a:pPr eaLnBrk="1" hangingPunct="1"/>
            <a:r>
              <a:rPr lang="en-US" altLang="en-US" sz="2800" dirty="0" err="1"/>
              <a:t>Vì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vậy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phụ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thuộc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tuyến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.</a:t>
            </a:r>
          </a:p>
          <a:p>
            <a:pPr eaLnBrk="1" hangingPunct="1"/>
            <a:endParaRPr lang="en-US" altLang="en-US" sz="2800" dirty="0"/>
          </a:p>
        </p:txBody>
      </p:sp>
      <p:graphicFrame>
        <p:nvGraphicFramePr>
          <p:cNvPr id="655364" name="Object 4"/>
          <p:cNvGraphicFramePr>
            <a:graphicFrameLocks noChangeAspect="1"/>
          </p:cNvGraphicFramePr>
          <p:nvPr/>
        </p:nvGraphicFramePr>
        <p:xfrm>
          <a:off x="2032000" y="2209800"/>
          <a:ext cx="54737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3" imgW="5473700" imgH="1778000" progId="">
                  <p:embed/>
                </p:oleObj>
              </mc:Choice>
              <mc:Fallback>
                <p:oleObj name="Equation" r:id="rId3" imgW="5473700" imgH="177800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2209800"/>
                        <a:ext cx="54737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00550" y="2867967"/>
            <a:ext cx="3429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~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1.7- </a:t>
            </a:r>
            <a:fld id="{C42A1C67-47F9-4CA3-BE6A-D3045688B4EB}" type="slidenum">
              <a:rPr lang="en-US" altLang="en-US" sz="1200">
                <a:latin typeface="Arial" panose="020B0604020202020204" pitchFamily="34" charset="0"/>
              </a:rPr>
              <a:pPr algn="r"/>
              <a:t>6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ĐỘC LẬP TUYẾN TÍNH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marL="571500" indent="-457200" eaLnBrk="1" hangingPunct="1">
              <a:buFont typeface="Wingdings" panose="05000000000000000000" pitchFamily="2" charset="2"/>
              <a:buAutoNum type="alphaLcPeriod" startAt="2"/>
            </a:pPr>
            <a:r>
              <a:rPr lang="en-US" altLang="en-US" sz="2800" dirty="0" err="1"/>
              <a:t>Để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tìm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quan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phụ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thuộc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tuyến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giữa</a:t>
            </a:r>
            <a:r>
              <a:rPr lang="en-US" altLang="en-US" sz="2800" dirty="0"/>
              <a:t>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hãy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hoàn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tất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rút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gọn</a:t>
            </a:r>
            <a:r>
              <a:rPr lang="en-US" altLang="en-US" sz="2800" dirty="0"/>
              <a:t>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bổ</a:t>
            </a:r>
            <a:r>
              <a:rPr lang="en-US" altLang="en-US" sz="2800" dirty="0"/>
              <a:t> sung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viết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mới</a:t>
            </a:r>
            <a:r>
              <a:rPr lang="en-US" altLang="en-US" sz="2800" dirty="0"/>
              <a:t>:</a:t>
            </a:r>
          </a:p>
          <a:p>
            <a:pPr marL="1371600" lvl="2" indent="-457200" eaLnBrk="1" hangingPunct="1">
              <a:buFont typeface="Wingdings" panose="05000000000000000000" pitchFamily="2" charset="2"/>
              <a:buAutoNum type="alphaLcPeriod" startAt="2"/>
            </a:pPr>
            <a:endParaRPr lang="en-US" altLang="en-US" sz="2800" dirty="0"/>
          </a:p>
          <a:p>
            <a:pPr marL="1371600" lvl="2" indent="-457200" eaLnBrk="1" hangingPunct="1">
              <a:buFont typeface="Wingdings" panose="05000000000000000000" pitchFamily="2" charset="2"/>
              <a:buAutoNum type="alphaLcPeriod" startAt="2"/>
            </a:pPr>
            <a:endParaRPr lang="en-US" altLang="en-US" sz="2800" dirty="0"/>
          </a:p>
          <a:p>
            <a:pPr marL="1371600" lvl="2" indent="-457200" eaLnBrk="1" hangingPunct="1">
              <a:buFont typeface="Wingdings" panose="05000000000000000000" pitchFamily="2" charset="2"/>
              <a:buAutoNum type="alphaLcPeriod" startAt="2"/>
            </a:pPr>
            <a:endParaRPr lang="en-US" altLang="en-US" sz="2800" dirty="0"/>
          </a:p>
          <a:p>
            <a:pPr marL="1371600" lvl="2" indent="-457200" eaLnBrk="1" hangingPunct="1">
              <a:buFont typeface="Wingdings" panose="05000000000000000000" pitchFamily="2" charset="2"/>
              <a:buAutoNum type="alphaLcPeriod" startAt="2"/>
            </a:pPr>
            <a:endParaRPr lang="en-US" altLang="en-US" sz="2800" dirty="0"/>
          </a:p>
          <a:p>
            <a:pPr marL="609600" indent="-609600" eaLnBrk="1" hangingPunct="1"/>
            <a:r>
              <a:rPr lang="en-US" altLang="en-US" sz="2800" dirty="0"/>
              <a:t>Do </a:t>
            </a:r>
            <a:r>
              <a:rPr lang="en-US" altLang="en-US" sz="2800" dirty="0" err="1"/>
              <a:t>đó</a:t>
            </a:r>
            <a:r>
              <a:rPr lang="en-US" altLang="en-US" sz="2800" dirty="0"/>
              <a:t>,             ,             ,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tự</a:t>
            </a:r>
            <a:r>
              <a:rPr lang="en-US" altLang="en-US" sz="2800" dirty="0"/>
              <a:t> do.</a:t>
            </a:r>
          </a:p>
          <a:p>
            <a:pPr marL="609600" indent="-609600" eaLnBrk="1" hangingPunct="1"/>
            <a:r>
              <a:rPr lang="en-US" altLang="en-US" sz="2800" dirty="0" err="1"/>
              <a:t>Chọn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giá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trị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khác</a:t>
            </a:r>
            <a:r>
              <a:rPr lang="en-US" altLang="en-US" sz="2800" dirty="0"/>
              <a:t> 0 </a:t>
            </a:r>
            <a:r>
              <a:rPr lang="en-US" altLang="en-US" sz="2800" dirty="0" err="1"/>
              <a:t>tùy</a:t>
            </a:r>
            <a:r>
              <a:rPr lang="en-US" altLang="en-US" sz="2800" dirty="0"/>
              <a:t> ý </a:t>
            </a:r>
            <a:r>
              <a:rPr lang="en-US" altLang="en-US" sz="2800" dirty="0" err="1"/>
              <a:t>cho</a:t>
            </a:r>
            <a:r>
              <a:rPr lang="en-US" altLang="en-US" sz="2800" dirty="0"/>
              <a:t>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3</a:t>
            </a:r>
            <a:r>
              <a:rPr lang="en-US" altLang="en-US" sz="2800" dirty="0">
                <a:cs typeface="Times New Roman" panose="02020603050405020304" pitchFamily="18" charset="0"/>
              </a:rPr>
              <a:t>-ví </a:t>
            </a:r>
            <a:r>
              <a:rPr lang="en-US" altLang="en-US" sz="2800" dirty="0" err="1">
                <a:cs typeface="Times New Roman" panose="02020603050405020304" pitchFamily="18" charset="0"/>
              </a:rPr>
              <a:t>dụ</a:t>
            </a:r>
            <a:r>
              <a:rPr lang="en-US" altLang="en-US" sz="2800" dirty="0"/>
              <a:t>,          . </a:t>
            </a:r>
          </a:p>
          <a:p>
            <a:pPr marL="609600" indent="-609600" eaLnBrk="1" hangingPunct="1"/>
            <a:r>
              <a:rPr lang="en-US" altLang="en-US" sz="2800" dirty="0" err="1"/>
              <a:t>Khi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đó</a:t>
            </a:r>
            <a:r>
              <a:rPr lang="en-US" altLang="en-US" sz="2800" dirty="0"/>
              <a:t>            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             .</a:t>
            </a:r>
          </a:p>
        </p:txBody>
      </p:sp>
      <p:graphicFrame>
        <p:nvGraphicFramePr>
          <p:cNvPr id="656388" name="Object 4"/>
          <p:cNvGraphicFramePr>
            <a:graphicFrameLocks noChangeAspect="1"/>
          </p:cNvGraphicFramePr>
          <p:nvPr/>
        </p:nvGraphicFramePr>
        <p:xfrm>
          <a:off x="2286000" y="2667000"/>
          <a:ext cx="25527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4" name="Equation" r:id="rId3" imgW="2552700" imgH="1778000" progId="">
                  <p:embed/>
                </p:oleObj>
              </mc:Choice>
              <mc:Fallback>
                <p:oleObj name="Equation" r:id="rId3" imgW="2552700" imgH="1778000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667000"/>
                        <a:ext cx="25527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389" name="Object 5"/>
          <p:cNvGraphicFramePr>
            <a:graphicFrameLocks noChangeAspect="1"/>
          </p:cNvGraphicFramePr>
          <p:nvPr/>
        </p:nvGraphicFramePr>
        <p:xfrm>
          <a:off x="5486400" y="2743200"/>
          <a:ext cx="18288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5" name="Equation" r:id="rId5" imgW="1828800" imgH="1625600" progId="">
                  <p:embed/>
                </p:oleObj>
              </mc:Choice>
              <mc:Fallback>
                <p:oleObj name="Equation" r:id="rId5" imgW="1828800" imgH="1625600" progId="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743200"/>
                        <a:ext cx="1828800" cy="162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3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303718"/>
              </p:ext>
            </p:extLst>
          </p:nvPr>
        </p:nvGraphicFramePr>
        <p:xfrm>
          <a:off x="2286000" y="4648200"/>
          <a:ext cx="10668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6" name="Equation" r:id="rId7" imgW="1231366" imgH="482391" progId="">
                  <p:embed/>
                </p:oleObj>
              </mc:Choice>
              <mc:Fallback>
                <p:oleObj name="Equation" r:id="rId7" imgW="1231366" imgH="482391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648200"/>
                        <a:ext cx="1066800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3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575517"/>
              </p:ext>
            </p:extLst>
          </p:nvPr>
        </p:nvGraphicFramePr>
        <p:xfrm>
          <a:off x="3429000" y="4635500"/>
          <a:ext cx="11430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7" name="Equation" r:id="rId9" imgW="1295400" imgH="482600" progId="">
                  <p:embed/>
                </p:oleObj>
              </mc:Choice>
              <mc:Fallback>
                <p:oleObj name="Equation" r:id="rId9" imgW="1295400" imgH="482600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635500"/>
                        <a:ext cx="11430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3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06733"/>
              </p:ext>
            </p:extLst>
          </p:nvPr>
        </p:nvGraphicFramePr>
        <p:xfrm>
          <a:off x="7315200" y="5156200"/>
          <a:ext cx="838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8" name="Equation" r:id="rId11" imgW="939392" imgH="482391" progId="">
                  <p:embed/>
                </p:oleObj>
              </mc:Choice>
              <mc:Fallback>
                <p:oleObj name="Equation" r:id="rId11" imgW="939392" imgH="482391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156200"/>
                        <a:ext cx="8382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3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875174"/>
              </p:ext>
            </p:extLst>
          </p:nvPr>
        </p:nvGraphicFramePr>
        <p:xfrm>
          <a:off x="2209800" y="5664200"/>
          <a:ext cx="9906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9" name="Equation" r:id="rId13" imgW="1091726" imgH="482391" progId="">
                  <p:embed/>
                </p:oleObj>
              </mc:Choice>
              <mc:Fallback>
                <p:oleObj name="Equation" r:id="rId13" imgW="1091726" imgH="482391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664200"/>
                        <a:ext cx="99060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3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531160"/>
              </p:ext>
            </p:extLst>
          </p:nvPr>
        </p:nvGraphicFramePr>
        <p:xfrm>
          <a:off x="3733800" y="5638800"/>
          <a:ext cx="11430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0" name="Equation" r:id="rId15" imgW="1193800" imgH="482600" progId="">
                  <p:embed/>
                </p:oleObj>
              </mc:Choice>
              <mc:Fallback>
                <p:oleObj name="Equation" r:id="rId15" imgW="1193800" imgH="482600" progId="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638800"/>
                        <a:ext cx="1143000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1.7- </a:t>
            </a:r>
            <a:fld id="{3E7A4B86-609E-486E-821C-DBF4ACCEF7B2}" type="slidenum">
              <a:rPr lang="en-US" altLang="en-US" sz="1200">
                <a:latin typeface="Arial" panose="020B0604020202020204" pitchFamily="34" charset="0"/>
              </a:rPr>
              <a:pPr algn="r"/>
              <a:t>7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ĐỘC LẬP TUYẾN TÍNH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err="1"/>
              <a:t>Thế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giá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trị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này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vào</a:t>
            </a:r>
            <a:r>
              <a:rPr lang="en-US" altLang="en-US" sz="2800" dirty="0"/>
              <a:t> </a:t>
            </a:r>
            <a:r>
              <a:rPr lang="vi-VN" altLang="en-US" sz="2800" dirty="0"/>
              <a:t>phương trình</a:t>
            </a:r>
            <a:r>
              <a:rPr lang="en-US" altLang="en-US" sz="2800" dirty="0"/>
              <a:t> (1)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vi-VN" altLang="en-US" sz="2800" dirty="0"/>
              <a:t>phương trình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dưới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đây</a:t>
            </a:r>
            <a:r>
              <a:rPr lang="en-US" altLang="en-US" sz="2800" dirty="0"/>
              <a:t>.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 err="1"/>
              <a:t>Đây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(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vô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số</a:t>
            </a:r>
            <a:r>
              <a:rPr lang="en-US" altLang="en-US" sz="2800" dirty="0"/>
              <a:t>) </a:t>
            </a:r>
            <a:r>
              <a:rPr lang="en-US" altLang="en-US" sz="2800" dirty="0" err="1"/>
              <a:t>quan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phụ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thuộc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tuyến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giữa</a:t>
            </a:r>
            <a:r>
              <a:rPr lang="en-US" altLang="en-US" sz="2800" dirty="0"/>
              <a:t>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 and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.</a:t>
            </a:r>
          </a:p>
        </p:txBody>
      </p:sp>
      <p:graphicFrame>
        <p:nvGraphicFramePr>
          <p:cNvPr id="65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515073"/>
              </p:ext>
            </p:extLst>
          </p:nvPr>
        </p:nvGraphicFramePr>
        <p:xfrm>
          <a:off x="3124200" y="2794000"/>
          <a:ext cx="3162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Equation" r:id="rId3" imgW="3162300" imgH="482600" progId="">
                  <p:embed/>
                </p:oleObj>
              </mc:Choice>
              <mc:Fallback>
                <p:oleObj name="Equation" r:id="rId3" imgW="3162300" imgH="48260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794000"/>
                        <a:ext cx="31623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1.7- </a:t>
            </a:r>
            <a:fld id="{55511380-9468-4EAA-A281-7E704B8F221D}" type="slidenum">
              <a:rPr lang="en-US" altLang="en-US" sz="1200">
                <a:latin typeface="Arial" panose="020B0604020202020204" pitchFamily="34" charset="0"/>
              </a:rPr>
              <a:pPr algn="r"/>
              <a:t>8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SỰ ĐỘC LẬP TUYẾN TÍNH CỦA CÁC  VECTƠ CỘT TRONG MA TRẬN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err="1"/>
              <a:t>Giả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sử</a:t>
            </a:r>
            <a:r>
              <a:rPr lang="en-US" altLang="en-US" sz="2800" dirty="0"/>
              <a:t> ta </a:t>
            </a:r>
            <a:r>
              <a:rPr lang="en-US" altLang="en-US" sz="2800" dirty="0" err="1"/>
              <a:t>bắt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đầu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                    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</a:t>
            </a:r>
            <a:r>
              <a:rPr lang="en-US" altLang="en-US" sz="2800" dirty="0" err="1"/>
              <a:t>thay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vì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tập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hợp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gồm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vi-VN" altLang="en-US" sz="2800" dirty="0"/>
              <a:t>vectơ</a:t>
            </a:r>
            <a:r>
              <a:rPr lang="en-US" altLang="en-US" sz="2800" dirty="0"/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P</a:t>
            </a:r>
            <a:r>
              <a:rPr lang="vi-VN" altLang="en-US" sz="2800" dirty="0"/>
              <a:t>hương trình ma trận</a:t>
            </a:r>
            <a:r>
              <a:rPr lang="en-US" altLang="en-US" sz="2800" dirty="0"/>
              <a:t>             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viết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bởi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i="1" dirty="0" err="1"/>
              <a:t>Mỗi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quan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hệ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phụ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thuộc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tuyến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tính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giữa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các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cột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của</a:t>
            </a:r>
            <a:r>
              <a:rPr lang="en-US" altLang="en-US" sz="2800" i="1" dirty="0"/>
              <a:t> A </a:t>
            </a:r>
            <a:r>
              <a:rPr lang="en-US" altLang="en-US" sz="2800" i="1" dirty="0" err="1"/>
              <a:t>tương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ứng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với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một</a:t>
            </a:r>
            <a:r>
              <a:rPr lang="en-US" altLang="en-US" sz="2800" i="1" dirty="0"/>
              <a:t> </a:t>
            </a:r>
            <a:r>
              <a:rPr lang="vi-VN" altLang="en-US" sz="2800" i="1" dirty="0">
                <a:solidFill>
                  <a:srgbClr val="0000FF"/>
                </a:solidFill>
              </a:rPr>
              <a:t>nghiệm không tầm thường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của</a:t>
            </a:r>
            <a:r>
              <a:rPr lang="en-US" altLang="en-US" sz="2800" dirty="0"/>
              <a:t>             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độc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lập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tuyến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nếu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chỉ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nếu</a:t>
            </a:r>
            <a:r>
              <a:rPr lang="en-US" altLang="en-US" sz="2800" dirty="0"/>
              <a:t> </a:t>
            </a:r>
            <a:r>
              <a:rPr lang="vi-VN" altLang="en-US" sz="2800" dirty="0"/>
              <a:t>phương trình</a:t>
            </a:r>
            <a:r>
              <a:rPr lang="en-US" altLang="en-US" sz="2800" dirty="0"/>
              <a:t>               </a:t>
            </a:r>
            <a:r>
              <a:rPr lang="en-US" altLang="en-US" sz="2800" dirty="0" err="1"/>
              <a:t>chỉ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vi-VN" altLang="en-US" sz="2800" dirty="0">
                <a:solidFill>
                  <a:srgbClr val="0000FF"/>
                </a:solidFill>
              </a:rPr>
              <a:t>nghiệm tầm thường</a:t>
            </a:r>
            <a:r>
              <a:rPr lang="en-US" altLang="en-US" sz="2800" dirty="0"/>
              <a:t>. </a:t>
            </a:r>
          </a:p>
        </p:txBody>
      </p:sp>
      <p:graphicFrame>
        <p:nvGraphicFramePr>
          <p:cNvPr id="658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594227"/>
              </p:ext>
            </p:extLst>
          </p:nvPr>
        </p:nvGraphicFramePr>
        <p:xfrm>
          <a:off x="5727700" y="1117600"/>
          <a:ext cx="2730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8" name="Equation" r:id="rId3" imgW="2730500" imgH="558800" progId="">
                  <p:embed/>
                </p:oleObj>
              </mc:Choice>
              <mc:Fallback>
                <p:oleObj name="Equation" r:id="rId3" imgW="2730500" imgH="558800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1117600"/>
                        <a:ext cx="27305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8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852655"/>
              </p:ext>
            </p:extLst>
          </p:nvPr>
        </p:nvGraphicFramePr>
        <p:xfrm>
          <a:off x="3975100" y="2603500"/>
          <a:ext cx="1130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9" name="Equation" r:id="rId5" imgW="1129810" imgH="342751" progId="">
                  <p:embed/>
                </p:oleObj>
              </mc:Choice>
              <mc:Fallback>
                <p:oleObj name="Equation" r:id="rId5" imgW="1129810" imgH="342751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00" y="2603500"/>
                        <a:ext cx="11303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8438" name="Object 6"/>
          <p:cNvGraphicFramePr>
            <a:graphicFrameLocks noChangeAspect="1"/>
          </p:cNvGraphicFramePr>
          <p:nvPr/>
        </p:nvGraphicFramePr>
        <p:xfrm>
          <a:off x="2895600" y="3035300"/>
          <a:ext cx="3911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0" name="Equation" r:id="rId7" imgW="3911600" imgH="482600" progId="">
                  <p:embed/>
                </p:oleObj>
              </mc:Choice>
              <mc:Fallback>
                <p:oleObj name="Equation" r:id="rId7" imgW="3911600" imgH="482600" progId="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035300"/>
                        <a:ext cx="3911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84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738100"/>
              </p:ext>
            </p:extLst>
          </p:nvPr>
        </p:nvGraphicFramePr>
        <p:xfrm>
          <a:off x="3746500" y="4838700"/>
          <a:ext cx="1130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1" name="Equation" r:id="rId9" imgW="1129810" imgH="342751" progId="">
                  <p:embed/>
                </p:oleObj>
              </mc:Choice>
              <mc:Fallback>
                <p:oleObj name="Equation" r:id="rId9" imgW="1129810" imgH="342751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4838700"/>
                        <a:ext cx="11303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84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62693"/>
              </p:ext>
            </p:extLst>
          </p:nvPr>
        </p:nvGraphicFramePr>
        <p:xfrm>
          <a:off x="2832100" y="5728299"/>
          <a:ext cx="1130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2" name="Equation" r:id="rId11" imgW="1129810" imgH="342751" progId="">
                  <p:embed/>
                </p:oleObj>
              </mc:Choice>
              <mc:Fallback>
                <p:oleObj name="Equation" r:id="rId11" imgW="1129810" imgH="342751" progId="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5728299"/>
                        <a:ext cx="11303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1.7- </a:t>
            </a:r>
            <a:fld id="{3EAEC5A2-65B7-4A19-BCD1-43F55E4054D0}" type="slidenum">
              <a:rPr lang="en-US" altLang="en-US" sz="1200">
                <a:latin typeface="Arial" panose="020B0604020202020204" pitchFamily="34" charset="0"/>
              </a:rPr>
              <a:pPr algn="r"/>
              <a:t>9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TẬP HỢP GỒM MỘT HOẶC HAI </a:t>
            </a:r>
            <a:r>
              <a:rPr lang="vi-VN" altLang="en-US" dirty="0"/>
              <a:t>VECTƠ</a:t>
            </a:r>
            <a:endParaRPr lang="en-US" altLang="en-US" dirty="0"/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tập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hợp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chứa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duy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nhất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vi-VN" altLang="en-US" sz="2800" dirty="0"/>
              <a:t>vectơ</a:t>
            </a:r>
            <a:r>
              <a:rPr lang="en-US" altLang="en-US" sz="2800" dirty="0"/>
              <a:t> – </a:t>
            </a:r>
            <a:r>
              <a:rPr lang="en-US" altLang="en-US" sz="2800" dirty="0" err="1"/>
              <a:t>chẳng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hạn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dirty="0"/>
              <a:t> –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độc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lập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tuyến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nếu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chỉ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nếu</a:t>
            </a:r>
            <a:r>
              <a:rPr lang="en-US" altLang="en-US" sz="2800" dirty="0"/>
              <a:t> </a:t>
            </a:r>
            <a:r>
              <a:rPr lang="en-US" altLang="en-US" sz="2800" b="1" dirty="0"/>
              <a:t>v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khác</a:t>
            </a:r>
            <a:r>
              <a:rPr lang="en-US" altLang="en-US" sz="2800" dirty="0"/>
              <a:t> </a:t>
            </a:r>
            <a:r>
              <a:rPr lang="vi-VN" altLang="en-US" sz="2800" dirty="0"/>
              <a:t>vectơ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không</a:t>
            </a:r>
            <a:r>
              <a:rPr lang="en-US" altLang="en-US" sz="2800" dirty="0"/>
              <a:t>.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 err="1"/>
              <a:t>Đây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vì</a:t>
            </a:r>
            <a:r>
              <a:rPr lang="en-US" altLang="en-US" sz="2800" dirty="0"/>
              <a:t> </a:t>
            </a:r>
            <a:r>
              <a:rPr lang="vi-VN" altLang="en-US" sz="2800" dirty="0"/>
              <a:t>phương trình vectơ</a:t>
            </a:r>
            <a:r>
              <a:rPr lang="en-US" altLang="en-US" sz="2800" dirty="0"/>
              <a:t>              </a:t>
            </a:r>
            <a:r>
              <a:rPr lang="en-US" altLang="en-US" sz="2800" dirty="0" err="1"/>
              <a:t>chỉ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vi-VN" altLang="en-US" sz="2800" dirty="0"/>
              <a:t>nghiệm tầm thường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khi</a:t>
            </a:r>
            <a:r>
              <a:rPr lang="en-US" altLang="en-US" sz="2800" dirty="0"/>
              <a:t>          .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V</a:t>
            </a:r>
            <a:r>
              <a:rPr lang="vi-VN" altLang="en-US" sz="2800" dirty="0"/>
              <a:t>ectơ</a:t>
            </a:r>
            <a:r>
              <a:rPr lang="en-US" altLang="en-US" sz="2800" dirty="0"/>
              <a:t> 0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phụ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thuộc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tuyến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vì</a:t>
            </a:r>
            <a:r>
              <a:rPr lang="en-US" altLang="en-US" sz="2800" dirty="0"/>
              <a:t>             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vô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số</a:t>
            </a:r>
            <a:r>
              <a:rPr lang="en-US" altLang="en-US" sz="2800" dirty="0"/>
              <a:t> </a:t>
            </a:r>
            <a:r>
              <a:rPr lang="vi-VN" altLang="en-US" sz="2800" dirty="0"/>
              <a:t>nghiệm không tầm thường</a:t>
            </a:r>
            <a:r>
              <a:rPr lang="en-US" altLang="en-US" sz="2800" dirty="0"/>
              <a:t>.</a:t>
            </a:r>
          </a:p>
        </p:txBody>
      </p:sp>
      <p:graphicFrame>
        <p:nvGraphicFramePr>
          <p:cNvPr id="65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306574"/>
              </p:ext>
            </p:extLst>
          </p:nvPr>
        </p:nvGraphicFramePr>
        <p:xfrm>
          <a:off x="5073650" y="3527425"/>
          <a:ext cx="1117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4" name="Equation" r:id="rId3" imgW="1117115" imgH="482391" progId="">
                  <p:embed/>
                </p:oleObj>
              </mc:Choice>
              <mc:Fallback>
                <p:oleObj name="Equation" r:id="rId3" imgW="1117115" imgH="482391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3527425"/>
                        <a:ext cx="1117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9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219426"/>
              </p:ext>
            </p:extLst>
          </p:nvPr>
        </p:nvGraphicFramePr>
        <p:xfrm>
          <a:off x="3124200" y="4000500"/>
          <a:ext cx="850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5" name="Equation" r:id="rId5" imgW="850531" imgH="342751" progId="">
                  <p:embed/>
                </p:oleObj>
              </mc:Choice>
              <mc:Fallback>
                <p:oleObj name="Equation" r:id="rId5" imgW="850531" imgH="342751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000500"/>
                        <a:ext cx="8509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9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333937"/>
              </p:ext>
            </p:extLst>
          </p:nvPr>
        </p:nvGraphicFramePr>
        <p:xfrm>
          <a:off x="5727700" y="5003800"/>
          <a:ext cx="1130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6" name="Equation" r:id="rId7" imgW="1129810" imgH="482391" progId="">
                  <p:embed/>
                </p:oleObj>
              </mc:Choice>
              <mc:Fallback>
                <p:oleObj name="Equation" r:id="rId7" imgW="1129810" imgH="482391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5003800"/>
                        <a:ext cx="11303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lides V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12355</TotalTime>
  <Words>1367</Words>
  <Application>Microsoft Office PowerPoint</Application>
  <PresentationFormat>On-screen Show (4:3)</PresentationFormat>
  <Paragraphs>168</Paragraphs>
  <Slides>20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Narrow</vt:lpstr>
      <vt:lpstr>Bookshelf Symbol 2</vt:lpstr>
      <vt:lpstr>Cambria Math</vt:lpstr>
      <vt:lpstr>Symbol</vt:lpstr>
      <vt:lpstr>Times New Roman</vt:lpstr>
      <vt:lpstr>Wingdings</vt:lpstr>
      <vt:lpstr>Blends</vt:lpstr>
      <vt:lpstr>Equation</vt:lpstr>
      <vt:lpstr>Hệ Phương Trình Tuyến Tính trong Đại số Tuyến Tính</vt:lpstr>
      <vt:lpstr>ĐỘC LẬP TUYẾN TÍNH</vt:lpstr>
      <vt:lpstr>ĐỘC LẬP TUYẾN TÍNH</vt:lpstr>
      <vt:lpstr>ĐỘC LẬP TUYẾN TÍNH</vt:lpstr>
      <vt:lpstr>ĐỘC LẬP TUYẾN TÍNH</vt:lpstr>
      <vt:lpstr>ĐỘC LẬP TUYẾN TÍNH</vt:lpstr>
      <vt:lpstr>ĐỘC LẬP TUYẾN TÍNH</vt:lpstr>
      <vt:lpstr>SỰ ĐỘC LẬP TUYẾN TÍNH CỦA CÁC  VECTƠ CỘT TRONG MA TRẬN</vt:lpstr>
      <vt:lpstr>TẬP HỢP GỒM MỘT HOẶC HAI VECTƠ</vt:lpstr>
      <vt:lpstr>TẬP HỢP GỒM MỘT HOẶC HAI VECTƠ</vt:lpstr>
      <vt:lpstr>TẬP HỢP GỒM MỘT HOẶC HAI VECTƠ</vt:lpstr>
      <vt:lpstr>TẬP HỢP GỒM MỘT HOẶC HAI VECTƠ</vt:lpstr>
      <vt:lpstr>TẬP HỢP GỒM MỘT HOẶC HAI VECTƠ</vt:lpstr>
      <vt:lpstr>TẬP HỢP GỒM MỘT HOẶC HAI VECTƠ</vt:lpstr>
      <vt:lpstr>TẬP HỢP GỒM MỘT HOẶC HAI VECTƠ</vt:lpstr>
      <vt:lpstr>TẬP HỢP GỒM MỘT HOẶC HAI VECTƠ</vt:lpstr>
      <vt:lpstr>TẬP HỢP GỒM MỘT HOẶC HAI VECTƠ</vt:lpstr>
      <vt:lpstr>TẬP HỢP GỒM MỘT HOẶC HAI VECTƠ</vt:lpstr>
      <vt:lpstr>TẬP HỢP GỒM MỘT HOẶC HAI VECTƠ</vt:lpstr>
      <vt:lpstr>TẬP HỢP GỒM MỘT HOẶC HAI VECTƠ</vt:lpstr>
    </vt:vector>
  </TitlesOfParts>
  <Company>© 2012 Pearson Education, Inc. All rights reserved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Võ Thanh Tùng</cp:lastModifiedBy>
  <cp:revision>855</cp:revision>
  <dcterms:created xsi:type="dcterms:W3CDTF">2005-10-22T18:34:54Z</dcterms:created>
  <dcterms:modified xsi:type="dcterms:W3CDTF">2016-07-26T09:51:54Z</dcterms:modified>
</cp:coreProperties>
</file>