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CC7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6" autoAdjust="0"/>
    <p:restoredTop sz="98725" autoAdjust="0"/>
  </p:normalViewPr>
  <p:slideViewPr>
    <p:cSldViewPr>
      <p:cViewPr varScale="1">
        <p:scale>
          <a:sx n="92" d="100"/>
          <a:sy n="92" d="100"/>
        </p:scale>
        <p:origin x="1085" y="7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16736-1E33-4FD5-B9A9-862C783DB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045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C09A8A91-836A-4B5A-A482-E39089CE09F8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41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792A8572-D070-40B8-A791-96FDE867826C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62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earson_ppt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92850"/>
            <a:ext cx="129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2"/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14" descr="Pink tissue paper"/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" name="Text Box 15" descr="Pink tissue paper"/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1.8</a:t>
            </a: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3"/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31"/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1143000 w 96"/>
              <a:gd name="T3" fmla="*/ 0 h 192"/>
              <a:gd name="T4" fmla="*/ 1143000 w 96"/>
              <a:gd name="T5" fmla="*/ 6096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13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78239" y="2171071"/>
            <a:ext cx="3095861" cy="38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440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B687D711-ED06-4792-8DB0-E61524F268F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1272369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752A8872-7AAC-477C-A911-CC6C09A77E4C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27926603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CCD19843-0CFF-420B-BA1A-3DC33DAFDE6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41497535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B4DE0B21-513E-4099-B2DD-014E88704D3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6834332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CCEF22EC-F603-4C8D-A9A3-C4220E4B35C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549533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F2B53DFD-5931-4886-8E6F-8C2769F791F2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1984417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EC041127-E165-4BC3-AF54-83242CE9C817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33050218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5E827B2D-19E2-4272-8510-97119848F8F4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4922517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715E6F6D-A653-409E-85B2-AF53E2A0AA55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2652355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983E3D0A-D3C2-4DB6-88A8-4E97946F5B7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3244162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5348CE5E-EB21-4DB9-9B51-C41881212021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41330909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Slide 1.8- </a:t>
            </a:r>
            <a:fld id="{317561F3-0141-42E3-A843-5FACEB9107FA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 typeface="Symbol" panose="05050102010706020507" pitchFamily="18" charset="2"/>
              <a:buNone/>
              <a:defRPr sz="1200" smtClean="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 © 2012 Pearson Education, Ltd.</a:t>
            </a:r>
          </a:p>
        </p:txBody>
      </p:sp>
      <p:sp>
        <p:nvSpPr>
          <p:cNvPr id="1030" name="Line 13"/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51.pn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endParaRPr lang="en-US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GIỚI THIỆU VỀ PHÉP BIẾN ĐỔI TUYẾN TÍNH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77B16A8D-136D-474D-A0ED-D6FA4E389B35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PHÉP BIẾN ĐỔI TRƯỢT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382000" cy="5334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endParaRPr lang="en-US" altLang="en-US" sz="2800" b="1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b="1" dirty="0" err="1"/>
                  <a:t>Ví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dụ</a:t>
                </a:r>
                <a:r>
                  <a:rPr lang="en-US" altLang="en-US" sz="2800" b="1" dirty="0"/>
                  <a:t> 3:</a:t>
                </a:r>
                <a:r>
                  <a:rPr lang="en-US" altLang="en-US" sz="2800" dirty="0"/>
                  <a:t> Cho                      .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altLang="en-US" sz="2800" dirty="0"/>
                  <a:t>    </a:t>
                </a:r>
                <a:r>
                  <a:rPr lang="en-US" altLang="en-US" sz="2800" dirty="0" err="1"/>
                  <a:t>xác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bởi</a:t>
                </a:r>
                <a:r>
                  <a:rPr lang="en-US" altLang="en-US" sz="2800" dirty="0"/>
                  <a:t>                    </a:t>
                </a:r>
                <a:r>
                  <a:rPr lang="vi-VN" altLang="en-US" sz="2800" dirty="0"/>
                  <a:t>được gọi 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b="1" dirty="0"/>
                  <a:t>phép biến</a:t>
                </a:r>
                <a:r>
                  <a:rPr lang="en-US" altLang="en-US" sz="2800" b="1" dirty="0"/>
                  <a:t>     </a:t>
                </a:r>
                <a:r>
                  <a:rPr lang="vi-VN" altLang="en-US" sz="2800" b="1" dirty="0"/>
                  <a:t>đổi trượt</a:t>
                </a:r>
                <a:r>
                  <a:rPr lang="en-US" altLang="en-US" sz="2800" dirty="0"/>
                  <a:t>.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thể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thấy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rằng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T </a:t>
                </a:r>
                <a:r>
                  <a:rPr lang="en-US" altLang="en-US" sz="2800" dirty="0" err="1"/>
                  <a:t>tác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động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lên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điểm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hình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vuông</a:t>
                </a:r>
                <a:r>
                  <a:rPr lang="en-US" altLang="en-US" sz="2800" dirty="0"/>
                  <a:t>          ở </a:t>
                </a:r>
                <a:r>
                  <a:rPr lang="en-US" altLang="en-US" sz="2800" dirty="0" err="1"/>
                  <a:t>Hình</a:t>
                </a:r>
                <a:r>
                  <a:rPr lang="en-US" altLang="en-US" sz="2800" dirty="0"/>
                  <a:t> 4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slide </a:t>
                </a:r>
                <a:r>
                  <a:rPr lang="en-US" altLang="en-US" sz="2800" dirty="0" err="1"/>
                  <a:t>kế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tiếp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thì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tạo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thành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hình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bình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hành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gạch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chéo</a:t>
                </a:r>
                <a:r>
                  <a:rPr lang="en-US" altLang="en-US" sz="2800" dirty="0"/>
                  <a:t>.             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</p:txBody>
          </p:sp>
        </mc:Choice>
        <mc:Fallback>
          <p:sp>
            <p:nvSpPr>
              <p:cNvPr id="66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382000" cy="5334000"/>
              </a:xfrm>
              <a:blipFill>
                <a:blip r:embed="rId3"/>
                <a:stretch>
                  <a:fillRect l="-1455" r="-1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559641"/>
              </p:ext>
            </p:extLst>
          </p:nvPr>
        </p:nvGraphicFramePr>
        <p:xfrm>
          <a:off x="2971800" y="1295400"/>
          <a:ext cx="1828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4" imgW="1828800" imgH="1143000" progId="">
                  <p:embed/>
                </p:oleObj>
              </mc:Choice>
              <mc:Fallback>
                <p:oleObj name="Equation" r:id="rId4" imgW="1828800" imgH="11430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95400"/>
                        <a:ext cx="1828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08357"/>
              </p:ext>
            </p:extLst>
          </p:nvPr>
        </p:nvGraphicFramePr>
        <p:xfrm>
          <a:off x="2743200" y="2590800"/>
          <a:ext cx="1625600" cy="41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Equation" r:id="rId6" imgW="1701800" imgH="431800" progId="">
                  <p:embed/>
                </p:oleObj>
              </mc:Choice>
              <mc:Fallback>
                <p:oleObj name="Equation" r:id="rId6" imgW="1701800" imgH="4318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1625600" cy="412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48164"/>
              </p:ext>
            </p:extLst>
          </p:nvPr>
        </p:nvGraphicFramePr>
        <p:xfrm>
          <a:off x="2628900" y="4357544"/>
          <a:ext cx="685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Equation" r:id="rId8" imgW="761669" imgH="330057" progId="">
                  <p:embed/>
                </p:oleObj>
              </mc:Choice>
              <mc:Fallback>
                <p:oleObj name="Equation" r:id="rId8" imgW="761669" imgH="330057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357544"/>
                        <a:ext cx="685800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170479C7-CDEF-4F34-B2A8-909809677B20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 dirty="0"/>
              <a:t>PHÉP BIẾN ĐỔI TRƯỢT</a:t>
            </a:r>
            <a:endParaRPr lang="en-US" altLang="en-US" dirty="0"/>
          </a:p>
        </p:txBody>
      </p:sp>
      <p:sp>
        <p:nvSpPr>
          <p:cNvPr id="66253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124200"/>
            <a:ext cx="8229600" cy="3581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Ý </a:t>
            </a:r>
            <a:r>
              <a:rPr lang="en-US" altLang="en-US" sz="2800" dirty="0" err="1"/>
              <a:t>tưởng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mấu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chốt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chứng</a:t>
            </a:r>
            <a:r>
              <a:rPr lang="en-US" altLang="en-US" sz="2800" dirty="0"/>
              <a:t> minh </a:t>
            </a: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đoạn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đoạn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kiểm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góc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vuông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đỉnh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hành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Ví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ảnh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điểm</a:t>
            </a:r>
            <a:r>
              <a:rPr lang="en-US" altLang="en-US" sz="2800" dirty="0"/>
              <a:t>                </a:t>
            </a:r>
            <a:r>
              <a:rPr lang="en-US" altLang="en-US" sz="2800" dirty="0" err="1"/>
              <a:t>là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, </a:t>
            </a:r>
          </a:p>
        </p:txBody>
      </p:sp>
      <p:graphicFrame>
        <p:nvGraphicFramePr>
          <p:cNvPr id="66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05800"/>
              </p:ext>
            </p:extLst>
          </p:nvPr>
        </p:nvGraphicFramePr>
        <p:xfrm>
          <a:off x="3886200" y="4419600"/>
          <a:ext cx="1219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3" imgW="1219200" imgH="1143000" progId="">
                  <p:embed/>
                </p:oleObj>
              </mc:Choice>
              <mc:Fallback>
                <p:oleObj name="Equation" r:id="rId3" imgW="1219200" imgH="11430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19600"/>
                        <a:ext cx="1219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5" name="Object 7"/>
          <p:cNvGraphicFramePr>
            <a:graphicFrameLocks noChangeAspect="1"/>
          </p:cNvGraphicFramePr>
          <p:nvPr/>
        </p:nvGraphicFramePr>
        <p:xfrm>
          <a:off x="1676400" y="5562600"/>
          <a:ext cx="388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5" imgW="3886200" imgH="1143000" progId="">
                  <p:embed/>
                </p:oleObj>
              </mc:Choice>
              <mc:Fallback>
                <p:oleObj name="Equation" r:id="rId5" imgW="3886200" imgH="11430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38862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2539" name="Picture 11" descr="1"/>
          <p:cNvPicPr>
            <a:picLocks noGrp="1" noChangeAspect="1" noChangeArrowheads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143000"/>
            <a:ext cx="7467600" cy="1957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0F4686AF-3DEF-4BE7-B317-1A1E4DA5B7C5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TUYẾN TÍNH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ảnh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       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                               .  </a:t>
            </a:r>
          </a:p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vuông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theo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đẩy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vuông</a:t>
            </a:r>
            <a:r>
              <a:rPr lang="en-US" altLang="en-US" sz="2800" dirty="0"/>
              <a:t> sang </a:t>
            </a:r>
            <a:r>
              <a:rPr lang="en-US" altLang="en-US" sz="2800" dirty="0" err="1"/>
              <a:t>phải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đáy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vẫn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giữ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cố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.</a:t>
            </a:r>
          </a:p>
          <a:p>
            <a:pPr marL="660400" indent="-660400" eaLnBrk="1" hangingPunct="1">
              <a:lnSpc>
                <a:spcPct val="90000"/>
              </a:lnSpc>
            </a:pPr>
            <a:r>
              <a:rPr lang="en-US" altLang="en-US" sz="2800" b="1" dirty="0" err="1"/>
              <a:t>Định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nghĩa</a:t>
            </a:r>
            <a:r>
              <a:rPr lang="en-US" altLang="en-US" sz="2800" b="1" dirty="0"/>
              <a:t>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biến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đổi</a:t>
            </a:r>
            <a:r>
              <a:rPr lang="en-US" altLang="en-US" sz="2800" dirty="0"/>
              <a:t> (hay </a:t>
            </a:r>
            <a:r>
              <a:rPr lang="en-US" altLang="en-US" sz="2800" dirty="0" err="1"/>
              <a:t>ánh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xạ</a:t>
            </a:r>
            <a:r>
              <a:rPr lang="en-US" altLang="en-US" sz="2800" dirty="0"/>
              <a:t>) </a:t>
            </a: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b="1" dirty="0" err="1"/>
              <a:t>tuyến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nếu</a:t>
            </a:r>
            <a:r>
              <a:rPr lang="en-US" altLang="en-US" sz="2800" dirty="0"/>
              <a:t>:</a:t>
            </a:r>
          </a:p>
          <a:p>
            <a:pPr marL="1409700" lvl="2" indent="-495300" eaLnBrk="1" hangingPunct="1">
              <a:lnSpc>
                <a:spcPct val="9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2800" dirty="0"/>
              <a:t>                                       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mọi</a:t>
            </a:r>
            <a:r>
              <a:rPr lang="en-US" altLang="en-US" sz="2800" dirty="0"/>
              <a:t>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miền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;</a:t>
            </a:r>
          </a:p>
          <a:p>
            <a:pPr marL="1409700" lvl="2" indent="-495300" eaLnBrk="1" hangingPunct="1">
              <a:lnSpc>
                <a:spcPct val="90000"/>
              </a:lnSpc>
              <a:buFont typeface="Wingdings" panose="05000000000000000000" pitchFamily="2" charset="2"/>
              <a:buAutoNum type="romanLcPeriod"/>
            </a:pPr>
            <a:r>
              <a:rPr lang="en-US" altLang="en-US" sz="2800" dirty="0"/>
              <a:t>                         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hướng</a:t>
            </a:r>
            <a:r>
              <a:rPr lang="en-US" altLang="en-US" sz="2800" dirty="0"/>
              <a:t> </a:t>
            </a:r>
            <a:r>
              <a:rPr lang="en-US" altLang="en-US" sz="2800" i="1" dirty="0"/>
              <a:t>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mọi</a:t>
            </a:r>
            <a:r>
              <a:rPr lang="en-US" altLang="en-US" sz="2800" dirty="0"/>
              <a:t> </a:t>
            </a:r>
            <a:r>
              <a:rPr lang="en-US" altLang="en-US" sz="2800" b="1" dirty="0"/>
              <a:t>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miền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6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28281"/>
              </p:ext>
            </p:extLst>
          </p:nvPr>
        </p:nvGraphicFramePr>
        <p:xfrm>
          <a:off x="2819400" y="1219200"/>
          <a:ext cx="596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596900" imgH="1143000" progId="">
                  <p:embed/>
                </p:oleObj>
              </mc:Choice>
              <mc:Fallback>
                <p:oleObj name="Equation" r:id="rId3" imgW="596900" imgH="11430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219200"/>
                        <a:ext cx="5969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50976"/>
              </p:ext>
            </p:extLst>
          </p:nvPr>
        </p:nvGraphicFramePr>
        <p:xfrm>
          <a:off x="3962400" y="1219200"/>
          <a:ext cx="2730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5" imgW="2730500" imgH="1143000" progId="">
                  <p:embed/>
                </p:oleObj>
              </mc:Choice>
              <mc:Fallback>
                <p:oleObj name="Equation" r:id="rId5" imgW="2730500" imgH="11430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19200"/>
                        <a:ext cx="27305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2" name="Object 6"/>
          <p:cNvGraphicFramePr>
            <a:graphicFrameLocks noChangeAspect="1"/>
          </p:cNvGraphicFramePr>
          <p:nvPr/>
        </p:nvGraphicFramePr>
        <p:xfrm>
          <a:off x="1752600" y="4610100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7" imgW="3657600" imgH="431800" progId="">
                  <p:embed/>
                </p:oleObj>
              </mc:Choice>
              <mc:Fallback>
                <p:oleObj name="Equation" r:id="rId7" imgW="3657600" imgH="4318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10100"/>
                        <a:ext cx="365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3" name="Object 7"/>
          <p:cNvGraphicFramePr>
            <a:graphicFrameLocks noChangeAspect="1"/>
          </p:cNvGraphicFramePr>
          <p:nvPr/>
        </p:nvGraphicFramePr>
        <p:xfrm>
          <a:off x="1828800" y="5461000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9" imgW="2324100" imgH="431800" progId="">
                  <p:embed/>
                </p:oleObj>
              </mc:Choice>
              <mc:Fallback>
                <p:oleObj name="Equation" r:id="rId9" imgW="2324100" imgH="4318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61000"/>
                        <a:ext cx="232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015C7156-3BB1-4247-9F44-64F547762DC5}" type="slidenum">
              <a:rPr lang="en-US" altLang="en-US" sz="1200">
                <a:latin typeface="Arial" panose="020B0604020202020204" pitchFamily="34" charset="0"/>
              </a:rPr>
              <a:pPr algn="r"/>
              <a:t>13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TUYẾN TÍNH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768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 err="1"/>
                  <a:t>bảo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toàn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phép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cộng</a:t>
                </a:r>
                <a:r>
                  <a:rPr lang="en-US" altLang="en-US" sz="2800" i="1" dirty="0"/>
                  <a:t> </a:t>
                </a:r>
                <a:r>
                  <a:rPr lang="vi-VN" altLang="en-US" sz="2800" i="1" dirty="0"/>
                  <a:t>vectơ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và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phép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nhân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với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vô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hướng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chất</a:t>
                </a:r>
                <a:r>
                  <a:rPr lang="en-US" altLang="en-US" sz="2800" dirty="0"/>
                  <a:t> (</a:t>
                </a:r>
                <a:r>
                  <a:rPr lang="en-US" altLang="en-US" sz="2800" dirty="0" err="1"/>
                  <a:t>i</a:t>
                </a:r>
                <a:r>
                  <a:rPr lang="en-US" altLang="en-US" sz="2800" dirty="0"/>
                  <a:t>) </a:t>
                </a:r>
                <a:r>
                  <a:rPr lang="en-US" altLang="en-US" sz="2800" dirty="0" err="1"/>
                  <a:t>nói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rằng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kết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quả</a:t>
                </a:r>
                <a:r>
                  <a:rPr lang="en-US" altLang="en-US" sz="2800" dirty="0"/>
                  <a:t>                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việc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cộng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rồi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sau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động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giống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động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vào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rồi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sau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cộng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(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)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(</a:t>
                </a:r>
                <a:r>
                  <a:rPr lang="en-US" altLang="en-US" sz="2800" b="1" dirty="0"/>
                  <a:t>v</a:t>
                </a:r>
                <a:r>
                  <a:rPr lang="en-US" altLang="en-US" sz="2800" dirty="0"/>
                  <a:t>)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/>
                  <a:t>Hai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này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dẫn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thông</a:t>
                </a:r>
                <a:r>
                  <a:rPr lang="en-US" altLang="en-US" sz="2800" dirty="0"/>
                  <a:t> tin </a:t>
                </a:r>
                <a:r>
                  <a:rPr lang="en-US" altLang="en-US" sz="2800" dirty="0" err="1"/>
                  <a:t>hữu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ích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sau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đây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T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thì</a:t>
                </a:r>
                <a:endParaRPr lang="en-US" altLang="en-US" sz="28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	 (3)</a:t>
                </a:r>
              </a:p>
            </p:txBody>
          </p:sp>
        </mc:Choice>
        <mc:Fallback>
          <p:sp>
            <p:nvSpPr>
              <p:cNvPr id="66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876800"/>
              </a:xfrm>
              <a:blipFill>
                <a:blip r:embed="rId3"/>
                <a:stretch>
                  <a:fillRect l="-1259" t="-1375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574015"/>
              </p:ext>
            </p:extLst>
          </p:nvPr>
        </p:nvGraphicFramePr>
        <p:xfrm>
          <a:off x="5181600" y="2311400"/>
          <a:ext cx="12954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4" imgW="1371600" imgH="431800" progId="">
                  <p:embed/>
                </p:oleObj>
              </mc:Choice>
              <mc:Fallback>
                <p:oleObj name="Equation" r:id="rId4" imgW="1371600" imgH="4318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311400"/>
                        <a:ext cx="12954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7" name="Object 7"/>
          <p:cNvGraphicFramePr>
            <a:graphicFrameLocks noChangeAspect="1"/>
          </p:cNvGraphicFramePr>
          <p:nvPr/>
        </p:nvGraphicFramePr>
        <p:xfrm>
          <a:off x="3886200" y="5486400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6" imgW="1358310" imgH="431613" progId="">
                  <p:embed/>
                </p:oleObj>
              </mc:Choice>
              <mc:Fallback>
                <p:oleObj name="Equation" r:id="rId6" imgW="1358310" imgH="431613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1358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6A493441-76D5-459C-B9C8-7E8C68EACD87}" type="slidenum">
              <a:rPr lang="en-US" altLang="en-US" sz="1200">
                <a:latin typeface="Arial" panose="020B0604020202020204" pitchFamily="34" charset="0"/>
              </a:rPr>
              <a:pPr algn="r"/>
              <a:t>14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TUYẾN TÍNH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                                      .             	(4)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mọi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miền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xác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hướng</a:t>
            </a:r>
            <a:r>
              <a:rPr lang="en-US" altLang="en-US" sz="2800" dirty="0"/>
              <a:t>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</a:t>
            </a:r>
            <a:r>
              <a:rPr lang="en-US" altLang="en-US" sz="2800" i="1" dirty="0"/>
              <a:t>d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chất</a:t>
            </a:r>
            <a:r>
              <a:rPr lang="en-US" altLang="en-US" sz="2800" dirty="0"/>
              <a:t> (3) </a:t>
            </a:r>
            <a:r>
              <a:rPr lang="en-US" altLang="en-US" sz="2800" dirty="0" err="1"/>
              <a:t>suy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kiện</a:t>
            </a:r>
            <a:r>
              <a:rPr lang="en-US" altLang="en-US" sz="2800" dirty="0"/>
              <a:t> (ii)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vì</a:t>
            </a:r>
            <a:r>
              <a:rPr lang="en-US" altLang="en-US" sz="2800" dirty="0"/>
              <a:t>                                               . </a:t>
            </a:r>
          </a:p>
          <a:p>
            <a:pPr eaLnBrk="1" hangingPunct="1"/>
            <a:r>
              <a:rPr lang="en-US" altLang="en-US" sz="2800" dirty="0" err="1"/>
              <a:t>Tính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chất</a:t>
            </a:r>
            <a:r>
              <a:rPr lang="en-US" altLang="en-US" sz="2800" dirty="0"/>
              <a:t> (4) </a:t>
            </a:r>
            <a:r>
              <a:rPr lang="en-US" altLang="en-US" sz="2800" dirty="0" err="1"/>
              <a:t>cần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cả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i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(ii):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i="1" dirty="0" err="1"/>
              <a:t>Nếu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một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phép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biến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đổi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thỏa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mãn</a:t>
            </a:r>
            <a:r>
              <a:rPr lang="en-US" altLang="en-US" sz="2800" dirty="0"/>
              <a:t> (4)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mọi</a:t>
            </a:r>
            <a:r>
              <a:rPr lang="en-US" altLang="en-US" sz="2800" dirty="0"/>
              <a:t>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</a:t>
            </a:r>
            <a:r>
              <a:rPr lang="en-US" altLang="en-US" sz="2800" i="1" dirty="0"/>
              <a:t>d</a:t>
            </a:r>
            <a:r>
              <a:rPr lang="en-US" altLang="en-US" sz="2800" dirty="0"/>
              <a:t>, </a:t>
            </a:r>
            <a:r>
              <a:rPr lang="en-US" altLang="en-US" sz="2800" i="1" dirty="0" err="1"/>
              <a:t>nó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phải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là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tuyến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tính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(</a:t>
            </a:r>
            <a:r>
              <a:rPr lang="en-US" altLang="en-US" sz="2800" dirty="0" err="1"/>
              <a:t>Đặt</a:t>
            </a:r>
            <a:r>
              <a:rPr lang="en-US" altLang="en-US" sz="2800" dirty="0"/>
              <a:t>                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sự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bảo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toàn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cộng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đặt</a:t>
            </a: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sự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bảo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toàn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phép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với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hướng</a:t>
            </a:r>
            <a:r>
              <a:rPr lang="en-US" altLang="en-US" sz="2800" dirty="0"/>
              <a:t>.)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6628" name="Object 4"/>
          <p:cNvGraphicFramePr>
            <a:graphicFrameLocks noChangeAspect="1"/>
          </p:cNvGraphicFramePr>
          <p:nvPr/>
        </p:nvGraphicFramePr>
        <p:xfrm>
          <a:off x="1346200" y="1282700"/>
          <a:ext cx="445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Equation" r:id="rId3" imgW="4457700" imgH="431800" progId="">
                  <p:embed/>
                </p:oleObj>
              </mc:Choice>
              <mc:Fallback>
                <p:oleObj name="Equation" r:id="rId3" imgW="4457700" imgH="4318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282700"/>
                        <a:ext cx="4457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711403"/>
              </p:ext>
            </p:extLst>
          </p:nvPr>
        </p:nvGraphicFramePr>
        <p:xfrm>
          <a:off x="2057400" y="3200400"/>
          <a:ext cx="408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5" imgW="4089400" imgH="431800" progId="">
                  <p:embed/>
                </p:oleObj>
              </mc:Choice>
              <mc:Fallback>
                <p:oleObj name="Equation" r:id="rId5" imgW="4089400" imgH="4318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408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602911"/>
              </p:ext>
            </p:extLst>
          </p:nvPr>
        </p:nvGraphicFramePr>
        <p:xfrm>
          <a:off x="990600" y="4140200"/>
          <a:ext cx="709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7" imgW="7099300" imgH="431800" progId="">
                  <p:embed/>
                </p:oleObj>
              </mc:Choice>
              <mc:Fallback>
                <p:oleObj name="Equation" r:id="rId7" imgW="7099300" imgH="4318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40200"/>
                        <a:ext cx="7099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126904"/>
              </p:ext>
            </p:extLst>
          </p:nvPr>
        </p:nvGraphicFramePr>
        <p:xfrm>
          <a:off x="1392767" y="5646209"/>
          <a:ext cx="1384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Equation" r:id="rId9" imgW="1383699" imgH="355446" progId="">
                  <p:embed/>
                </p:oleObj>
              </mc:Choice>
              <mc:Fallback>
                <p:oleObj name="Equation" r:id="rId9" imgW="1383699" imgH="355446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767" y="5646209"/>
                        <a:ext cx="1384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31814"/>
              </p:ext>
            </p:extLst>
          </p:nvPr>
        </p:nvGraphicFramePr>
        <p:xfrm>
          <a:off x="7924800" y="5646209"/>
          <a:ext cx="876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Equation" r:id="rId11" imgW="875920" imgH="355446" progId="">
                  <p:embed/>
                </p:oleObj>
              </mc:Choice>
              <mc:Fallback>
                <p:oleObj name="Equation" r:id="rId11" imgW="875920" imgH="355446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646209"/>
                        <a:ext cx="876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2AA0BED9-3960-4E43-AC1D-7EE874C229D6}" type="slidenum">
              <a:rPr lang="en-US" altLang="en-US" sz="1200">
                <a:latin typeface="Arial" panose="020B0604020202020204" pitchFamily="34" charset="0"/>
              </a:rPr>
              <a:pPr algn="r"/>
              <a:t>15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TUYẾN TÍNH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Áp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dụng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nhiều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lần</a:t>
            </a:r>
            <a:r>
              <a:rPr lang="en-US" altLang="en-US" sz="2800" dirty="0"/>
              <a:t> (4)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tổng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quảt</a:t>
            </a:r>
            <a:r>
              <a:rPr lang="en-US" altLang="en-US" sz="2800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	(5)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thuật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vật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lí</a:t>
            </a:r>
            <a:r>
              <a:rPr lang="en-US" altLang="en-US" sz="2800" dirty="0"/>
              <a:t>, (5)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nguyên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lí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chồng</a:t>
            </a:r>
            <a:r>
              <a:rPr lang="en-US" altLang="en-US" sz="2800" i="1" dirty="0"/>
              <a:t> </a:t>
            </a:r>
            <a:r>
              <a:rPr lang="en-US" altLang="en-US" sz="2800" i="1" dirty="0" err="1"/>
              <a:t>chập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Xem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hiệu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thống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 (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), …, </a:t>
            </a:r>
            <a:r>
              <a:rPr lang="en-US" altLang="en-US" sz="2800" i="1" dirty="0"/>
              <a:t>T</a:t>
            </a:r>
            <a:r>
              <a:rPr lang="en-US" altLang="en-US" sz="2800" dirty="0"/>
              <a:t> (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)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hồi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thống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6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0619"/>
              </p:ext>
            </p:extLst>
          </p:nvPr>
        </p:nvGraphicFramePr>
        <p:xfrm>
          <a:off x="1086658" y="2057400"/>
          <a:ext cx="664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3" imgW="6642100" imgH="520700" progId="">
                  <p:embed/>
                </p:oleObj>
              </mc:Choice>
              <mc:Fallback>
                <p:oleObj name="Equation" r:id="rId3" imgW="6642100" imgH="5207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658" y="2057400"/>
                        <a:ext cx="6642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B672C130-FE08-4C9E-B2B7-D063E3160472}" type="slidenum">
              <a:rPr lang="en-US" altLang="en-US" sz="1200">
                <a:latin typeface="Arial" panose="020B0604020202020204" pitchFamily="34" charset="0"/>
              </a:rPr>
              <a:pPr algn="r"/>
              <a:t>16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TUYẾN TÍNH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867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 err="1"/>
                  <a:t>Hệ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thống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thỏa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mãn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nguyên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chồng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đầu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biểu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diễn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như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tổ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hiệu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như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vậy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thì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phản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hồi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hệ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thống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cũng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tổ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phản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hồi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hiệu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đơn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lẻ</a:t>
                </a:r>
                <a:r>
                  <a:rPr lang="en-US" altLang="en-US" sz="2800" dirty="0"/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dirty="0"/>
                  <a:t>Cho </a:t>
                </a:r>
                <a:r>
                  <a:rPr lang="en-US" altLang="en-US" sz="2800" dirty="0" err="1"/>
                  <a:t>trước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vô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hướng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r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nghĩa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bởi</a:t>
                </a:r>
                <a:r>
                  <a:rPr lang="en-US" altLang="en-US" sz="2800" dirty="0"/>
                  <a:t>                 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800" i="1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được gọi 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/>
                  <a:t>phép</a:t>
                </a:r>
                <a:r>
                  <a:rPr lang="en-US" altLang="en-US" sz="2800" b="1" dirty="0"/>
                  <a:t> co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khi</a:t>
                </a:r>
                <a:r>
                  <a:rPr lang="en-US" altLang="en-US" sz="2800" dirty="0"/>
                  <a:t>                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/>
                  <a:t>phép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giãn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khi</a:t>
                </a:r>
                <a:r>
                  <a:rPr lang="en-US" altLang="en-US" sz="2800" dirty="0"/>
                  <a:t>         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>
          <p:sp>
            <p:nvSpPr>
              <p:cNvPr id="66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59" t="-240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348779"/>
              </p:ext>
            </p:extLst>
          </p:nvPr>
        </p:nvGraphicFramePr>
        <p:xfrm>
          <a:off x="3683000" y="4529282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4" imgW="1574800" imgH="431800" progId="">
                  <p:embed/>
                </p:oleObj>
              </mc:Choice>
              <mc:Fallback>
                <p:oleObj name="Equation" r:id="rId4" imgW="1574800" imgH="4318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4529282"/>
                        <a:ext cx="157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30747"/>
              </p:ext>
            </p:extLst>
          </p:nvPr>
        </p:nvGraphicFramePr>
        <p:xfrm>
          <a:off x="5334000" y="5073650"/>
          <a:ext cx="1295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6" imgW="1320227" imgH="342751" progId="">
                  <p:embed/>
                </p:oleObj>
              </mc:Choice>
              <mc:Fallback>
                <p:oleObj name="Equation" r:id="rId6" imgW="1320227" imgH="342751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73650"/>
                        <a:ext cx="12954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117862"/>
              </p:ext>
            </p:extLst>
          </p:nvPr>
        </p:nvGraphicFramePr>
        <p:xfrm>
          <a:off x="2209800" y="5483225"/>
          <a:ext cx="6858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8" imgW="736600" imgH="330200" progId="">
                  <p:embed/>
                </p:oleObj>
              </mc:Choice>
              <mc:Fallback>
                <p:oleObj name="Equation" r:id="rId8" imgW="736600" imgH="3302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3225"/>
                        <a:ext cx="6858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277F1172-75F8-4144-A0C3-5744E5062D57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TUYẾN TÍNH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534400" cy="5410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/>
                  <a:t>Một </a:t>
                </a:r>
                <a:r>
                  <a:rPr lang="en-US" altLang="en-US" sz="2800" b="1" dirty="0" err="1"/>
                  <a:t>phép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biến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đổi</a:t>
                </a:r>
                <a:r>
                  <a:rPr lang="en-US" altLang="en-US" sz="2800" dirty="0"/>
                  <a:t> (hay </a:t>
                </a:r>
                <a:r>
                  <a:rPr lang="en-US" altLang="en-US" sz="2800" b="1" dirty="0" err="1"/>
                  <a:t>hàm</a:t>
                </a:r>
                <a:r>
                  <a:rPr lang="en-US" altLang="en-US" sz="2800" dirty="0"/>
                  <a:t> hay </a:t>
                </a:r>
                <a:r>
                  <a:rPr lang="en-US" altLang="en-US" sz="2800" b="1" dirty="0" err="1"/>
                  <a:t>ánh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xạ</a:t>
                </a:r>
                <a:r>
                  <a:rPr lang="en-US" altLang="en-US" sz="2800" dirty="0"/>
                  <a:t>)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từ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 vào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quy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tắc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tương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ứng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   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 </a:t>
                </a:r>
                <a:r>
                  <a:rPr lang="en-US" altLang="en-US" sz="2800" dirty="0"/>
                  <a:t>(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)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. </a:t>
                </a:r>
              </a:p>
              <a:p>
                <a:pPr eaLnBrk="1" hangingPunct="1"/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altLang="en-US" sz="2800" dirty="0"/>
                  <a:t>được gọi 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/>
                  <a:t>miền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xác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vi-VN" altLang="en-US" sz="2800" dirty="0"/>
                  <a:t>được gọi 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/>
                  <a:t>đối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/>
                  <a:t>Kí hiệu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chỉ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T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đối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. </a:t>
                </a:r>
              </a:p>
              <a:p>
                <a:pPr eaLnBrk="1" hangingPunct="1"/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, </a:t>
                </a:r>
                <a:r>
                  <a:rPr lang="vi-VN" altLang="en-US" sz="2800" dirty="0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 </a:t>
                </a:r>
                <a:r>
                  <a:rPr lang="en-US" altLang="en-US" sz="2800" dirty="0"/>
                  <a:t>(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)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vi-VN" altLang="en-US" sz="2800" dirty="0"/>
                  <a:t>được gọi 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(</a:t>
                </a:r>
                <a:r>
                  <a:rPr lang="en-US" altLang="en-US" sz="2800" dirty="0" err="1"/>
                  <a:t>dưới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động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 </a:t>
                </a:r>
                <a:r>
                  <a:rPr lang="en-US" altLang="en-US" sz="2800" dirty="0"/>
                  <a:t>).</a:t>
                </a:r>
              </a:p>
              <a:p>
                <a:pPr eaLnBrk="1" hangingPunct="1"/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cả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 </a:t>
                </a:r>
                <a:r>
                  <a:rPr lang="en-US" altLang="en-US" sz="2800" dirty="0"/>
                  <a:t>(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) </a:t>
                </a:r>
                <a:r>
                  <a:rPr lang="vi-VN" altLang="en-US" sz="2800" dirty="0"/>
                  <a:t>được gọi là</a:t>
                </a:r>
                <a:r>
                  <a:rPr lang="en-US" altLang="en-US" sz="2800" dirty="0"/>
                  <a:t> the </a:t>
                </a:r>
                <a:r>
                  <a:rPr lang="en-US" altLang="en-US" sz="2800" b="1" dirty="0" err="1"/>
                  <a:t>miền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giá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trị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. </a:t>
                </a:r>
                <a:r>
                  <a:rPr lang="en-US" altLang="en-US" sz="2800" dirty="0" err="1"/>
                  <a:t>Xem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Hình</a:t>
                </a:r>
                <a:r>
                  <a:rPr lang="en-US" altLang="en-US" sz="2800" dirty="0"/>
                  <a:t> 2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slide </a:t>
                </a:r>
                <a:r>
                  <a:rPr lang="en-US" altLang="en-US" sz="2800" dirty="0" err="1"/>
                  <a:t>tiếp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theo</a:t>
                </a:r>
                <a:endParaRPr lang="en-US" altLang="en-US" sz="2800" dirty="0"/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534400" cy="5410200"/>
              </a:xfrm>
              <a:blipFill>
                <a:blip r:embed="rId3"/>
                <a:stretch>
                  <a:fillRect l="-1214" t="-1240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E3CF1A4B-C598-4A6D-930B-457DEE649EF3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BỞI MA TRẬN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3317" name="Rectangle 5"/>
              <p:cNvSpPr>
                <a:spLocks noGrp="1" noChangeArrowheads="1"/>
              </p:cNvSpPr>
              <p:nvPr>
                <p:ph type="body" sz="half" idx="2"/>
              </p:nvPr>
            </p:nvSpPr>
            <p:spPr>
              <a:xfrm>
                <a:off x="457200" y="3352800"/>
                <a:ext cx="8534400" cy="3505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, </a:t>
                </a:r>
                <a:r>
                  <a:rPr lang="en-US" altLang="en-US" sz="2800" i="1" dirty="0"/>
                  <a:t>T </a:t>
                </a:r>
                <a:r>
                  <a:rPr lang="en-US" altLang="en-US" sz="2800" dirty="0"/>
                  <a:t>(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) </a:t>
                </a:r>
                <a:r>
                  <a:rPr lang="en-US" altLang="en-US" sz="2800" dirty="0" err="1"/>
                  <a:t>được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bởi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đó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    	     ma </a:t>
                </a:r>
                <a:r>
                  <a:rPr lang="en-US" altLang="en-US" sz="2800" dirty="0" err="1"/>
                  <a:t>trận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dirty="0" err="1"/>
                  <a:t>Để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đơn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giản</a:t>
                </a:r>
                <a:r>
                  <a:rPr lang="en-US" altLang="en-US" sz="2800" dirty="0"/>
                  <a:t>, ta </a:t>
                </a:r>
                <a:r>
                  <a:rPr lang="en-US" altLang="en-US" sz="2800" dirty="0" err="1"/>
                  <a:t>kí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hiệu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 err="1"/>
                  <a:t>phép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biến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đổi</a:t>
                </a:r>
                <a:r>
                  <a:rPr lang="en-US" altLang="en-US" sz="2800" i="1" dirty="0"/>
                  <a:t> </a:t>
                </a:r>
                <a:r>
                  <a:rPr lang="en-US" altLang="en-US" sz="2800" i="1" dirty="0" err="1"/>
                  <a:t>bởi</a:t>
                </a:r>
                <a:r>
                  <a:rPr lang="en-US" altLang="en-US" sz="2800" i="1" dirty="0"/>
                  <a:t> ma </a:t>
                </a:r>
                <a:r>
                  <a:rPr lang="en-US" altLang="en-US" sz="2800" i="1" dirty="0" err="1"/>
                  <a:t>trận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như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vậy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               .</a:t>
                </a:r>
              </a:p>
              <a:p>
                <a:pPr eaLnBrk="1" hangingPunct="1"/>
                <a:r>
                  <a:rPr lang="en-US" altLang="en-US" sz="2800" dirty="0" err="1"/>
                  <a:t>Nhận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thấy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rằng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/>
                  <a:t> khi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đối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khi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thành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phần</a:t>
                </a:r>
                <a:r>
                  <a:rPr lang="en-US" altLang="en-US" sz="2800" dirty="0"/>
                  <a:t>.</a:t>
                </a:r>
              </a:p>
            </p:txBody>
          </p:sp>
        </mc:Choice>
        <mc:Fallback>
          <p:sp>
            <p:nvSpPr>
              <p:cNvPr id="65331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3352800"/>
                <a:ext cx="8534400" cy="3505200"/>
              </a:xfrm>
              <a:blipFill>
                <a:blip r:embed="rId3"/>
                <a:stretch>
                  <a:fillRect l="-1214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181844"/>
              </p:ext>
            </p:extLst>
          </p:nvPr>
        </p:nvGraphicFramePr>
        <p:xfrm>
          <a:off x="1905000" y="39370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4" imgW="863225" imgH="253890" progId="">
                  <p:embed/>
                </p:oleObj>
              </mc:Choice>
              <mc:Fallback>
                <p:oleObj name="Equation" r:id="rId4" imgW="863225" imgH="25389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37000"/>
                        <a:ext cx="8636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67254"/>
              </p:ext>
            </p:extLst>
          </p:nvPr>
        </p:nvGraphicFramePr>
        <p:xfrm>
          <a:off x="1854200" y="4797238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6" imgW="1346200" imgH="330200" progId="">
                  <p:embed/>
                </p:oleObj>
              </mc:Choice>
              <mc:Fallback>
                <p:oleObj name="Equation" r:id="rId6" imgW="1346200" imgH="3302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797238"/>
                        <a:ext cx="1346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3326" name="Picture 14" descr="1"/>
          <p:cNvPicPr>
            <a:picLocks noGrp="1" noChangeAspect="1" noChangeArrowheads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168400"/>
            <a:ext cx="3657600" cy="218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AB0018DF-9280-4112-8AF7-8353C91A389B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BỞI MA TRẬN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43000"/>
                <a:ext cx="8839200" cy="54102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trị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tập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cả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tổ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hợp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tuyến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tính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vì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mỗi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 </a:t>
                </a:r>
                <a:r>
                  <a:rPr lang="en-US" altLang="en-US" sz="2800" dirty="0"/>
                  <a:t>(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)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dạng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A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.</a:t>
                </a:r>
              </a:p>
              <a:p>
                <a:pPr eaLnBrk="1" hangingPunct="1"/>
                <a:r>
                  <a:rPr lang="en-US" altLang="en-US" sz="2800" b="1" dirty="0" err="1"/>
                  <a:t>Ví</a:t>
                </a:r>
                <a:r>
                  <a:rPr lang="en-US" altLang="en-US" sz="2800" b="1" dirty="0"/>
                  <a:t> </a:t>
                </a:r>
                <a:r>
                  <a:rPr lang="en-US" altLang="en-US" sz="2800" b="1" dirty="0" err="1"/>
                  <a:t>dụ</a:t>
                </a:r>
                <a:r>
                  <a:rPr lang="en-US" altLang="en-US" sz="2800" b="1" dirty="0"/>
                  <a:t> 1: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800" dirty="0"/>
                  <a:t>  Cho                         ,               , 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800" dirty="0"/>
                  <a:t>,  c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en-US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800" dirty="0"/>
                  <a:t>.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 err="1"/>
                  <a:t>Và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xác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bởi</a:t>
                </a:r>
                <a:r>
                  <a:rPr lang="en-US" altLang="en-US" sz="2800" dirty="0"/>
                  <a:t>                         </a:t>
                </a:r>
                <a:r>
                  <a:rPr lang="en-US" altLang="en-US" sz="2800" dirty="0" err="1"/>
                  <a:t>sao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cho</a:t>
                </a:r>
                <a:endParaRPr lang="en-US" altLang="en-US" sz="28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2800" dirty="0"/>
                  <a:t>                                                                                    .  </a:t>
                </a:r>
              </a:p>
            </p:txBody>
          </p:sp>
        </mc:Choice>
        <mc:Fallback>
          <p:sp>
            <p:nvSpPr>
              <p:cNvPr id="65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43000"/>
                <a:ext cx="8839200" cy="5410200"/>
              </a:xfrm>
              <a:blipFill>
                <a:blip r:embed="rId3"/>
                <a:stretch>
                  <a:fillRect l="-1379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818678"/>
              </p:ext>
            </p:extLst>
          </p:nvPr>
        </p:nvGraphicFramePr>
        <p:xfrm>
          <a:off x="1255059" y="2571750"/>
          <a:ext cx="2034541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4" imgW="2260600" imgH="1778000" progId="">
                  <p:embed/>
                </p:oleObj>
              </mc:Choice>
              <mc:Fallback>
                <p:oleObj name="Equation" r:id="rId4" imgW="2260600" imgH="17780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059" y="2571750"/>
                        <a:ext cx="2034541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101369"/>
              </p:ext>
            </p:extLst>
          </p:nvPr>
        </p:nvGraphicFramePr>
        <p:xfrm>
          <a:off x="3568700" y="2872431"/>
          <a:ext cx="1231900" cy="9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6" imgW="1409700" imgH="1143000" progId="">
                  <p:embed/>
                </p:oleObj>
              </mc:Choice>
              <mc:Fallback>
                <p:oleObj name="Equation" r:id="rId6" imgW="1409700" imgH="11430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872431"/>
                        <a:ext cx="1231900" cy="99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528289"/>
              </p:ext>
            </p:extLst>
          </p:nvPr>
        </p:nvGraphicFramePr>
        <p:xfrm>
          <a:off x="7315200" y="4038600"/>
          <a:ext cx="1473200" cy="37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8" imgW="1701800" imgH="431800" progId="">
                  <p:embed/>
                </p:oleObj>
              </mc:Choice>
              <mc:Fallback>
                <p:oleObj name="Equation" r:id="rId8" imgW="1701800" imgH="4318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038600"/>
                        <a:ext cx="1473200" cy="3737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9" name="Object 9"/>
          <p:cNvGraphicFramePr>
            <a:graphicFrameLocks noChangeAspect="1"/>
          </p:cNvGraphicFramePr>
          <p:nvPr/>
        </p:nvGraphicFramePr>
        <p:xfrm>
          <a:off x="1219200" y="4800600"/>
          <a:ext cx="6616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10" imgW="6616700" imgH="1778000" progId="">
                  <p:embed/>
                </p:oleObj>
              </mc:Choice>
              <mc:Fallback>
                <p:oleObj name="Equation" r:id="rId10" imgW="6616700" imgH="17780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00600"/>
                        <a:ext cx="66167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4618B0CB-3487-45CD-8D2D-F29FD8F8F253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BỞI MA TRẬN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800600"/>
              </a:xfrm>
            </p:spPr>
            <p:txBody>
              <a:bodyPr/>
              <a:lstStyle/>
              <a:p>
                <a:pPr marL="571500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err="1"/>
                  <a:t>Tìm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(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),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dưới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.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endParaRPr lang="en-US" altLang="en-US" sz="2800" dirty="0"/>
              </a:p>
              <a:p>
                <a:pPr marL="571500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err="1"/>
                  <a:t>Tìm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vectơ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/>
                  <a:t> có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dưới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.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endParaRPr lang="en-US" altLang="en-US" sz="2800" dirty="0"/>
              </a:p>
              <a:p>
                <a:pPr marL="571500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nhiều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hơn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dưới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b </a:t>
                </a:r>
                <a:r>
                  <a:rPr lang="en-US" altLang="en-US" sz="2800" dirty="0"/>
                  <a:t>hay </a:t>
                </a:r>
                <a:r>
                  <a:rPr lang="en-US" altLang="en-US" sz="2800" dirty="0" err="1"/>
                  <a:t>không</a:t>
                </a:r>
                <a:r>
                  <a:rPr lang="en-US" altLang="en-US" sz="2800" dirty="0"/>
                  <a:t>?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endParaRPr lang="en-US" altLang="en-US" sz="2800" dirty="0"/>
              </a:p>
              <a:p>
                <a:pPr marL="571500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/>
                </a:pPr>
                <a:r>
                  <a:rPr lang="en-US" altLang="en-US" sz="2800" dirty="0" err="1"/>
                  <a:t>Xác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định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nằm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trị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phép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biến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đổi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 </a:t>
                </a:r>
                <a:r>
                  <a:rPr lang="en-US" altLang="en-US" sz="2800" dirty="0"/>
                  <a:t>hay </a:t>
                </a:r>
                <a:r>
                  <a:rPr lang="en-US" altLang="en-US" sz="2800" dirty="0" err="1"/>
                  <a:t>không</a:t>
                </a:r>
                <a:r>
                  <a:rPr lang="en-US" altLang="en-US" sz="2800" dirty="0"/>
                  <a:t>.</a:t>
                </a:r>
              </a:p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3600" dirty="0"/>
              </a:p>
              <a:p>
                <a:pPr marL="609600" indent="-6096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3600" dirty="0"/>
              </a:p>
            </p:txBody>
          </p:sp>
        </mc:Choice>
        <mc:Fallback>
          <p:sp>
            <p:nvSpPr>
              <p:cNvPr id="65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800600"/>
              </a:xfrm>
              <a:blipFill>
                <a:blip r:embed="rId2"/>
                <a:stretch>
                  <a:fillRect t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CD186518-B0B1-4A0D-994B-D5C0C50617CB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BỞI MA TRẬN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 err="1"/>
              <a:t>Lời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giải</a:t>
            </a:r>
            <a:r>
              <a:rPr lang="en-US" altLang="en-US" sz="2800" b="1" dirty="0"/>
              <a:t>:</a:t>
            </a:r>
          </a:p>
          <a:p>
            <a:pPr marL="571500" indent="-457200" eaLnBrk="1" hangingPunct="1">
              <a:buFont typeface="Wingdings" panose="05000000000000000000" pitchFamily="2" charset="2"/>
              <a:buAutoNum type="alphaLcPeriod"/>
            </a:pPr>
            <a:r>
              <a:rPr lang="en-US" altLang="en-US" sz="2800" dirty="0" err="1"/>
              <a:t>Tính</a:t>
            </a:r>
            <a:endParaRPr lang="en-US" altLang="en-US" sz="2800" dirty="0"/>
          </a:p>
          <a:p>
            <a:pPr marL="1371600" lvl="2" indent="-457200" eaLnBrk="1" hangingPunct="1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371600" lvl="2" indent="-45720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.</a:t>
            </a:r>
          </a:p>
          <a:p>
            <a:pPr marL="914400" lvl="2" indent="0" eaLnBrk="1" hangingPunct="1">
              <a:buNone/>
            </a:pPr>
            <a:endParaRPr lang="en-US" altLang="en-US" sz="2800" dirty="0"/>
          </a:p>
          <a:p>
            <a:pPr marL="571500" indent="-457200" eaLnBrk="1" hangingPunct="1">
              <a:buFont typeface="Wingdings" panose="05000000000000000000" pitchFamily="2" charset="2"/>
              <a:buAutoNum type="alphaLcPeriod"/>
            </a:pPr>
            <a:r>
              <a:rPr lang="en-US" altLang="en-US" sz="2800" dirty="0" err="1"/>
              <a:t>Giải</a:t>
            </a:r>
            <a:r>
              <a:rPr lang="en-US" altLang="en-US" sz="2800" dirty="0"/>
              <a:t>                 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.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             , hay</a:t>
            </a:r>
          </a:p>
          <a:p>
            <a:pPr marL="1371600" lvl="2" indent="-45720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		</a:t>
            </a:r>
          </a:p>
          <a:p>
            <a:pPr marL="1371600" lvl="2" indent="-457200"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								(1) </a:t>
            </a:r>
          </a:p>
        </p:txBody>
      </p:sp>
      <p:graphicFrame>
        <p:nvGraphicFramePr>
          <p:cNvPr id="65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578200"/>
              </p:ext>
            </p:extLst>
          </p:nvPr>
        </p:nvGraphicFramePr>
        <p:xfrm>
          <a:off x="1752600" y="1981200"/>
          <a:ext cx="5257800" cy="165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3" imgW="5638800" imgH="1778000" progId="">
                  <p:embed/>
                </p:oleObj>
              </mc:Choice>
              <mc:Fallback>
                <p:oleObj name="Equation" r:id="rId3" imgW="5638800" imgH="17780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5257800" cy="1657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932824"/>
              </p:ext>
            </p:extLst>
          </p:nvPr>
        </p:nvGraphicFramePr>
        <p:xfrm>
          <a:off x="1828800" y="3788032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5" imgW="1409088" imgH="431613" progId="">
                  <p:embed/>
                </p:oleObj>
              </mc:Choice>
              <mc:Fallback>
                <p:oleObj name="Equation" r:id="rId5" imgW="1409088" imgH="431613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88032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279829"/>
              </p:ext>
            </p:extLst>
          </p:nvPr>
        </p:nvGraphicFramePr>
        <p:xfrm>
          <a:off x="6324600" y="3759200"/>
          <a:ext cx="114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7" imgW="1143000" imgH="355600" progId="">
                  <p:embed/>
                </p:oleObj>
              </mc:Choice>
              <mc:Fallback>
                <p:oleObj name="Equation" r:id="rId7" imgW="1143000" imgH="3556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59200"/>
                        <a:ext cx="1143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40144"/>
              </p:ext>
            </p:extLst>
          </p:nvPr>
        </p:nvGraphicFramePr>
        <p:xfrm>
          <a:off x="2895600" y="4419600"/>
          <a:ext cx="3517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9" imgW="3517900" imgH="1778000" progId="">
                  <p:embed/>
                </p:oleObj>
              </mc:Choice>
              <mc:Fallback>
                <p:oleObj name="Equation" r:id="rId9" imgW="3517900" imgH="17780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35179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1A459B77-200B-47AC-9D74-68A60DE0966A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BỞI MA TRẬN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hang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sung: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	(2)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             ,               ,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                 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 err="1"/>
              <a:t>Ảnh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b="1" dirty="0"/>
              <a:t>x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dưới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vi-VN" altLang="en-US" sz="2800" dirty="0"/>
              <a:t>vectơ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b="1" dirty="0"/>
              <a:t>b</a:t>
            </a:r>
            <a:r>
              <a:rPr lang="en-US" altLang="en-US" sz="2800" dirty="0"/>
              <a:t>.  </a:t>
            </a:r>
          </a:p>
        </p:txBody>
      </p:sp>
      <p:graphicFrame>
        <p:nvGraphicFramePr>
          <p:cNvPr id="658436" name="Object 4"/>
          <p:cNvGraphicFramePr>
            <a:graphicFrameLocks noChangeAspect="1"/>
          </p:cNvGraphicFramePr>
          <p:nvPr/>
        </p:nvGraphicFramePr>
        <p:xfrm>
          <a:off x="304800" y="1676400"/>
          <a:ext cx="86106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3" imgW="10071100" imgH="1778000" progId="">
                  <p:embed/>
                </p:oleObj>
              </mc:Choice>
              <mc:Fallback>
                <p:oleObj name="Equation" r:id="rId3" imgW="10071100" imgH="177800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76400"/>
                        <a:ext cx="8610600" cy="152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57445"/>
              </p:ext>
            </p:extLst>
          </p:nvPr>
        </p:nvGraphicFramePr>
        <p:xfrm>
          <a:off x="1574800" y="4292600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5" imgW="1193800" imgH="482600" progId="">
                  <p:embed/>
                </p:oleObj>
              </mc:Choice>
              <mc:Fallback>
                <p:oleObj name="Equation" r:id="rId5" imgW="1193800" imgH="4826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292600"/>
                        <a:ext cx="1193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811452"/>
              </p:ext>
            </p:extLst>
          </p:nvPr>
        </p:nvGraphicFramePr>
        <p:xfrm>
          <a:off x="2891118" y="42926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Equation" r:id="rId7" imgW="1295400" imgH="482600" progId="">
                  <p:embed/>
                </p:oleObj>
              </mc:Choice>
              <mc:Fallback>
                <p:oleObj name="Equation" r:id="rId7" imgW="1295400" imgH="4826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118" y="4292600"/>
                        <a:ext cx="1295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08548"/>
              </p:ext>
            </p:extLst>
          </p:nvPr>
        </p:nvGraphicFramePr>
        <p:xfrm>
          <a:off x="4870076" y="3962400"/>
          <a:ext cx="1549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3" name="Equation" r:id="rId9" imgW="1549400" imgH="1143000" progId="">
                  <p:embed/>
                </p:oleObj>
              </mc:Choice>
              <mc:Fallback>
                <p:oleObj name="Equation" r:id="rId9" imgW="1549400" imgH="11430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076" y="3962400"/>
                        <a:ext cx="15494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2129135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3900" y="211455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19900" y="2159297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5B8D6F34-0920-41A8-B551-59851D9395DB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BỞI MA TRẬN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953000"/>
              </a:xfrm>
            </p:spPr>
            <p:txBody>
              <a:bodyPr/>
              <a:lstStyle/>
              <a:p>
                <a:pPr marL="571500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 startAt="3"/>
                </a:pPr>
                <a:r>
                  <a:rPr lang="en-US" altLang="en-US" sz="2800" dirty="0" err="1"/>
                  <a:t>Bất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kì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nào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có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dưới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b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đều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phải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thỏa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mãn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phương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trình</a:t>
                </a:r>
                <a:r>
                  <a:rPr lang="en-US" altLang="en-US" sz="2800" dirty="0"/>
                  <a:t> (1).</a:t>
                </a:r>
              </a:p>
              <a:p>
                <a:pPr marL="895350" lvl="1" indent="-381000" eaLnBrk="1" hangingPunct="1">
                  <a:lnSpc>
                    <a:spcPct val="90000"/>
                  </a:lnSpc>
                </a:pPr>
                <a:r>
                  <a:rPr lang="en-US" altLang="en-US" dirty="0" err="1"/>
                  <a:t>Từ</a:t>
                </a:r>
                <a:r>
                  <a:rPr lang="en-US" altLang="en-US" dirty="0"/>
                  <a:t> (2), </a:t>
                </a:r>
                <a:r>
                  <a:rPr lang="en-US" altLang="en-US" dirty="0" err="1"/>
                  <a:t>dễ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thấy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là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phương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trình</a:t>
                </a:r>
                <a:r>
                  <a:rPr lang="en-US" altLang="en-US" dirty="0"/>
                  <a:t> (1) </a:t>
                </a:r>
                <a:r>
                  <a:rPr lang="en-US" altLang="en-US" dirty="0" err="1"/>
                  <a:t>có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duy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nhất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một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nghiệm</a:t>
                </a:r>
                <a:r>
                  <a:rPr lang="en-US" altLang="en-US" dirty="0"/>
                  <a:t>.</a:t>
                </a:r>
              </a:p>
              <a:p>
                <a:pPr marL="895350" lvl="1" indent="-381000" eaLnBrk="1" hangingPunct="1">
                  <a:lnSpc>
                    <a:spcPct val="90000"/>
                  </a:lnSpc>
                </a:pPr>
                <a:r>
                  <a:rPr lang="en-US" altLang="en-US" dirty="0"/>
                  <a:t>Do </a:t>
                </a:r>
                <a:r>
                  <a:rPr lang="en-US" altLang="en-US" dirty="0" err="1"/>
                  <a:t>đó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tồn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tại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duy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nhất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một</a:t>
                </a:r>
                <a:r>
                  <a:rPr lang="en-US" altLang="en-US" dirty="0"/>
                  <a:t> </a:t>
                </a:r>
                <a:r>
                  <a:rPr lang="en-US" altLang="en-US" b="1" dirty="0"/>
                  <a:t>x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có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ảnh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là</a:t>
                </a:r>
                <a:r>
                  <a:rPr lang="en-US" altLang="en-US" dirty="0"/>
                  <a:t> </a:t>
                </a:r>
                <a:r>
                  <a:rPr lang="en-US" altLang="en-US" b="1" dirty="0"/>
                  <a:t>b</a:t>
                </a:r>
                <a:r>
                  <a:rPr lang="en-US" altLang="en-US" dirty="0"/>
                  <a:t>.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 startAt="4"/>
                </a:pPr>
                <a:endParaRPr lang="en-US" altLang="en-US" sz="2800" dirty="0"/>
              </a:p>
              <a:p>
                <a:pPr marL="571500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 startAt="3"/>
                </a:pPr>
                <a:r>
                  <a:rPr lang="en-US" altLang="en-US" sz="2800" dirty="0"/>
                  <a:t>V</a:t>
                </a:r>
                <a:r>
                  <a:rPr lang="vi-VN" altLang="en-US" sz="2800" dirty="0"/>
                  <a:t>ectơ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nằm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miền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giá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trị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i="1" dirty="0"/>
                  <a:t>T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nếu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c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ảnh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của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trong</a:t>
                </a:r>
                <a:r>
                  <a:rPr lang="en-US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800" dirty="0"/>
                  <a:t>, </a:t>
                </a:r>
                <a:r>
                  <a:rPr lang="en-US" altLang="en-US" sz="2800" dirty="0" err="1"/>
                  <a:t>nghĩa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là</a:t>
                </a:r>
                <a:r>
                  <a:rPr lang="en-US" altLang="en-US" sz="2800" dirty="0"/>
                  <a:t>,                 </a:t>
                </a:r>
                <a:r>
                  <a:rPr lang="en-US" altLang="en-US" sz="2800" dirty="0" err="1"/>
                  <a:t>với</a:t>
                </a:r>
                <a:r>
                  <a:rPr lang="en-US" altLang="en-US" sz="2800" dirty="0"/>
                  <a:t> </a:t>
                </a:r>
                <a:r>
                  <a:rPr lang="en-US" altLang="en-US" sz="2800" dirty="0" err="1"/>
                  <a:t>một</a:t>
                </a:r>
                <a:r>
                  <a:rPr lang="en-US" altLang="en-US" sz="2800" dirty="0"/>
                  <a:t> </a:t>
                </a:r>
                <a:r>
                  <a:rPr lang="en-US" altLang="en-US" sz="2800" b="1" dirty="0"/>
                  <a:t>x</a:t>
                </a:r>
                <a:r>
                  <a:rPr lang="en-US" altLang="en-US" sz="2800" dirty="0"/>
                  <a:t>.</a:t>
                </a:r>
              </a:p>
              <a:p>
                <a:pPr marL="895350" lvl="1" indent="-381000" eaLnBrk="1" hangingPunct="1">
                  <a:lnSpc>
                    <a:spcPct val="90000"/>
                  </a:lnSpc>
                </a:pPr>
                <a:r>
                  <a:rPr lang="en-US" altLang="en-US" dirty="0" err="1"/>
                  <a:t>Đây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là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cách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hỏi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khác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về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sự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tồn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tại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nghiệm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của</a:t>
                </a:r>
                <a:r>
                  <a:rPr lang="en-US" altLang="en-US" dirty="0"/>
                  <a:t> </a:t>
                </a:r>
                <a:r>
                  <a:rPr lang="en-US" altLang="en-US" dirty="0" err="1"/>
                  <a:t>hệ</a:t>
                </a:r>
                <a:endParaRPr lang="en-US" altLang="en-US" dirty="0"/>
              </a:p>
              <a:p>
                <a:pPr marL="895350" lvl="1" indent="-381000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               .     </a:t>
                </a:r>
              </a:p>
              <a:p>
                <a:pPr marL="1371600" lvl="2" indent="-457200" eaLnBrk="1" hangingPunct="1">
                  <a:lnSpc>
                    <a:spcPct val="90000"/>
                  </a:lnSpc>
                  <a:buFont typeface="Wingdings" panose="05000000000000000000" pitchFamily="2" charset="2"/>
                  <a:buAutoNum type="alphaLcPeriod" startAt="3"/>
                </a:pPr>
                <a:endParaRPr lang="en-US" altLang="en-US" sz="2800" dirty="0"/>
              </a:p>
            </p:txBody>
          </p:sp>
        </mc:Choice>
        <mc:Fallback>
          <p:sp>
            <p:nvSpPr>
              <p:cNvPr id="65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953000"/>
              </a:xfrm>
              <a:blipFill>
                <a:blip r:embed="rId3"/>
                <a:stretch>
                  <a:fillRect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39203"/>
              </p:ext>
            </p:extLst>
          </p:nvPr>
        </p:nvGraphicFramePr>
        <p:xfrm>
          <a:off x="5334000" y="4343400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4" imgW="1358310" imgH="431613" progId="">
                  <p:embed/>
                </p:oleObj>
              </mc:Choice>
              <mc:Fallback>
                <p:oleObj name="Equation" r:id="rId4" imgW="1358310" imgH="431613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343400"/>
                        <a:ext cx="1358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797510"/>
              </p:ext>
            </p:extLst>
          </p:nvPr>
        </p:nvGraphicFramePr>
        <p:xfrm>
          <a:off x="1295400" y="5295900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6" imgW="1104900" imgH="342900" progId="">
                  <p:embed/>
                </p:oleObj>
              </mc:Choice>
              <mc:Fallback>
                <p:oleObj name="Equation" r:id="rId6" imgW="1104900" imgH="3429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295900"/>
                        <a:ext cx="1104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>
                <a:latin typeface="Arial" panose="020B0604020202020204" pitchFamily="34" charset="0"/>
              </a:rPr>
              <a:t>Slide 1.8- </a:t>
            </a:r>
            <a:fld id="{850D839F-1631-4D47-B8B6-D189F66A1E26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PHÉP BIẾN ĐỔI BỞI MA TRẬN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334000"/>
          </a:xfrm>
        </p:spPr>
        <p:txBody>
          <a:bodyPr/>
          <a:lstStyle/>
          <a:p>
            <a:pPr lvl="3" eaLnBrk="1" hangingPunct="1"/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tìm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câu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lời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hãy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rút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gọn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ma </a:t>
            </a:r>
            <a:r>
              <a:rPr lang="en-US" altLang="en-US" sz="2800" dirty="0" err="1"/>
              <a:t>trận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bổ</a:t>
            </a:r>
            <a:r>
              <a:rPr lang="en-US" altLang="en-US" sz="2800" dirty="0"/>
              <a:t> sung:</a:t>
            </a:r>
          </a:p>
          <a:p>
            <a:pPr lvl="3" eaLnBrk="1" hangingPunct="1"/>
            <a:endParaRPr lang="en-US" altLang="en-US" sz="2800" dirty="0"/>
          </a:p>
          <a:p>
            <a:pPr lvl="3" eaLnBrk="1" hangingPunct="1"/>
            <a:endParaRPr lang="en-US" altLang="en-US" sz="2800" dirty="0"/>
          </a:p>
          <a:p>
            <a:pPr lvl="3" eaLnBrk="1" hangingPunct="1"/>
            <a:endParaRPr lang="en-US" altLang="en-US" sz="2800" dirty="0"/>
          </a:p>
          <a:p>
            <a:pPr lvl="3" eaLnBrk="1" hangingPunct="1"/>
            <a:endParaRPr lang="en-US" altLang="en-US" sz="2800" dirty="0"/>
          </a:p>
          <a:p>
            <a:pPr lvl="3" eaLnBrk="1" hangingPunct="1"/>
            <a:r>
              <a:rPr lang="en-US" altLang="en-US" sz="2800" dirty="0" err="1"/>
              <a:t>Phương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</a:t>
            </a:r>
            <a:r>
              <a:rPr lang="en-US" altLang="en-US" sz="2800" dirty="0"/>
              <a:t>,              ,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thấy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rằng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nghiệm</a:t>
            </a:r>
            <a:r>
              <a:rPr lang="en-US" altLang="en-US" sz="2800" dirty="0"/>
              <a:t>.</a:t>
            </a:r>
          </a:p>
          <a:p>
            <a:pPr lvl="3" eaLnBrk="1" hangingPunct="1"/>
            <a:r>
              <a:rPr lang="en-US" altLang="en-US" sz="2800" dirty="0"/>
              <a:t>Do </a:t>
            </a:r>
            <a:r>
              <a:rPr lang="en-US" altLang="en-US" sz="2800" dirty="0" err="1"/>
              <a:t>đó</a:t>
            </a:r>
            <a:r>
              <a:rPr lang="en-US" altLang="en-US" sz="2800" dirty="0"/>
              <a:t> </a:t>
            </a:r>
            <a:r>
              <a:rPr lang="en-US" altLang="en-US" sz="2800" b="1" dirty="0"/>
              <a:t>c</a:t>
            </a:r>
            <a:r>
              <a:rPr lang="en-US" altLang="en-US" sz="2800" dirty="0"/>
              <a:t> </a:t>
            </a:r>
            <a:r>
              <a:rPr lang="en-US" altLang="en-US" sz="2800" i="1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nằm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trong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miền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.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0484" name="Object 4"/>
          <p:cNvGraphicFramePr>
            <a:graphicFrameLocks noChangeAspect="1"/>
          </p:cNvGraphicFramePr>
          <p:nvPr/>
        </p:nvGraphicFramePr>
        <p:xfrm>
          <a:off x="228600" y="2209800"/>
          <a:ext cx="86868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10083800" imgH="1778000" progId="">
                  <p:embed/>
                </p:oleObj>
              </mc:Choice>
              <mc:Fallback>
                <p:oleObj name="Equation" r:id="rId3" imgW="10083800" imgH="17780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8686800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39788"/>
              </p:ext>
            </p:extLst>
          </p:nvPr>
        </p:nvGraphicFramePr>
        <p:xfrm>
          <a:off x="4953000" y="4256087"/>
          <a:ext cx="1143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1244600" imgH="342900" progId="">
                  <p:embed/>
                </p:oleObj>
              </mc:Choice>
              <mc:Fallback>
                <p:oleObj name="Equation" r:id="rId5" imgW="1244600" imgH="3429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56087"/>
                        <a:ext cx="11430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305550"/>
            <a:ext cx="6324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dirty="0">
                <a:latin typeface="Arial" panose="020B0604020202020204" pitchFamily="34" charset="0"/>
              </a:rPr>
              <a:t> © 2016 Pearson Education, Ltd.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7400" y="2745729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2745729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53200" y="2814637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~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lides V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12561</TotalTime>
  <Words>657</Words>
  <Application>Microsoft Office PowerPoint</Application>
  <PresentationFormat>On-screen Show (4:3)</PresentationFormat>
  <Paragraphs>149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Hệ Phương Trình Tuyến Tính trong Đại số Tuyến Tính</vt:lpstr>
      <vt:lpstr>PHÉP BIẾN ĐỔI TUYẾN TÍNH</vt:lpstr>
      <vt:lpstr>PHÉP BIẾN ĐỔI BỞI MA TRẬN</vt:lpstr>
      <vt:lpstr>PHÉP BIẾN ĐỔI BỞI MA TRẬN</vt:lpstr>
      <vt:lpstr>PHÉP BIẾN ĐỔI BỞI MA TRẬN</vt:lpstr>
      <vt:lpstr>PHÉP BIẾN ĐỔI BỞI MA TRẬN</vt:lpstr>
      <vt:lpstr>PHÉP BIẾN ĐỔI BỞI MA TRẬN</vt:lpstr>
      <vt:lpstr>PHÉP BIẾN ĐỔI BỞI MA TRẬN</vt:lpstr>
      <vt:lpstr>PHÉP BIẾN ĐỔI BỞI MA TRẬN</vt:lpstr>
      <vt:lpstr>PHÉP BIẾN ĐỔI TRƯỢT</vt:lpstr>
      <vt:lpstr>PHÉP BIẾN ĐỔI TRƯỢT</vt:lpstr>
      <vt:lpstr>PHÉP BIẾN ĐỔI TUYẾN TÍNH</vt:lpstr>
      <vt:lpstr>PHÉP BIẾN ĐỔI TUYẾN TÍNH</vt:lpstr>
      <vt:lpstr>PHÉP BIẾN ĐỔI TUYẾN TÍNH</vt:lpstr>
      <vt:lpstr>PHÉP BIẾN ĐỔI TUYẾN TÍNH</vt:lpstr>
      <vt:lpstr>PHÉP BIẾN ĐỔI TUYẾN TÍNH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Võ Thanh Tùng</cp:lastModifiedBy>
  <cp:revision>793</cp:revision>
  <dcterms:created xsi:type="dcterms:W3CDTF">2005-10-22T18:34:54Z</dcterms:created>
  <dcterms:modified xsi:type="dcterms:W3CDTF">2016-07-26T11:56:52Z</dcterms:modified>
</cp:coreProperties>
</file>