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0"/>
  </p:notesMasterIdLst>
  <p:sldIdLst>
    <p:sldId id="424" r:id="rId2"/>
    <p:sldId id="362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077C97"/>
    <a:srgbClr val="D7791B"/>
    <a:srgbClr val="4C7816"/>
    <a:srgbClr val="528218"/>
    <a:srgbClr val="B6CEAA"/>
    <a:srgbClr val="ADC8A0"/>
    <a:srgbClr val="CD8019"/>
    <a:srgbClr val="CC7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8720" autoAdjust="0"/>
  </p:normalViewPr>
  <p:slideViewPr>
    <p:cSldViewPr snapToGrid="0">
      <p:cViewPr varScale="1">
        <p:scale>
          <a:sx n="92" d="100"/>
          <a:sy n="92" d="100"/>
        </p:scale>
        <p:origin x="1214" y="7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25CD2F8-1715-46D8-856C-C4020230C3A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842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17C9317C-5A9F-434D-A9BB-451CA2BFD8A1}" type="slidenum">
              <a:rPr lang="en-US" altLang="en-US" sz="1200" smtClean="0">
                <a:latin typeface="Arial" panose="020B0604020202020204" pitchFamily="34" charset="0"/>
              </a:rPr>
              <a:pPr/>
              <a:t>1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612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10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7830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11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436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12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0559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13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6985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14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0400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15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8859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16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5266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17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2496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18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909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2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405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3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9391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4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9542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5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3401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6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3142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7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7601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8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4795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9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675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pearson_ppt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92850"/>
            <a:ext cx="1295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ext Box 14" descr="Pink tissue paper"/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>
                <a:solidFill>
                  <a:srgbClr val="4C7816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" name="Text Box 15" descr="Pink tissue paper"/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>
                <a:solidFill>
                  <a:srgbClr val="CD8019"/>
                </a:solidFill>
                <a:latin typeface="Arial" panose="020B0604020202020204" pitchFamily="34" charset="0"/>
              </a:rPr>
              <a:t>1.9</a:t>
            </a:r>
          </a:p>
        </p:txBody>
      </p:sp>
      <p:sp>
        <p:nvSpPr>
          <p:cNvPr id="8" name="Line 21"/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Line 23"/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Freeform 31"/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19354800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676686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123713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3185014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54021421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17973445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4821672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050666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1.9- </a:t>
            </a:r>
            <a:fld id="{90E5EA2B-5103-4D1B-8DCA-2D1962D7D2D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9091208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3723677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024002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11362072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7165048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9179877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18924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Line 13"/>
          <p:cNvSpPr>
            <a:spLocks noChangeShapeType="1"/>
          </p:cNvSpPr>
          <p:nvPr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307138"/>
            <a:ext cx="1905000" cy="474662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r>
              <a:rPr lang="en-US" altLang="en-US" dirty="0"/>
              <a:t>Slide 1.9- </a:t>
            </a:r>
            <a:fld id="{B500D69E-9D93-4174-B37E-8DD723B97D2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png"/><Relationship Id="rId9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9"/>
          <p:cNvSpPr>
            <a:spLocks noGrp="1"/>
          </p:cNvSpPr>
          <p:nvPr>
            <p:ph type="ftr" sz="quarter" idx="4294967295"/>
          </p:nvPr>
        </p:nvSpPr>
        <p:spPr bwMode="auto">
          <a:xfrm>
            <a:off x="1752600" y="6340720"/>
            <a:ext cx="6934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Tuyến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br>
              <a:rPr lang="en-US" altLang="en-US" dirty="0"/>
            </a:b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Đại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Tuyến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endParaRPr lang="en-US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j-lt"/>
              </a:rPr>
              <a:t>MA TRẬN CỦA PHÉP BIẾN ĐỔI TUYẾN TÍNH</a:t>
            </a:r>
          </a:p>
        </p:txBody>
      </p:sp>
      <p:pic>
        <p:nvPicPr>
          <p:cNvPr id="4101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48300" y="2041468"/>
            <a:ext cx="3213100" cy="401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Slide 1.9-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CÁC CÂU HỎI VỀ SỰ TỒN TẠI VÀ DUY NHẤT</a:t>
            </a:r>
          </a:p>
        </p:txBody>
      </p:sp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0" name="Equation" r:id="rId4" imgW="475104" imgH="810471" progId="">
                  <p:embed/>
                </p:oleObj>
              </mc:Choice>
              <mc:Fallback>
                <p:oleObj name="Equation" r:id="rId4" imgW="475104" imgH="810471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1" name="Equation" r:id="rId6" imgW="475104" imgH="810471" progId="">
                  <p:embed/>
                </p:oleObj>
              </mc:Choice>
              <mc:Fallback>
                <p:oleObj name="Equation" r:id="rId6" imgW="475104" imgH="810471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2" name="Equation" r:id="rId7" imgW="475104" imgH="810471" progId="">
                  <p:embed/>
                </p:oleObj>
              </mc:Choice>
              <mc:Fallback>
                <p:oleObj name="Equation" r:id="rId7" imgW="475104" imgH="810471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7012" y="1326112"/>
            <a:ext cx="5909975" cy="471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361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Slide 1.9-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CÁC CÂU HỎI VỀ SỰ TỒN TẠI VÀ DUY NHẤT</a:t>
            </a:r>
          </a:p>
        </p:txBody>
      </p:sp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4" name="Equation" r:id="rId4" imgW="475104" imgH="810471" progId="">
                  <p:embed/>
                </p:oleObj>
              </mc:Choice>
              <mc:Fallback>
                <p:oleObj name="Equation" r:id="rId4" imgW="475104" imgH="810471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5" name="Equation" r:id="rId6" imgW="475104" imgH="810471" progId="">
                  <p:embed/>
                </p:oleObj>
              </mc:Choice>
              <mc:Fallback>
                <p:oleObj name="Equation" r:id="rId6" imgW="475104" imgH="810471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6" name="Equation" r:id="rId7" imgW="475104" imgH="810471" progId="">
                  <p:embed/>
                </p:oleObj>
              </mc:Choice>
              <mc:Fallback>
                <p:oleObj name="Equation" r:id="rId7" imgW="475104" imgH="810471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474" y="1154725"/>
            <a:ext cx="6957910" cy="50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2124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Slide 1.9-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CÁC CÂU HỎI VỀ SỰ TỒN TẠI VÀ DUY NHẤT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34104" y="1424350"/>
                <a:ext cx="8546125" cy="45720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b="1" dirty="0"/>
                  <a:t>Định </a:t>
                </a:r>
                <a:r>
                  <a:rPr lang="en-US" altLang="en-US" sz="2800" b="1" dirty="0" err="1"/>
                  <a:t>nghĩa</a:t>
                </a:r>
                <a:r>
                  <a:rPr lang="en-US" altLang="en-US" sz="2800" dirty="0"/>
                  <a:t>: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ánh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xạ</a:t>
                </a:r>
                <a:r>
                  <a:rPr lang="en-US" altLang="en-US" sz="2800" dirty="0"/>
                  <a:t> 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được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gọi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 err="1">
                    <a:solidFill>
                      <a:srgbClr val="0033CC"/>
                    </a:solidFill>
                  </a:rPr>
                  <a:t>toàn</a:t>
                </a:r>
                <a:r>
                  <a:rPr lang="en-US" altLang="en-US" sz="2800" b="1" dirty="0">
                    <a:solidFill>
                      <a:srgbClr val="0033CC"/>
                    </a:solidFill>
                  </a:rPr>
                  <a:t> </a:t>
                </a:r>
                <a:r>
                  <a:rPr lang="en-US" altLang="en-US" sz="2800" b="1" dirty="0" err="1">
                    <a:solidFill>
                      <a:srgbClr val="0033CC"/>
                    </a:solidFill>
                  </a:rPr>
                  <a:t>cấu</a:t>
                </a:r>
                <a:r>
                  <a:rPr lang="en-US" altLang="en-US" sz="2800" b="1" dirty="0">
                    <a:solidFill>
                      <a:srgbClr val="0033CC"/>
                    </a:solidFill>
                  </a:rPr>
                  <a:t> </a:t>
                </a:r>
                <a:r>
                  <a:rPr lang="en-US" altLang="en-US" sz="2800" b="1" dirty="0" err="1">
                    <a:solidFill>
                      <a:srgbClr val="0033CC"/>
                    </a:solidFill>
                  </a:rPr>
                  <a:t>lên</a:t>
                </a:r>
                <a:r>
                  <a:rPr lang="en-US" altLang="en-US" sz="28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mỗi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b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ảnh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 err="1"/>
                  <a:t>ít</a:t>
                </a:r>
                <a:r>
                  <a:rPr lang="en-US" altLang="en-US" sz="2800" i="1" dirty="0"/>
                  <a:t> </a:t>
                </a:r>
                <a:r>
                  <a:rPr lang="en-US" altLang="en-US" sz="2800" i="1" dirty="0" err="1"/>
                  <a:t>nhất</a:t>
                </a:r>
                <a:r>
                  <a:rPr lang="en-US" altLang="en-US" sz="2800" i="1" dirty="0"/>
                  <a:t> </a:t>
                </a:r>
                <a:r>
                  <a:rPr lang="en-US" altLang="en-US" sz="2800" i="1" dirty="0" err="1"/>
                  <a:t>một</a:t>
                </a:r>
                <a:r>
                  <a:rPr lang="en-US" altLang="en-US" sz="2800" i="1" dirty="0"/>
                  <a:t> </a:t>
                </a:r>
                <a:r>
                  <a:rPr lang="en-US" altLang="en-US" sz="2800" dirty="0" err="1"/>
                  <a:t>vectơ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x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800" b="0" dirty="0"/>
              </a:p>
              <a:p>
                <a:pPr eaLnBrk="1" hangingPunct="1"/>
                <a:r>
                  <a:rPr lang="en-US" altLang="en-US" sz="2800" dirty="0" err="1"/>
                  <a:t>Tương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đương</a:t>
                </a:r>
                <a:r>
                  <a:rPr lang="en-US" altLang="en-US" sz="2800" dirty="0"/>
                  <a:t>, T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toàn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cấu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lên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khi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miền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giá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trị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chính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toàn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bộ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đối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miền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. </a:t>
                </a:r>
              </a:p>
              <a:p>
                <a:pPr lvl="1" eaLnBrk="1" hangingPunct="1"/>
                <a:r>
                  <a:rPr lang="en-US" altLang="en-US" sz="2400" dirty="0" err="1"/>
                  <a:t>Nghĩa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là</a:t>
                </a:r>
                <a:r>
                  <a:rPr lang="en-US" altLang="en-US" sz="2400" dirty="0"/>
                  <a:t>, </a:t>
                </a:r>
                <a:r>
                  <a:rPr lang="en-US" altLang="en-US" sz="2400" i="1" dirty="0"/>
                  <a:t>T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ánh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xạ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/>
                  <a:t> lên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400" dirty="0"/>
                  <a:t> nếu, </a:t>
                </a:r>
                <a:r>
                  <a:rPr lang="en-US" altLang="en-US" sz="2400" dirty="0" err="1"/>
                  <a:t>với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mỗi</a:t>
                </a:r>
                <a:r>
                  <a:rPr lang="en-US" altLang="en-US" sz="2400" dirty="0"/>
                  <a:t> </a:t>
                </a:r>
                <a:r>
                  <a:rPr lang="en-US" altLang="en-US" sz="2400" b="1" dirty="0"/>
                  <a:t>b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nằm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trong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đối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miền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400" dirty="0"/>
                  <a:t>, </a:t>
                </a:r>
                <a:r>
                  <a:rPr lang="en-US" altLang="en-US" sz="2400" dirty="0" err="1"/>
                  <a:t>tồn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tại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ít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nhất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một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nghiệm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của</a:t>
                </a:r>
                <a:r>
                  <a:rPr lang="en-US" altLang="en-US" sz="2400" dirty="0"/>
                  <a:t> T(x)= b . </a:t>
                </a:r>
              </a:p>
              <a:p>
                <a:pPr lvl="1" eaLnBrk="1" hangingPunct="1"/>
                <a:r>
                  <a:rPr lang="en-US" altLang="en-US" sz="2400" dirty="0"/>
                  <a:t>“</a:t>
                </a:r>
                <a:r>
                  <a:rPr lang="en-US" altLang="en-US" sz="2400" dirty="0" err="1"/>
                  <a:t>Liệu</a:t>
                </a:r>
                <a:r>
                  <a:rPr lang="en-US" altLang="en-US" sz="2400" dirty="0"/>
                  <a:t> T </a:t>
                </a:r>
                <a:r>
                  <a:rPr lang="en-US" altLang="en-US" sz="2400" dirty="0" err="1"/>
                  <a:t>có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ánh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xạ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/>
                  <a:t> lên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400" dirty="0"/>
                  <a:t>?” </a:t>
                </a:r>
                <a:r>
                  <a:rPr lang="en-US" altLang="en-US" sz="2400" dirty="0" err="1"/>
                  <a:t>là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một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câu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hỏi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về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sự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tồn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tại</a:t>
                </a:r>
                <a:r>
                  <a:rPr lang="en-US" altLang="en-US" sz="2400" dirty="0"/>
                  <a:t>. </a:t>
                </a:r>
              </a:p>
              <a:p>
                <a:pPr lvl="1" eaLnBrk="1" hangingPunct="1"/>
                <a:r>
                  <a:rPr lang="en-US" altLang="en-US" sz="2400" dirty="0" err="1"/>
                  <a:t>Ánh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xạ</a:t>
                </a:r>
                <a:r>
                  <a:rPr lang="en-US" altLang="en-US" sz="2400" dirty="0"/>
                  <a:t> </a:t>
                </a:r>
                <a:r>
                  <a:rPr lang="en-US" altLang="en-US" sz="2400" i="1" dirty="0"/>
                  <a:t>T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không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là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toàn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cấu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khi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có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một</a:t>
                </a:r>
                <a:r>
                  <a:rPr lang="en-US" altLang="en-US" sz="2400" dirty="0"/>
                  <a:t> </a:t>
                </a:r>
                <a:r>
                  <a:rPr lang="en-US" altLang="en-US" sz="2400" b="1" dirty="0"/>
                  <a:t>b </a:t>
                </a:r>
                <a:r>
                  <a:rPr lang="en-US" altLang="en-US" sz="2400" dirty="0" err="1"/>
                  <a:t>trong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trong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đó</a:t>
                </a:r>
                <a:r>
                  <a:rPr lang="en-US" altLang="en-US" sz="2400" dirty="0"/>
                  <a:t> </a:t>
                </a:r>
                <a:r>
                  <a:rPr lang="vi-VN" altLang="en-US" sz="2400" dirty="0"/>
                  <a:t>phương trình</a:t>
                </a:r>
                <a:r>
                  <a:rPr lang="en-US" altLang="en-US" sz="2400" dirty="0"/>
                  <a:t> T(x)=b </a:t>
                </a:r>
                <a:r>
                  <a:rPr lang="en-US" altLang="en-US" sz="2400" dirty="0" err="1"/>
                  <a:t>vô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nghiệm</a:t>
                </a:r>
                <a:r>
                  <a:rPr lang="en-US" altLang="en-US" sz="2400" dirty="0"/>
                  <a:t>. </a:t>
                </a:r>
                <a:r>
                  <a:rPr lang="en-US" altLang="en-US" sz="2400" dirty="0" err="1"/>
                  <a:t>Xem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hình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kế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sau</a:t>
                </a:r>
                <a:r>
                  <a:rPr lang="en-US" altLang="en-US" sz="2400" dirty="0"/>
                  <a:t>.</a:t>
                </a:r>
              </a:p>
            </p:txBody>
          </p:sp>
        </mc:Choice>
        <mc:Fallback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4104" y="1424350"/>
                <a:ext cx="8546125" cy="4572000"/>
              </a:xfrm>
              <a:blipFill>
                <a:blip r:embed="rId3"/>
                <a:stretch>
                  <a:fillRect l="-1284" t="-1467" r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96133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Slide 1.9-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CÁC CÂU HỎI VỀ SỰ TỒN TẠI VÀ DUY NHẤT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34104" y="1424350"/>
                <a:ext cx="8546125" cy="4572000"/>
              </a:xfrm>
            </p:spPr>
            <p:txBody>
              <a:bodyPr/>
              <a:lstStyle/>
              <a:p>
                <a:pPr eaLnBrk="1" hangingPunct="1"/>
                <a:endParaRPr lang="en-US" altLang="en-US" sz="2800" b="1" dirty="0"/>
              </a:p>
              <a:p>
                <a:pPr eaLnBrk="1" hangingPunct="1"/>
                <a:endParaRPr lang="en-US" altLang="en-US" sz="2800" b="1" dirty="0"/>
              </a:p>
              <a:p>
                <a:pPr eaLnBrk="1" hangingPunct="1"/>
                <a:endParaRPr lang="en-US" altLang="en-US" sz="2800" b="1" dirty="0"/>
              </a:p>
              <a:p>
                <a:pPr eaLnBrk="1" hangingPunct="1"/>
                <a:endParaRPr lang="en-US" altLang="en-US" sz="2800" b="1" dirty="0"/>
              </a:p>
              <a:p>
                <a:pPr eaLnBrk="1" hangingPunct="1"/>
                <a:endParaRPr lang="en-US" altLang="en-US" sz="2800" b="1" dirty="0"/>
              </a:p>
              <a:p>
                <a:pPr eaLnBrk="1" hangingPunct="1"/>
                <a:endParaRPr lang="en-US" altLang="en-US" sz="2800" b="1" dirty="0"/>
              </a:p>
              <a:p>
                <a:pPr eaLnBrk="1" hangingPunct="1"/>
                <a:r>
                  <a:rPr lang="en-US" altLang="en-US" sz="2800" b="1" dirty="0" err="1"/>
                  <a:t>Định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nghĩa</a:t>
                </a:r>
                <a:r>
                  <a:rPr lang="en-US" altLang="en-US" sz="2800" dirty="0"/>
                  <a:t>: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ánh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xạ</a:t>
                </a:r>
                <a:r>
                  <a:rPr lang="en-US" altLang="en-US" sz="2800" dirty="0"/>
                  <a:t> 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được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gọi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vi-VN" altLang="en-US" sz="2800" b="1" dirty="0">
                    <a:solidFill>
                      <a:srgbClr val="0033CC"/>
                    </a:solidFill>
                  </a:rPr>
                  <a:t>đơn cấu</a:t>
                </a:r>
                <a:r>
                  <a:rPr lang="en-US" altLang="en-US" sz="2800" b="1" dirty="0"/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mỗi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b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ảnh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 err="1"/>
                  <a:t>nhiều</a:t>
                </a:r>
                <a:r>
                  <a:rPr lang="en-US" altLang="en-US" sz="2800" i="1" dirty="0"/>
                  <a:t> </a:t>
                </a:r>
                <a:r>
                  <a:rPr lang="en-US" altLang="en-US" sz="2800" i="1" dirty="0" err="1"/>
                  <a:t>nhất</a:t>
                </a:r>
                <a:r>
                  <a:rPr lang="en-US" altLang="en-US" sz="2800" i="1" dirty="0"/>
                  <a:t> </a:t>
                </a:r>
                <a:r>
                  <a:rPr lang="en-US" altLang="en-US" sz="2800" i="1" dirty="0" err="1"/>
                  <a:t>một</a:t>
                </a:r>
                <a:r>
                  <a:rPr lang="en-US" altLang="en-US" sz="2800" i="1" dirty="0"/>
                  <a:t> </a:t>
                </a:r>
                <a:r>
                  <a:rPr lang="en-US" altLang="en-US" sz="2800" i="1" dirty="0" err="1"/>
                  <a:t>vectơ</a:t>
                </a:r>
                <a:r>
                  <a:rPr lang="en-US" altLang="en-US" sz="2800" i="1" dirty="0"/>
                  <a:t> </a:t>
                </a:r>
                <a:r>
                  <a:rPr lang="en-US" altLang="en-US" sz="2800" b="1" dirty="0"/>
                  <a:t>x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800" b="0" dirty="0"/>
              </a:p>
              <a:p>
                <a:pPr lvl="1" eaLnBrk="1" hangingPunct="1"/>
                <a:r>
                  <a:rPr lang="en-US" altLang="en-US" sz="2400" dirty="0" err="1"/>
                  <a:t>Một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câu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hỏi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về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sự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duy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nhất</a:t>
                </a:r>
                <a:endParaRPr lang="en-US" altLang="en-US" sz="2400" b="0" dirty="0"/>
              </a:p>
              <a:p>
                <a:pPr marL="0" indent="0" eaLnBrk="1" hangingPunct="1">
                  <a:buNone/>
                </a:pPr>
                <a:endParaRPr lang="en-US" altLang="en-US" sz="2800" dirty="0"/>
              </a:p>
            </p:txBody>
          </p:sp>
        </mc:Choice>
        <mc:Fallback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4104" y="1424350"/>
                <a:ext cx="8546125" cy="4572000"/>
              </a:xfrm>
              <a:blipFill>
                <a:blip r:embed="rId4"/>
                <a:stretch>
                  <a:fillRect l="-1284" r="-71" b="-9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Equation" r:id="rId5" imgW="475104" imgH="810471" progId="">
                  <p:embed/>
                </p:oleObj>
              </mc:Choice>
              <mc:Fallback>
                <p:oleObj name="Equation" r:id="rId5" imgW="475104" imgH="810471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b="11154"/>
          <a:stretch/>
        </p:blipFill>
        <p:spPr>
          <a:xfrm>
            <a:off x="810428" y="1424350"/>
            <a:ext cx="7595016" cy="294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9740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Slide 1.9-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CÁC CÂU HỎI VỀ SỰ TỒN TẠI VÀ DUY NHẤT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34104" y="1424350"/>
                <a:ext cx="8546125" cy="45720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b="1" dirty="0" err="1"/>
                  <a:t>Ví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dụ</a:t>
                </a:r>
                <a:r>
                  <a:rPr lang="en-US" altLang="en-US" sz="2800" b="1" dirty="0"/>
                  <a:t> 4</a:t>
                </a:r>
                <a:r>
                  <a:rPr lang="en-US" altLang="en-US" sz="2800" dirty="0"/>
                  <a:t>: Cho T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phép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biến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đổi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tuyến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ma </a:t>
                </a:r>
                <a:r>
                  <a:rPr lang="en-US" altLang="en-US" sz="2800" dirty="0" err="1"/>
                  <a:t>trận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chính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tắc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endParaRPr lang="en-US" altLang="en-US" sz="2800" b="0" dirty="0"/>
              </a:p>
              <a:p>
                <a:pPr marL="0" indent="0" algn="ctr" eaLnBrk="1" hangingPunct="1">
                  <a:buNone/>
                </a:pPr>
                <a:r>
                  <a:rPr lang="en-US" altLang="en-US" sz="2800" b="0" dirty="0"/>
                  <a:t>A=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 −4</m:t>
                              </m:r>
                            </m:e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    2</m:t>
                              </m:r>
                            </m:e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800" b="0" dirty="0"/>
              </a:p>
              <a:p>
                <a:pPr marL="0" indent="0" eaLnBrk="1" hangingPunct="1">
                  <a:buNone/>
                </a:pPr>
                <a:endParaRPr lang="en-US" altLang="en-US" sz="2800" dirty="0"/>
              </a:p>
              <a:p>
                <a:pPr eaLnBrk="1" hangingPunct="1"/>
                <a:r>
                  <a:rPr lang="en-US" altLang="en-US" sz="2800" dirty="0" err="1"/>
                  <a:t>Liệu</a:t>
                </a:r>
                <a:r>
                  <a:rPr lang="en-US" altLang="en-US" sz="2800" dirty="0"/>
                  <a:t> T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ánh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xạ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en-US" sz="2800" dirty="0"/>
                  <a:t> lên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sz="2800" dirty="0"/>
                  <a:t>?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phải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đơn cấu</a:t>
                </a:r>
                <a:r>
                  <a:rPr lang="en-US" altLang="en-US" sz="2800" dirty="0"/>
                  <a:t>?</a:t>
                </a:r>
              </a:p>
            </p:txBody>
          </p:sp>
        </mc:Choice>
        <mc:Fallback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4104" y="1424350"/>
                <a:ext cx="8546125" cy="4572000"/>
              </a:xfrm>
              <a:blipFill>
                <a:blip r:embed="rId4"/>
                <a:stretch>
                  <a:fillRect l="-1284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Equation" r:id="rId5" imgW="475104" imgH="810471" progId="">
                  <p:embed/>
                </p:oleObj>
              </mc:Choice>
              <mc:Fallback>
                <p:oleObj name="Equation" r:id="rId5" imgW="475104" imgH="810471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910448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Slide 1.9-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CÁC CÂU HỎI VỀ SỰ TỒN TẠI VÀ DUY NHẤT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34104" y="1424350"/>
                <a:ext cx="8546125" cy="45720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b="1" dirty="0" err="1"/>
                  <a:t>Lời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giải</a:t>
                </a:r>
                <a:r>
                  <a:rPr lang="en-US" altLang="en-US" sz="2800" b="1" dirty="0"/>
                  <a:t>: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Vì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dạng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bậc</a:t>
                </a:r>
                <a:r>
                  <a:rPr lang="en-US" altLang="en-US" sz="2800" dirty="0"/>
                  <a:t> thang, ta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thể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thấy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ngay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rằng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vị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trí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chốt</a:t>
                </a:r>
                <a:r>
                  <a:rPr lang="en-US" altLang="en-US" sz="2800" dirty="0"/>
                  <a:t> ở </a:t>
                </a:r>
                <a:r>
                  <a:rPr lang="en-US" altLang="en-US" sz="2800" dirty="0" err="1"/>
                  <a:t>mỗi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hàng</a:t>
                </a:r>
                <a:r>
                  <a:rPr lang="en-US" altLang="en-US" sz="2800" dirty="0"/>
                  <a:t>. Theo </a:t>
                </a:r>
                <a:r>
                  <a:rPr lang="en-US" altLang="en-US" sz="2800" dirty="0" err="1"/>
                  <a:t>Định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lí</a:t>
                </a:r>
                <a:r>
                  <a:rPr lang="en-US" altLang="en-US" sz="2800" dirty="0"/>
                  <a:t> 4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Mục</a:t>
                </a:r>
                <a:r>
                  <a:rPr lang="en-US" altLang="en-US" sz="2800" dirty="0"/>
                  <a:t> 1.4, </a:t>
                </a:r>
                <a:r>
                  <a:rPr lang="en-US" altLang="en-US" sz="2800" dirty="0" err="1"/>
                  <a:t>với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mỗi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b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sz="2800" dirty="0"/>
                  <a:t>, </a:t>
                </a:r>
                <a:r>
                  <a:rPr lang="vi-VN" altLang="en-US" sz="2800" dirty="0"/>
                  <a:t>phương trình</a:t>
                </a:r>
                <a:r>
                  <a:rPr lang="en-US" altLang="en-US" sz="2800" dirty="0"/>
                  <a:t> Ax=b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nghiệm</a:t>
                </a:r>
                <a:r>
                  <a:rPr lang="en-US" altLang="en-US" sz="2800" dirty="0"/>
                  <a:t>. </a:t>
                </a:r>
                <a:r>
                  <a:rPr lang="en-US" altLang="en-US" sz="2800" dirty="0" err="1"/>
                  <a:t>Nói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cách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khác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phép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biến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đổi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tuyến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 T </a:t>
                </a:r>
                <a:r>
                  <a:rPr lang="en-US" altLang="en-US" sz="2800" dirty="0" err="1"/>
                  <a:t>ánh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xạ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en-US" sz="2800" dirty="0"/>
                  <a:t>(</a:t>
                </a:r>
                <a:r>
                  <a:rPr lang="en-US" altLang="en-US" sz="2800" dirty="0" err="1"/>
                  <a:t>miền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xác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định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nó</a:t>
                </a:r>
                <a:r>
                  <a:rPr lang="en-US" altLang="en-US" sz="2800" dirty="0"/>
                  <a:t>) </a:t>
                </a:r>
                <a:r>
                  <a:rPr lang="en-US" altLang="en-US" sz="2800" dirty="0" err="1"/>
                  <a:t>lên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sz="2800" dirty="0"/>
                  <a:t>. </a:t>
                </a:r>
              </a:p>
              <a:p>
                <a:pPr eaLnBrk="1" hangingPunct="1"/>
                <a:r>
                  <a:rPr lang="en-US" altLang="en-US" sz="2800" dirty="0" err="1"/>
                  <a:t>Tuy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nhiên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vì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phương trình</a:t>
                </a:r>
                <a:r>
                  <a:rPr lang="en-US" altLang="en-US" sz="2800" dirty="0"/>
                  <a:t> Ax=b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biến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tự</a:t>
                </a:r>
                <a:r>
                  <a:rPr lang="en-US" altLang="en-US" sz="2800" dirty="0"/>
                  <a:t> do (</a:t>
                </a:r>
                <a:r>
                  <a:rPr lang="en-US" altLang="en-US" sz="2800" dirty="0" err="1"/>
                  <a:t>vì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tất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cả</a:t>
                </a:r>
                <a:r>
                  <a:rPr lang="en-US" altLang="en-US" sz="2800" dirty="0"/>
                  <a:t> 4 </a:t>
                </a:r>
                <a:r>
                  <a:rPr lang="en-US" altLang="en-US" sz="2800" dirty="0" err="1"/>
                  <a:t>biến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chỉ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3 </a:t>
                </a:r>
                <a:r>
                  <a:rPr lang="en-US" altLang="en-US" sz="2800" dirty="0" err="1"/>
                  <a:t>biến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cơ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sở</a:t>
                </a:r>
                <a:r>
                  <a:rPr lang="en-US" altLang="en-US" sz="2800" dirty="0"/>
                  <a:t>), </a:t>
                </a:r>
                <a:r>
                  <a:rPr lang="en-US" altLang="en-US" sz="2800" dirty="0" err="1"/>
                  <a:t>mỗi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b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ảnh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nhiều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hơn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vectơ</a:t>
                </a:r>
                <a:r>
                  <a:rPr lang="en-US" altLang="en-US" sz="2800" dirty="0"/>
                  <a:t>  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. </a:t>
                </a:r>
                <a:r>
                  <a:rPr lang="en-US" altLang="en-US" sz="2800" dirty="0" err="1"/>
                  <a:t>Nghĩa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,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 err="1"/>
                  <a:t>không</a:t>
                </a:r>
                <a:r>
                  <a:rPr lang="en-US" altLang="en-US" sz="2800" i="1" dirty="0"/>
                  <a:t> </a:t>
                </a:r>
                <a:r>
                  <a:rPr lang="en-US" altLang="en-US" sz="2800" i="1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đơn cấu</a:t>
                </a:r>
                <a:r>
                  <a:rPr lang="en-US" altLang="en-US" sz="2800" dirty="0"/>
                  <a:t>.</a:t>
                </a:r>
                <a:endParaRPr lang="en-US" altLang="en-US" sz="2800" b="0" dirty="0"/>
              </a:p>
              <a:p>
                <a:pPr marL="0" indent="0" eaLnBrk="1" hangingPunct="1">
                  <a:buNone/>
                </a:pPr>
                <a:endParaRPr lang="en-US" altLang="en-US" sz="2800" dirty="0"/>
              </a:p>
            </p:txBody>
          </p:sp>
        </mc:Choice>
        <mc:Fallback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4104" y="1424350"/>
                <a:ext cx="8546125" cy="4572000"/>
              </a:xfrm>
              <a:blipFill>
                <a:blip r:embed="rId4"/>
                <a:stretch>
                  <a:fillRect l="-1284" t="-1467" r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name="Equation" r:id="rId5" imgW="475104" imgH="810471" progId="">
                  <p:embed/>
                </p:oleObj>
              </mc:Choice>
              <mc:Fallback>
                <p:oleObj name="Equation" r:id="rId5" imgW="475104" imgH="810471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225540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Slide 1.9-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CÁC CÂU HỎI VỀ SỰ TỒN TẠI VÀ DUY NHẤT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9947" y="1324152"/>
                <a:ext cx="8229600" cy="4572000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800" b="1" dirty="0" err="1">
                    <a:solidFill>
                      <a:srgbClr val="077C97"/>
                    </a:solidFill>
                  </a:rPr>
                  <a:t>Định</a:t>
                </a:r>
                <a:r>
                  <a:rPr lang="en-US" altLang="en-US" sz="2800" b="1" dirty="0">
                    <a:solidFill>
                      <a:srgbClr val="077C97"/>
                    </a:solidFill>
                  </a:rPr>
                  <a:t> </a:t>
                </a:r>
                <a:r>
                  <a:rPr lang="en-US" altLang="en-US" sz="2800" b="1" dirty="0" err="1">
                    <a:solidFill>
                      <a:srgbClr val="077C97"/>
                    </a:solidFill>
                  </a:rPr>
                  <a:t>lí</a:t>
                </a:r>
                <a:r>
                  <a:rPr lang="en-US" altLang="en-US" sz="2800" b="1" dirty="0">
                    <a:solidFill>
                      <a:srgbClr val="077C97"/>
                    </a:solidFill>
                  </a:rPr>
                  <a:t> 11</a:t>
                </a:r>
                <a:r>
                  <a:rPr lang="en-US" altLang="en-US" sz="2800" dirty="0"/>
                  <a:t>: Cho 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phép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biến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đổi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tuyến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. </a:t>
                </a:r>
                <a:r>
                  <a:rPr lang="en-US" altLang="en-US" sz="2800" dirty="0" err="1"/>
                  <a:t>Khi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đó</a:t>
                </a:r>
                <a:r>
                  <a:rPr lang="en-US" altLang="en-US" sz="2800" dirty="0"/>
                  <a:t>, T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đơn cấu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chỉ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phương trình</a:t>
                </a:r>
                <a:r>
                  <a:rPr lang="en-US" altLang="en-US" sz="2800" dirty="0"/>
                  <a:t> T(x)=0 </a:t>
                </a:r>
                <a:r>
                  <a:rPr lang="en-US" altLang="en-US" sz="2800" dirty="0" err="1"/>
                  <a:t>chỉ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nghiệm tầm thường</a:t>
                </a:r>
                <a:r>
                  <a:rPr lang="en-US" altLang="en-US" sz="2800" dirty="0"/>
                  <a:t>.</a:t>
                </a:r>
                <a:endParaRPr lang="en-US" altLang="en-US" sz="2800" b="0" i="0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en-US" sz="2800" b="1" dirty="0"/>
                  <a:t>Proof</a:t>
                </a:r>
                <a:r>
                  <a:rPr lang="en-US" altLang="en-US" sz="2800" dirty="0"/>
                  <a:t>: </a:t>
                </a:r>
                <a:r>
                  <a:rPr lang="en-US" altLang="en-US" sz="2800" dirty="0" err="1"/>
                  <a:t>Vì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tuyến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, T(0) =0. </a:t>
                </a:r>
              </a:p>
              <a:p>
                <a:pPr eaLnBrk="1" hangingPunct="1"/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đơn cấu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thì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phương trình</a:t>
                </a:r>
                <a:r>
                  <a:rPr lang="en-US" altLang="en-US" sz="2800" dirty="0"/>
                  <a:t> T(x)=0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nhiều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nhất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nghiệm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chính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nghiệm</a:t>
                </a:r>
                <a:r>
                  <a:rPr lang="vi-VN" altLang="en-US" sz="2800" dirty="0"/>
                  <a:t> tầm thường</a:t>
                </a:r>
                <a:r>
                  <a:rPr lang="en-US" altLang="en-US" sz="2800" dirty="0"/>
                  <a:t>. </a:t>
                </a:r>
              </a:p>
              <a:p>
                <a:pPr eaLnBrk="1" hangingPunct="1"/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không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đơn cấu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thì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b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ảnh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ít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nhất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hai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vectơ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khác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nhau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800" dirty="0"/>
                  <a:t>--</a:t>
                </a:r>
                <a:r>
                  <a:rPr lang="en-US" altLang="en-US" sz="2800" dirty="0" err="1"/>
                  <a:t>ví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dụ</a:t>
                </a:r>
                <a:r>
                  <a:rPr lang="en-US" altLang="en-US" sz="2800" dirty="0"/>
                  <a:t>, </a:t>
                </a:r>
                <a:r>
                  <a:rPr lang="en-US" altLang="en-US" sz="2800" b="1" dirty="0"/>
                  <a:t>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. </a:t>
                </a:r>
                <a:r>
                  <a:rPr lang="en-US" altLang="en-US" sz="2800" dirty="0" err="1"/>
                  <a:t>Nghĩa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T(u)=</a:t>
                </a:r>
                <a:r>
                  <a:rPr lang="en-US" altLang="en-US" sz="2800" i="1" dirty="0"/>
                  <a:t>b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T(v)=</a:t>
                </a:r>
                <a:r>
                  <a:rPr lang="en-US" altLang="en-US" sz="2800" i="1" dirty="0"/>
                  <a:t>b</a:t>
                </a:r>
                <a:r>
                  <a:rPr lang="en-US" altLang="en-US" sz="2800" dirty="0"/>
                  <a:t>. </a:t>
                </a:r>
                <a:r>
                  <a:rPr lang="en-US" altLang="en-US" sz="2800" dirty="0" err="1"/>
                  <a:t>Nhưng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khi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đó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vì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tuyến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,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9947" y="1324152"/>
                <a:ext cx="8229600" cy="4572000"/>
              </a:xfrm>
              <a:blipFill>
                <a:blip r:embed="rId4"/>
                <a:stretch>
                  <a:fillRect l="-1481" t="-1333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1" name="Equation" r:id="rId5" imgW="475104" imgH="810471" progId="">
                  <p:embed/>
                </p:oleObj>
              </mc:Choice>
              <mc:Fallback>
                <p:oleObj name="Equation" r:id="rId5" imgW="475104" imgH="810471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2" name="Equation" r:id="rId7" imgW="475104" imgH="810471" progId="">
                  <p:embed/>
                </p:oleObj>
              </mc:Choice>
              <mc:Fallback>
                <p:oleObj name="Equation" r:id="rId7" imgW="475104" imgH="810471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3" name="Equation" r:id="rId8" imgW="475104" imgH="810471" progId="">
                  <p:embed/>
                </p:oleObj>
              </mc:Choice>
              <mc:Fallback>
                <p:oleObj name="Equation" r:id="rId8" imgW="475104" imgH="810471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333268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Slide 1.9-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CÁC CÂU HỎI VỀ SỰ TỒN TẠI VÀ DUY NHẤT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7416" y="1324152"/>
                <a:ext cx="8704053" cy="45720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dirty="0"/>
                  <a:t>V</a:t>
                </a:r>
                <a:r>
                  <a:rPr lang="vi-VN" altLang="en-US" sz="2800" dirty="0"/>
                  <a:t>ectơ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u – v </a:t>
                </a:r>
                <a:r>
                  <a:rPr lang="en-US" altLang="en-US" sz="2800" dirty="0" err="1"/>
                  <a:t>khác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không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vì</a:t>
                </a:r>
                <a:r>
                  <a:rPr lang="en-US" altLang="en-US" sz="2800" dirty="0"/>
                  <a:t> u ≠ v. Do </a:t>
                </a:r>
                <a:r>
                  <a:rPr lang="en-US" altLang="en-US" sz="2800" dirty="0" err="1"/>
                  <a:t>đó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phương trình</a:t>
                </a:r>
                <a:r>
                  <a:rPr lang="en-US" altLang="en-US" sz="2800" dirty="0"/>
                  <a:t> T(x)=0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nhiều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hơn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nghiệm</a:t>
                </a:r>
                <a:r>
                  <a:rPr lang="en-US" altLang="en-US" sz="2800" dirty="0"/>
                  <a:t>. </a:t>
                </a:r>
                <a:r>
                  <a:rPr lang="en-US" altLang="en-US" sz="2800" dirty="0" err="1"/>
                  <a:t>Nên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hoặc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hai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điều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kiện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định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lí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cùng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đúng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hoặc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cùng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sai</a:t>
                </a:r>
                <a:r>
                  <a:rPr lang="en-US" altLang="en-US" sz="2800" dirty="0"/>
                  <a:t>. 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800" b="1" dirty="0" err="1">
                    <a:solidFill>
                      <a:srgbClr val="077C97"/>
                    </a:solidFill>
                  </a:rPr>
                  <a:t>Định</a:t>
                </a:r>
                <a:r>
                  <a:rPr lang="en-US" altLang="en-US" sz="2800" b="1" dirty="0">
                    <a:solidFill>
                      <a:srgbClr val="077C97"/>
                    </a:solidFill>
                  </a:rPr>
                  <a:t> </a:t>
                </a:r>
                <a:r>
                  <a:rPr lang="en-US" altLang="en-US" sz="2800" b="1" dirty="0" err="1">
                    <a:solidFill>
                      <a:srgbClr val="077C97"/>
                    </a:solidFill>
                  </a:rPr>
                  <a:t>lí</a:t>
                </a:r>
                <a:r>
                  <a:rPr lang="en-US" altLang="en-US" sz="2800" b="1" dirty="0">
                    <a:solidFill>
                      <a:srgbClr val="077C97"/>
                    </a:solidFill>
                  </a:rPr>
                  <a:t> 12</a:t>
                </a:r>
                <a:r>
                  <a:rPr lang="en-US" altLang="en-US" sz="2800" dirty="0"/>
                  <a:t>: Cho 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phép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biến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đổi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tuyến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A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ma </a:t>
                </a:r>
                <a:r>
                  <a:rPr lang="en-US" altLang="en-US" sz="2800" dirty="0" err="1"/>
                  <a:t>trận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chính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tắc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T. </a:t>
                </a:r>
                <a:r>
                  <a:rPr lang="en-US" altLang="en-US" sz="2800" dirty="0" err="1"/>
                  <a:t>Khi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đó</a:t>
                </a:r>
                <a:r>
                  <a:rPr lang="en-US" altLang="en-US" sz="2800" dirty="0"/>
                  <a:t>:</a:t>
                </a:r>
              </a:p>
              <a:p>
                <a:pPr marL="514350" indent="-514350" eaLnBrk="1" hangingPunct="1">
                  <a:buFont typeface="+mj-lt"/>
                  <a:buAutoNum type="alphaLcParenR"/>
                </a:pP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ánh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xạ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>
                    <a:solidFill>
                      <a:srgbClr val="0000FF"/>
                    </a:solidFill>
                  </a:rPr>
                  <a:t>lên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 nếu và chỉ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sinh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ra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;</a:t>
                </a:r>
              </a:p>
              <a:p>
                <a:pPr marL="514350" indent="-514350" eaLnBrk="1" hangingPunct="1">
                  <a:buFont typeface="+mj-lt"/>
                  <a:buAutoNum type="alphaLcParenR"/>
                </a:pP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vi-VN" altLang="en-US" sz="2800" dirty="0">
                    <a:solidFill>
                      <a:srgbClr val="0000FF"/>
                    </a:solidFill>
                  </a:rPr>
                  <a:t>đơn cấu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chỉ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độc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lập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tuyến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.</a:t>
                </a:r>
              </a:p>
            </p:txBody>
          </p:sp>
        </mc:Choice>
        <mc:Fallback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7416" y="1324152"/>
                <a:ext cx="8704053" cy="4572000"/>
              </a:xfrm>
              <a:blipFill>
                <a:blip r:embed="rId4"/>
                <a:stretch>
                  <a:fillRect l="-147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5" name="Equation" r:id="rId5" imgW="475104" imgH="810471" progId="">
                  <p:embed/>
                </p:oleObj>
              </mc:Choice>
              <mc:Fallback>
                <p:oleObj name="Equation" r:id="rId5" imgW="475104" imgH="810471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6" name="Equation" r:id="rId7" imgW="475104" imgH="810471" progId="">
                  <p:embed/>
                </p:oleObj>
              </mc:Choice>
              <mc:Fallback>
                <p:oleObj name="Equation" r:id="rId7" imgW="475104" imgH="810471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7" name="Equation" r:id="rId8" imgW="475104" imgH="810471" progId="">
                  <p:embed/>
                </p:oleObj>
              </mc:Choice>
              <mc:Fallback>
                <p:oleObj name="Equation" r:id="rId8" imgW="475104" imgH="810471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58128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Slide 1.9-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CÁC CÂU HỎI VỀ SỰ TỒN TẠI VÀ DUY NHẤT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163" y="1255140"/>
                <a:ext cx="8436637" cy="4572000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800" b="1" dirty="0" err="1"/>
                  <a:t>Chứng</a:t>
                </a:r>
                <a:r>
                  <a:rPr lang="en-US" altLang="en-US" sz="2800" b="1" dirty="0"/>
                  <a:t> minh:</a:t>
                </a:r>
              </a:p>
              <a:p>
                <a:pPr marL="514350" indent="-514350" eaLnBrk="1" hangingPunct="1">
                  <a:buFont typeface="+mj-lt"/>
                  <a:buAutoNum type="alphaLcParenR"/>
                </a:pPr>
                <a:r>
                  <a:rPr lang="en-US" altLang="en-US" sz="2800" dirty="0"/>
                  <a:t>Theo </a:t>
                </a:r>
                <a:r>
                  <a:rPr lang="en-US" altLang="en-US" sz="2800" dirty="0" err="1"/>
                  <a:t>Định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lí</a:t>
                </a:r>
                <a:r>
                  <a:rPr lang="en-US" altLang="en-US" sz="2800" dirty="0"/>
                  <a:t> 4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Mục</a:t>
                </a:r>
                <a:r>
                  <a:rPr lang="en-US" altLang="en-US" sz="2800" dirty="0"/>
                  <a:t> 1.4, </a:t>
                </a:r>
                <a:r>
                  <a:rPr lang="en-US" altLang="en-US" sz="2800" dirty="0" err="1"/>
                  <a:t>các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sinh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ra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 nếu và chỉ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với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mỗi</a:t>
                </a:r>
                <a:r>
                  <a:rPr lang="en-US" altLang="en-US" sz="2800" dirty="0"/>
                  <a:t> b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 </a:t>
                </a:r>
                <a:r>
                  <a:rPr lang="vi-VN" altLang="en-US" sz="2800" dirty="0"/>
                  <a:t>phương trình</a:t>
                </a:r>
                <a:r>
                  <a:rPr lang="en-US" altLang="en-US" sz="2800" dirty="0"/>
                  <a:t> Ax=b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nghiệm</a:t>
                </a:r>
                <a:r>
                  <a:rPr lang="en-US" altLang="en-US" sz="2800" dirty="0"/>
                  <a:t> – </a:t>
                </a:r>
                <a:r>
                  <a:rPr lang="en-US" altLang="en-US" sz="2800" dirty="0" err="1"/>
                  <a:t>nói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cách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khác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chỉ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với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mỗi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b</a:t>
                </a:r>
                <a:r>
                  <a:rPr lang="en-US" altLang="en-US" sz="2800" dirty="0"/>
                  <a:t>, </a:t>
                </a:r>
                <a:r>
                  <a:rPr lang="vi-VN" altLang="en-US" sz="2800" dirty="0"/>
                  <a:t>phương trình</a:t>
                </a:r>
                <a:r>
                  <a:rPr lang="en-US" altLang="en-US" sz="2800" dirty="0"/>
                  <a:t> T(x)=b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ít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nhất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nghiệm</a:t>
                </a:r>
                <a:r>
                  <a:rPr lang="en-US" altLang="en-US" sz="2800" dirty="0"/>
                  <a:t>. </a:t>
                </a:r>
                <a:r>
                  <a:rPr lang="en-US" altLang="en-US" sz="2800" dirty="0" err="1"/>
                  <a:t>Điều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này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đúng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chỉ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 </a:t>
                </a:r>
                <a:r>
                  <a:rPr lang="en-US" altLang="en-US" sz="2800" dirty="0" err="1"/>
                  <a:t>ánh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xạ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800" dirty="0"/>
                  <a:t> lên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.</a:t>
                </a:r>
              </a:p>
              <a:p>
                <a:pPr marL="514350" indent="-514350" eaLnBrk="1" hangingPunct="1">
                  <a:buFont typeface="+mj-lt"/>
                  <a:buAutoNum type="alphaLcParenR"/>
                </a:pPr>
                <a:r>
                  <a:rPr lang="en-US" altLang="en-US" sz="2800" dirty="0" err="1"/>
                  <a:t>Các</a:t>
                </a:r>
                <a:r>
                  <a:rPr lang="en-US" altLang="en-US" sz="2800" dirty="0"/>
                  <a:t> p</a:t>
                </a:r>
                <a:r>
                  <a:rPr lang="vi-VN" altLang="en-US" sz="2800" dirty="0"/>
                  <a:t>hương trình</a:t>
                </a:r>
                <a:r>
                  <a:rPr lang="en-US" altLang="en-US" sz="2800" dirty="0"/>
                  <a:t> T(x)=0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Ax=0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giống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nhau</a:t>
                </a:r>
                <a:r>
                  <a:rPr lang="en-US" altLang="en-US" sz="2800" dirty="0"/>
                  <a:t>. </a:t>
                </a:r>
                <a:r>
                  <a:rPr lang="en-US" altLang="en-US" sz="2800" dirty="0" err="1"/>
                  <a:t>Nên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theo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Định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lí</a:t>
                </a:r>
                <a:r>
                  <a:rPr lang="en-US" altLang="en-US" sz="2800" dirty="0"/>
                  <a:t> 11,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đơn cấu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chỉ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Ax=0 </a:t>
                </a:r>
                <a:r>
                  <a:rPr lang="en-US" altLang="en-US" sz="2800" dirty="0" err="1"/>
                  <a:t>chỉ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nghiệm tầm thường</a:t>
                </a:r>
                <a:r>
                  <a:rPr lang="en-US" altLang="en-US" sz="2800" dirty="0"/>
                  <a:t>. </a:t>
                </a:r>
                <a:r>
                  <a:rPr lang="en-US" altLang="en-US" sz="2800" dirty="0" err="1"/>
                  <a:t>Điều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này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xảy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ra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chỉ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độc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lập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tuyến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.</a:t>
                </a:r>
              </a:p>
            </p:txBody>
          </p:sp>
        </mc:Choice>
        <mc:Fallback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163" y="1255140"/>
                <a:ext cx="8436637" cy="4572000"/>
              </a:xfrm>
              <a:blipFill>
                <a:blip r:embed="rId4"/>
                <a:stretch>
                  <a:fillRect l="-1445" t="-1467" r="-506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0" name="Equation" r:id="rId5" imgW="475104" imgH="810471" progId="">
                  <p:embed/>
                </p:oleObj>
              </mc:Choice>
              <mc:Fallback>
                <p:oleObj name="Equation" r:id="rId5" imgW="475104" imgH="810471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1" name="Equation" r:id="rId7" imgW="475104" imgH="810471" progId="">
                  <p:embed/>
                </p:oleObj>
              </mc:Choice>
              <mc:Fallback>
                <p:oleObj name="Equation" r:id="rId7" imgW="475104" imgH="810471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2" name="Equation" r:id="rId8" imgW="475104" imgH="810471" progId="">
                  <p:embed/>
                </p:oleObj>
              </mc:Choice>
              <mc:Fallback>
                <p:oleObj name="Equation" r:id="rId8" imgW="475104" imgH="810471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385227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98325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Slide 1.9-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24197" y="0"/>
            <a:ext cx="8487294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MA TRẬN CỦA PHÉP BIẾN ĐỔI TUYẾN TÍNH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sz="2800" b="1" dirty="0">
                    <a:solidFill>
                      <a:srgbClr val="077C97"/>
                    </a:solidFill>
                  </a:rPr>
                  <a:t>Định </a:t>
                </a:r>
                <a:r>
                  <a:rPr lang="en-US" altLang="en-US" sz="2800" b="1" dirty="0" err="1">
                    <a:solidFill>
                      <a:srgbClr val="077C97"/>
                    </a:solidFill>
                  </a:rPr>
                  <a:t>lí</a:t>
                </a:r>
                <a:r>
                  <a:rPr lang="en-US" altLang="en-US" sz="2800" b="1" dirty="0">
                    <a:solidFill>
                      <a:srgbClr val="077C97"/>
                    </a:solidFill>
                  </a:rPr>
                  <a:t> 10</a:t>
                </a:r>
                <a:r>
                  <a:rPr lang="en-US" altLang="en-US" sz="2800" dirty="0"/>
                  <a:t>: Cho 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phép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biến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đổi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tuyến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. </a:t>
                </a:r>
                <a:r>
                  <a:rPr lang="en-US" altLang="en-US" sz="2800" dirty="0" err="1"/>
                  <a:t>Khi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đó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tồn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tại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ma </a:t>
                </a:r>
                <a:r>
                  <a:rPr lang="en-US" altLang="en-US" sz="2800" dirty="0" err="1"/>
                  <a:t>trận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</a:rPr>
                  <a:t>duy</a:t>
                </a:r>
                <a:r>
                  <a:rPr lang="en-US" alt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</a:rPr>
                  <a:t>nhất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sao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cho</a:t>
                </a:r>
                <a:endParaRPr lang="en-US" altLang="en-US" sz="2800" dirty="0"/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altLang="en-US" sz="2800" dirty="0"/>
                  <a:t> với mọi x </a:t>
                </a:r>
                <a:r>
                  <a:rPr lang="en-US" altLang="en-US" sz="2800" dirty="0" err="1"/>
                  <a:t>trong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alt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2800" b="0" i="0" dirty="0">
                  <a:latin typeface="Cambria Math" panose="02040503050406030204" pitchFamily="18" charset="0"/>
                </a:endParaRPr>
              </a:p>
              <a:p>
                <a:pPr eaLnBrk="1" hangingPunct="1"/>
                <a:r>
                  <a:rPr lang="en-US" altLang="en-US" sz="2800" dirty="0" err="1"/>
                  <a:t>Thật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vậy</a:t>
                </a:r>
                <a:r>
                  <a:rPr lang="en-US" altLang="en-US" sz="2800" dirty="0"/>
                  <a:t>, A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dirty="0"/>
                  <a:t> ma </a:t>
                </a:r>
                <a:r>
                  <a:rPr lang="en-US" altLang="en-US" sz="2800" dirty="0" err="1"/>
                  <a:t>trận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thứ</a:t>
                </a:r>
                <a:r>
                  <a:rPr lang="en-US" altLang="en-US" sz="2800" dirty="0"/>
                  <a:t> j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vectơ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800" dirty="0"/>
                  <a:t> trong </a:t>
                </a:r>
                <a:r>
                  <a:rPr lang="en-US" altLang="en-US" sz="2800" dirty="0" err="1"/>
                  <a:t>đó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thứ</a:t>
                </a:r>
                <a:r>
                  <a:rPr lang="en-US" altLang="en-US" sz="2800" dirty="0"/>
                  <a:t> j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ma </a:t>
                </a:r>
                <a:r>
                  <a:rPr lang="en-US" altLang="en-US" sz="2800" dirty="0" err="1"/>
                  <a:t>trận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đơn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vị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sz="2800" dirty="0"/>
              </a:p>
            </p:txBody>
          </p:sp>
        </mc:Choice>
        <mc:Fallback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59" t="-1467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22600" y="5129259"/>
                <a:ext cx="3474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en-US" sz="28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...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en-US" sz="28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00" y="5129259"/>
                <a:ext cx="3474792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030308" y="5119834"/>
            <a:ext cx="674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(3)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Slide 1.9-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447" y="0"/>
            <a:ext cx="8478982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MA TRẬN CỦA PHÉP BIẾN ĐỔI TUYẾN TÍNH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sz="2800" b="1" dirty="0" err="1"/>
                  <a:t>Chứng</a:t>
                </a:r>
                <a:r>
                  <a:rPr lang="en-US" altLang="en-US" sz="2800" b="1" dirty="0"/>
                  <a:t> minh</a:t>
                </a:r>
                <a:r>
                  <a:rPr lang="en-US" altLang="en-US" sz="2800" dirty="0"/>
                  <a:t>: </a:t>
                </a:r>
                <a:r>
                  <a:rPr lang="en-US" altLang="en-US" sz="2800" dirty="0" err="1"/>
                  <a:t>Viết</a:t>
                </a:r>
                <a:r>
                  <a:rPr lang="en-US" altLang="en-US" sz="2800" dirty="0"/>
                  <a:t> x=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>
                          <m:sSub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800" dirty="0"/>
                  <a:t> ,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sử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dụng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chất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tuyến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T </a:t>
                </a:r>
                <a:r>
                  <a:rPr lang="en-US" altLang="en-US" sz="2800" dirty="0" err="1"/>
                  <a:t>để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endParaRPr lang="en-US" altLang="en-US" sz="2800" dirty="0"/>
              </a:p>
              <a:p>
                <a:pPr marL="0" indent="0" eaLnBrk="1" hangingPunct="1">
                  <a:buNone/>
                </a:pPr>
                <a:endParaRPr lang="en-US" altLang="en-US" sz="2800" dirty="0"/>
              </a:p>
              <a:p>
                <a:pPr marL="0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800" dirty="0"/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8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)+…+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800" b="0" i="0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800" b="0" i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en-US" sz="2800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61191" y="3886200"/>
                <a:ext cx="5192346" cy="2074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alt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. .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en-US" sz="2800" b="0" i="1" dirty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alt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91" y="3886200"/>
                <a:ext cx="5192346" cy="207492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72846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Slide 1.9-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" y="0"/>
            <a:ext cx="8545484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MA TRẬN CỦA PHÉP BIẾN ĐỔI TUYẾN TÍNH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sz="2800" dirty="0"/>
                  <a:t>Ma </a:t>
                </a:r>
                <a:r>
                  <a:rPr lang="en-US" altLang="en-US" sz="2800" dirty="0" err="1"/>
                  <a:t>trận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(3) </a:t>
                </a:r>
                <a:r>
                  <a:rPr lang="en-US" altLang="en-US" sz="2800" dirty="0" err="1"/>
                  <a:t>được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gọi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>
                    <a:solidFill>
                      <a:srgbClr val="0000FF"/>
                    </a:solidFill>
                  </a:rPr>
                  <a:t>ma </a:t>
                </a:r>
                <a:r>
                  <a:rPr lang="en-US" altLang="en-US" sz="2800" b="1" dirty="0" err="1">
                    <a:solidFill>
                      <a:srgbClr val="0000FF"/>
                    </a:solidFill>
                  </a:rPr>
                  <a:t>trận</a:t>
                </a:r>
                <a:r>
                  <a:rPr lang="en-US" altLang="en-US" sz="2800" b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800" b="1" dirty="0" err="1">
                    <a:solidFill>
                      <a:srgbClr val="0000FF"/>
                    </a:solidFill>
                  </a:rPr>
                  <a:t>chính</a:t>
                </a:r>
                <a:r>
                  <a:rPr lang="en-US" altLang="en-US" sz="2800" b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800" b="1" dirty="0" err="1">
                    <a:solidFill>
                      <a:srgbClr val="0000FF"/>
                    </a:solidFill>
                  </a:rPr>
                  <a:t>tắc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của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phép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biến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đổi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tuyến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tính</a:t>
                </a:r>
                <a:r>
                  <a:rPr lang="en-US" altLang="en-US" sz="2800" b="1" dirty="0"/>
                  <a:t>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.</a:t>
                </a:r>
              </a:p>
              <a:p>
                <a:pPr eaLnBrk="1" hangingPunct="1"/>
                <a:r>
                  <a:rPr lang="en-US" altLang="en-US" sz="2800" dirty="0" err="1"/>
                  <a:t>Bây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giờ</a:t>
                </a:r>
                <a:r>
                  <a:rPr lang="en-US" altLang="en-US" sz="2800" dirty="0"/>
                  <a:t>, ta </a:t>
                </a:r>
                <a:r>
                  <a:rPr lang="en-US" altLang="en-US" sz="2800" dirty="0" err="1"/>
                  <a:t>biết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rằng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mọi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phép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biến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đổi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tuyến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từ</a:t>
                </a:r>
                <a:r>
                  <a:rPr lang="en-US" altLang="en-US" sz="28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à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thể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được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xem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như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phép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biến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đổi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theo</a:t>
                </a:r>
                <a:r>
                  <a:rPr lang="en-US" altLang="en-US" sz="2800" dirty="0"/>
                  <a:t> ma </a:t>
                </a:r>
                <a:r>
                  <a:rPr lang="en-US" altLang="en-US" sz="2800" dirty="0" err="1"/>
                  <a:t>trận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ngược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lại</a:t>
                </a:r>
                <a:r>
                  <a:rPr lang="en-US" altLang="en-US" sz="2800" dirty="0"/>
                  <a:t>. </a:t>
                </a:r>
              </a:p>
              <a:p>
                <a:pPr lvl="1" eaLnBrk="1" hangingPunct="1"/>
                <a:r>
                  <a:rPr lang="en-US" altLang="en-US" sz="2400" dirty="0" err="1"/>
                  <a:t>Khái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niệm</a:t>
                </a:r>
                <a:r>
                  <a:rPr lang="en-US" altLang="en-US" sz="2400" dirty="0"/>
                  <a:t> </a:t>
                </a:r>
                <a:r>
                  <a:rPr lang="en-US" altLang="en-US" sz="2400" i="1" dirty="0" err="1"/>
                  <a:t>phép</a:t>
                </a:r>
                <a:r>
                  <a:rPr lang="en-US" altLang="en-US" sz="2400" i="1" dirty="0"/>
                  <a:t> </a:t>
                </a:r>
                <a:r>
                  <a:rPr lang="en-US" altLang="en-US" sz="2400" i="1" dirty="0" err="1"/>
                  <a:t>biến</a:t>
                </a:r>
                <a:r>
                  <a:rPr lang="en-US" altLang="en-US" sz="2400" i="1" dirty="0"/>
                  <a:t> </a:t>
                </a:r>
                <a:r>
                  <a:rPr lang="en-US" altLang="en-US" sz="2400" i="1" dirty="0" err="1"/>
                  <a:t>đổi</a:t>
                </a:r>
                <a:r>
                  <a:rPr lang="en-US" altLang="en-US" sz="2400" i="1" dirty="0"/>
                  <a:t> </a:t>
                </a:r>
                <a:r>
                  <a:rPr lang="en-US" altLang="en-US" sz="2400" i="1" dirty="0" err="1"/>
                  <a:t>tuyến</a:t>
                </a:r>
                <a:r>
                  <a:rPr lang="en-US" altLang="en-US" sz="2400" i="1" dirty="0"/>
                  <a:t> </a:t>
                </a:r>
                <a:r>
                  <a:rPr lang="en-US" altLang="en-US" sz="2400" i="1" dirty="0" err="1"/>
                  <a:t>tính</a:t>
                </a:r>
                <a:r>
                  <a:rPr lang="en-US" altLang="en-US" sz="2400" i="1" dirty="0"/>
                  <a:t> </a:t>
                </a:r>
                <a:r>
                  <a:rPr lang="en-US" altLang="en-US" sz="2400" dirty="0" err="1"/>
                  <a:t>chú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trọng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vào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tính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chất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của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ánh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xạ</a:t>
                </a:r>
                <a:r>
                  <a:rPr lang="en-US" altLang="en-US" sz="2400" dirty="0"/>
                  <a:t>, </a:t>
                </a:r>
                <a:r>
                  <a:rPr lang="en-US" altLang="en-US" sz="2400" dirty="0" err="1"/>
                  <a:t>trong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khi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đó</a:t>
                </a:r>
                <a:r>
                  <a:rPr lang="en-US" altLang="en-US" sz="2400" dirty="0"/>
                  <a:t> </a:t>
                </a:r>
                <a:r>
                  <a:rPr lang="en-US" altLang="en-US" sz="2400" i="1" dirty="0" err="1"/>
                  <a:t>phép</a:t>
                </a:r>
                <a:r>
                  <a:rPr lang="en-US" altLang="en-US" sz="2400" i="1" dirty="0"/>
                  <a:t> </a:t>
                </a:r>
                <a:r>
                  <a:rPr lang="en-US" altLang="en-US" sz="2400" i="1" dirty="0" err="1"/>
                  <a:t>biến</a:t>
                </a:r>
                <a:r>
                  <a:rPr lang="en-US" altLang="en-US" sz="2400" i="1" dirty="0"/>
                  <a:t> </a:t>
                </a:r>
                <a:r>
                  <a:rPr lang="en-US" altLang="en-US" sz="2400" i="1" dirty="0" err="1"/>
                  <a:t>đổi</a:t>
                </a:r>
                <a:r>
                  <a:rPr lang="en-US" altLang="en-US" sz="2400" i="1" dirty="0"/>
                  <a:t> </a:t>
                </a:r>
                <a:r>
                  <a:rPr lang="en-US" altLang="en-US" sz="2400" i="1" dirty="0" err="1"/>
                  <a:t>theo</a:t>
                </a:r>
                <a:r>
                  <a:rPr lang="en-US" altLang="en-US" sz="2400" i="1" dirty="0"/>
                  <a:t> ma </a:t>
                </a:r>
                <a:r>
                  <a:rPr lang="en-US" altLang="en-US" sz="2400" i="1" dirty="0" err="1"/>
                  <a:t>trận</a:t>
                </a:r>
                <a:r>
                  <a:rPr lang="en-US" altLang="en-US" sz="2400" i="1" dirty="0"/>
                  <a:t> </a:t>
                </a:r>
                <a:r>
                  <a:rPr lang="en-US" altLang="en-US" sz="2400" dirty="0" err="1"/>
                  <a:t>mô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tả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làm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thế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nào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để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làm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việc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trên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một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ánh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xạ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như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vậy</a:t>
                </a:r>
                <a:r>
                  <a:rPr lang="en-US" altLang="en-US" sz="2400" dirty="0"/>
                  <a:t>, </a:t>
                </a:r>
                <a:r>
                  <a:rPr lang="en-US" altLang="en-US" sz="2400" dirty="0" err="1"/>
                  <a:t>như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trong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ví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dụ</a:t>
                </a:r>
                <a:r>
                  <a:rPr lang="en-US" altLang="en-US" sz="2400" dirty="0"/>
                  <a:t> minh </a:t>
                </a:r>
                <a:r>
                  <a:rPr lang="en-US" altLang="en-US" sz="2400" dirty="0" err="1"/>
                  <a:t>họa</a:t>
                </a:r>
                <a:r>
                  <a:rPr lang="en-US" altLang="en-US" sz="2400" dirty="0"/>
                  <a:t> ở slide </a:t>
                </a:r>
                <a:r>
                  <a:rPr lang="en-US" altLang="en-US" sz="2400" dirty="0" err="1"/>
                  <a:t>tiếp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theo.</a:t>
                </a:r>
                <a:r>
                  <a:rPr lang="en-US" altLang="en-US" sz="2400" dirty="0"/>
                  <a:t> </a:t>
                </a:r>
              </a:p>
            </p:txBody>
          </p:sp>
        </mc:Choice>
        <mc:Fallback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259" t="-1467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7" name="Equation" r:id="rId5" imgW="475104" imgH="810471" progId="">
                  <p:embed/>
                </p:oleObj>
              </mc:Choice>
              <mc:Fallback>
                <p:oleObj name="Equation" r:id="rId5" imgW="475104" imgH="810471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" name="Equation" r:id="rId7" imgW="475104" imgH="810471" progId="">
                  <p:embed/>
                </p:oleObj>
              </mc:Choice>
              <mc:Fallback>
                <p:oleObj name="Equation" r:id="rId7" imgW="475104" imgH="810471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" name="Equation" r:id="rId8" imgW="475104" imgH="810471" progId="">
                  <p:embed/>
                </p:oleObj>
              </mc:Choice>
              <mc:Fallback>
                <p:oleObj name="Equation" r:id="rId8" imgW="475104" imgH="810471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370043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Slide 1.9-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32509" y="0"/>
            <a:ext cx="8545483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MA TRẬN CỦA PHÉP BIẾN ĐỔI TUYẾN TÍNH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sz="2800" b="1" dirty="0"/>
                  <a:t>Ví </a:t>
                </a:r>
                <a:r>
                  <a:rPr lang="en-US" altLang="en-US" sz="2800" b="1" dirty="0" err="1"/>
                  <a:t>dụ</a:t>
                </a:r>
                <a:r>
                  <a:rPr lang="en-US" altLang="en-US" sz="2800" b="1" dirty="0"/>
                  <a:t> 2</a:t>
                </a:r>
                <a:r>
                  <a:rPr lang="en-US" altLang="en-US" sz="2800" dirty="0"/>
                  <a:t>: </a:t>
                </a:r>
                <a:r>
                  <a:rPr lang="en-US" altLang="en-US" sz="2800" dirty="0" err="1"/>
                  <a:t>Tìm</a:t>
                </a:r>
                <a:r>
                  <a:rPr lang="en-US" altLang="en-US" sz="2800" dirty="0"/>
                  <a:t> ma </a:t>
                </a:r>
                <a:r>
                  <a:rPr lang="en-US" altLang="en-US" sz="2800" dirty="0" err="1"/>
                  <a:t>trận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chính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tắc</a:t>
                </a:r>
                <a:r>
                  <a:rPr lang="en-US" altLang="en-US" sz="2800" dirty="0"/>
                  <a:t> A </a:t>
                </a:r>
                <a:r>
                  <a:rPr lang="en-US" altLang="en-US" sz="2800" dirty="0" err="1"/>
                  <a:t>cho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phép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giãn</a:t>
                </a:r>
                <a:r>
                  <a:rPr lang="en-US" altLang="en-US" sz="2800" dirty="0"/>
                  <a:t> T(x)= 3x, </a:t>
                </a:r>
                <a:r>
                  <a:rPr lang="en-US" altLang="en-US" sz="2800" dirty="0" err="1"/>
                  <a:t>với</a:t>
                </a:r>
                <a:r>
                  <a:rPr lang="en-US" altLang="en-US" sz="2800" dirty="0"/>
                  <a:t> x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800" dirty="0"/>
              </a:p>
              <a:p>
                <a:pPr eaLnBrk="1" hangingPunct="1"/>
                <a:r>
                  <a:rPr lang="en-US" altLang="en-US" sz="2800" b="1" dirty="0" err="1"/>
                  <a:t>Lời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giải</a:t>
                </a:r>
                <a:r>
                  <a:rPr lang="en-US" altLang="en-US" sz="2800" b="1" dirty="0"/>
                  <a:t>: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Viết</a:t>
                </a:r>
                <a:endParaRPr lang="en-US" altLang="en-US" sz="2800" dirty="0"/>
              </a:p>
              <a:p>
                <a:pPr eaLnBrk="1" hangingPunct="1"/>
                <a:endParaRPr lang="en-US" altLang="en-US" sz="2800" dirty="0"/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 dirty="0"/>
                  <a:t>=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à 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2800" b="0" i="1" smtClean="0">
                        <a:latin typeface="Cambria Math"/>
                      </a:rPr>
                      <m:t>(</m:t>
                    </m:r>
                    <m:r>
                      <a:rPr lang="en-US" altLang="en-US" sz="2800" b="0" i="1" smtClean="0">
                        <a:latin typeface="Cambria Math"/>
                      </a:rPr>
                      <m:t>𝑒</m:t>
                    </m:r>
                    <m:r>
                      <a:rPr lang="en-US" altLang="en-US" sz="2800" b="0" i="1" baseline="-25000" smtClean="0">
                        <a:latin typeface="Cambria Math"/>
                      </a:rPr>
                      <m:t>2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800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sz="2800" b="0" i="1" smtClean="0">
                                <a:latin typeface="Cambria Math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endParaRPr lang="en-US" altLang="en-US" sz="2800" dirty="0"/>
              </a:p>
              <a:p>
                <a:pPr marL="0" indent="0" algn="ctr" eaLnBrk="1" hangingPunct="1">
                  <a:buNone/>
                </a:pPr>
                <a:endParaRPr lang="en-US" altLang="en-US" sz="2800" dirty="0"/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800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en-US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8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8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800" dirty="0"/>
              </a:p>
            </p:txBody>
          </p:sp>
        </mc:Choice>
        <mc:Fallback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59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4018208" y="4468969"/>
            <a:ext cx="643945" cy="450761"/>
            <a:chOff x="4018208" y="4468969"/>
            <a:chExt cx="643945" cy="450761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>
              <a:off x="4662153" y="4687910"/>
              <a:ext cx="0" cy="231820"/>
            </a:xfrm>
            <a:prstGeom prst="straightConnector1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 cap="flat" cmpd="sng" algn="ctr">
              <a:solidFill>
                <a:srgbClr val="077C97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4018208" y="4687910"/>
              <a:ext cx="643945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 cap="flat" cmpd="sng" algn="ctr">
              <a:solidFill>
                <a:srgbClr val="077C9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4018208" y="4468969"/>
              <a:ext cx="0" cy="218941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 cap="flat" cmpd="sng" algn="ctr">
              <a:solidFill>
                <a:srgbClr val="077C9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" name="Group 24"/>
          <p:cNvGrpSpPr/>
          <p:nvPr/>
        </p:nvGrpSpPr>
        <p:grpSpPr>
          <a:xfrm>
            <a:off x="5226675" y="4456089"/>
            <a:ext cx="1805190" cy="450762"/>
            <a:chOff x="5226675" y="4456089"/>
            <a:chExt cx="1805190" cy="450762"/>
          </a:xfrm>
        </p:grpSpPr>
        <p:cxnSp>
          <p:nvCxnSpPr>
            <p:cNvPr id="24" name="Straight Arrow Connector 23"/>
            <p:cNvCxnSpPr/>
            <p:nvPr/>
          </p:nvCxnSpPr>
          <p:spPr bwMode="auto">
            <a:xfrm>
              <a:off x="5226675" y="4675031"/>
              <a:ext cx="0" cy="231820"/>
            </a:xfrm>
            <a:prstGeom prst="straightConnector1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 cap="flat" cmpd="sng" algn="ctr">
              <a:solidFill>
                <a:srgbClr val="077C97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5226675" y="4675031"/>
              <a:ext cx="180519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 cap="flat" cmpd="sng" algn="ctr">
              <a:solidFill>
                <a:srgbClr val="077C9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7029718" y="4456089"/>
              <a:ext cx="0" cy="218941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 cap="flat" cmpd="sng" algn="ctr">
              <a:solidFill>
                <a:srgbClr val="077C9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5831545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Slide 1.9-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8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CÁC </a:t>
                </a:r>
                <a:r>
                  <a:rPr lang="en-US" altLang="en-US" dirty="0" err="1"/>
                  <a:t>PHÉP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BIẾN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ĐỔI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TUYẾN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TÍNH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HÌNH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HỌC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TRÊN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en-US" dirty="0"/>
              </a:p>
            </p:txBody>
          </p:sp>
        </mc:Choice>
        <mc:Fallback>
          <p:sp>
            <p:nvSpPr>
              <p:cNvPr id="614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52" t="-8000" b="-18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bảng</a:t>
            </a:r>
            <a:r>
              <a:rPr lang="en-US" altLang="en-US" sz="2800" dirty="0"/>
              <a:t> 1-4 minh </a:t>
            </a:r>
            <a:r>
              <a:rPr lang="en-US" altLang="en-US" sz="2800" dirty="0" err="1"/>
              <a:t>họa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phép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đổi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học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thường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gặp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mặt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phẳng</a:t>
            </a:r>
            <a:r>
              <a:rPr lang="en-US" altLang="en-US" sz="2800" dirty="0"/>
              <a:t>. </a:t>
            </a:r>
          </a:p>
          <a:p>
            <a:pPr eaLnBrk="1" hangingPunct="1"/>
            <a:endParaRPr lang="en-US" altLang="en-US" sz="2800" dirty="0"/>
          </a:p>
        </p:txBody>
      </p:sp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0" name="Equation" r:id="rId5" imgW="475104" imgH="810471" progId="">
                  <p:embed/>
                </p:oleObj>
              </mc:Choice>
              <mc:Fallback>
                <p:oleObj name="Equation" r:id="rId5" imgW="475104" imgH="810471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1" name="Equation" r:id="rId7" imgW="475104" imgH="810471" progId="">
                  <p:embed/>
                </p:oleObj>
              </mc:Choice>
              <mc:Fallback>
                <p:oleObj name="Equation" r:id="rId7" imgW="475104" imgH="810471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2" name="Equation" r:id="rId8" imgW="475104" imgH="810471" progId="">
                  <p:embed/>
                </p:oleObj>
              </mc:Choice>
              <mc:Fallback>
                <p:oleObj name="Equation" r:id="rId8" imgW="475104" imgH="810471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637" y="2860675"/>
            <a:ext cx="7248726" cy="25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0639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Slide 1.9-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CÁC CÂU HỎI VỀ SỰ TỒN TẠI VÀ DUY NHẤT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Bảng</a:t>
            </a:r>
            <a:r>
              <a:rPr lang="en-US" altLang="en-US" sz="2800" dirty="0"/>
              <a:t> 1 (</a:t>
            </a:r>
            <a:r>
              <a:rPr lang="en-US" altLang="en-US" sz="2800" dirty="0" err="1"/>
              <a:t>tiếp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tục</a:t>
            </a:r>
            <a:r>
              <a:rPr lang="en-US" altLang="en-US" sz="2800" dirty="0"/>
              <a:t>):</a:t>
            </a:r>
          </a:p>
        </p:txBody>
      </p:sp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1" name="Equation" r:id="rId4" imgW="475104" imgH="810471" progId="">
                  <p:embed/>
                </p:oleObj>
              </mc:Choice>
              <mc:Fallback>
                <p:oleObj name="Equation" r:id="rId4" imgW="475104" imgH="810471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2" name="Equation" r:id="rId6" imgW="475104" imgH="810471" progId="">
                  <p:embed/>
                </p:oleObj>
              </mc:Choice>
              <mc:Fallback>
                <p:oleObj name="Equation" r:id="rId6" imgW="475104" imgH="810471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3" name="Equation" r:id="rId7" imgW="475104" imgH="810471" progId="">
                  <p:embed/>
                </p:oleObj>
              </mc:Choice>
              <mc:Fallback>
                <p:oleObj name="Equation" r:id="rId7" imgW="475104" imgH="810471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9287" y="2230437"/>
            <a:ext cx="6216928" cy="380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817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Slide 1.9-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CÁC CÂU HỎI VỀ SỰ TỒN TẠI VÀ DUY NHẤT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Bảng</a:t>
            </a:r>
            <a:r>
              <a:rPr lang="en-US" altLang="en-US" sz="2800" dirty="0"/>
              <a:t> 1 (</a:t>
            </a:r>
            <a:r>
              <a:rPr lang="en-US" altLang="en-US" sz="2800" dirty="0" err="1"/>
              <a:t>tiếp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tục</a:t>
            </a:r>
            <a:r>
              <a:rPr lang="en-US" altLang="en-US" sz="2800" dirty="0"/>
              <a:t>):</a:t>
            </a:r>
          </a:p>
        </p:txBody>
      </p:sp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5" name="Equation" r:id="rId4" imgW="475104" imgH="810471" progId="">
                  <p:embed/>
                </p:oleObj>
              </mc:Choice>
              <mc:Fallback>
                <p:oleObj name="Equation" r:id="rId4" imgW="475104" imgH="810471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6" name="Equation" r:id="rId6" imgW="475104" imgH="810471" progId="">
                  <p:embed/>
                </p:oleObj>
              </mc:Choice>
              <mc:Fallback>
                <p:oleObj name="Equation" r:id="rId6" imgW="475104" imgH="810471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7" name="Equation" r:id="rId7" imgW="475104" imgH="810471" progId="">
                  <p:embed/>
                </p:oleObj>
              </mc:Choice>
              <mc:Fallback>
                <p:oleObj name="Equation" r:id="rId7" imgW="475104" imgH="810471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7411" y="2230437"/>
            <a:ext cx="5789177" cy="37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5549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307138"/>
            <a:ext cx="1905000" cy="47466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Slide 1.9-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CÁC CÂU HỎI VỀ SỰ TỒN TẠI VÀ DUY NHẤT</a:t>
            </a:r>
          </a:p>
        </p:txBody>
      </p:sp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6" name="Equation" r:id="rId4" imgW="475104" imgH="810471" progId="">
                  <p:embed/>
                </p:oleObj>
              </mc:Choice>
              <mc:Fallback>
                <p:oleObj name="Equation" r:id="rId4" imgW="475104" imgH="810471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7" name="Equation" r:id="rId6" imgW="475104" imgH="810471" progId="">
                  <p:embed/>
                </p:oleObj>
              </mc:Choice>
              <mc:Fallback>
                <p:oleObj name="Equation" r:id="rId6" imgW="475104" imgH="810471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8" name="Equation" r:id="rId7" imgW="475104" imgH="810471" progId="">
                  <p:embed/>
                </p:oleObj>
              </mc:Choice>
              <mc:Fallback>
                <p:oleObj name="Equation" r:id="rId7" imgW="475104" imgH="810471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r="7491"/>
          <a:stretch/>
        </p:blipFill>
        <p:spPr>
          <a:xfrm>
            <a:off x="1266095" y="1141511"/>
            <a:ext cx="6699738" cy="520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00902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lides V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21660</TotalTime>
  <Words>643</Words>
  <Application>Microsoft Office PowerPoint</Application>
  <PresentationFormat>On-screen Show (4:3)</PresentationFormat>
  <Paragraphs>125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Narrow</vt:lpstr>
      <vt:lpstr>Bookshelf Symbol 2</vt:lpstr>
      <vt:lpstr>Cambria Math</vt:lpstr>
      <vt:lpstr>Times New Roman</vt:lpstr>
      <vt:lpstr>Wingdings</vt:lpstr>
      <vt:lpstr>Blends</vt:lpstr>
      <vt:lpstr>Equation</vt:lpstr>
      <vt:lpstr>Hệ Phương Trình Tuyến Tính trong Đại số Tuyến Tính</vt:lpstr>
      <vt:lpstr>MA TRẬN CỦA PHÉP BIẾN ĐỔI TUYẾN TÍNH</vt:lpstr>
      <vt:lpstr>MA TRẬN CỦA PHÉP BIẾN ĐỔI TUYẾN TÍNH</vt:lpstr>
      <vt:lpstr>MA TRẬN CỦA PHÉP BIẾN ĐỔI TUYẾN TÍNH</vt:lpstr>
      <vt:lpstr>MA TRẬN CỦA PHÉP BIẾN ĐỔI TUYẾN TÍNH</vt:lpstr>
      <vt:lpstr>CÁC PHÉP BIẾN ĐỔI TUYẾN TÍNH HÌNH HỌC TRÊN R^2</vt:lpstr>
      <vt:lpstr>CÁC CÂU HỎI VỀ SỰ TỒN TẠI VÀ DUY NHẤT</vt:lpstr>
      <vt:lpstr>CÁC CÂU HỎI VỀ SỰ TỒN TẠI VÀ DUY NHẤT</vt:lpstr>
      <vt:lpstr>CÁC CÂU HỎI VỀ SỰ TỒN TẠI VÀ DUY NHẤT</vt:lpstr>
      <vt:lpstr>CÁC CÂU HỎI VỀ SỰ TỒN TẠI VÀ DUY NHẤT</vt:lpstr>
      <vt:lpstr>CÁC CÂU HỎI VỀ SỰ TỒN TẠI VÀ DUY NHẤT</vt:lpstr>
      <vt:lpstr>CÁC CÂU HỎI VỀ SỰ TỒN TẠI VÀ DUY NHẤT</vt:lpstr>
      <vt:lpstr>CÁC CÂU HỎI VỀ SỰ TỒN TẠI VÀ DUY NHẤT</vt:lpstr>
      <vt:lpstr>CÁC CÂU HỎI VỀ SỰ TỒN TẠI VÀ DUY NHẤT</vt:lpstr>
      <vt:lpstr>CÁC CÂU HỎI VỀ SỰ TỒN TẠI VÀ DUY NHẤT</vt:lpstr>
      <vt:lpstr>CÁC CÂU HỎI VỀ SỰ TỒN TẠI VÀ DUY NHẤT</vt:lpstr>
      <vt:lpstr>CÁC CÂU HỎI VỀ SỰ TỒN TẠI VÀ DUY NHẤT</vt:lpstr>
      <vt:lpstr>CÁC CÂU HỎI VỀ SỰ TỒN TẠI VÀ DUY NHẤT</vt:lpstr>
    </vt:vector>
  </TitlesOfParts>
  <Company>© 2012 Pearson Education, Inc. All rights reserved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Võ Thanh Tùng</cp:lastModifiedBy>
  <cp:revision>1016</cp:revision>
  <dcterms:created xsi:type="dcterms:W3CDTF">2005-10-22T18:34:54Z</dcterms:created>
  <dcterms:modified xsi:type="dcterms:W3CDTF">2016-07-26T15:32:50Z</dcterms:modified>
</cp:coreProperties>
</file>