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1"/>
  </p:notesMasterIdLst>
  <p:sldIdLst>
    <p:sldId id="424" r:id="rId2"/>
    <p:sldId id="362" r:id="rId3"/>
    <p:sldId id="425" r:id="rId4"/>
    <p:sldId id="432" r:id="rId5"/>
    <p:sldId id="427" r:id="rId6"/>
    <p:sldId id="428" r:id="rId7"/>
    <p:sldId id="429" r:id="rId8"/>
    <p:sldId id="430" r:id="rId9"/>
    <p:sldId id="431" r:id="rId10"/>
    <p:sldId id="433" r:id="rId11"/>
    <p:sldId id="434" r:id="rId12"/>
    <p:sldId id="435" r:id="rId13"/>
    <p:sldId id="426" r:id="rId14"/>
    <p:sldId id="436" r:id="rId15"/>
    <p:sldId id="437" r:id="rId16"/>
    <p:sldId id="438" r:id="rId17"/>
    <p:sldId id="440" r:id="rId18"/>
    <p:sldId id="439" r:id="rId19"/>
    <p:sldId id="441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CD8019"/>
    <a:srgbClr val="CC731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1" autoAdjust="0"/>
    <p:restoredTop sz="98720" autoAdjust="0"/>
  </p:normalViewPr>
  <p:slideViewPr>
    <p:cSldViewPr snapToGrid="0">
      <p:cViewPr varScale="1">
        <p:scale>
          <a:sx n="72" d="100"/>
          <a:sy n="72" d="100"/>
        </p:scale>
        <p:origin x="-1350" y="-96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25CD2F8-1715-46D8-856C-C4020230C3A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3842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17C9317C-5A9F-434D-A9BB-451CA2BFD8A1}" type="slidenum">
              <a:rPr lang="en-US" altLang="en-US" sz="1200" smtClean="0">
                <a:latin typeface="Arial" panose="020B0604020202020204" pitchFamily="34" charset="0"/>
              </a:rPr>
              <a:pPr/>
              <a:t>1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9612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10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15223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11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52660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12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42842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13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4102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14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81492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15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12856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16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372403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17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684207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18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43121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19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6108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2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9405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3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5566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4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534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5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87451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6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8065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7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1355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8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35445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9</a:t>
            </a:fld>
            <a:endParaRPr lang="en-US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6338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earson_ppt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1295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4" descr="Pink tissue paper"/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Text Box 15" descr="Pink tissue paper"/>
          <p:cNvSpPr txBox="1">
            <a:spLocks noChangeArrowheads="1"/>
          </p:cNvSpPr>
          <p:nvPr userDrawn="1"/>
        </p:nvSpPr>
        <p:spPr bwMode="auto">
          <a:xfrm>
            <a:off x="28752" y="2057400"/>
            <a:ext cx="11271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</a:rPr>
              <a:t>1.10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Freeform 31"/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19354800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41676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7123713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4318501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021421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7973445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482167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50666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1.9- </a:t>
            </a:r>
            <a:fld id="{90E5EA2B-5103-4D1B-8DCA-2D1962D7D2D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9091208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3723677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24002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136207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716504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179877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18924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Line 13"/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9"/>
          <p:cNvSpPr>
            <a:spLocks noGrp="1"/>
          </p:cNvSpPr>
          <p:nvPr>
            <p:ph type="ftr" sz="quarter" idx="4294967295"/>
          </p:nvPr>
        </p:nvSpPr>
        <p:spPr bwMode="auto">
          <a:xfrm>
            <a:off x="1752600" y="6340720"/>
            <a:ext cx="69342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Linear Equations</a:t>
            </a:r>
            <a:br>
              <a:rPr lang="en-US" altLang="en-US" dirty="0" smtClean="0"/>
            </a:br>
            <a:r>
              <a:rPr lang="en-US" altLang="en-US" dirty="0" smtClean="0"/>
              <a:t>in Linear Algebra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LINEAR MODELS IN BUSINESS, SCIENCE, AND ENGINEERING</a:t>
            </a:r>
          </a:p>
        </p:txBody>
      </p:sp>
      <p:pic>
        <p:nvPicPr>
          <p:cNvPr id="4101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48300" y="2041468"/>
            <a:ext cx="3213100" cy="401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LINEAR EQUATIONS AND ELECTRICAL NETWORKS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410417"/>
            <a:ext cx="8229600" cy="470535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The matrix equation </a:t>
            </a:r>
            <a:r>
              <a:rPr lang="en-US" altLang="en-US" sz="2600" i="1" dirty="0" smtClean="0"/>
              <a:t>R</a:t>
            </a:r>
            <a:r>
              <a:rPr lang="en-US" altLang="en-US" sz="2600" dirty="0" smtClean="0"/>
              <a:t>i=v makes the linearity of this model easy to see at a glance. For instance, if the voltage vector is doubled, then the current vector must double.</a:t>
            </a:r>
          </a:p>
          <a:p>
            <a:pPr eaLnBrk="1" hangingPunct="1"/>
            <a:r>
              <a:rPr lang="en-US" altLang="en-US" sz="2600" dirty="0" smtClean="0"/>
              <a:t>Also, a </a:t>
            </a:r>
            <a:r>
              <a:rPr lang="en-US" altLang="en-US" sz="2600" i="1" dirty="0" smtClean="0"/>
              <a:t>superposition principle </a:t>
            </a:r>
            <a:r>
              <a:rPr lang="en-US" altLang="en-US" sz="2600" dirty="0" smtClean="0"/>
              <a:t>holds. That is, the solution of equation (4) is the sum of the solutions of the equations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endParaRPr lang="en-US" altLang="en-US" sz="2600" dirty="0" smtClean="0"/>
          </a:p>
          <a:p>
            <a:pPr eaLnBrk="1" hangingPunct="1"/>
            <a:endParaRPr lang="en-US" altLang="en-US" sz="2600" dirty="0"/>
          </a:p>
          <a:p>
            <a:pPr marL="0" indent="0" eaLnBrk="1" hangingPunct="1">
              <a:buNone/>
            </a:pPr>
            <a:r>
              <a:rPr lang="en-US" altLang="en-US" sz="2600" dirty="0" smtClean="0"/>
              <a:t>Each equation here corresponds to the circuit with only one voltage source (the other sources being replaced by wires that close each loop).</a:t>
            </a:r>
          </a:p>
          <a:p>
            <a:pPr eaLnBrk="1" hangingPunct="1"/>
            <a:endParaRPr lang="en-US" altLang="en-US" sz="2600" dirty="0"/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8394" name="Equation" r:id="rId4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8395" name="Equation" r:id="rId5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72633353"/>
              </p:ext>
            </p:extLst>
          </p:nvPr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58396" name="Equation" r:id="rId6" imgW="475104" imgH="810471" progId="">
              <p:embed/>
            </p:oleObj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908" y="3692105"/>
            <a:ext cx="6483377" cy="12422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7647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LINEAR EQUATIONS AND ELECTRICAL NETWORKS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410417"/>
            <a:ext cx="8229600" cy="470535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The model for current flow is </a:t>
            </a:r>
            <a:r>
              <a:rPr lang="en-US" altLang="en-US" sz="2600" i="1" dirty="0" smtClean="0"/>
              <a:t>linear</a:t>
            </a:r>
            <a:r>
              <a:rPr lang="en-US" altLang="en-US" sz="2600" dirty="0" smtClean="0"/>
              <a:t> precisely because Ohm’s law and Kirchhoff's law are linear: </a:t>
            </a:r>
          </a:p>
          <a:p>
            <a:pPr eaLnBrk="1" hangingPunct="1"/>
            <a:r>
              <a:rPr lang="en-US" altLang="en-US" sz="2600" dirty="0" smtClean="0"/>
              <a:t>The voltage drop across a resistor is </a:t>
            </a:r>
            <a:r>
              <a:rPr lang="en-US" altLang="en-US" sz="2600" i="1" dirty="0" smtClean="0"/>
              <a:t>proportional</a:t>
            </a:r>
            <a:r>
              <a:rPr lang="en-US" altLang="en-US" sz="2600" dirty="0" smtClean="0"/>
              <a:t> to the current flowing through it (Ohm), and the </a:t>
            </a:r>
            <a:r>
              <a:rPr lang="en-US" altLang="en-US" sz="2600" i="1" dirty="0" smtClean="0"/>
              <a:t>sum</a:t>
            </a:r>
            <a:r>
              <a:rPr lang="en-US" altLang="en-US" sz="2600" dirty="0" smtClean="0"/>
              <a:t> of the voltage drops in a loop equals the sum of the voltage sources in the loop (Kirchhoff).</a:t>
            </a:r>
            <a:endParaRPr lang="en-US" altLang="en-US" sz="2600" dirty="0"/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9415" name="Equation" r:id="rId4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9416" name="Equation" r:id="rId5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72633353"/>
              </p:ext>
            </p:extLst>
          </p:nvPr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59417" name="Equation" r:id="rId6" imgW="475104" imgH="810471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88051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LINEAR EQUATIONS AND ELECTRICAL NETWORKS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1923" y="1186128"/>
                <a:ext cx="8358996" cy="470535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600" dirty="0" smtClean="0"/>
                  <a:t>Loop currents in a network can be used to determine the current in any branch of the network.</a:t>
                </a:r>
              </a:p>
              <a:p>
                <a:pPr eaLnBrk="1" hangingPunct="1"/>
                <a:r>
                  <a:rPr lang="en-US" altLang="en-US" sz="2600" dirty="0" smtClean="0"/>
                  <a:t>If only one loop current passes through a branch, such as from </a:t>
                </a:r>
                <a:r>
                  <a:rPr lang="en-US" altLang="en-US" sz="2600" i="1" dirty="0" smtClean="0"/>
                  <a:t>B</a:t>
                </a:r>
                <a:r>
                  <a:rPr lang="en-US" altLang="en-US" sz="2600" dirty="0" smtClean="0"/>
                  <a:t> to </a:t>
                </a:r>
                <a:r>
                  <a:rPr lang="en-US" altLang="en-US" sz="2600" i="1" dirty="0" smtClean="0"/>
                  <a:t>D</a:t>
                </a:r>
                <a:r>
                  <a:rPr lang="en-US" altLang="en-US" sz="2600" dirty="0" smtClean="0"/>
                  <a:t> in Fig. 1, the branch current equals the loop current. </a:t>
                </a:r>
              </a:p>
              <a:p>
                <a:pPr eaLnBrk="1" hangingPunct="1"/>
                <a:r>
                  <a:rPr lang="en-US" altLang="en-US" sz="2600" dirty="0" smtClean="0"/>
                  <a:t>If more than one loop current passes through a branch, such as from </a:t>
                </a:r>
                <a:r>
                  <a:rPr lang="en-US" altLang="en-US" sz="2600" i="1" dirty="0" smtClean="0"/>
                  <a:t>A</a:t>
                </a:r>
                <a:r>
                  <a:rPr lang="en-US" altLang="en-US" sz="2600" dirty="0" smtClean="0"/>
                  <a:t> to </a:t>
                </a:r>
                <a:r>
                  <a:rPr lang="en-US" altLang="en-US" sz="2600" i="1" dirty="0" smtClean="0"/>
                  <a:t>B</a:t>
                </a:r>
                <a:r>
                  <a:rPr lang="en-US" altLang="en-US" sz="2600" dirty="0" smtClean="0"/>
                  <a:t>, the branch current is the algebraic sum of the loop currents in the branch (Kirchhoff’s current law).</a:t>
                </a:r>
              </a:p>
              <a:p>
                <a:pPr eaLnBrk="1" hangingPunct="1"/>
                <a:r>
                  <a:rPr lang="en-US" altLang="en-US" sz="2600" dirty="0" smtClean="0"/>
                  <a:t>For instance, the current in branch </a:t>
                </a:r>
                <a:r>
                  <a:rPr lang="en-US" altLang="en-US" sz="2600" i="1" dirty="0" smtClean="0"/>
                  <a:t>AB</a:t>
                </a:r>
                <a:r>
                  <a:rPr lang="en-US" altLang="en-US" sz="2600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600" dirty="0" smtClean="0"/>
                  <a:t>3-1=2 amps,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en-US" sz="2600" dirty="0" smtClean="0"/>
                  <a:t>The current in branch </a:t>
                </a:r>
                <a:r>
                  <a:rPr lang="en-US" altLang="en-US" sz="2600" i="1" dirty="0" smtClean="0"/>
                  <a:t>CD</a:t>
                </a:r>
                <a:r>
                  <a:rPr lang="en-US" altLang="en-US" sz="2600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600" b="0" i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en-US" sz="2600" dirty="0" smtClean="0"/>
                  <a:t> amps.</a:t>
                </a:r>
                <a:endParaRPr lang="en-US" altLang="en-US" sz="2600" dirty="0"/>
              </a:p>
              <a:p>
                <a:pPr eaLnBrk="1" hangingPunct="1"/>
                <a:endParaRPr lang="en-US" altLang="en-US" sz="2600" dirty="0"/>
              </a:p>
              <a:p>
                <a:pPr eaLnBrk="1" hangingPunct="1"/>
                <a:endParaRPr lang="en-US" altLang="en-US" sz="2600" dirty="0"/>
              </a:p>
              <a:p>
                <a:pPr eaLnBrk="1" hangingPunct="1"/>
                <a:endParaRPr lang="en-US" altLang="en-US" sz="2600" dirty="0"/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1923" y="1186128"/>
                <a:ext cx="8358996" cy="4705350"/>
              </a:xfrm>
              <a:blipFill rotWithShape="0">
                <a:blip r:embed="rId4"/>
                <a:stretch>
                  <a:fillRect l="-1167" t="-1297" r="-1313" b="-1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0439" name="Equation" r:id="rId5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0440" name="Equation" r:id="rId6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72633353"/>
              </p:ext>
            </p:extLst>
          </p:nvPr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60441" name="Equation" r:id="rId7" imgW="475104" imgH="810471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02134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DIFFERENCE EQUATIONS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67416" y="1151622"/>
            <a:ext cx="8632389" cy="4572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In many fields such as ecology, economics, and engineering, a need arises to model mathematically a dynamic system that changes over time.</a:t>
            </a:r>
          </a:p>
          <a:p>
            <a:pPr eaLnBrk="1" hangingPunct="1"/>
            <a:r>
              <a:rPr lang="en-US" altLang="en-US" sz="2600" dirty="0" smtClean="0"/>
              <a:t>Several features of the system are each measured at discrete time intervals, producing a sequence of vectors x</a:t>
            </a:r>
            <a:r>
              <a:rPr lang="en-US" altLang="en-US" sz="2600" baseline="-25000" dirty="0" smtClean="0"/>
              <a:t>0, </a:t>
            </a:r>
            <a:r>
              <a:rPr lang="en-US" altLang="en-US" sz="2600" dirty="0" smtClean="0"/>
              <a:t>x</a:t>
            </a:r>
            <a:r>
              <a:rPr lang="en-US" altLang="en-US" sz="2600" baseline="-25000" dirty="0" smtClean="0"/>
              <a:t>1,</a:t>
            </a:r>
            <a:r>
              <a:rPr lang="en-US" altLang="en-US" sz="2600" dirty="0" smtClean="0"/>
              <a:t> x</a:t>
            </a:r>
            <a:r>
              <a:rPr lang="en-US" altLang="en-US" sz="2600" baseline="-25000" dirty="0" smtClean="0"/>
              <a:t>2,</a:t>
            </a:r>
            <a:r>
              <a:rPr lang="en-US" altLang="en-US" sz="2600" dirty="0" smtClean="0"/>
              <a:t> …..The entries in x</a:t>
            </a:r>
            <a:r>
              <a:rPr lang="en-US" altLang="en-US" sz="2600" baseline="-25000" dirty="0" smtClean="0"/>
              <a:t>k</a:t>
            </a:r>
            <a:r>
              <a:rPr lang="en-US" altLang="en-US" sz="2600" dirty="0" smtClean="0"/>
              <a:t> provide information about the </a:t>
            </a:r>
            <a:r>
              <a:rPr lang="en-US" altLang="en-US" sz="2600" i="1" dirty="0" smtClean="0"/>
              <a:t>state</a:t>
            </a:r>
            <a:r>
              <a:rPr lang="en-US" altLang="en-US" sz="2600" dirty="0" smtClean="0"/>
              <a:t> of the system at the time of the </a:t>
            </a:r>
            <a:r>
              <a:rPr lang="en-US" altLang="en-US" sz="2600" i="1" dirty="0" smtClean="0"/>
              <a:t>k</a:t>
            </a:r>
            <a:r>
              <a:rPr lang="en-US" altLang="en-US" sz="2600" dirty="0" smtClean="0"/>
              <a:t>th measurement.</a:t>
            </a:r>
          </a:p>
          <a:p>
            <a:pPr eaLnBrk="1" hangingPunct="1"/>
            <a:r>
              <a:rPr lang="en-US" altLang="en-US" sz="2600" dirty="0" smtClean="0"/>
              <a:t>If there is a matrix </a:t>
            </a:r>
            <a:r>
              <a:rPr lang="en-US" altLang="en-US" sz="2600" i="1" dirty="0" smtClean="0"/>
              <a:t>A</a:t>
            </a:r>
            <a:r>
              <a:rPr lang="en-US" altLang="en-US" sz="2600" dirty="0" smtClean="0"/>
              <a:t> such that x</a:t>
            </a:r>
            <a:r>
              <a:rPr lang="en-US" altLang="en-US" sz="2600" baseline="-25000" dirty="0" smtClean="0"/>
              <a:t>1</a:t>
            </a:r>
            <a:r>
              <a:rPr lang="en-US" altLang="en-US" sz="2600" dirty="0" smtClean="0"/>
              <a:t>= Ax</a:t>
            </a:r>
            <a:r>
              <a:rPr lang="en-US" altLang="en-US" sz="2600" baseline="-25000" dirty="0" smtClean="0"/>
              <a:t>0, </a:t>
            </a:r>
            <a:r>
              <a:rPr lang="en-US" altLang="en-US" sz="2600" dirty="0" smtClean="0"/>
              <a:t>x</a:t>
            </a:r>
            <a:r>
              <a:rPr lang="en-US" altLang="en-US" sz="2600" baseline="-25000" dirty="0" smtClean="0"/>
              <a:t>2</a:t>
            </a:r>
            <a:r>
              <a:rPr lang="en-US" altLang="en-US" sz="2600" dirty="0" smtClean="0"/>
              <a:t> = Ax</a:t>
            </a:r>
            <a:r>
              <a:rPr lang="en-US" altLang="en-US" sz="2600" baseline="-25000" dirty="0" smtClean="0"/>
              <a:t>1,</a:t>
            </a:r>
            <a:r>
              <a:rPr lang="en-US" altLang="en-US" sz="2600" dirty="0" smtClean="0"/>
              <a:t> and, in general</a:t>
            </a:r>
          </a:p>
          <a:p>
            <a:pPr marL="0" indent="0" algn="ctr" eaLnBrk="1" hangingPunct="1">
              <a:buNone/>
            </a:pPr>
            <a:r>
              <a:rPr lang="en-US" altLang="en-US" sz="2600" dirty="0" smtClean="0"/>
              <a:t>x</a:t>
            </a:r>
            <a:r>
              <a:rPr lang="en-US" altLang="en-US" sz="2600" baseline="-25000" dirty="0" smtClean="0"/>
              <a:t>k+1</a:t>
            </a:r>
            <a:r>
              <a:rPr lang="en-US" altLang="en-US" sz="2600" dirty="0" smtClean="0"/>
              <a:t> = Ax</a:t>
            </a:r>
            <a:r>
              <a:rPr lang="en-US" altLang="en-US" sz="2600" baseline="-25000" dirty="0" smtClean="0"/>
              <a:t>k</a:t>
            </a:r>
            <a:r>
              <a:rPr lang="en-US" altLang="en-US" sz="2600" dirty="0" smtClean="0"/>
              <a:t>  for </a:t>
            </a:r>
            <a:r>
              <a:rPr lang="en-US" altLang="en-US" sz="2600" i="1" dirty="0" smtClean="0"/>
              <a:t>k</a:t>
            </a:r>
            <a:r>
              <a:rPr lang="en-US" altLang="en-US" sz="2600" dirty="0" smtClean="0"/>
              <a:t> = 0, 1, 2, . . . </a:t>
            </a:r>
            <a:endParaRPr lang="en-US" altLang="en-US" sz="1800" dirty="0"/>
          </a:p>
          <a:p>
            <a:pPr eaLnBrk="1" hangingPunct="1"/>
            <a:r>
              <a:rPr lang="en-US" altLang="en-US" sz="2600" dirty="0" smtClean="0"/>
              <a:t>then (5) is called a </a:t>
            </a:r>
            <a:r>
              <a:rPr lang="en-US" altLang="en-US" sz="2600" b="1" dirty="0" smtClean="0"/>
              <a:t>linear difference equation </a:t>
            </a:r>
            <a:r>
              <a:rPr lang="en-US" altLang="en-US" sz="2600" dirty="0" smtClean="0"/>
              <a:t>(or </a:t>
            </a:r>
            <a:r>
              <a:rPr lang="en-US" altLang="en-US" sz="2600" b="1" dirty="0" smtClean="0"/>
              <a:t>recurrence relation</a:t>
            </a:r>
            <a:r>
              <a:rPr lang="en-US" altLang="en-US" sz="2600" dirty="0" smtClean="0"/>
              <a:t>)</a:t>
            </a:r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1268" name="Equation" r:id="rId4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1269" name="Equation" r:id="rId5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51270" name="Equation" r:id="rId6" imgW="475104" imgH="810471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97213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DIFFERENCE EQUATIONS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67416" y="1151622"/>
            <a:ext cx="8632389" cy="4572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Given such an equation, one can compute x</a:t>
            </a:r>
            <a:r>
              <a:rPr lang="en-US" altLang="en-US" sz="2600" baseline="-25000" dirty="0" smtClean="0"/>
              <a:t>1</a:t>
            </a:r>
            <a:r>
              <a:rPr lang="en-US" altLang="en-US" sz="2600" dirty="0" smtClean="0"/>
              <a:t>, x</a:t>
            </a:r>
            <a:r>
              <a:rPr lang="en-US" altLang="en-US" sz="2600" baseline="-25000" dirty="0" smtClean="0"/>
              <a:t>2</a:t>
            </a:r>
            <a:r>
              <a:rPr lang="en-US" altLang="en-US" sz="2600" dirty="0" smtClean="0"/>
              <a:t>, and so on, provided x</a:t>
            </a:r>
            <a:r>
              <a:rPr lang="en-US" altLang="en-US" sz="2600" baseline="-25000" dirty="0" smtClean="0"/>
              <a:t>0</a:t>
            </a:r>
            <a:r>
              <a:rPr lang="en-US" altLang="en-US" sz="2600" dirty="0" smtClean="0"/>
              <a:t> is known. </a:t>
            </a:r>
          </a:p>
          <a:p>
            <a:pPr eaLnBrk="1" hangingPunct="1"/>
            <a:r>
              <a:rPr lang="en-US" altLang="en-US" sz="2600" dirty="0" smtClean="0"/>
              <a:t>The discussion below illustrates how a difference equation might arise.</a:t>
            </a:r>
          </a:p>
          <a:p>
            <a:pPr eaLnBrk="1" hangingPunct="1"/>
            <a:r>
              <a:rPr lang="en-US" altLang="en-US" sz="2600" dirty="0" smtClean="0"/>
              <a:t>A subject of interest to demographers is the movement of populations or groups of people from one region to another. The simple model here considers the changes in the population of a certain city and its surrounding suburbs over a period of years.</a:t>
            </a:r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1463" name="Equation" r:id="rId4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1464" name="Equation" r:id="rId5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61465" name="Equation" r:id="rId6" imgW="475104" imgH="810471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11550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DIFFERENCE EQUATIONS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67416" y="1151622"/>
            <a:ext cx="8632389" cy="4572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Fix an initial year—say, 2000—and denote the populations of the city and suburbs that year by r</a:t>
            </a:r>
            <a:r>
              <a:rPr lang="en-US" altLang="en-US" sz="2600" baseline="-25000" dirty="0" smtClean="0"/>
              <a:t>0</a:t>
            </a:r>
            <a:r>
              <a:rPr lang="en-US" altLang="en-US" sz="2600" dirty="0" smtClean="0"/>
              <a:t> and s</a:t>
            </a:r>
            <a:r>
              <a:rPr lang="en-US" altLang="en-US" sz="2600" baseline="-25000" dirty="0" smtClean="0"/>
              <a:t>0</a:t>
            </a:r>
            <a:r>
              <a:rPr lang="en-US" altLang="en-US" sz="2600" dirty="0" smtClean="0"/>
              <a:t>, respectively. Let x</a:t>
            </a:r>
            <a:r>
              <a:rPr lang="en-US" altLang="en-US" sz="2600" baseline="-25000" dirty="0" smtClean="0"/>
              <a:t>0</a:t>
            </a:r>
            <a:r>
              <a:rPr lang="en-US" altLang="en-US" sz="2600" dirty="0" smtClean="0"/>
              <a:t> be the population vector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For 2001 and subsequent years, denote the populations of the city and suburbs by the vectors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Our goal is to describe mathematically how these vectors might be related.</a:t>
            </a:r>
            <a:endParaRPr lang="en-US" altLang="en-US" sz="2600" dirty="0"/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2484" name="Equation" r:id="rId4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2485" name="Equation" r:id="rId5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62486" name="Equation" r:id="rId6" imgW="475104" imgH="810471" progId="">
              <p:embed/>
            </p:oleObj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1986" y="2436806"/>
            <a:ext cx="4392109" cy="9965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4673" y="4270200"/>
            <a:ext cx="6211176" cy="975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5457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DIFFERENCE EQUATIONS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20769" y="1256583"/>
            <a:ext cx="8919713" cy="4572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Suppose demographic studies show that each year about 5% of the city’s population moves to the suburbs (and 95% remains in the city), while 3% of the suburban population moves to the city (and 97% remains in the suburbs). See Fig. 2 below:</a:t>
            </a:r>
            <a:endParaRPr lang="en-US" altLang="en-US" sz="2600" dirty="0"/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3508" name="Equation" r:id="rId4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3509" name="Equation" r:id="rId5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63510" name="Equation" r:id="rId6" imgW="475104" imgH="810471" progId="">
              <p:embed/>
            </p:oleObj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601" y="3014976"/>
            <a:ext cx="7213424" cy="32215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19177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DIFFERENCE EQUATIONS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20769" y="1256583"/>
            <a:ext cx="8919713" cy="4572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After 1 year, the original r</a:t>
            </a:r>
            <a:r>
              <a:rPr lang="en-US" altLang="en-US" sz="2600" baseline="-25000" dirty="0" smtClean="0"/>
              <a:t>0</a:t>
            </a:r>
            <a:r>
              <a:rPr lang="en-US" altLang="en-US" sz="2600" dirty="0" smtClean="0"/>
              <a:t> persons in the city are now distributed between city and suburbs as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The so persons in the suburbs in 2000 are distributed 1 year later as</a:t>
            </a:r>
            <a:endParaRPr lang="en-US" altLang="en-US" sz="2600" dirty="0"/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5553" name="Equation" r:id="rId4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5554" name="Equation" r:id="rId5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65555" name="Equation" r:id="rId6" imgW="475104" imgH="810471" progId="">
              <p:embed/>
            </p:oleObj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163" y="2044700"/>
            <a:ext cx="7646923" cy="1082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3746" y="4043808"/>
            <a:ext cx="7297946" cy="8678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6480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DIFFERENCE EQUATIONS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20769" y="1256583"/>
            <a:ext cx="8919713" cy="4572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The vectors in (6) and (7) account for all of the populations in 2001. Thus</a:t>
            </a:r>
          </a:p>
          <a:p>
            <a:pPr eaLnBrk="1" hangingPunct="1"/>
            <a:endParaRPr lang="en-US" altLang="en-US" sz="2600" dirty="0"/>
          </a:p>
          <a:p>
            <a:pPr marL="0" indent="0" eaLnBrk="1" hangingPunct="1">
              <a:buNone/>
            </a:pPr>
            <a:endParaRPr lang="en-US" altLang="en-US" sz="2600" dirty="0"/>
          </a:p>
          <a:p>
            <a:pPr eaLnBrk="1" hangingPunct="1"/>
            <a:r>
              <a:rPr lang="en-US" altLang="en-US" sz="2600" dirty="0" smtClean="0"/>
              <a:t>That is,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 smtClean="0"/>
              <a:t>Where M is the migration matrix determined by the following table:</a:t>
            </a:r>
            <a:endParaRPr lang="en-US" altLang="en-US" sz="2600" dirty="0"/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4529" name="Equation" r:id="rId4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4530" name="Equation" r:id="rId5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64531" name="Equation" r:id="rId6" imgW="475104" imgH="810471" progId="">
              <p:embed/>
            </p:oleObj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4675" y="2075160"/>
            <a:ext cx="6302285" cy="107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6499" y="3536516"/>
            <a:ext cx="5865963" cy="465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9000" y="4584326"/>
            <a:ext cx="2578176" cy="14223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9184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DIFFERENCE EQUATIONS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20769" y="1256583"/>
            <a:ext cx="8919713" cy="4572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Equation (8) describes how the population changes from 2000 to 2001. If the migration percentages remain constant, then the change from 2001 to 2002 is given by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 smtClean="0"/>
              <a:t>And similarly for 2002 to 2003 and subsequent years. In general,</a:t>
            </a:r>
          </a:p>
          <a:p>
            <a:pPr marL="0" indent="0" eaLnBrk="1" hangingPunct="1">
              <a:buNone/>
            </a:pPr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The sequence of vectors {x</a:t>
            </a:r>
            <a:r>
              <a:rPr lang="en-US" altLang="en-US" sz="2600" baseline="-25000" dirty="0" smtClean="0"/>
              <a:t>0</a:t>
            </a:r>
            <a:r>
              <a:rPr lang="en-US" altLang="en-US" sz="2600" dirty="0" smtClean="0"/>
              <a:t>, x</a:t>
            </a:r>
            <a:r>
              <a:rPr lang="en-US" altLang="en-US" sz="2600" baseline="-25000" dirty="0" smtClean="0"/>
              <a:t>1</a:t>
            </a:r>
            <a:r>
              <a:rPr lang="en-US" altLang="en-US" sz="2600" dirty="0" smtClean="0"/>
              <a:t>, x</a:t>
            </a:r>
            <a:r>
              <a:rPr lang="en-US" altLang="en-US" sz="2600" baseline="-25000" dirty="0" smtClean="0"/>
              <a:t>2</a:t>
            </a:r>
            <a:r>
              <a:rPr lang="en-US" altLang="en-US" sz="2600" dirty="0" smtClean="0"/>
              <a:t>,…} describes the population of the city/suburban region over a period of years.</a:t>
            </a:r>
            <a:endParaRPr lang="en-US" altLang="en-US" sz="2600" dirty="0"/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6570" name="Equation" r:id="rId4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6571" name="Equation" r:id="rId5" imgW="475104" imgH="810471" progId="">
              <p:embed/>
            </p:oleObj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9036" y="2622028"/>
            <a:ext cx="1639346" cy="349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4941" y="3878006"/>
            <a:ext cx="7292846" cy="404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4548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LINEAR EQUATIONS AND ELECTRICAL NETWORKS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 smtClean="0"/>
              <a:t>Current flow in a simple electrical network can be described by a system of linear equations. </a:t>
            </a:r>
          </a:p>
          <a:p>
            <a:pPr eaLnBrk="1" hangingPunct="1"/>
            <a:r>
              <a:rPr lang="en-US" altLang="en-US" sz="2600" dirty="0" smtClean="0"/>
              <a:t>A voltage source such as a battery forces a current of electrons to flow through the network. When the current passes through a resistor some of the voltage is “used up”; by Ohm’s law, this “voltage drop” across a resistor is given by</a:t>
            </a:r>
          </a:p>
          <a:p>
            <a:pPr marL="0" indent="0" algn="ctr" eaLnBrk="1" hangingPunct="1">
              <a:buNone/>
            </a:pPr>
            <a:r>
              <a:rPr lang="en-US" altLang="en-US" sz="2600" i="1" dirty="0" smtClean="0"/>
              <a:t>V </a:t>
            </a:r>
            <a:r>
              <a:rPr lang="en-US" altLang="en-US" sz="2600" dirty="0" smtClean="0"/>
              <a:t>= </a:t>
            </a:r>
            <a:r>
              <a:rPr lang="en-US" altLang="en-US" sz="2600" i="1" dirty="0" smtClean="0"/>
              <a:t>RI</a:t>
            </a:r>
            <a:endParaRPr lang="en-US" altLang="en-US" sz="2600" i="1" dirty="0"/>
          </a:p>
          <a:p>
            <a:pPr eaLnBrk="1" hangingPunct="1"/>
            <a:r>
              <a:rPr lang="en-US" altLang="en-US" sz="2600" dirty="0" smtClean="0"/>
              <a:t>Where the voltage </a:t>
            </a:r>
            <a:r>
              <a:rPr lang="en-US" altLang="en-US" sz="2600" i="1" dirty="0" smtClean="0"/>
              <a:t>V</a:t>
            </a:r>
            <a:r>
              <a:rPr lang="en-US" altLang="en-US" sz="2600" dirty="0" smtClean="0"/>
              <a:t> is measured in </a:t>
            </a:r>
            <a:r>
              <a:rPr lang="en-US" altLang="en-US" sz="2600" i="1" dirty="0" smtClean="0"/>
              <a:t>volts</a:t>
            </a:r>
            <a:r>
              <a:rPr lang="en-US" altLang="en-US" sz="2600" dirty="0" smtClean="0"/>
              <a:t>, the resistance </a:t>
            </a:r>
            <a:r>
              <a:rPr lang="en-US" altLang="en-US" sz="2600" i="1" dirty="0" smtClean="0"/>
              <a:t>R</a:t>
            </a:r>
            <a:r>
              <a:rPr lang="en-US" altLang="en-US" sz="2600" dirty="0" smtClean="0"/>
              <a:t> in o</a:t>
            </a:r>
            <a:r>
              <a:rPr lang="en-US" altLang="en-US" sz="2600" i="1" dirty="0" smtClean="0"/>
              <a:t>hms</a:t>
            </a:r>
            <a:r>
              <a:rPr lang="en-US" altLang="en-US" sz="2600" dirty="0" smtClean="0"/>
              <a:t> (denoted by </a:t>
            </a:r>
            <a:r>
              <a:rPr lang="el-GR" altLang="en-US" sz="2600" dirty="0" smtClean="0"/>
              <a:t>Ω</a:t>
            </a:r>
            <a:r>
              <a:rPr lang="en-US" altLang="en-US" sz="2600" dirty="0" smtClean="0"/>
              <a:t>), and the current flow </a:t>
            </a:r>
            <a:r>
              <a:rPr lang="en-US" altLang="en-US" sz="2600" i="1" dirty="0" smtClean="0"/>
              <a:t>I</a:t>
            </a:r>
            <a:r>
              <a:rPr lang="en-US" altLang="en-US" sz="2600" dirty="0" smtClean="0"/>
              <a:t> in amperes (</a:t>
            </a:r>
            <a:r>
              <a:rPr lang="en-US" altLang="en-US" sz="2600" i="1" dirty="0" smtClean="0"/>
              <a:t>amps</a:t>
            </a:r>
            <a:r>
              <a:rPr lang="en-US" altLang="en-US" sz="2600" dirty="0" smtClean="0"/>
              <a:t>, for short).</a:t>
            </a:r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300" name="Equation" r:id="rId4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6301" name="Equation" r:id="rId5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6302" name="Equation" r:id="rId6" imgW="475104" imgH="810471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LINEAR EQUATIONS AND ELECTRICAL NETWORKS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b="1" dirty="0" smtClean="0"/>
              <a:t>Kirchhoff’s Voltage Law:  </a:t>
            </a:r>
            <a:r>
              <a:rPr lang="en-US" altLang="en-US" sz="2600" dirty="0" smtClean="0"/>
              <a:t>The algebraic sum of RI voltage drops in one direction around a loop equals the algebraic sum of the voltage sources in the same direction around the loop.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b="1" dirty="0" smtClean="0"/>
              <a:t>Example 2</a:t>
            </a:r>
            <a:r>
              <a:rPr lang="en-US" altLang="en-US" sz="2600" dirty="0" smtClean="0"/>
              <a:t> Determine the loop currents in the network in Fig.1</a:t>
            </a:r>
          </a:p>
          <a:p>
            <a:pPr eaLnBrk="1" hangingPunct="1"/>
            <a:r>
              <a:rPr lang="en-US" altLang="en-US" sz="2600" b="1" dirty="0" smtClean="0"/>
              <a:t>Solution </a:t>
            </a:r>
            <a:r>
              <a:rPr lang="en-US" altLang="en-US" sz="2600" dirty="0" smtClean="0"/>
              <a:t>For loop 1, the current I1 flows through three resistors, and the sum of the RI voltage drops is</a:t>
            </a:r>
          </a:p>
          <a:p>
            <a:pPr marL="0" indent="0" algn="ctr" eaLnBrk="1" hangingPunct="1">
              <a:buNone/>
            </a:pPr>
            <a:r>
              <a:rPr lang="en-US" altLang="en-US" sz="2600" dirty="0" smtClean="0"/>
              <a:t>4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1 </a:t>
            </a:r>
            <a:r>
              <a:rPr lang="en-US" altLang="en-US" sz="2600" dirty="0" smtClean="0"/>
              <a:t>+ 4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1 </a:t>
            </a:r>
            <a:r>
              <a:rPr lang="en-US" altLang="en-US" sz="2600" dirty="0" smtClean="0"/>
              <a:t>+ 3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1</a:t>
            </a:r>
            <a:r>
              <a:rPr lang="en-US" altLang="en-US" sz="2600" dirty="0" smtClean="0"/>
              <a:t> = (4 + 4 + 3)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1</a:t>
            </a:r>
            <a:r>
              <a:rPr lang="en-US" altLang="en-US" sz="2600" dirty="0" smtClean="0"/>
              <a:t>= 11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1</a:t>
            </a:r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0244" name="Equation" r:id="rId4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0245" name="Equation" r:id="rId5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50246" name="Equation" r:id="rId6" imgW="475104" imgH="810471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67775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LINEAR EQUATIONS AND ELECTRICAL NETWORKS</a:t>
            </a:r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6349" name="Equation" r:id="rId4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6350" name="Equation" r:id="rId5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56351" name="Equation" r:id="rId6" imgW="475104" imgH="810471" progId="">
              <p:embed/>
            </p:oleObj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5400" y="1677341"/>
            <a:ext cx="3523573" cy="44822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8922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LINEAR EQUATIONS AND ELECTRICAL NETWORKS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535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Current from loop 2 also flows in part of loop 1, through the short </a:t>
            </a:r>
            <a:r>
              <a:rPr lang="en-US" altLang="en-US" sz="2600" i="1" dirty="0" smtClean="0"/>
              <a:t>branch</a:t>
            </a:r>
            <a:r>
              <a:rPr lang="en-US" altLang="en-US" sz="2600" dirty="0" smtClean="0"/>
              <a:t> between </a:t>
            </a:r>
            <a:r>
              <a:rPr lang="en-US" altLang="en-US" sz="2600" i="1" dirty="0" smtClean="0"/>
              <a:t>A</a:t>
            </a:r>
            <a:r>
              <a:rPr lang="en-US" altLang="en-US" sz="2600" dirty="0" smtClean="0"/>
              <a:t> and </a:t>
            </a:r>
            <a:r>
              <a:rPr lang="en-US" altLang="en-US" sz="2600" i="1" dirty="0" smtClean="0"/>
              <a:t>B</a:t>
            </a:r>
            <a:r>
              <a:rPr lang="en-US" altLang="en-US" sz="2600" dirty="0" smtClean="0"/>
              <a:t>. The associated </a:t>
            </a:r>
            <a:r>
              <a:rPr lang="en-US" altLang="en-US" sz="2600" i="1" dirty="0" smtClean="0"/>
              <a:t>RI</a:t>
            </a:r>
            <a:r>
              <a:rPr lang="en-US" altLang="en-US" sz="2600" dirty="0" smtClean="0"/>
              <a:t> drop there is 3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2</a:t>
            </a:r>
            <a:r>
              <a:rPr lang="en-US" altLang="en-US" sz="2600" dirty="0" smtClean="0"/>
              <a:t> volts. However, the current direction for the branch </a:t>
            </a:r>
            <a:r>
              <a:rPr lang="en-US" altLang="en-US" sz="2600" i="1" dirty="0" smtClean="0"/>
              <a:t>AB</a:t>
            </a:r>
            <a:r>
              <a:rPr lang="en-US" altLang="en-US" sz="2600" dirty="0" smtClean="0"/>
              <a:t> in loop 1 is opposite to that chosen for the flow in loop 2, so the algebraic sum of all </a:t>
            </a:r>
            <a:r>
              <a:rPr lang="en-US" altLang="en-US" sz="2600" i="1" dirty="0" smtClean="0"/>
              <a:t>RI</a:t>
            </a:r>
            <a:r>
              <a:rPr lang="en-US" altLang="en-US" sz="2600" dirty="0" smtClean="0"/>
              <a:t> drops for loop 1 is 11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1</a:t>
            </a:r>
            <a:r>
              <a:rPr lang="en-US" altLang="en-US" sz="2600" dirty="0" smtClean="0"/>
              <a:t> – 3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2</a:t>
            </a:r>
            <a:r>
              <a:rPr lang="en-US" altLang="en-US" sz="2600" dirty="0" smtClean="0"/>
              <a:t> . </a:t>
            </a:r>
          </a:p>
          <a:p>
            <a:pPr eaLnBrk="1" hangingPunct="1"/>
            <a:r>
              <a:rPr lang="en-US" altLang="en-US" sz="2600" dirty="0" smtClean="0"/>
              <a:t>Since the voltage in loop 1 is +30 volts, Kirchhoff's voltage law implies that</a:t>
            </a:r>
          </a:p>
          <a:p>
            <a:pPr marL="0" indent="0" algn="ctr" eaLnBrk="1" hangingPunct="1">
              <a:buNone/>
            </a:pPr>
            <a:r>
              <a:rPr lang="en-US" altLang="en-US" sz="2600" dirty="0"/>
              <a:t>11</a:t>
            </a:r>
            <a:r>
              <a:rPr lang="en-US" altLang="en-US" sz="2600" i="1" dirty="0"/>
              <a:t>I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 – </a:t>
            </a:r>
            <a:r>
              <a:rPr lang="en-US" altLang="en-US" sz="2600" dirty="0" smtClean="0"/>
              <a:t>3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2 </a:t>
            </a:r>
            <a:r>
              <a:rPr lang="en-US" altLang="en-US" sz="2600" dirty="0" smtClean="0"/>
              <a:t>= 30</a:t>
            </a:r>
          </a:p>
          <a:p>
            <a:pPr eaLnBrk="1" hangingPunct="1"/>
            <a:r>
              <a:rPr lang="en-US" altLang="en-US" sz="2600" dirty="0" smtClean="0"/>
              <a:t>The equation for loop 2 is </a:t>
            </a:r>
          </a:p>
          <a:p>
            <a:pPr marL="0" indent="0" algn="ctr" eaLnBrk="1" hangingPunct="1">
              <a:buNone/>
            </a:pPr>
            <a:r>
              <a:rPr lang="en-US" altLang="en-US" sz="2600" dirty="0" smtClean="0"/>
              <a:t>-3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1</a:t>
            </a:r>
            <a:r>
              <a:rPr lang="en-US" altLang="en-US" sz="2600" dirty="0" smtClean="0"/>
              <a:t> + 6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2 </a:t>
            </a:r>
            <a:r>
              <a:rPr lang="en-US" altLang="en-US" sz="2600" dirty="0" smtClean="0"/>
              <a:t>– 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3</a:t>
            </a:r>
            <a:r>
              <a:rPr lang="en-US" altLang="en-US" sz="2600" dirty="0" smtClean="0"/>
              <a:t>= 5</a:t>
            </a:r>
            <a:endParaRPr lang="en-US" altLang="en-US" sz="2600" dirty="0"/>
          </a:p>
          <a:p>
            <a:pPr eaLnBrk="1" hangingPunct="1"/>
            <a:endParaRPr lang="en-US" altLang="en-US" sz="2600" dirty="0" smtClean="0"/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2280" name="Equation" r:id="rId4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2281" name="Equation" r:id="rId5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52282" name="Equation" r:id="rId6" imgW="475104" imgH="810471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16381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LINEAR EQUATIONS AND ELECTRICAL NETWORKS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535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The term -3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1</a:t>
            </a:r>
            <a:r>
              <a:rPr lang="en-US" altLang="en-US" sz="2600" dirty="0" smtClean="0"/>
              <a:t> comes from the flow of the loop-1 current through the branch </a:t>
            </a:r>
            <a:r>
              <a:rPr lang="en-US" altLang="en-US" sz="2600" i="1" dirty="0" smtClean="0"/>
              <a:t>AB</a:t>
            </a:r>
            <a:r>
              <a:rPr lang="en-US" altLang="en-US" sz="2600" dirty="0" smtClean="0"/>
              <a:t> (with a negative voltage drop because the current flow there is opposite to the flow in loop 2).</a:t>
            </a:r>
          </a:p>
          <a:p>
            <a:pPr eaLnBrk="1" hangingPunct="1"/>
            <a:r>
              <a:rPr lang="en-US" altLang="en-US" sz="2600" dirty="0" smtClean="0"/>
              <a:t>The term 6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2</a:t>
            </a:r>
            <a:r>
              <a:rPr lang="en-US" altLang="en-US" sz="2600" dirty="0" smtClean="0"/>
              <a:t> is the sum of all resistances in loop 2, multiplied by the loop current.</a:t>
            </a:r>
          </a:p>
          <a:p>
            <a:pPr eaLnBrk="1" hangingPunct="1"/>
            <a:r>
              <a:rPr lang="en-US" altLang="en-US" sz="2600" dirty="0" smtClean="0"/>
              <a:t>The term –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3</a:t>
            </a:r>
            <a:r>
              <a:rPr lang="en-US" altLang="en-US" sz="2600" dirty="0" smtClean="0"/>
              <a:t> = -1·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3</a:t>
            </a:r>
            <a:r>
              <a:rPr lang="en-US" altLang="en-US" sz="2600" dirty="0" smtClean="0"/>
              <a:t> comes from the loop-3 current flowing through the 1-ohm resistor in branch DC, in the direction opposite to the flow in loop 2. The loop-3 equation is</a:t>
            </a:r>
          </a:p>
          <a:p>
            <a:pPr marL="0" indent="0" algn="ctr" eaLnBrk="1" hangingPunct="1">
              <a:buNone/>
            </a:pPr>
            <a:r>
              <a:rPr lang="en-US" altLang="en-US" sz="2600" dirty="0" smtClean="0"/>
              <a:t>-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2 </a:t>
            </a:r>
            <a:r>
              <a:rPr lang="en-US" altLang="en-US" sz="2600" dirty="0" smtClean="0"/>
              <a:t>+ 3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3</a:t>
            </a:r>
            <a:r>
              <a:rPr lang="en-US" altLang="en-US" sz="2600" dirty="0"/>
              <a:t>= </a:t>
            </a:r>
            <a:r>
              <a:rPr lang="en-US" altLang="en-US" sz="2600" dirty="0" smtClean="0"/>
              <a:t>-25</a:t>
            </a:r>
            <a:endParaRPr lang="en-US" altLang="en-US" sz="2600" dirty="0"/>
          </a:p>
          <a:p>
            <a:pPr eaLnBrk="1" hangingPunct="1"/>
            <a:endParaRPr lang="en-US" altLang="en-US" sz="2600" dirty="0"/>
          </a:p>
          <a:p>
            <a:pPr eaLnBrk="1" hangingPunct="1"/>
            <a:endParaRPr lang="en-US" altLang="en-US" sz="2600" dirty="0" smtClean="0"/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3298" name="Equation" r:id="rId4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3299" name="Equation" r:id="rId5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53300" name="Equation" r:id="rId6" imgW="475104" imgH="810471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1063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LINEAR EQUATIONS AND ELECTRICAL NETWORKS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70535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600" dirty="0" smtClean="0"/>
                  <a:t>The loop currents are found by solving the system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11</m:t>
                    </m:r>
                    <m:sSub>
                      <m:sSub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600" b="0" i="0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600" dirty="0" smtClean="0"/>
                  <a:t>30</a:t>
                </a: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00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en-US" sz="2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600" b="0" i="0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alt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600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en-US" sz="2600" dirty="0"/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600" i="1" smtClean="0">
                        <a:latin typeface="Cambria Math" panose="02040503050406030204" pitchFamily="18" charset="0"/>
                      </a:rPr>
                      <m:t>-</m:t>
                    </m:r>
                    <m:sSub>
                      <m:sSubPr>
                        <m:ctrlPr>
                          <a:rPr lang="en-US" alt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60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600" dirty="0" smtClean="0"/>
                  <a:t>-25</a:t>
                </a:r>
                <a:endParaRPr lang="en-US" altLang="en-US" sz="2600" dirty="0"/>
              </a:p>
              <a:p>
                <a:pPr eaLnBrk="1" hangingPunct="1"/>
                <a:r>
                  <a:rPr lang="en-US" altLang="en-US" sz="2600" dirty="0" smtClean="0"/>
                  <a:t>Row operation on the augmented matrix lead to the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600" dirty="0" smtClean="0"/>
                  <a:t>=3 amps,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600" dirty="0" smtClean="0"/>
                  <a:t>1 amp,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en-US" sz="2600" b="0" i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en-US" sz="2600" dirty="0" smtClean="0"/>
                  <a:t> amps.</a:t>
                </a:r>
                <a:endParaRPr lang="en-US" altLang="en-US" sz="2600" dirty="0"/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705350"/>
              </a:xfrm>
              <a:blipFill rotWithShape="0">
                <a:blip r:embed="rId4"/>
                <a:stretch>
                  <a:fillRect l="-1111"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4319" name="Equation" r:id="rId5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4320" name="Equation" r:id="rId6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54321" name="Equation" r:id="rId7" imgW="475104" imgH="810471" progId="">
              <p:embed/>
            </p:oleObj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8846" y="2617217"/>
            <a:ext cx="383957" cy="3851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2772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LINEAR EQUATIONS AND ELECTRICAL NETWORKS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410417"/>
            <a:ext cx="8229600" cy="470535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It is instructive to look at system (3) as a vector equation: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endParaRPr lang="en-US" altLang="en-US" sz="2600" dirty="0" smtClean="0"/>
          </a:p>
          <a:p>
            <a:pPr eaLnBrk="1" hangingPunct="1"/>
            <a:endParaRPr lang="en-US" altLang="en-US" sz="2600" dirty="0"/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The first entry of each vector concerns the first loop, and similarly for the second and third entries. The first </a:t>
            </a:r>
            <a:r>
              <a:rPr lang="en-US" altLang="en-US" sz="2600" i="1" dirty="0" smtClean="0"/>
              <a:t>r</a:t>
            </a:r>
            <a:r>
              <a:rPr lang="en-US" altLang="en-US" sz="2600" baseline="-25000" dirty="0" smtClean="0"/>
              <a:t>1</a:t>
            </a:r>
            <a:r>
              <a:rPr lang="en-US" altLang="en-US" sz="2600" dirty="0" smtClean="0"/>
              <a:t> lists the resistance in the various loops through which current 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1</a:t>
            </a:r>
            <a:r>
              <a:rPr lang="en-US" altLang="en-US" sz="2600" dirty="0" smtClean="0"/>
              <a:t> flows. A resistance is written negatively when </a:t>
            </a:r>
            <a:r>
              <a:rPr lang="en-US" altLang="en-US" sz="2600" i="1" dirty="0" smtClean="0"/>
              <a:t>I</a:t>
            </a:r>
            <a:r>
              <a:rPr lang="en-US" altLang="en-US" sz="2600" baseline="-25000" dirty="0" smtClean="0"/>
              <a:t>1</a:t>
            </a:r>
            <a:r>
              <a:rPr lang="en-US" altLang="en-US" sz="2600" dirty="0" smtClean="0"/>
              <a:t> flows against the flow direction in another loop.</a:t>
            </a:r>
          </a:p>
          <a:p>
            <a:pPr eaLnBrk="1" hangingPunct="1"/>
            <a:endParaRPr lang="en-US" altLang="en-US" sz="2600" dirty="0"/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5337" name="Equation" r:id="rId4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5338" name="Equation" r:id="rId5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55339" name="Equation" r:id="rId6" imgW="475104" imgH="810471" progId="">
              <p:embed/>
            </p:oleObj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359" y="1896470"/>
            <a:ext cx="6662776" cy="1972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4822" y="2416175"/>
            <a:ext cx="534944" cy="3449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4845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Slide 1.10-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CA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</a:t>
            </a:r>
            <a:r>
              <a:rPr lang="en-US" altLang="en-US" sz="1200" dirty="0" smtClean="0">
                <a:latin typeface="Arial" panose="020B0604020202020204" pitchFamily="34" charset="0"/>
              </a:rPr>
              <a:t>Ltd.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546125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LINEAR EQUATIONS AND ELECTRICAL NETWORKS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410417"/>
            <a:ext cx="8229600" cy="470535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Examine Fig. 1 and see how to compute the entries in </a:t>
            </a:r>
            <a:r>
              <a:rPr lang="en-US" altLang="en-US" sz="2600" i="1" dirty="0" smtClean="0"/>
              <a:t>r</a:t>
            </a:r>
            <a:r>
              <a:rPr lang="en-US" altLang="en-US" sz="2600" baseline="-25000" dirty="0" smtClean="0"/>
              <a:t>1</a:t>
            </a:r>
            <a:r>
              <a:rPr lang="en-US" altLang="en-US" sz="2600" dirty="0" smtClean="0"/>
              <a:t>; then do the same for </a:t>
            </a:r>
            <a:r>
              <a:rPr lang="en-US" altLang="en-US" sz="2600" i="1" dirty="0" smtClean="0"/>
              <a:t>r</a:t>
            </a:r>
            <a:r>
              <a:rPr lang="en-US" altLang="en-US" sz="2600" baseline="-25000" dirty="0" smtClean="0"/>
              <a:t>2</a:t>
            </a:r>
            <a:r>
              <a:rPr lang="en-US" altLang="en-US" sz="2600" dirty="0" smtClean="0"/>
              <a:t> and </a:t>
            </a:r>
            <a:r>
              <a:rPr lang="en-US" altLang="en-US" sz="2600" i="1" dirty="0" smtClean="0"/>
              <a:t>r</a:t>
            </a:r>
            <a:r>
              <a:rPr lang="en-US" altLang="en-US" sz="2600" baseline="-25000" dirty="0" smtClean="0"/>
              <a:t>3</a:t>
            </a:r>
            <a:r>
              <a:rPr lang="en-US" altLang="en-US" sz="2600" dirty="0" smtClean="0"/>
              <a:t>. The matrix form of equation (4), 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endParaRPr lang="en-US" altLang="en-US" sz="2600" dirty="0" smtClean="0"/>
          </a:p>
          <a:p>
            <a:pPr marL="0" indent="0" eaLnBrk="1" hangingPunct="1">
              <a:buNone/>
            </a:pPr>
            <a:endParaRPr lang="en-US" altLang="en-US" sz="2600" dirty="0" smtClean="0"/>
          </a:p>
          <a:p>
            <a:pPr marL="0" indent="0" eaLnBrk="1" hangingPunct="1">
              <a:buNone/>
            </a:pPr>
            <a:r>
              <a:rPr lang="en-US" altLang="en-US" sz="2600" dirty="0" smtClean="0"/>
              <a:t>Provides a matrix version of Ohm’s law. If all loop currents are chosen in the same direction (say, counterclockwise), then all entries off the main diagonal of </a:t>
            </a:r>
            <a:r>
              <a:rPr lang="en-US" altLang="en-US" sz="2600" i="1" dirty="0" smtClean="0"/>
              <a:t>R</a:t>
            </a:r>
            <a:r>
              <a:rPr lang="en-US" altLang="en-US" sz="2600" dirty="0" smtClean="0"/>
              <a:t> will be negative.</a:t>
            </a:r>
          </a:p>
          <a:p>
            <a:pPr eaLnBrk="1" hangingPunct="1"/>
            <a:endParaRPr lang="en-US" altLang="en-US" sz="2600" dirty="0"/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7373" name="Equation" r:id="rId4" imgW="475104" imgH="810471" progId="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p:oleObj spid="_x0000_s57374" name="Equation" r:id="rId5" imgW="475104" imgH="810471" progId="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72633353"/>
              </p:ext>
            </p:extLst>
          </p:nvPr>
        </p:nvGraphicFramePr>
        <p:xfrm>
          <a:off x="2514600" y="2044700"/>
          <a:ext cx="914400" cy="371475"/>
        </p:xfrm>
        <a:graphic>
          <a:graphicData uri="http://schemas.openxmlformats.org/presentationml/2006/ole">
            <p:oleObj spid="_x0000_s57375" name="Equation" r:id="rId6" imgW="475104" imgH="810471" progId="">
              <p:embed/>
            </p:oleObj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r="6616"/>
          <a:stretch/>
        </p:blipFill>
        <p:spPr>
          <a:xfrm>
            <a:off x="534840" y="2655312"/>
            <a:ext cx="8143336" cy="1457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1684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22165</TotalTime>
  <Words>1411</Words>
  <Application>Microsoft Office PowerPoint</Application>
  <PresentationFormat>On-screen Show (4:3)</PresentationFormat>
  <Paragraphs>146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Blends</vt:lpstr>
      <vt:lpstr>Equation</vt:lpstr>
      <vt:lpstr>Linear Equations in Linear Algebra</vt:lpstr>
      <vt:lpstr>LINEAR EQUATIONS AND ELECTRICAL NETWORKS</vt:lpstr>
      <vt:lpstr>LINEAR EQUATIONS AND ELECTRICAL NETWORKS</vt:lpstr>
      <vt:lpstr>LINEAR EQUATIONS AND ELECTRICAL NETWORKS</vt:lpstr>
      <vt:lpstr>LINEAR EQUATIONS AND ELECTRICAL NETWORKS</vt:lpstr>
      <vt:lpstr>LINEAR EQUATIONS AND ELECTRICAL NETWORKS</vt:lpstr>
      <vt:lpstr>LINEAR EQUATIONS AND ELECTRICAL NETWORKS</vt:lpstr>
      <vt:lpstr>LINEAR EQUATIONS AND ELECTRICAL NETWORKS</vt:lpstr>
      <vt:lpstr>LINEAR EQUATIONS AND ELECTRICAL NETWORKS</vt:lpstr>
      <vt:lpstr>LINEAR EQUATIONS AND ELECTRICAL NETWORKS</vt:lpstr>
      <vt:lpstr>LINEAR EQUATIONS AND ELECTRICAL NETWORKS</vt:lpstr>
      <vt:lpstr>LINEAR EQUATIONS AND ELECTRICAL NETWORKS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  <vt:lpstr>DIFFERENCE EQUATIONS</vt:lpstr>
    </vt:vector>
  </TitlesOfParts>
  <Company>© 2012 Pearson Education, Inc. All rights reserved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Binod</cp:lastModifiedBy>
  <cp:revision>1011</cp:revision>
  <dcterms:created xsi:type="dcterms:W3CDTF">2005-10-22T18:34:54Z</dcterms:created>
  <dcterms:modified xsi:type="dcterms:W3CDTF">2015-06-24T09:27:07Z</dcterms:modified>
</cp:coreProperties>
</file>