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310" r:id="rId4"/>
    <p:sldId id="316" r:id="rId5"/>
    <p:sldId id="311" r:id="rId6"/>
    <p:sldId id="312" r:id="rId7"/>
    <p:sldId id="313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3974" autoAdjust="0"/>
  </p:normalViewPr>
  <p:slideViewPr>
    <p:cSldViewPr snapToGrid="0" showGuides="1">
      <p:cViewPr varScale="1">
        <p:scale>
          <a:sx n="66" d="100"/>
          <a:sy n="66" d="100"/>
        </p:scale>
        <p:origin x="752" y="4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0E8DD-A0C7-419E-AC85-726EB37FF7FF}" type="datetimeFigureOut">
              <a:rPr lang="en-ID" smtClean="0"/>
              <a:t>04/03/2021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A71B4-60CD-4D49-B779-926567448A5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15081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16313"/>
            <a:ext cx="9144000" cy="5603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C544-4C5B-40F5-B6BC-7078F14102FE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00405" y="1658938"/>
            <a:ext cx="10791190" cy="245586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35"/>
          <p:cNvSpPr>
            <a:spLocks noGrp="1"/>
          </p:cNvSpPr>
          <p:nvPr>
            <p:ph type="pic" sz="quarter" idx="14"/>
          </p:nvPr>
        </p:nvSpPr>
        <p:spPr>
          <a:xfrm>
            <a:off x="144780" y="2082800"/>
            <a:ext cx="7150100" cy="3525519"/>
          </a:xfrm>
        </p:spPr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53829"/>
            <a:ext cx="11902440" cy="4776312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Rectangle 11"/>
          <p:cNvSpPr/>
          <p:nvPr userDrawn="1"/>
        </p:nvSpPr>
        <p:spPr>
          <a:xfrm>
            <a:off x="1132094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429929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353800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50878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34455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4882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2667000"/>
            <a:ext cx="11902440" cy="225044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48589"/>
            <a:ext cx="11902440" cy="6559907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66919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60887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7525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849120"/>
            <a:ext cx="11902440" cy="411480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95326" y="1658938"/>
            <a:ext cx="5400674" cy="4481470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255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652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088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135136"/>
            <a:ext cx="5400674" cy="6560820"/>
          </a:xfrm>
        </p:spPr>
        <p:txBody>
          <a:bodyPr/>
          <a:lstStyle/>
          <a:p>
            <a:endParaRPr lang="en-ID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721973" y="1628894"/>
            <a:ext cx="5161914" cy="45247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59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959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182360" y="1801184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182360" y="4214819"/>
            <a:ext cx="1800225" cy="190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95960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382135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074342" y="1760544"/>
            <a:ext cx="3438525" cy="261841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id-ID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585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463" y="3428722"/>
            <a:ext cx="11902440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44463" y="149225"/>
            <a:ext cx="11903075" cy="32797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95724"/>
            <a:ext cx="9912009" cy="9860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158875"/>
            <a:ext cx="9912327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93494" y="2061687"/>
            <a:ext cx="2005012" cy="200501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 userDrawn="1"/>
        </p:nvSpPr>
        <p:spPr>
          <a:xfrm>
            <a:off x="11318471" y="6451885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1406678" y="6456244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308514" y="646922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44463" y="5328563"/>
            <a:ext cx="11903075" cy="138021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 userDrawn="1"/>
        </p:nvSpPr>
        <p:spPr>
          <a:xfrm>
            <a:off x="11343409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2798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2798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39572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33540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4790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4780" y="2641599"/>
            <a:ext cx="4681220" cy="4066897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909820" y="2641599"/>
            <a:ext cx="4305300" cy="2082802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90982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7104380" y="4800599"/>
            <a:ext cx="2110740" cy="1907897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9298940" y="2641598"/>
            <a:ext cx="2748280" cy="405253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7220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0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7047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0089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398313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095727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8793159" y="1785851"/>
            <a:ext cx="2520000" cy="3780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65410" y="1992301"/>
            <a:ext cx="4547370" cy="27301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8194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52553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669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426549" y="1629886"/>
            <a:ext cx="3168000" cy="424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322627" y="6446520"/>
            <a:ext cx="720000" cy="2628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F37-7851-449C-954A-4648488924EA}" type="datetime1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3180" y="6440488"/>
            <a:ext cx="559979" cy="274955"/>
          </a:xfrm>
        </p:spPr>
        <p:txBody>
          <a:bodyPr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97051" y="64548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D" sz="1000" dirty="0">
                <a:solidFill>
                  <a:schemeClr val="bg2"/>
                </a:solidFill>
              </a:rPr>
              <a:t>page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9596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40232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549140" y="2039936"/>
            <a:ext cx="1260000" cy="126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95960" y="395724"/>
            <a:ext cx="10054567" cy="98603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95960" y="1158875"/>
            <a:ext cx="10054567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70C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your subtitle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4780" y="148590"/>
            <a:ext cx="11902440" cy="6560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44463" y="149225"/>
            <a:ext cx="11903075" cy="6559550"/>
          </a:xfrm>
        </p:spPr>
        <p:txBody>
          <a:bodyPr/>
          <a:lstStyle/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22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05A6-6893-4CAA-8D5F-2957D0B1D971}" type="datetime1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27" y="253484"/>
            <a:ext cx="1188314" cy="5881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/>
          <p:nvPr/>
        </p:nvSpPr>
        <p:spPr>
          <a:xfrm>
            <a:off x="11500484" y="6446084"/>
            <a:ext cx="559979" cy="27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en-US" smtClean="0"/>
              <a:t> </a:t>
            </a:r>
            <a:fld id="{E3813BF9-5145-4417-B95D-FA8627973885}" type="slidenum">
              <a:rPr lang="en-US" altLang="en-US" smtClean="0"/>
              <a:t>1</a:t>
            </a:fld>
            <a:endParaRPr lang="en-US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52400" y="381000"/>
            <a:ext cx="11628073" cy="429374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vi-VN" altLang="en-US" b="1" dirty="0" smtClean="0">
                <a:solidFill>
                  <a:srgbClr val="0070C0"/>
                </a:solidFill>
              </a:rPr>
              <a:t/>
            </a:r>
            <a:br>
              <a:rPr lang="vi-VN" altLang="en-US" b="1" dirty="0" smtClean="0">
                <a:solidFill>
                  <a:srgbClr val="0070C0"/>
                </a:solidFill>
              </a:rPr>
            </a:br>
            <a:r>
              <a:rPr lang="vi-VN" altLang="en-US" b="1" dirty="0" smtClean="0">
                <a:solidFill>
                  <a:srgbClr val="0070C0"/>
                </a:solidFill>
              </a:rPr>
              <a:t/>
            </a:r>
            <a:br>
              <a:rPr lang="vi-VN" altLang="en-US" b="1" dirty="0" smtClean="0">
                <a:solidFill>
                  <a:srgbClr val="0070C0"/>
                </a:solidFill>
              </a:rPr>
            </a:br>
            <a:r>
              <a:rPr lang="vi-VN" altLang="en-US" sz="10700" b="1" dirty="0" smtClean="0">
                <a:solidFill>
                  <a:srgbClr val="0070C0"/>
                </a:solidFill>
              </a:rPr>
              <a:t/>
            </a:r>
            <a:br>
              <a:rPr lang="vi-VN" altLang="en-US" sz="10700" b="1" dirty="0" smtClean="0">
                <a:solidFill>
                  <a:srgbClr val="0070C0"/>
                </a:solidFill>
              </a:rPr>
            </a:br>
            <a:r>
              <a:rPr lang="vi-VN" altLang="en-US" sz="1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Chương 2:</a:t>
            </a:r>
            <a:r>
              <a:rPr lang="vi-VN" altLang="en-US" sz="112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vi-VN" altLang="en-US" sz="16000" b="1" dirty="0" smtClean="0">
                <a:solidFill>
                  <a:schemeClr val="bg2">
                    <a:lumMod val="50000"/>
                  </a:schemeClr>
                </a:solidFill>
              </a:rPr>
              <a:t>Các phương pháp giải mạch điện</a:t>
            </a:r>
          </a:p>
          <a:p>
            <a:pPr algn="ctr">
              <a:lnSpc>
                <a:spcPct val="120000"/>
              </a:lnSpc>
            </a:pPr>
            <a:endParaRPr lang="vi-VN" altLang="en-US" sz="123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vi-VN" altLang="en-US" sz="1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Nội dung 1</a:t>
            </a:r>
          </a:p>
          <a:p>
            <a:pPr algn="ctr">
              <a:lnSpc>
                <a:spcPct val="120000"/>
              </a:lnSpc>
            </a:pPr>
            <a:r>
              <a:rPr lang="vi-VN" altLang="en-US" sz="16000" b="1" dirty="0" smtClean="0">
                <a:solidFill>
                  <a:schemeClr val="bg2">
                    <a:lumMod val="50000"/>
                  </a:schemeClr>
                </a:solidFill>
              </a:rPr>
              <a:t>Các phương pháp biến đổi tương đương mạch</a:t>
            </a:r>
            <a:r>
              <a:rPr lang="vi-VN" altLang="en-US" sz="18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vi-VN" altLang="en-US" sz="180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vi-VN" altLang="en-US" sz="18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2" y="3449155"/>
            <a:ext cx="8961068" cy="426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2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sz="4000" dirty="0" smtClean="0">
                <a:solidFill>
                  <a:schemeClr val="accent1">
                    <a:lumMod val="75000"/>
                  </a:schemeClr>
                </a:solidFill>
              </a:rPr>
              <a:t>1. Mạch nguồn suất điện động nối tiếp</a:t>
            </a:r>
            <a:endParaRPr lang="vi-VN" altLang="en-ID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273795"/>
              </p:ext>
            </p:extLst>
          </p:nvPr>
        </p:nvGraphicFramePr>
        <p:xfrm>
          <a:off x="1539157" y="1265134"/>
          <a:ext cx="1848480" cy="63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736560" imgH="253800" progId="Equation.3">
                  <p:embed/>
                </p:oleObj>
              </mc:Choice>
              <mc:Fallback>
                <p:oleObj name="Equation" r:id="rId3" imgW="736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9157" y="1265134"/>
                        <a:ext cx="1848480" cy="637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22" y="2229032"/>
            <a:ext cx="8976851" cy="295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 Arrow 2"/>
          <p:cNvSpPr/>
          <p:nvPr/>
        </p:nvSpPr>
        <p:spPr>
          <a:xfrm>
            <a:off x="4896465" y="2433484"/>
            <a:ext cx="737419" cy="3244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3583858" y="2433484"/>
            <a:ext cx="833283" cy="3244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2286000" y="2403986"/>
            <a:ext cx="840657" cy="353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2389238" y="4085303"/>
            <a:ext cx="737419" cy="3097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679722" y="4077929"/>
            <a:ext cx="737419" cy="3097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896465" y="4077929"/>
            <a:ext cx="737419" cy="3097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37871" y="2229032"/>
            <a:ext cx="2566219" cy="147536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037871" y="3706420"/>
            <a:ext cx="2566219" cy="147536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4" grpId="0" animBg="1"/>
      <p:bldP spid="19" grpId="0" animBg="1"/>
      <p:bldP spid="20" grpId="0" animBg="1"/>
      <p:bldP spid="7" grpId="0" animBg="1"/>
      <p:bldP spid="7" grpId="1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3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sz="4000" dirty="0" smtClean="0">
                <a:solidFill>
                  <a:schemeClr val="accent1">
                    <a:lumMod val="75000"/>
                  </a:schemeClr>
                </a:solidFill>
              </a:rPr>
              <a:t>2. Mạch nguồn dòng song song</a:t>
            </a:r>
            <a:endParaRPr lang="vi-VN" altLang="en-ID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193885"/>
              </p:ext>
            </p:extLst>
          </p:nvPr>
        </p:nvGraphicFramePr>
        <p:xfrm>
          <a:off x="1571625" y="1265238"/>
          <a:ext cx="17827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711000" imgH="253800" progId="Equation.3">
                  <p:embed/>
                </p:oleObj>
              </mc:Choice>
              <mc:Fallback>
                <p:oleObj name="Equation" r:id="rId3" imgW="71100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1265238"/>
                        <a:ext cx="1782763" cy="636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eft Arrow 12"/>
          <p:cNvSpPr/>
          <p:nvPr/>
        </p:nvSpPr>
        <p:spPr>
          <a:xfrm rot="5400000">
            <a:off x="1219763" y="3133648"/>
            <a:ext cx="840657" cy="353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25" y="2049258"/>
            <a:ext cx="9084356" cy="252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5400000">
            <a:off x="5046970" y="3207390"/>
            <a:ext cx="737419" cy="3097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06350" y="2212258"/>
            <a:ext cx="2136205" cy="222700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42555" y="2212258"/>
            <a:ext cx="2566219" cy="2227006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" grpId="0" animBg="1"/>
      <p:bldP spid="7" grpId="0" animBg="1"/>
      <p:bldP spid="7" grpId="1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4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vi-VN" altLang="en-ID" sz="4000" dirty="0" smtClean="0">
                <a:solidFill>
                  <a:schemeClr val="accent1">
                    <a:lumMod val="75000"/>
                  </a:schemeClr>
                </a:solidFill>
              </a:rPr>
              <a:t>Mạch điện trở nối tiếp, song song</a:t>
            </a:r>
            <a:endParaRPr lang="vi-VN" altLang="en-ID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9" name="Text Box 2"/>
          <p:cNvSpPr txBox="1"/>
          <p:nvPr/>
        </p:nvSpPr>
        <p:spPr>
          <a:xfrm>
            <a:off x="457946" y="1211983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Ví dụ 1: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Tìm giá trị dòng điện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4" y="2527981"/>
            <a:ext cx="3843393" cy="1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30" y="2589819"/>
            <a:ext cx="3804338" cy="15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068" y="2509299"/>
            <a:ext cx="2988085" cy="172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314878" y="2509298"/>
            <a:ext cx="1707540" cy="163989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7381" y="2527981"/>
            <a:ext cx="1707540" cy="163989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59331" y="2527981"/>
            <a:ext cx="2184397" cy="16398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594094" y="2524045"/>
            <a:ext cx="1380974" cy="16398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"/>
          <p:cNvSpPr txBox="1"/>
          <p:nvPr/>
        </p:nvSpPr>
        <p:spPr>
          <a:xfrm>
            <a:off x="424394" y="4135866"/>
            <a:ext cx="76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H1.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"/>
          <p:cNvSpPr txBox="1"/>
          <p:nvPr/>
        </p:nvSpPr>
        <p:spPr>
          <a:xfrm>
            <a:off x="6091491" y="4241947"/>
            <a:ext cx="76589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H2.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2"/>
          <p:cNvSpPr txBox="1"/>
          <p:nvPr/>
        </p:nvSpPr>
        <p:spPr>
          <a:xfrm>
            <a:off x="10817923" y="4183949"/>
            <a:ext cx="76589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H3.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8775591" y="3296089"/>
            <a:ext cx="412954" cy="3987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336153" y="3307178"/>
            <a:ext cx="412954" cy="39874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"/>
          <p:cNvSpPr txBox="1"/>
          <p:nvPr/>
        </p:nvSpPr>
        <p:spPr>
          <a:xfrm>
            <a:off x="2016021" y="4207801"/>
            <a:ext cx="4070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Biến đổi 1.5</a:t>
            </a:r>
            <a:r>
              <a:rPr lang="el-GR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nt 3</a:t>
            </a:r>
            <a:r>
              <a:rPr lang="el-GR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→ 4.5</a:t>
            </a:r>
            <a:r>
              <a:rPr lang="el-GR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vi-VN" sz="20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2"/>
          <p:cNvSpPr txBox="1"/>
          <p:nvPr/>
        </p:nvSpPr>
        <p:spPr>
          <a:xfrm>
            <a:off x="7113897" y="4261624"/>
            <a:ext cx="41492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Biến đổi 6</a:t>
            </a:r>
            <a:r>
              <a:rPr lang="el-GR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// 4.5</a:t>
            </a:r>
            <a:r>
              <a:rPr lang="el-GR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→ 2.57</a:t>
            </a:r>
            <a:r>
              <a:rPr lang="el-GR" sz="2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Ω</a:t>
            </a:r>
            <a:endParaRPr lang="vi-VN" sz="20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2"/>
          <p:cNvSpPr txBox="1"/>
          <p:nvPr/>
        </p:nvSpPr>
        <p:spPr>
          <a:xfrm>
            <a:off x="556479" y="5433879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H3: dùng định luật Ohm: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80527"/>
              </p:ext>
            </p:extLst>
          </p:nvPr>
        </p:nvGraphicFramePr>
        <p:xfrm>
          <a:off x="4194218" y="5321674"/>
          <a:ext cx="2629653" cy="80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6" imgW="1282680" imgH="393480" progId="Equation.3">
                  <p:embed/>
                </p:oleObj>
              </mc:Choice>
              <mc:Fallback>
                <p:oleObj name="Equation" r:id="rId6" imgW="12826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4218" y="5321674"/>
                        <a:ext cx="2629653" cy="807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40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8" grpId="0"/>
      <p:bldP spid="4" grpId="0" animBg="1"/>
      <p:bldP spid="29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5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sz="4000" dirty="0" smtClean="0">
                <a:solidFill>
                  <a:schemeClr val="accent1">
                    <a:lumMod val="75000"/>
                  </a:schemeClr>
                </a:solidFill>
              </a:rPr>
              <a:t>4. Mạch chia dòng (định lý chia dòng)</a:t>
            </a:r>
            <a:endParaRPr lang="vi-VN" altLang="en-ID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09" y="1436662"/>
            <a:ext cx="37052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208044"/>
              </p:ext>
            </p:extLst>
          </p:nvPr>
        </p:nvGraphicFramePr>
        <p:xfrm>
          <a:off x="1097589" y="4309115"/>
          <a:ext cx="36560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1651000" imgH="431800" progId="Equation.DSMT4">
                  <p:embed/>
                </p:oleObj>
              </mc:Choice>
              <mc:Fallback>
                <p:oleObj name="Equation" r:id="rId4" imgW="16510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589" y="4309115"/>
                        <a:ext cx="36560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66" y="1716881"/>
            <a:ext cx="2831640" cy="1198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797" y="2991771"/>
            <a:ext cx="3066777" cy="132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eft Arrow 12"/>
          <p:cNvSpPr/>
          <p:nvPr/>
        </p:nvSpPr>
        <p:spPr>
          <a:xfrm rot="16200000" flipV="1">
            <a:off x="2521334" y="2145045"/>
            <a:ext cx="840657" cy="353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5400000">
            <a:off x="3796377" y="2161277"/>
            <a:ext cx="737419" cy="3097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5797" y="1472227"/>
            <a:ext cx="2949209" cy="151609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35797" y="2993540"/>
            <a:ext cx="2949209" cy="1445726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4" grpId="0" animBg="1"/>
      <p:bldP spid="7" grpId="0" animBg="1"/>
      <p:bldP spid="7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6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sz="4000" dirty="0" smtClean="0">
                <a:solidFill>
                  <a:schemeClr val="accent1">
                    <a:lumMod val="75000"/>
                  </a:schemeClr>
                </a:solidFill>
              </a:rPr>
              <a:t>4. Mạch chia dòng (định lý chia dòng)</a:t>
            </a:r>
            <a:endParaRPr lang="vi-VN" altLang="en-ID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7" name="Rectangle 6"/>
          <p:cNvSpPr/>
          <p:nvPr/>
        </p:nvSpPr>
        <p:spPr>
          <a:xfrm>
            <a:off x="6312778" y="2796656"/>
            <a:ext cx="3716125" cy="117837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12778" y="4616692"/>
            <a:ext cx="3716125" cy="1282663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"/>
          <p:cNvSpPr txBox="1"/>
          <p:nvPr/>
        </p:nvSpPr>
        <p:spPr>
          <a:xfrm>
            <a:off x="457946" y="1211983"/>
            <a:ext cx="675046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Ví dụ: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Tìm giá trị dòng điện I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I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nếu biết I= 3A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2" y="2004858"/>
            <a:ext cx="5394179" cy="248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 Box 2"/>
          <p:cNvSpPr txBox="1"/>
          <p:nvPr/>
        </p:nvSpPr>
        <p:spPr>
          <a:xfrm>
            <a:off x="5441537" y="2007473"/>
            <a:ext cx="675046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Theo định lý chia dòng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089168"/>
              </p:ext>
            </p:extLst>
          </p:nvPr>
        </p:nvGraphicFramePr>
        <p:xfrm>
          <a:off x="6431730" y="2851677"/>
          <a:ext cx="3490010" cy="90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1511280" imgH="393480" progId="Equation.3">
                  <p:embed/>
                </p:oleObj>
              </mc:Choice>
              <mc:Fallback>
                <p:oleObj name="Equation" r:id="rId4" imgW="1511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1730" y="2851677"/>
                        <a:ext cx="3490010" cy="90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eft Arrow 12"/>
          <p:cNvSpPr/>
          <p:nvPr/>
        </p:nvSpPr>
        <p:spPr>
          <a:xfrm rot="16200000" flipV="1">
            <a:off x="2793536" y="3377724"/>
            <a:ext cx="840657" cy="353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150340" y="2231363"/>
            <a:ext cx="737419" cy="3097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26118"/>
              </p:ext>
            </p:extLst>
          </p:nvPr>
        </p:nvGraphicFramePr>
        <p:xfrm>
          <a:off x="6410325" y="4751388"/>
          <a:ext cx="35194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6" imgW="1523880" imgH="393480" progId="Equation.3">
                  <p:embed/>
                </p:oleObj>
              </mc:Choice>
              <mc:Fallback>
                <p:oleObj name="Equation" r:id="rId6" imgW="152388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4751388"/>
                        <a:ext cx="35194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79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3" grpId="0"/>
      <p:bldP spid="24" grpId="0"/>
      <p:bldP spid="13" grpId="0" animBg="1"/>
      <p:bldP spid="13" grpId="1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7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sz="4000" dirty="0" smtClean="0">
                <a:solidFill>
                  <a:schemeClr val="accent1">
                    <a:lumMod val="75000"/>
                  </a:schemeClr>
                </a:solidFill>
              </a:rPr>
              <a:t>5. Mạch chia áp (cầu phân thế)</a:t>
            </a:r>
            <a:endParaRPr lang="vi-VN" altLang="en-ID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7" name="Rectangle 6"/>
          <p:cNvSpPr/>
          <p:nvPr/>
        </p:nvSpPr>
        <p:spPr>
          <a:xfrm>
            <a:off x="6312778" y="2781908"/>
            <a:ext cx="3716125" cy="117837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12778" y="4616692"/>
            <a:ext cx="3716125" cy="1282663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"/>
          <p:cNvSpPr txBox="1"/>
          <p:nvPr/>
        </p:nvSpPr>
        <p:spPr>
          <a:xfrm>
            <a:off x="5441537" y="2007473"/>
            <a:ext cx="6750463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Công thức mạch chia áp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69651"/>
              </p:ext>
            </p:extLst>
          </p:nvPr>
        </p:nvGraphicFramePr>
        <p:xfrm>
          <a:off x="7046913" y="2808288"/>
          <a:ext cx="22590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6913" y="2808288"/>
                        <a:ext cx="2259012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39040"/>
              </p:ext>
            </p:extLst>
          </p:nvPr>
        </p:nvGraphicFramePr>
        <p:xfrm>
          <a:off x="7026275" y="4708525"/>
          <a:ext cx="22875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5" imgW="990360" imgH="431640" progId="Equation.3">
                  <p:embed/>
                </p:oleObj>
              </mc:Choice>
              <mc:Fallback>
                <p:oleObj name="Equation" r:id="rId5" imgW="990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4708525"/>
                        <a:ext cx="22875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08" y="1867508"/>
            <a:ext cx="3252083" cy="274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049565"/>
              </p:ext>
            </p:extLst>
          </p:nvPr>
        </p:nvGraphicFramePr>
        <p:xfrm>
          <a:off x="1122989" y="4699740"/>
          <a:ext cx="3049702" cy="934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8" imgW="1409400" imgH="431640" progId="Equation.3">
                  <p:embed/>
                </p:oleObj>
              </mc:Choice>
              <mc:Fallback>
                <p:oleObj name="Equation" r:id="rId8" imgW="14094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2989" y="4699740"/>
                        <a:ext cx="3049702" cy="934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eft Arrow 12"/>
          <p:cNvSpPr/>
          <p:nvPr/>
        </p:nvSpPr>
        <p:spPr>
          <a:xfrm rot="16200000" flipV="1">
            <a:off x="3168955" y="2408342"/>
            <a:ext cx="840657" cy="3539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5400000">
            <a:off x="3134982" y="3669208"/>
            <a:ext cx="876442" cy="3097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4" grpId="0"/>
      <p:bldP spid="13" grpId="0" animBg="1"/>
      <p:bldP spid="13" grpId="1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610" y="6469380"/>
            <a:ext cx="559979" cy="274955"/>
          </a:xfrm>
        </p:spPr>
        <p:txBody>
          <a:bodyPr/>
          <a:lstStyle/>
          <a:p>
            <a:fld id="{E3813BF9-5145-4417-B95D-FA8627973885}" type="slidenum">
              <a:rPr lang="en-US" smtClean="0"/>
              <a:t>8</a:t>
            </a:fld>
            <a:endParaRPr lang="en-US"/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179024" y="220371"/>
            <a:ext cx="10911155" cy="938290"/>
          </a:xfrm>
        </p:spPr>
        <p:txBody>
          <a:bodyPr>
            <a:normAutofit/>
          </a:bodyPr>
          <a:lstStyle/>
          <a:p>
            <a:r>
              <a:rPr lang="vi-VN" altLang="en-ID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</a:t>
            </a:r>
            <a:r>
              <a:rPr lang="vi-VN" altLang="en-ID" sz="4000" dirty="0" smtClean="0">
                <a:solidFill>
                  <a:schemeClr val="accent1">
                    <a:lumMod val="75000"/>
                  </a:schemeClr>
                </a:solidFill>
              </a:rPr>
              <a:t>5. Mạch chia áp (cầu phân thế)</a:t>
            </a:r>
            <a:endParaRPr lang="vi-VN" altLang="en-ID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2882" y="347141"/>
            <a:ext cx="811520" cy="811520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/>
          <p:cNvGrpSpPr/>
          <p:nvPr/>
        </p:nvGrpSpPr>
        <p:grpSpPr>
          <a:xfrm>
            <a:off x="457946" y="521570"/>
            <a:ext cx="462663" cy="462663"/>
            <a:chOff x="2437300" y="3542332"/>
            <a:chExt cx="400024" cy="400024"/>
          </a:xfrm>
          <a:solidFill>
            <a:schemeClr val="accent3"/>
          </a:solidFill>
        </p:grpSpPr>
        <p:sp>
          <p:nvSpPr>
            <p:cNvPr id="17" name="Freeform 82"/>
            <p:cNvSpPr>
              <a:spLocks noEditPoints="1"/>
            </p:cNvSpPr>
            <p:nvPr/>
          </p:nvSpPr>
          <p:spPr bwMode="auto">
            <a:xfrm>
              <a:off x="2437300" y="3542332"/>
              <a:ext cx="400024" cy="400024"/>
            </a:xfrm>
            <a:custGeom>
              <a:avLst/>
              <a:gdLst>
                <a:gd name="T0" fmla="*/ 83 w 128"/>
                <a:gd name="T1" fmla="*/ 40 h 128"/>
                <a:gd name="T2" fmla="*/ 64 w 128"/>
                <a:gd name="T3" fmla="*/ 0 h 128"/>
                <a:gd name="T4" fmla="*/ 36 w 128"/>
                <a:gd name="T5" fmla="*/ 41 h 128"/>
                <a:gd name="T6" fmla="*/ 32 w 128"/>
                <a:gd name="T7" fmla="*/ 43 h 128"/>
                <a:gd name="T8" fmla="*/ 12 w 128"/>
                <a:gd name="T9" fmla="*/ 40 h 128"/>
                <a:gd name="T10" fmla="*/ 0 w 128"/>
                <a:gd name="T11" fmla="*/ 116 h 128"/>
                <a:gd name="T12" fmla="*/ 24 w 128"/>
                <a:gd name="T13" fmla="*/ 128 h 128"/>
                <a:gd name="T14" fmla="*/ 35 w 128"/>
                <a:gd name="T15" fmla="*/ 121 h 128"/>
                <a:gd name="T16" fmla="*/ 36 w 128"/>
                <a:gd name="T17" fmla="*/ 121 h 128"/>
                <a:gd name="T18" fmla="*/ 76 w 128"/>
                <a:gd name="T19" fmla="*/ 128 h 128"/>
                <a:gd name="T20" fmla="*/ 112 w 128"/>
                <a:gd name="T21" fmla="*/ 120 h 128"/>
                <a:gd name="T22" fmla="*/ 114 w 128"/>
                <a:gd name="T23" fmla="*/ 109 h 128"/>
                <a:gd name="T24" fmla="*/ 121 w 128"/>
                <a:gd name="T25" fmla="*/ 88 h 128"/>
                <a:gd name="T26" fmla="*/ 124 w 128"/>
                <a:gd name="T27" fmla="*/ 67 h 128"/>
                <a:gd name="T28" fmla="*/ 128 w 128"/>
                <a:gd name="T29" fmla="*/ 58 h 128"/>
                <a:gd name="T30" fmla="*/ 117 w 128"/>
                <a:gd name="T31" fmla="*/ 42 h 128"/>
                <a:gd name="T32" fmla="*/ 24 w 128"/>
                <a:gd name="T33" fmla="*/ 120 h 128"/>
                <a:gd name="T34" fmla="*/ 8 w 128"/>
                <a:gd name="T35" fmla="*/ 116 h 128"/>
                <a:gd name="T36" fmla="*/ 12 w 128"/>
                <a:gd name="T37" fmla="*/ 48 h 128"/>
                <a:gd name="T38" fmla="*/ 28 w 128"/>
                <a:gd name="T39" fmla="*/ 52 h 128"/>
                <a:gd name="T40" fmla="*/ 120 w 128"/>
                <a:gd name="T41" fmla="*/ 58 h 128"/>
                <a:gd name="T42" fmla="*/ 104 w 128"/>
                <a:gd name="T43" fmla="*/ 64 h 128"/>
                <a:gd name="T44" fmla="*/ 104 w 128"/>
                <a:gd name="T45" fmla="*/ 68 h 128"/>
                <a:gd name="T46" fmla="*/ 118 w 128"/>
                <a:gd name="T47" fmla="*/ 75 h 128"/>
                <a:gd name="T48" fmla="*/ 100 w 128"/>
                <a:gd name="T49" fmla="*/ 84 h 128"/>
                <a:gd name="T50" fmla="*/ 100 w 128"/>
                <a:gd name="T51" fmla="*/ 88 h 128"/>
                <a:gd name="T52" fmla="*/ 113 w 128"/>
                <a:gd name="T53" fmla="*/ 96 h 128"/>
                <a:gd name="T54" fmla="*/ 96 w 128"/>
                <a:gd name="T55" fmla="*/ 104 h 128"/>
                <a:gd name="T56" fmla="*/ 96 w 128"/>
                <a:gd name="T57" fmla="*/ 108 h 128"/>
                <a:gd name="T58" fmla="*/ 106 w 128"/>
                <a:gd name="T59" fmla="*/ 114 h 128"/>
                <a:gd name="T60" fmla="*/ 98 w 128"/>
                <a:gd name="T61" fmla="*/ 120 h 128"/>
                <a:gd name="T62" fmla="*/ 54 w 128"/>
                <a:gd name="T63" fmla="*/ 117 h 128"/>
                <a:gd name="T64" fmla="*/ 32 w 128"/>
                <a:gd name="T65" fmla="*/ 110 h 128"/>
                <a:gd name="T66" fmla="*/ 35 w 128"/>
                <a:gd name="T67" fmla="*/ 50 h 128"/>
                <a:gd name="T68" fmla="*/ 60 w 128"/>
                <a:gd name="T69" fmla="*/ 12 h 128"/>
                <a:gd name="T70" fmla="*/ 76 w 128"/>
                <a:gd name="T71" fmla="*/ 27 h 128"/>
                <a:gd name="T72" fmla="*/ 115 w 128"/>
                <a:gd name="T73" fmla="*/ 50 h 128"/>
                <a:gd name="T74" fmla="*/ 120 w 128"/>
                <a:gd name="T75" fmla="*/ 5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117" y="42"/>
                  </a:moveTo>
                  <a:cubicBezTo>
                    <a:pt x="112" y="41"/>
                    <a:pt x="100" y="41"/>
                    <a:pt x="83" y="40"/>
                  </a:cubicBezTo>
                  <a:cubicBezTo>
                    <a:pt x="84" y="36"/>
                    <a:pt x="84" y="33"/>
                    <a:pt x="84" y="27"/>
                  </a:cubicBezTo>
                  <a:cubicBezTo>
                    <a:pt x="84" y="13"/>
                    <a:pt x="73" y="0"/>
                    <a:pt x="64" y="0"/>
                  </a:cubicBezTo>
                  <a:cubicBezTo>
                    <a:pt x="57" y="0"/>
                    <a:pt x="52" y="5"/>
                    <a:pt x="52" y="12"/>
                  </a:cubicBezTo>
                  <a:cubicBezTo>
                    <a:pt x="52" y="20"/>
                    <a:pt x="49" y="34"/>
                    <a:pt x="36" y="41"/>
                  </a:cubicBezTo>
                  <a:cubicBezTo>
                    <a:pt x="35" y="41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0" y="41"/>
                    <a:pt x="27" y="40"/>
                    <a:pt x="24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45"/>
                    <a:pt x="0" y="5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3"/>
                    <a:pt x="5" y="128"/>
                    <a:pt x="12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9" y="128"/>
                    <a:pt x="33" y="125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21"/>
                    <a:pt x="35" y="121"/>
                    <a:pt x="36" y="121"/>
                  </a:cubicBezTo>
                  <a:cubicBezTo>
                    <a:pt x="36" y="121"/>
                    <a:pt x="36" y="121"/>
                    <a:pt x="36" y="121"/>
                  </a:cubicBezTo>
                  <a:cubicBezTo>
                    <a:pt x="38" y="122"/>
                    <a:pt x="43" y="123"/>
                    <a:pt x="52" y="125"/>
                  </a:cubicBezTo>
                  <a:cubicBezTo>
                    <a:pt x="54" y="126"/>
                    <a:pt x="65" y="128"/>
                    <a:pt x="76" y="128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105" y="128"/>
                    <a:pt x="109" y="125"/>
                    <a:pt x="112" y="120"/>
                  </a:cubicBezTo>
                  <a:cubicBezTo>
                    <a:pt x="112" y="120"/>
                    <a:pt x="113" y="118"/>
                    <a:pt x="114" y="116"/>
                  </a:cubicBezTo>
                  <a:cubicBezTo>
                    <a:pt x="115" y="114"/>
                    <a:pt x="115" y="112"/>
                    <a:pt x="114" y="109"/>
                  </a:cubicBezTo>
                  <a:cubicBezTo>
                    <a:pt x="118" y="106"/>
                    <a:pt x="120" y="102"/>
                    <a:pt x="121" y="99"/>
                  </a:cubicBezTo>
                  <a:cubicBezTo>
                    <a:pt x="122" y="94"/>
                    <a:pt x="122" y="90"/>
                    <a:pt x="121" y="88"/>
                  </a:cubicBezTo>
                  <a:cubicBezTo>
                    <a:pt x="123" y="85"/>
                    <a:pt x="125" y="82"/>
                    <a:pt x="126" y="77"/>
                  </a:cubicBezTo>
                  <a:cubicBezTo>
                    <a:pt x="127" y="73"/>
                    <a:pt x="126" y="70"/>
                    <a:pt x="124" y="67"/>
                  </a:cubicBezTo>
                  <a:cubicBezTo>
                    <a:pt x="127" y="65"/>
                    <a:pt x="128" y="61"/>
                    <a:pt x="128" y="58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28" y="57"/>
                    <a:pt x="128" y="57"/>
                    <a:pt x="128" y="56"/>
                  </a:cubicBezTo>
                  <a:cubicBezTo>
                    <a:pt x="128" y="51"/>
                    <a:pt x="125" y="44"/>
                    <a:pt x="117" y="42"/>
                  </a:cubicBezTo>
                  <a:close/>
                  <a:moveTo>
                    <a:pt x="28" y="116"/>
                  </a:moveTo>
                  <a:cubicBezTo>
                    <a:pt x="28" y="118"/>
                    <a:pt x="26" y="120"/>
                    <a:pt x="2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8"/>
                    <a:pt x="28" y="50"/>
                    <a:pt x="28" y="52"/>
                  </a:cubicBezTo>
                  <a:lnTo>
                    <a:pt x="28" y="116"/>
                  </a:lnTo>
                  <a:close/>
                  <a:moveTo>
                    <a:pt x="120" y="58"/>
                  </a:moveTo>
                  <a:cubicBezTo>
                    <a:pt x="120" y="60"/>
                    <a:pt x="119" y="64"/>
                    <a:pt x="112" y="64"/>
                  </a:cubicBezTo>
                  <a:cubicBezTo>
                    <a:pt x="106" y="64"/>
                    <a:pt x="104" y="64"/>
                    <a:pt x="104" y="64"/>
                  </a:cubicBezTo>
                  <a:cubicBezTo>
                    <a:pt x="103" y="64"/>
                    <a:pt x="102" y="65"/>
                    <a:pt x="102" y="66"/>
                  </a:cubicBezTo>
                  <a:cubicBezTo>
                    <a:pt x="102" y="67"/>
                    <a:pt x="103" y="68"/>
                    <a:pt x="104" y="68"/>
                  </a:cubicBezTo>
                  <a:cubicBezTo>
                    <a:pt x="104" y="68"/>
                    <a:pt x="106" y="68"/>
                    <a:pt x="112" y="68"/>
                  </a:cubicBezTo>
                  <a:cubicBezTo>
                    <a:pt x="118" y="68"/>
                    <a:pt x="119" y="73"/>
                    <a:pt x="118" y="75"/>
                  </a:cubicBezTo>
                  <a:cubicBezTo>
                    <a:pt x="118" y="78"/>
                    <a:pt x="116" y="84"/>
                    <a:pt x="110" y="84"/>
                  </a:cubicBezTo>
                  <a:cubicBezTo>
                    <a:pt x="103" y="84"/>
                    <a:pt x="100" y="84"/>
                    <a:pt x="100" y="84"/>
                  </a:cubicBezTo>
                  <a:cubicBezTo>
                    <a:pt x="99" y="84"/>
                    <a:pt x="98" y="85"/>
                    <a:pt x="98" y="86"/>
                  </a:cubicBezTo>
                  <a:cubicBezTo>
                    <a:pt x="98" y="87"/>
                    <a:pt x="99" y="88"/>
                    <a:pt x="100" y="88"/>
                  </a:cubicBezTo>
                  <a:cubicBezTo>
                    <a:pt x="100" y="88"/>
                    <a:pt x="105" y="88"/>
                    <a:pt x="108" y="88"/>
                  </a:cubicBezTo>
                  <a:cubicBezTo>
                    <a:pt x="115" y="88"/>
                    <a:pt x="114" y="93"/>
                    <a:pt x="113" y="96"/>
                  </a:cubicBezTo>
                  <a:cubicBezTo>
                    <a:pt x="112" y="100"/>
                    <a:pt x="111" y="104"/>
                    <a:pt x="103" y="104"/>
                  </a:cubicBezTo>
                  <a:cubicBezTo>
                    <a:pt x="100" y="104"/>
                    <a:pt x="96" y="104"/>
                    <a:pt x="96" y="104"/>
                  </a:cubicBezTo>
                  <a:cubicBezTo>
                    <a:pt x="95" y="104"/>
                    <a:pt x="94" y="105"/>
                    <a:pt x="94" y="106"/>
                  </a:cubicBezTo>
                  <a:cubicBezTo>
                    <a:pt x="94" y="107"/>
                    <a:pt x="95" y="108"/>
                    <a:pt x="96" y="108"/>
                  </a:cubicBezTo>
                  <a:cubicBezTo>
                    <a:pt x="96" y="108"/>
                    <a:pt x="99" y="108"/>
                    <a:pt x="102" y="108"/>
                  </a:cubicBezTo>
                  <a:cubicBezTo>
                    <a:pt x="107" y="108"/>
                    <a:pt x="107" y="112"/>
                    <a:pt x="106" y="114"/>
                  </a:cubicBezTo>
                  <a:cubicBezTo>
                    <a:pt x="106" y="115"/>
                    <a:pt x="105" y="116"/>
                    <a:pt x="105" y="117"/>
                  </a:cubicBezTo>
                  <a:cubicBezTo>
                    <a:pt x="104" y="119"/>
                    <a:pt x="102" y="120"/>
                    <a:pt x="9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5" y="120"/>
                    <a:pt x="54" y="118"/>
                    <a:pt x="54" y="117"/>
                  </a:cubicBezTo>
                  <a:cubicBezTo>
                    <a:pt x="37" y="114"/>
                    <a:pt x="36" y="113"/>
                    <a:pt x="35" y="113"/>
                  </a:cubicBezTo>
                  <a:cubicBezTo>
                    <a:pt x="35" y="113"/>
                    <a:pt x="32" y="112"/>
                    <a:pt x="32" y="110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2"/>
                    <a:pt x="33" y="51"/>
                    <a:pt x="35" y="50"/>
                  </a:cubicBezTo>
                  <a:cubicBezTo>
                    <a:pt x="35" y="50"/>
                    <a:pt x="36" y="50"/>
                    <a:pt x="36" y="50"/>
                  </a:cubicBezTo>
                  <a:cubicBezTo>
                    <a:pt x="54" y="42"/>
                    <a:pt x="60" y="26"/>
                    <a:pt x="60" y="12"/>
                  </a:cubicBezTo>
                  <a:cubicBezTo>
                    <a:pt x="60" y="10"/>
                    <a:pt x="62" y="8"/>
                    <a:pt x="64" y="8"/>
                  </a:cubicBezTo>
                  <a:cubicBezTo>
                    <a:pt x="68" y="8"/>
                    <a:pt x="76" y="16"/>
                    <a:pt x="76" y="27"/>
                  </a:cubicBezTo>
                  <a:cubicBezTo>
                    <a:pt x="76" y="36"/>
                    <a:pt x="75" y="38"/>
                    <a:pt x="72" y="48"/>
                  </a:cubicBezTo>
                  <a:cubicBezTo>
                    <a:pt x="112" y="48"/>
                    <a:pt x="112" y="49"/>
                    <a:pt x="115" y="50"/>
                  </a:cubicBezTo>
                  <a:cubicBezTo>
                    <a:pt x="120" y="51"/>
                    <a:pt x="120" y="54"/>
                    <a:pt x="120" y="56"/>
                  </a:cubicBezTo>
                  <a:cubicBezTo>
                    <a:pt x="120" y="57"/>
                    <a:pt x="120" y="57"/>
                    <a:pt x="120" y="5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83"/>
            <p:cNvSpPr>
              <a:spLocks noEditPoints="1"/>
            </p:cNvSpPr>
            <p:nvPr/>
          </p:nvSpPr>
          <p:spPr bwMode="auto">
            <a:xfrm>
              <a:off x="2474265" y="3867103"/>
              <a:ext cx="38287" cy="38287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ln>
              <a:solidFill>
                <a:schemeClr val="accent1"/>
              </a:solidFill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7" name="Rectangle 6"/>
          <p:cNvSpPr/>
          <p:nvPr/>
        </p:nvSpPr>
        <p:spPr>
          <a:xfrm>
            <a:off x="7825450" y="2781908"/>
            <a:ext cx="3716125" cy="117837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5450" y="4616692"/>
            <a:ext cx="3716125" cy="1282663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"/>
          <p:cNvSpPr txBox="1"/>
          <p:nvPr/>
        </p:nvSpPr>
        <p:spPr>
          <a:xfrm>
            <a:off x="6954209" y="2007473"/>
            <a:ext cx="509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Công thức mạch chia áp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22265"/>
              </p:ext>
            </p:extLst>
          </p:nvPr>
        </p:nvGraphicFramePr>
        <p:xfrm>
          <a:off x="8032750" y="2851150"/>
          <a:ext cx="33147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1434960" imgH="393480" progId="Equation.3">
                  <p:embed/>
                </p:oleObj>
              </mc:Choice>
              <mc:Fallback>
                <p:oleObj name="Equation" r:id="rId3" imgW="14349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2750" y="2851150"/>
                        <a:ext cx="3314700" cy="90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09274"/>
              </p:ext>
            </p:extLst>
          </p:nvPr>
        </p:nvGraphicFramePr>
        <p:xfrm>
          <a:off x="7894638" y="4751388"/>
          <a:ext cx="35782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5" imgW="1549080" imgH="393480" progId="Equation.3">
                  <p:embed/>
                </p:oleObj>
              </mc:Choice>
              <mc:Fallback>
                <p:oleObj name="Equation" r:id="rId5" imgW="1549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638" y="4751388"/>
                        <a:ext cx="35782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/>
          <p:cNvSpPr txBox="1"/>
          <p:nvPr/>
        </p:nvSpPr>
        <p:spPr>
          <a:xfrm>
            <a:off x="457946" y="1211983"/>
            <a:ext cx="675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vi-VN" sz="2400" u="sng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Ví dụ: 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Tìm giá trị điện áp U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U</a:t>
            </a:r>
            <a:r>
              <a:rPr lang="vi-VN" sz="2400" baseline="-250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400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vi-VN" sz="2400" dirty="0">
              <a:solidFill>
                <a:schemeClr val="bg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9" y="2809919"/>
            <a:ext cx="3332747" cy="230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634" y="2693460"/>
            <a:ext cx="3207775" cy="241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347884" y="3902055"/>
            <a:ext cx="652750" cy="37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04521" y="2911166"/>
            <a:ext cx="1603887" cy="1178377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04522" y="4089544"/>
            <a:ext cx="1603887" cy="116848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4" grpId="0"/>
      <p:bldP spid="19" grpId="0"/>
      <p:bldP spid="8" grpId="0" animBg="1"/>
      <p:bldP spid="22" grpId="0" animBg="1"/>
      <p:bldP spid="22" grpId="1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ustom 41">
      <a:majorFont>
        <a:latin typeface="Robo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169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Times New Roman</vt:lpstr>
      <vt:lpstr>Office Theme</vt:lpstr>
      <vt:lpstr>Equation</vt:lpstr>
      <vt:lpstr>PowerPoint Presentation</vt:lpstr>
      <vt:lpstr>      1. Mạch nguồn suất điện động nối tiếp</vt:lpstr>
      <vt:lpstr>      2. Mạch nguồn dòng song song</vt:lpstr>
      <vt:lpstr>      3. Mạch điện trở nối tiếp, song song</vt:lpstr>
      <vt:lpstr>      4. Mạch chia dòng (định lý chia dòng)</vt:lpstr>
      <vt:lpstr>      4. Mạch chia dòng (định lý chia dòng)</vt:lpstr>
      <vt:lpstr>      5. Mạch chia áp (cầu phân thế)</vt:lpstr>
      <vt:lpstr>      5. Mạch chia áp (cầu phân thế)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ICONIC</dc:title>
  <dc:creator>Musedsmh</dc:creator>
  <cp:lastModifiedBy>Ngoc Hieu</cp:lastModifiedBy>
  <cp:revision>206</cp:revision>
  <dcterms:created xsi:type="dcterms:W3CDTF">2017-01-10T11:09:00Z</dcterms:created>
  <dcterms:modified xsi:type="dcterms:W3CDTF">2021-03-04T07:29:03Z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