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9" r:id="rId2"/>
    <p:sldId id="260" r:id="rId3"/>
    <p:sldId id="316" r:id="rId4"/>
    <p:sldId id="317" r:id="rId5"/>
    <p:sldId id="318" r:id="rId6"/>
    <p:sldId id="31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87" autoAdjust="0"/>
    <p:restoredTop sz="93956" autoAdjust="0"/>
  </p:normalViewPr>
  <p:slideViewPr>
    <p:cSldViewPr snapToGrid="0" showGuides="1">
      <p:cViewPr varScale="1">
        <p:scale>
          <a:sx n="65" d="100"/>
          <a:sy n="65" d="100"/>
        </p:scale>
        <p:origin x="-372" y="-108"/>
      </p:cViewPr>
      <p:guideLst>
        <p:guide orient="horz" pos="2160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50E8DD-A0C7-419E-AC85-726EB37FF7FF}" type="datetimeFigureOut">
              <a:rPr lang="en-ID" smtClean="0"/>
              <a:t>2/14/2021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A71B4-60CD-4D49-B779-926567448A5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6688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01837"/>
            <a:ext cx="9144000" cy="1508125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16313"/>
            <a:ext cx="9144000" cy="56038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C544-4C5B-40F5-B6BC-7078F14102FE}" type="datetime1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1322627" y="6450878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2/14/2021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73180" y="6434455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1397051" y="6448822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700405" y="1658938"/>
            <a:ext cx="10791190" cy="2455862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1322627" y="6448194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2/14/2021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73180" y="6452553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1397051" y="6466920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2" name="Picture Placeholder 35"/>
          <p:cNvSpPr>
            <a:spLocks noGrp="1"/>
          </p:cNvSpPr>
          <p:nvPr>
            <p:ph type="pic" sz="quarter" idx="14"/>
          </p:nvPr>
        </p:nvSpPr>
        <p:spPr>
          <a:xfrm>
            <a:off x="144780" y="2082800"/>
            <a:ext cx="7150100" cy="3525519"/>
          </a:xfrm>
        </p:spPr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2/14/2021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44780" y="153829"/>
            <a:ext cx="11902440" cy="4776312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Rectangle 11"/>
          <p:cNvSpPr/>
          <p:nvPr userDrawn="1"/>
        </p:nvSpPr>
        <p:spPr>
          <a:xfrm>
            <a:off x="11320940" y="6466919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11429929" y="6460887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1353800" y="6475254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1322627" y="6450878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2/14/2021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73180" y="6434455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1397051" y="6448822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44780" y="2667000"/>
            <a:ext cx="11902440" cy="2250440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iddle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44780" y="148589"/>
            <a:ext cx="11902440" cy="6559907"/>
          </a:xfrm>
        </p:spPr>
        <p:txBody>
          <a:bodyPr/>
          <a:lstStyle/>
          <a:p>
            <a:endParaRPr lang="en-ID"/>
          </a:p>
        </p:txBody>
      </p:sp>
      <p:sp>
        <p:nvSpPr>
          <p:cNvPr id="7" name="Rectangle 6"/>
          <p:cNvSpPr/>
          <p:nvPr userDrawn="1"/>
        </p:nvSpPr>
        <p:spPr>
          <a:xfrm>
            <a:off x="11327220" y="6458585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2/14/2021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46600" y="6452553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1370471" y="6466920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1327220" y="6466919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2/14/2021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46600" y="6460887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1370471" y="6475254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44780" y="1849120"/>
            <a:ext cx="11902440" cy="4114800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1327220" y="6452552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2/14/2021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46600" y="6446520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1370471" y="6460887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695326" y="1658938"/>
            <a:ext cx="5400674" cy="4481470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rait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1327220" y="6452552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2/14/2021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46600" y="6446520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1370471" y="6460887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44780" y="135136"/>
            <a:ext cx="5400674" cy="6560820"/>
          </a:xfrm>
        </p:spPr>
        <p:txBody>
          <a:bodyPr/>
          <a:lstStyle/>
          <a:p>
            <a:endParaRPr lang="en-ID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1327220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2/14/2021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4660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137047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6721973" y="1628894"/>
            <a:ext cx="5161914" cy="4524772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1327220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2/14/2021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4660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137047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95960" y="1801184"/>
            <a:ext cx="1800225" cy="1908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695960" y="4214819"/>
            <a:ext cx="1800225" cy="1908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6182360" y="1801184"/>
            <a:ext cx="1800225" cy="1908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6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6182360" y="4214819"/>
            <a:ext cx="1800225" cy="1908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1327220" y="6458585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rgbClr val="0070C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2/14/2021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46600" y="6452553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1370471" y="6466920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1322627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2/14/2021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7318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139705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695960" y="1760544"/>
            <a:ext cx="3438525" cy="2618416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4382135" y="1760544"/>
            <a:ext cx="3438525" cy="2618416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24" name="Picture Placeholder 9"/>
          <p:cNvSpPr>
            <a:spLocks noGrp="1"/>
          </p:cNvSpPr>
          <p:nvPr>
            <p:ph type="pic" sz="quarter" idx="19"/>
          </p:nvPr>
        </p:nvSpPr>
        <p:spPr>
          <a:xfrm>
            <a:off x="8074342" y="1760544"/>
            <a:ext cx="3438525" cy="2618416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1327220" y="6458585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2/14/2021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46600" y="6452553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1370471" y="6466920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44463" y="3428722"/>
            <a:ext cx="11902440" cy="3279775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2/14/2021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144463" y="149225"/>
            <a:ext cx="11903075" cy="3279775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95724"/>
            <a:ext cx="9912009" cy="98603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158875"/>
            <a:ext cx="9912327" cy="365125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5093494" y="2061687"/>
            <a:ext cx="2005012" cy="2005012"/>
          </a:xfrm>
        </p:spPr>
        <p:txBody>
          <a:bodyPr/>
          <a:lstStyle/>
          <a:p>
            <a:endParaRPr lang="en-ID"/>
          </a:p>
        </p:txBody>
      </p:sp>
      <p:sp>
        <p:nvSpPr>
          <p:cNvPr id="14" name="Rectangle 13"/>
          <p:cNvSpPr/>
          <p:nvPr userDrawn="1"/>
        </p:nvSpPr>
        <p:spPr>
          <a:xfrm>
            <a:off x="11318471" y="6451885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11406678" y="6456244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308514" y="6469221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144463" y="5328563"/>
            <a:ext cx="11903075" cy="1380212"/>
          </a:xfrm>
        </p:spPr>
        <p:txBody>
          <a:bodyPr/>
          <a:lstStyle/>
          <a:p>
            <a:endParaRPr lang="en-ID"/>
          </a:p>
        </p:txBody>
      </p:sp>
      <p:sp>
        <p:nvSpPr>
          <p:cNvPr id="7" name="Rectangle 6"/>
          <p:cNvSpPr/>
          <p:nvPr userDrawn="1"/>
        </p:nvSpPr>
        <p:spPr>
          <a:xfrm>
            <a:off x="11343409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2/14/2021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7318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139705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95960" y="395724"/>
            <a:ext cx="1002798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2798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1327220" y="6439572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46600" y="6433540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1370471" y="6447907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44780" y="2641599"/>
            <a:ext cx="4681220" cy="4066897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909820" y="2641599"/>
            <a:ext cx="4305300" cy="2082802"/>
          </a:xfrm>
        </p:spPr>
        <p:txBody>
          <a:bodyPr/>
          <a:lstStyle/>
          <a:p>
            <a:endParaRPr lang="en-ID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4909820" y="4800599"/>
            <a:ext cx="2110740" cy="1907897"/>
          </a:xfrm>
        </p:spPr>
        <p:txBody>
          <a:bodyPr/>
          <a:lstStyle/>
          <a:p>
            <a:endParaRPr lang="en-ID"/>
          </a:p>
        </p:txBody>
      </p:sp>
      <p:sp>
        <p:nvSpPr>
          <p:cNvPr id="14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7104380" y="4800599"/>
            <a:ext cx="2110740" cy="1907897"/>
          </a:xfrm>
        </p:spPr>
        <p:txBody>
          <a:bodyPr/>
          <a:lstStyle/>
          <a:p>
            <a:endParaRPr lang="en-ID"/>
          </a:p>
        </p:txBody>
      </p:sp>
      <p:sp>
        <p:nvSpPr>
          <p:cNvPr id="15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9298940" y="2641598"/>
            <a:ext cx="2748280" cy="405253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1327220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2/14/2021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4660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137047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700899" y="1785851"/>
            <a:ext cx="2520000" cy="3780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3398313" y="1785851"/>
            <a:ext cx="2520000" cy="3780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6095727" y="1785851"/>
            <a:ext cx="2520000" cy="3780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7"/>
          </p:nvPr>
        </p:nvSpPr>
        <p:spPr>
          <a:xfrm>
            <a:off x="8793159" y="1785851"/>
            <a:ext cx="2520000" cy="3780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1322627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2/14/2021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7318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139705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765410" y="1992301"/>
            <a:ext cx="4547370" cy="273017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1322627" y="6448194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2/14/2021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73180" y="6452553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1397051" y="6466920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8426549" y="1629886"/>
            <a:ext cx="3168000" cy="4248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t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1322627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2/14/2021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7318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139705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95960" y="2039936"/>
            <a:ext cx="1260000" cy="1260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8402320" y="2039936"/>
            <a:ext cx="1260000" cy="1260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4549140" y="2039936"/>
            <a:ext cx="1260000" cy="1260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144463" y="149225"/>
            <a:ext cx="11903075" cy="6559550"/>
          </a:xfrm>
        </p:spPr>
        <p:txBody>
          <a:bodyPr/>
          <a:lstStyle/>
          <a:p>
            <a:endParaRPr lang="en-ID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82287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E05A6-6893-4CAA-8D5F-2957D0B1D971}" type="datetime1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13BF9-5145-4417-B95D-FA862797388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6.png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5.wmf"/><Relationship Id="rId5" Type="http://schemas.openxmlformats.org/officeDocument/2006/relationships/image" Target="../media/image8.png"/><Relationship Id="rId10" Type="http://schemas.openxmlformats.org/officeDocument/2006/relationships/oleObject" Target="../embeddings/oleObject3.bin"/><Relationship Id="rId4" Type="http://schemas.openxmlformats.org/officeDocument/2006/relationships/image" Target="../media/image7.png"/><Relationship Id="rId9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17.png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5.wmf"/><Relationship Id="rId4" Type="http://schemas.openxmlformats.org/officeDocument/2006/relationships/image" Target="../media/image18.png"/><Relationship Id="rId9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9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23.png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 txBox="1"/>
          <p:nvPr/>
        </p:nvSpPr>
        <p:spPr>
          <a:xfrm>
            <a:off x="11500484" y="6446084"/>
            <a:ext cx="559979" cy="2749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altLang="en-US" smtClean="0"/>
              <a:t> </a:t>
            </a:r>
            <a:fld id="{E3813BF9-5145-4417-B95D-FA8627973885}" type="slidenum">
              <a:rPr lang="en-US" altLang="en-US" smtClean="0"/>
              <a:t>1</a:t>
            </a:fld>
            <a:endParaRPr lang="en-US"/>
          </a:p>
        </p:txBody>
      </p:sp>
      <p:sp>
        <p:nvSpPr>
          <p:cNvPr id="7" name="Title 5"/>
          <p:cNvSpPr txBox="1">
            <a:spLocks/>
          </p:cNvSpPr>
          <p:nvPr/>
        </p:nvSpPr>
        <p:spPr>
          <a:xfrm>
            <a:off x="152400" y="381000"/>
            <a:ext cx="11628073" cy="429374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vi-VN" altLang="en-US" b="1" dirty="0" smtClean="0">
                <a:solidFill>
                  <a:srgbClr val="0070C0"/>
                </a:solidFill>
              </a:rPr>
              <a:t/>
            </a:r>
            <a:br>
              <a:rPr lang="vi-VN" altLang="en-US" b="1" dirty="0" smtClean="0">
                <a:solidFill>
                  <a:srgbClr val="0070C0"/>
                </a:solidFill>
              </a:rPr>
            </a:br>
            <a:r>
              <a:rPr lang="vi-VN" altLang="en-US" b="1" dirty="0" smtClean="0">
                <a:solidFill>
                  <a:srgbClr val="0070C0"/>
                </a:solidFill>
              </a:rPr>
              <a:t/>
            </a:r>
            <a:br>
              <a:rPr lang="vi-VN" altLang="en-US" b="1" dirty="0" smtClean="0">
                <a:solidFill>
                  <a:srgbClr val="0070C0"/>
                </a:solidFill>
              </a:rPr>
            </a:br>
            <a:r>
              <a:rPr lang="vi-VN" altLang="en-US" sz="10700" b="1" dirty="0" smtClean="0">
                <a:solidFill>
                  <a:srgbClr val="0070C0"/>
                </a:solidFill>
              </a:rPr>
              <a:t/>
            </a:r>
            <a:br>
              <a:rPr lang="vi-VN" altLang="en-US" sz="10700" b="1" dirty="0" smtClean="0">
                <a:solidFill>
                  <a:srgbClr val="0070C0"/>
                </a:solidFill>
              </a:rPr>
            </a:br>
            <a:r>
              <a:rPr lang="vi-VN" altLang="en-US" sz="1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Chương 3:</a:t>
            </a:r>
            <a:r>
              <a:rPr lang="vi-VN" altLang="en-US" sz="11200" b="1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  <a:p>
            <a:pPr algn="ctr">
              <a:lnSpc>
                <a:spcPct val="120000"/>
              </a:lnSpc>
            </a:pPr>
            <a:r>
              <a:rPr lang="vi-VN" altLang="en-US" sz="16000" b="1" dirty="0" smtClean="0">
                <a:solidFill>
                  <a:schemeClr val="bg2">
                    <a:lumMod val="50000"/>
                  </a:schemeClr>
                </a:solidFill>
              </a:rPr>
              <a:t>Các phương pháp giải mạch điện</a:t>
            </a:r>
          </a:p>
          <a:p>
            <a:pPr algn="ctr">
              <a:lnSpc>
                <a:spcPct val="120000"/>
              </a:lnSpc>
            </a:pPr>
            <a:endParaRPr lang="vi-VN" altLang="en-US" sz="123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vi-VN" altLang="en-US" sz="1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Nội dung 1 (tiếp theo)</a:t>
            </a:r>
          </a:p>
          <a:p>
            <a:pPr algn="ctr">
              <a:lnSpc>
                <a:spcPct val="120000"/>
              </a:lnSpc>
            </a:pPr>
            <a:r>
              <a:rPr lang="vi-VN" altLang="en-US" sz="16000" b="1" dirty="0" smtClean="0">
                <a:solidFill>
                  <a:schemeClr val="bg2">
                    <a:lumMod val="50000"/>
                  </a:schemeClr>
                </a:solidFill>
              </a:rPr>
              <a:t>Các phương pháp biến đổi tương đương mạch</a:t>
            </a:r>
            <a:r>
              <a:rPr lang="vi-VN" altLang="en-US" sz="18000" dirty="0" smtClean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vi-VN" altLang="en-US" sz="18000" dirty="0" smtClean="0">
                <a:solidFill>
                  <a:schemeClr val="bg2">
                    <a:lumMod val="50000"/>
                  </a:schemeClr>
                </a:solidFill>
              </a:rPr>
            </a:br>
            <a:endParaRPr lang="vi-VN" altLang="en-US" sz="18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Rectangle 39"/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2" y="3449155"/>
            <a:ext cx="8961068" cy="4265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4610" y="6469380"/>
            <a:ext cx="559979" cy="274955"/>
          </a:xfrm>
        </p:spPr>
        <p:txBody>
          <a:bodyPr/>
          <a:lstStyle/>
          <a:p>
            <a:fld id="{E3813BF9-5145-4417-B95D-FA8627973885}" type="slidenum">
              <a:rPr lang="en-US" smtClean="0"/>
              <a:t>2</a:t>
            </a:fld>
            <a:endParaRPr lang="en-US"/>
          </a:p>
        </p:txBody>
      </p:sp>
      <p:sp>
        <p:nvSpPr>
          <p:cNvPr id="14" name="Title 3"/>
          <p:cNvSpPr>
            <a:spLocks noGrp="1"/>
          </p:cNvSpPr>
          <p:nvPr>
            <p:ph type="title"/>
          </p:nvPr>
        </p:nvSpPr>
        <p:spPr>
          <a:xfrm>
            <a:off x="179024" y="220371"/>
            <a:ext cx="10911155" cy="938290"/>
          </a:xfrm>
        </p:spPr>
        <p:txBody>
          <a:bodyPr>
            <a:normAutofit/>
          </a:bodyPr>
          <a:lstStyle/>
          <a:p>
            <a:r>
              <a:rPr lang="vi-VN" altLang="en-ID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</a:t>
            </a:r>
            <a:r>
              <a:rPr lang="vi-VN" altLang="en-ID" dirty="0" smtClean="0">
                <a:solidFill>
                  <a:schemeClr val="accent1">
                    <a:lumMod val="75000"/>
                  </a:schemeClr>
                </a:solidFill>
              </a:rPr>
              <a:t>8. </a:t>
            </a:r>
            <a:r>
              <a:rPr lang="vi-VN" altLang="en-ID" sz="4000" dirty="0" smtClean="0">
                <a:solidFill>
                  <a:schemeClr val="accent1">
                    <a:lumMod val="75000"/>
                  </a:schemeClr>
                </a:solidFill>
              </a:rPr>
              <a:t>Bài tập ví dụ</a:t>
            </a:r>
            <a:endParaRPr lang="vi-VN" altLang="en-ID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82882" y="347141"/>
            <a:ext cx="811520" cy="811520"/>
          </a:xfrm>
          <a:prstGeom prst="ellipse">
            <a:avLst/>
          </a:prstGeom>
          <a:noFill/>
          <a:ln>
            <a:solidFill>
              <a:schemeClr val="accent1"/>
            </a:solidFill>
          </a:ln>
          <a:effectLst>
            <a:innerShdw blurRad="635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6" name="Group 15"/>
          <p:cNvGrpSpPr/>
          <p:nvPr/>
        </p:nvGrpSpPr>
        <p:grpSpPr>
          <a:xfrm>
            <a:off x="457946" y="521570"/>
            <a:ext cx="462663" cy="462663"/>
            <a:chOff x="2437300" y="3542332"/>
            <a:chExt cx="400024" cy="400024"/>
          </a:xfrm>
          <a:solidFill>
            <a:schemeClr val="accent3"/>
          </a:solidFill>
        </p:grpSpPr>
        <p:sp>
          <p:nvSpPr>
            <p:cNvPr id="17" name="Freeform 82"/>
            <p:cNvSpPr>
              <a:spLocks noEditPoints="1"/>
            </p:cNvSpPr>
            <p:nvPr/>
          </p:nvSpPr>
          <p:spPr bwMode="auto">
            <a:xfrm>
              <a:off x="2437300" y="3542332"/>
              <a:ext cx="400024" cy="400024"/>
            </a:xfrm>
            <a:custGeom>
              <a:avLst/>
              <a:gdLst>
                <a:gd name="T0" fmla="*/ 83 w 128"/>
                <a:gd name="T1" fmla="*/ 40 h 128"/>
                <a:gd name="T2" fmla="*/ 64 w 128"/>
                <a:gd name="T3" fmla="*/ 0 h 128"/>
                <a:gd name="T4" fmla="*/ 36 w 128"/>
                <a:gd name="T5" fmla="*/ 41 h 128"/>
                <a:gd name="T6" fmla="*/ 32 w 128"/>
                <a:gd name="T7" fmla="*/ 43 h 128"/>
                <a:gd name="T8" fmla="*/ 12 w 128"/>
                <a:gd name="T9" fmla="*/ 40 h 128"/>
                <a:gd name="T10" fmla="*/ 0 w 128"/>
                <a:gd name="T11" fmla="*/ 116 h 128"/>
                <a:gd name="T12" fmla="*/ 24 w 128"/>
                <a:gd name="T13" fmla="*/ 128 h 128"/>
                <a:gd name="T14" fmla="*/ 35 w 128"/>
                <a:gd name="T15" fmla="*/ 121 h 128"/>
                <a:gd name="T16" fmla="*/ 36 w 128"/>
                <a:gd name="T17" fmla="*/ 121 h 128"/>
                <a:gd name="T18" fmla="*/ 76 w 128"/>
                <a:gd name="T19" fmla="*/ 128 h 128"/>
                <a:gd name="T20" fmla="*/ 112 w 128"/>
                <a:gd name="T21" fmla="*/ 120 h 128"/>
                <a:gd name="T22" fmla="*/ 114 w 128"/>
                <a:gd name="T23" fmla="*/ 109 h 128"/>
                <a:gd name="T24" fmla="*/ 121 w 128"/>
                <a:gd name="T25" fmla="*/ 88 h 128"/>
                <a:gd name="T26" fmla="*/ 124 w 128"/>
                <a:gd name="T27" fmla="*/ 67 h 128"/>
                <a:gd name="T28" fmla="*/ 128 w 128"/>
                <a:gd name="T29" fmla="*/ 58 h 128"/>
                <a:gd name="T30" fmla="*/ 117 w 128"/>
                <a:gd name="T31" fmla="*/ 42 h 128"/>
                <a:gd name="T32" fmla="*/ 24 w 128"/>
                <a:gd name="T33" fmla="*/ 120 h 128"/>
                <a:gd name="T34" fmla="*/ 8 w 128"/>
                <a:gd name="T35" fmla="*/ 116 h 128"/>
                <a:gd name="T36" fmla="*/ 12 w 128"/>
                <a:gd name="T37" fmla="*/ 48 h 128"/>
                <a:gd name="T38" fmla="*/ 28 w 128"/>
                <a:gd name="T39" fmla="*/ 52 h 128"/>
                <a:gd name="T40" fmla="*/ 120 w 128"/>
                <a:gd name="T41" fmla="*/ 58 h 128"/>
                <a:gd name="T42" fmla="*/ 104 w 128"/>
                <a:gd name="T43" fmla="*/ 64 h 128"/>
                <a:gd name="T44" fmla="*/ 104 w 128"/>
                <a:gd name="T45" fmla="*/ 68 h 128"/>
                <a:gd name="T46" fmla="*/ 118 w 128"/>
                <a:gd name="T47" fmla="*/ 75 h 128"/>
                <a:gd name="T48" fmla="*/ 100 w 128"/>
                <a:gd name="T49" fmla="*/ 84 h 128"/>
                <a:gd name="T50" fmla="*/ 100 w 128"/>
                <a:gd name="T51" fmla="*/ 88 h 128"/>
                <a:gd name="T52" fmla="*/ 113 w 128"/>
                <a:gd name="T53" fmla="*/ 96 h 128"/>
                <a:gd name="T54" fmla="*/ 96 w 128"/>
                <a:gd name="T55" fmla="*/ 104 h 128"/>
                <a:gd name="T56" fmla="*/ 96 w 128"/>
                <a:gd name="T57" fmla="*/ 108 h 128"/>
                <a:gd name="T58" fmla="*/ 106 w 128"/>
                <a:gd name="T59" fmla="*/ 114 h 128"/>
                <a:gd name="T60" fmla="*/ 98 w 128"/>
                <a:gd name="T61" fmla="*/ 120 h 128"/>
                <a:gd name="T62" fmla="*/ 54 w 128"/>
                <a:gd name="T63" fmla="*/ 117 h 128"/>
                <a:gd name="T64" fmla="*/ 32 w 128"/>
                <a:gd name="T65" fmla="*/ 110 h 128"/>
                <a:gd name="T66" fmla="*/ 35 w 128"/>
                <a:gd name="T67" fmla="*/ 50 h 128"/>
                <a:gd name="T68" fmla="*/ 60 w 128"/>
                <a:gd name="T69" fmla="*/ 12 h 128"/>
                <a:gd name="T70" fmla="*/ 76 w 128"/>
                <a:gd name="T71" fmla="*/ 27 h 128"/>
                <a:gd name="T72" fmla="*/ 115 w 128"/>
                <a:gd name="T73" fmla="*/ 50 h 128"/>
                <a:gd name="T74" fmla="*/ 120 w 128"/>
                <a:gd name="T75" fmla="*/ 5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8" h="128">
                  <a:moveTo>
                    <a:pt x="117" y="42"/>
                  </a:moveTo>
                  <a:cubicBezTo>
                    <a:pt x="112" y="41"/>
                    <a:pt x="100" y="41"/>
                    <a:pt x="83" y="40"/>
                  </a:cubicBezTo>
                  <a:cubicBezTo>
                    <a:pt x="84" y="36"/>
                    <a:pt x="84" y="33"/>
                    <a:pt x="84" y="27"/>
                  </a:cubicBezTo>
                  <a:cubicBezTo>
                    <a:pt x="84" y="13"/>
                    <a:pt x="73" y="0"/>
                    <a:pt x="64" y="0"/>
                  </a:cubicBezTo>
                  <a:cubicBezTo>
                    <a:pt x="57" y="0"/>
                    <a:pt x="52" y="5"/>
                    <a:pt x="52" y="12"/>
                  </a:cubicBezTo>
                  <a:cubicBezTo>
                    <a:pt x="52" y="20"/>
                    <a:pt x="49" y="34"/>
                    <a:pt x="36" y="41"/>
                  </a:cubicBezTo>
                  <a:cubicBezTo>
                    <a:pt x="35" y="41"/>
                    <a:pt x="32" y="43"/>
                    <a:pt x="32" y="43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0" y="41"/>
                    <a:pt x="27" y="40"/>
                    <a:pt x="24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5" y="40"/>
                    <a:pt x="0" y="45"/>
                    <a:pt x="0" y="52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23"/>
                    <a:pt x="5" y="128"/>
                    <a:pt x="12" y="128"/>
                  </a:cubicBezTo>
                  <a:cubicBezTo>
                    <a:pt x="24" y="128"/>
                    <a:pt x="24" y="128"/>
                    <a:pt x="24" y="128"/>
                  </a:cubicBezTo>
                  <a:cubicBezTo>
                    <a:pt x="29" y="128"/>
                    <a:pt x="33" y="125"/>
                    <a:pt x="35" y="121"/>
                  </a:cubicBezTo>
                  <a:cubicBezTo>
                    <a:pt x="35" y="121"/>
                    <a:pt x="35" y="121"/>
                    <a:pt x="35" y="121"/>
                  </a:cubicBezTo>
                  <a:cubicBezTo>
                    <a:pt x="35" y="121"/>
                    <a:pt x="35" y="121"/>
                    <a:pt x="36" y="121"/>
                  </a:cubicBezTo>
                  <a:cubicBezTo>
                    <a:pt x="36" y="121"/>
                    <a:pt x="36" y="121"/>
                    <a:pt x="36" y="121"/>
                  </a:cubicBezTo>
                  <a:cubicBezTo>
                    <a:pt x="38" y="122"/>
                    <a:pt x="43" y="123"/>
                    <a:pt x="52" y="125"/>
                  </a:cubicBezTo>
                  <a:cubicBezTo>
                    <a:pt x="54" y="126"/>
                    <a:pt x="65" y="128"/>
                    <a:pt x="76" y="128"/>
                  </a:cubicBezTo>
                  <a:cubicBezTo>
                    <a:pt x="98" y="128"/>
                    <a:pt x="98" y="128"/>
                    <a:pt x="98" y="128"/>
                  </a:cubicBezTo>
                  <a:cubicBezTo>
                    <a:pt x="105" y="128"/>
                    <a:pt x="109" y="125"/>
                    <a:pt x="112" y="120"/>
                  </a:cubicBezTo>
                  <a:cubicBezTo>
                    <a:pt x="112" y="120"/>
                    <a:pt x="113" y="118"/>
                    <a:pt x="114" y="116"/>
                  </a:cubicBezTo>
                  <a:cubicBezTo>
                    <a:pt x="115" y="114"/>
                    <a:pt x="115" y="112"/>
                    <a:pt x="114" y="109"/>
                  </a:cubicBezTo>
                  <a:cubicBezTo>
                    <a:pt x="118" y="106"/>
                    <a:pt x="120" y="102"/>
                    <a:pt x="121" y="99"/>
                  </a:cubicBezTo>
                  <a:cubicBezTo>
                    <a:pt x="122" y="94"/>
                    <a:pt x="122" y="90"/>
                    <a:pt x="121" y="88"/>
                  </a:cubicBezTo>
                  <a:cubicBezTo>
                    <a:pt x="123" y="85"/>
                    <a:pt x="125" y="82"/>
                    <a:pt x="126" y="77"/>
                  </a:cubicBezTo>
                  <a:cubicBezTo>
                    <a:pt x="127" y="73"/>
                    <a:pt x="126" y="70"/>
                    <a:pt x="124" y="67"/>
                  </a:cubicBezTo>
                  <a:cubicBezTo>
                    <a:pt x="127" y="65"/>
                    <a:pt x="128" y="61"/>
                    <a:pt x="128" y="58"/>
                  </a:cubicBezTo>
                  <a:cubicBezTo>
                    <a:pt x="128" y="58"/>
                    <a:pt x="128" y="58"/>
                    <a:pt x="128" y="58"/>
                  </a:cubicBezTo>
                  <a:cubicBezTo>
                    <a:pt x="128" y="57"/>
                    <a:pt x="128" y="57"/>
                    <a:pt x="128" y="56"/>
                  </a:cubicBezTo>
                  <a:cubicBezTo>
                    <a:pt x="128" y="51"/>
                    <a:pt x="125" y="44"/>
                    <a:pt x="117" y="42"/>
                  </a:cubicBezTo>
                  <a:close/>
                  <a:moveTo>
                    <a:pt x="28" y="116"/>
                  </a:moveTo>
                  <a:cubicBezTo>
                    <a:pt x="28" y="118"/>
                    <a:pt x="26" y="120"/>
                    <a:pt x="24" y="120"/>
                  </a:cubicBezTo>
                  <a:cubicBezTo>
                    <a:pt x="12" y="120"/>
                    <a:pt x="12" y="120"/>
                    <a:pt x="12" y="120"/>
                  </a:cubicBezTo>
                  <a:cubicBezTo>
                    <a:pt x="10" y="120"/>
                    <a:pt x="8" y="118"/>
                    <a:pt x="8" y="116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0"/>
                    <a:pt x="10" y="48"/>
                    <a:pt x="12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6" y="48"/>
                    <a:pt x="28" y="50"/>
                    <a:pt x="28" y="52"/>
                  </a:cubicBezTo>
                  <a:lnTo>
                    <a:pt x="28" y="116"/>
                  </a:lnTo>
                  <a:close/>
                  <a:moveTo>
                    <a:pt x="120" y="58"/>
                  </a:moveTo>
                  <a:cubicBezTo>
                    <a:pt x="120" y="60"/>
                    <a:pt x="119" y="64"/>
                    <a:pt x="112" y="64"/>
                  </a:cubicBezTo>
                  <a:cubicBezTo>
                    <a:pt x="106" y="64"/>
                    <a:pt x="104" y="64"/>
                    <a:pt x="104" y="64"/>
                  </a:cubicBezTo>
                  <a:cubicBezTo>
                    <a:pt x="103" y="64"/>
                    <a:pt x="102" y="65"/>
                    <a:pt x="102" y="66"/>
                  </a:cubicBezTo>
                  <a:cubicBezTo>
                    <a:pt x="102" y="67"/>
                    <a:pt x="103" y="68"/>
                    <a:pt x="104" y="68"/>
                  </a:cubicBezTo>
                  <a:cubicBezTo>
                    <a:pt x="104" y="68"/>
                    <a:pt x="106" y="68"/>
                    <a:pt x="112" y="68"/>
                  </a:cubicBezTo>
                  <a:cubicBezTo>
                    <a:pt x="118" y="68"/>
                    <a:pt x="119" y="73"/>
                    <a:pt x="118" y="75"/>
                  </a:cubicBezTo>
                  <a:cubicBezTo>
                    <a:pt x="118" y="78"/>
                    <a:pt x="116" y="84"/>
                    <a:pt x="110" y="84"/>
                  </a:cubicBezTo>
                  <a:cubicBezTo>
                    <a:pt x="103" y="84"/>
                    <a:pt x="100" y="84"/>
                    <a:pt x="100" y="84"/>
                  </a:cubicBezTo>
                  <a:cubicBezTo>
                    <a:pt x="99" y="84"/>
                    <a:pt x="98" y="85"/>
                    <a:pt x="98" y="86"/>
                  </a:cubicBezTo>
                  <a:cubicBezTo>
                    <a:pt x="98" y="87"/>
                    <a:pt x="99" y="88"/>
                    <a:pt x="100" y="88"/>
                  </a:cubicBezTo>
                  <a:cubicBezTo>
                    <a:pt x="100" y="88"/>
                    <a:pt x="105" y="88"/>
                    <a:pt x="108" y="88"/>
                  </a:cubicBezTo>
                  <a:cubicBezTo>
                    <a:pt x="115" y="88"/>
                    <a:pt x="114" y="93"/>
                    <a:pt x="113" y="96"/>
                  </a:cubicBezTo>
                  <a:cubicBezTo>
                    <a:pt x="112" y="100"/>
                    <a:pt x="111" y="104"/>
                    <a:pt x="103" y="104"/>
                  </a:cubicBezTo>
                  <a:cubicBezTo>
                    <a:pt x="100" y="104"/>
                    <a:pt x="96" y="104"/>
                    <a:pt x="96" y="104"/>
                  </a:cubicBezTo>
                  <a:cubicBezTo>
                    <a:pt x="95" y="104"/>
                    <a:pt x="94" y="105"/>
                    <a:pt x="94" y="106"/>
                  </a:cubicBezTo>
                  <a:cubicBezTo>
                    <a:pt x="94" y="107"/>
                    <a:pt x="95" y="108"/>
                    <a:pt x="96" y="108"/>
                  </a:cubicBezTo>
                  <a:cubicBezTo>
                    <a:pt x="96" y="108"/>
                    <a:pt x="99" y="108"/>
                    <a:pt x="102" y="108"/>
                  </a:cubicBezTo>
                  <a:cubicBezTo>
                    <a:pt x="107" y="108"/>
                    <a:pt x="107" y="112"/>
                    <a:pt x="106" y="114"/>
                  </a:cubicBezTo>
                  <a:cubicBezTo>
                    <a:pt x="106" y="115"/>
                    <a:pt x="105" y="116"/>
                    <a:pt x="105" y="117"/>
                  </a:cubicBezTo>
                  <a:cubicBezTo>
                    <a:pt x="104" y="119"/>
                    <a:pt x="102" y="120"/>
                    <a:pt x="98" y="120"/>
                  </a:cubicBezTo>
                  <a:cubicBezTo>
                    <a:pt x="76" y="120"/>
                    <a:pt x="76" y="120"/>
                    <a:pt x="76" y="120"/>
                  </a:cubicBezTo>
                  <a:cubicBezTo>
                    <a:pt x="65" y="120"/>
                    <a:pt x="54" y="118"/>
                    <a:pt x="54" y="117"/>
                  </a:cubicBezTo>
                  <a:cubicBezTo>
                    <a:pt x="37" y="114"/>
                    <a:pt x="36" y="113"/>
                    <a:pt x="35" y="113"/>
                  </a:cubicBezTo>
                  <a:cubicBezTo>
                    <a:pt x="35" y="113"/>
                    <a:pt x="32" y="112"/>
                    <a:pt x="32" y="110"/>
                  </a:cubicBezTo>
                  <a:cubicBezTo>
                    <a:pt x="32" y="54"/>
                    <a:pt x="32" y="54"/>
                    <a:pt x="32" y="54"/>
                  </a:cubicBezTo>
                  <a:cubicBezTo>
                    <a:pt x="32" y="52"/>
                    <a:pt x="33" y="51"/>
                    <a:pt x="35" y="50"/>
                  </a:cubicBezTo>
                  <a:cubicBezTo>
                    <a:pt x="35" y="50"/>
                    <a:pt x="36" y="50"/>
                    <a:pt x="36" y="50"/>
                  </a:cubicBezTo>
                  <a:cubicBezTo>
                    <a:pt x="54" y="42"/>
                    <a:pt x="60" y="26"/>
                    <a:pt x="60" y="12"/>
                  </a:cubicBezTo>
                  <a:cubicBezTo>
                    <a:pt x="60" y="10"/>
                    <a:pt x="62" y="8"/>
                    <a:pt x="64" y="8"/>
                  </a:cubicBezTo>
                  <a:cubicBezTo>
                    <a:pt x="68" y="8"/>
                    <a:pt x="76" y="16"/>
                    <a:pt x="76" y="27"/>
                  </a:cubicBezTo>
                  <a:cubicBezTo>
                    <a:pt x="76" y="36"/>
                    <a:pt x="75" y="38"/>
                    <a:pt x="72" y="48"/>
                  </a:cubicBezTo>
                  <a:cubicBezTo>
                    <a:pt x="112" y="48"/>
                    <a:pt x="112" y="49"/>
                    <a:pt x="115" y="50"/>
                  </a:cubicBezTo>
                  <a:cubicBezTo>
                    <a:pt x="120" y="51"/>
                    <a:pt x="120" y="54"/>
                    <a:pt x="120" y="56"/>
                  </a:cubicBezTo>
                  <a:cubicBezTo>
                    <a:pt x="120" y="57"/>
                    <a:pt x="120" y="57"/>
                    <a:pt x="120" y="58"/>
                  </a:cubicBezTo>
                  <a:close/>
                </a:path>
              </a:pathLst>
            </a:custGeom>
            <a:ln>
              <a:solidFill>
                <a:schemeClr val="accent1"/>
              </a:solidFill>
            </a:ln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8" name="Freeform 83"/>
            <p:cNvSpPr>
              <a:spLocks noEditPoints="1"/>
            </p:cNvSpPr>
            <p:nvPr/>
          </p:nvSpPr>
          <p:spPr bwMode="auto">
            <a:xfrm>
              <a:off x="2474265" y="3867103"/>
              <a:ext cx="38287" cy="38287"/>
            </a:xfrm>
            <a:custGeom>
              <a:avLst/>
              <a:gdLst>
                <a:gd name="T0" fmla="*/ 6 w 12"/>
                <a:gd name="T1" fmla="*/ 0 h 12"/>
                <a:gd name="T2" fmla="*/ 0 w 12"/>
                <a:gd name="T3" fmla="*/ 6 h 12"/>
                <a:gd name="T4" fmla="*/ 6 w 12"/>
                <a:gd name="T5" fmla="*/ 12 h 12"/>
                <a:gd name="T6" fmla="*/ 12 w 12"/>
                <a:gd name="T7" fmla="*/ 6 h 12"/>
                <a:gd name="T8" fmla="*/ 6 w 12"/>
                <a:gd name="T9" fmla="*/ 0 h 12"/>
                <a:gd name="T10" fmla="*/ 6 w 12"/>
                <a:gd name="T11" fmla="*/ 8 h 12"/>
                <a:gd name="T12" fmla="*/ 4 w 12"/>
                <a:gd name="T13" fmla="*/ 6 h 12"/>
                <a:gd name="T14" fmla="*/ 6 w 12"/>
                <a:gd name="T15" fmla="*/ 4 h 12"/>
                <a:gd name="T16" fmla="*/ 8 w 12"/>
                <a:gd name="T17" fmla="*/ 6 h 12"/>
                <a:gd name="T18" fmla="*/ 6 w 12"/>
                <a:gd name="T1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9" y="12"/>
                    <a:pt x="12" y="9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lose/>
                  <a:moveTo>
                    <a:pt x="6" y="8"/>
                  </a:moveTo>
                  <a:cubicBezTo>
                    <a:pt x="5" y="8"/>
                    <a:pt x="4" y="7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7" y="4"/>
                    <a:pt x="8" y="5"/>
                    <a:pt x="8" y="6"/>
                  </a:cubicBezTo>
                  <a:cubicBezTo>
                    <a:pt x="8" y="7"/>
                    <a:pt x="7" y="8"/>
                    <a:pt x="6" y="8"/>
                  </a:cubicBezTo>
                  <a:close/>
                </a:path>
              </a:pathLst>
            </a:custGeom>
            <a:ln>
              <a:solidFill>
                <a:schemeClr val="accent1"/>
              </a:solidFill>
            </a:ln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sp>
        <p:nvSpPr>
          <p:cNvPr id="19" name="Text Box 2"/>
          <p:cNvSpPr txBox="1"/>
          <p:nvPr/>
        </p:nvSpPr>
        <p:spPr>
          <a:xfrm>
            <a:off x="457946" y="1211983"/>
            <a:ext cx="6750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vi-VN" sz="2400" u="sng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Ví </a:t>
            </a:r>
            <a:r>
              <a:rPr lang="vi-VN" sz="2400" u="sng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dụ 1: </a:t>
            </a:r>
            <a:r>
              <a:rPr lang="vi-VN" sz="24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Tìm giá trị dòng điện </a:t>
            </a:r>
            <a:r>
              <a:rPr lang="vi-VN" sz="24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I, I</a:t>
            </a:r>
            <a:r>
              <a:rPr lang="vi-VN" sz="2400" baseline="-250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vi-VN" sz="24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, I</a:t>
            </a:r>
            <a:r>
              <a:rPr lang="vi-VN" sz="2400" baseline="-250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vi-VN" sz="24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vi-VN" sz="2400" dirty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95" y="1827394"/>
            <a:ext cx="3843393" cy="1621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501" y="1889232"/>
            <a:ext cx="3804338" cy="155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7939" y="1808712"/>
            <a:ext cx="2988085" cy="1720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2300749" y="1808711"/>
            <a:ext cx="1707540" cy="1639895"/>
          </a:xfrm>
          <a:prstGeom prst="rect">
            <a:avLst/>
          </a:prstGeom>
          <a:noFill/>
          <a:ln w="381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843252" y="1827394"/>
            <a:ext cx="1707540" cy="1639895"/>
          </a:xfrm>
          <a:prstGeom prst="rect">
            <a:avLst/>
          </a:prstGeom>
          <a:noFill/>
          <a:ln w="381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045202" y="1827394"/>
            <a:ext cx="2184397" cy="163989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0579965" y="1823458"/>
            <a:ext cx="1380974" cy="163989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 Box 2"/>
          <p:cNvSpPr txBox="1"/>
          <p:nvPr/>
        </p:nvSpPr>
        <p:spPr>
          <a:xfrm>
            <a:off x="410265" y="3435279"/>
            <a:ext cx="765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vi-VN" sz="24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H1.</a:t>
            </a:r>
            <a:endParaRPr lang="vi-VN" sz="2400" dirty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 Box 2"/>
          <p:cNvSpPr txBox="1"/>
          <p:nvPr/>
        </p:nvSpPr>
        <p:spPr>
          <a:xfrm>
            <a:off x="6077362" y="3541360"/>
            <a:ext cx="765890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vi-VN" sz="24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H2.</a:t>
            </a:r>
            <a:endParaRPr lang="vi-VN" sz="2400" dirty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 Box 2"/>
          <p:cNvSpPr txBox="1"/>
          <p:nvPr/>
        </p:nvSpPr>
        <p:spPr>
          <a:xfrm>
            <a:off x="11096669" y="3621444"/>
            <a:ext cx="765890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vi-VN" sz="24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H3.</a:t>
            </a:r>
            <a:endParaRPr lang="vi-VN" sz="2400" dirty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8761462" y="2595502"/>
            <a:ext cx="412954" cy="39874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4322024" y="2606591"/>
            <a:ext cx="412954" cy="398746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Box 2"/>
          <p:cNvSpPr txBox="1"/>
          <p:nvPr/>
        </p:nvSpPr>
        <p:spPr>
          <a:xfrm>
            <a:off x="1448546" y="3619547"/>
            <a:ext cx="4070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vi-VN" sz="24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Biến đổi 1.5</a:t>
            </a:r>
            <a:r>
              <a:rPr lang="el-GR" sz="24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Ω</a:t>
            </a:r>
            <a:r>
              <a:rPr lang="vi-VN" sz="24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nt 3</a:t>
            </a:r>
            <a:r>
              <a:rPr lang="el-GR" sz="24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Ω</a:t>
            </a:r>
            <a:r>
              <a:rPr lang="vi-VN" sz="24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2400" dirty="0" smtClean="0">
                <a:solidFill>
                  <a:schemeClr val="bg2">
                    <a:lumMod val="50000"/>
                  </a:schemeClr>
                </a:solidFill>
                <a:latin typeface="Times New Roman"/>
                <a:cs typeface="Times New Roman"/>
              </a:rPr>
              <a:t>→ 4.5</a:t>
            </a:r>
            <a:r>
              <a:rPr lang="el-GR" sz="24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Ω</a:t>
            </a:r>
            <a:r>
              <a:rPr lang="vi-VN" sz="24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vi-VN" sz="2400" dirty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 Box 2"/>
          <p:cNvSpPr txBox="1"/>
          <p:nvPr/>
        </p:nvSpPr>
        <p:spPr>
          <a:xfrm>
            <a:off x="6755541" y="3587203"/>
            <a:ext cx="4149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vi-VN" sz="24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Biến đổi 6</a:t>
            </a:r>
            <a:r>
              <a:rPr lang="el-GR" sz="24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Ω</a:t>
            </a:r>
            <a:r>
              <a:rPr lang="vi-VN" sz="24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// 4.5</a:t>
            </a:r>
            <a:r>
              <a:rPr lang="el-GR" sz="24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Ω</a:t>
            </a:r>
            <a:r>
              <a:rPr lang="vi-VN" sz="24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2400" dirty="0" smtClean="0">
                <a:solidFill>
                  <a:schemeClr val="bg2">
                    <a:lumMod val="50000"/>
                  </a:schemeClr>
                </a:solidFill>
                <a:latin typeface="Times New Roman"/>
                <a:cs typeface="Times New Roman"/>
              </a:rPr>
              <a:t>→ 2.57</a:t>
            </a:r>
            <a:r>
              <a:rPr lang="el-GR" sz="24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Ω</a:t>
            </a:r>
            <a:endParaRPr lang="vi-VN" sz="2400" dirty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 Box 2"/>
          <p:cNvSpPr txBox="1"/>
          <p:nvPr/>
        </p:nvSpPr>
        <p:spPr>
          <a:xfrm>
            <a:off x="370550" y="4378083"/>
            <a:ext cx="6750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vi-VN" sz="24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H3: dùng định luật Ohm:</a:t>
            </a:r>
            <a:endParaRPr lang="vi-VN" sz="2400" dirty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 Box 2"/>
          <p:cNvSpPr txBox="1"/>
          <p:nvPr/>
        </p:nvSpPr>
        <p:spPr>
          <a:xfrm>
            <a:off x="385301" y="5216144"/>
            <a:ext cx="6750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vi-VN" sz="24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H2: dùng định lý chia dòng:</a:t>
            </a:r>
            <a:endParaRPr lang="vi-VN" sz="2400" dirty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0740460"/>
              </p:ext>
            </p:extLst>
          </p:nvPr>
        </p:nvGraphicFramePr>
        <p:xfrm>
          <a:off x="4008289" y="4265878"/>
          <a:ext cx="2629653" cy="8071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Equation" r:id="rId6" imgW="1282680" imgH="393480" progId="Equation.3">
                  <p:embed/>
                </p:oleObj>
              </mc:Choice>
              <mc:Fallback>
                <p:oleObj name="Equation" r:id="rId6" imgW="128268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008289" y="4265878"/>
                        <a:ext cx="2629653" cy="8071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5284388"/>
              </p:ext>
            </p:extLst>
          </p:nvPr>
        </p:nvGraphicFramePr>
        <p:xfrm>
          <a:off x="4520341" y="5216144"/>
          <a:ext cx="2688068" cy="7942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Equation" r:id="rId8" imgW="1333440" imgH="393480" progId="Equation.3">
                  <p:embed/>
                </p:oleObj>
              </mc:Choice>
              <mc:Fallback>
                <p:oleObj name="Equation" r:id="rId8" imgW="133344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0341" y="5216144"/>
                        <a:ext cx="2688068" cy="7942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0879785"/>
              </p:ext>
            </p:extLst>
          </p:nvPr>
        </p:nvGraphicFramePr>
        <p:xfrm>
          <a:off x="7702550" y="5154613"/>
          <a:ext cx="2649538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Equation" r:id="rId10" imgW="1358640" imgH="393480" progId="Equation.3">
                  <p:embed/>
                </p:oleObj>
              </mc:Choice>
              <mc:Fallback>
                <p:oleObj name="Equation" r:id="rId10" imgW="13586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2550" y="5154613"/>
                        <a:ext cx="2649538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4610" y="6469380"/>
            <a:ext cx="559979" cy="274955"/>
          </a:xfrm>
        </p:spPr>
        <p:txBody>
          <a:bodyPr/>
          <a:lstStyle/>
          <a:p>
            <a:fld id="{E3813BF9-5145-4417-B95D-FA8627973885}" type="slidenum">
              <a:rPr lang="en-US" smtClean="0"/>
              <a:t>3</a:t>
            </a:fld>
            <a:endParaRPr lang="en-US"/>
          </a:p>
        </p:txBody>
      </p:sp>
      <p:sp>
        <p:nvSpPr>
          <p:cNvPr id="14" name="Title 3"/>
          <p:cNvSpPr>
            <a:spLocks noGrp="1"/>
          </p:cNvSpPr>
          <p:nvPr>
            <p:ph type="title"/>
          </p:nvPr>
        </p:nvSpPr>
        <p:spPr>
          <a:xfrm>
            <a:off x="179024" y="220371"/>
            <a:ext cx="10911155" cy="938290"/>
          </a:xfrm>
        </p:spPr>
        <p:txBody>
          <a:bodyPr>
            <a:normAutofit fontScale="90000"/>
          </a:bodyPr>
          <a:lstStyle/>
          <a:p>
            <a:r>
              <a:rPr lang="vi-VN" altLang="en-ID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</a:t>
            </a:r>
            <a:r>
              <a:rPr lang="vi-VN" altLang="en-ID" dirty="0" smtClean="0">
                <a:solidFill>
                  <a:schemeClr val="accent1">
                    <a:lumMod val="75000"/>
                  </a:schemeClr>
                </a:solidFill>
              </a:rPr>
              <a:t>6. Biến đổi tương đương điện trở </a:t>
            </a:r>
            <a:br>
              <a:rPr lang="vi-VN" altLang="en-ID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vi-VN" altLang="en-ID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vi-VN" altLang="en-ID" dirty="0" smtClean="0">
                <a:solidFill>
                  <a:schemeClr val="accent1">
                    <a:lumMod val="75000"/>
                  </a:schemeClr>
                </a:solidFill>
              </a:rPr>
              <a:t>         mắc hình tam giác sang sao </a:t>
            </a:r>
            <a:r>
              <a:rPr lang="vi-VN" altLang="en-ID" dirty="0" smtClean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  <a:sym typeface="Symbol"/>
              </a:rPr>
              <a:t> → Y</a:t>
            </a:r>
            <a:endParaRPr lang="vi-VN" altLang="en-ID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82882" y="347141"/>
            <a:ext cx="811520" cy="811520"/>
          </a:xfrm>
          <a:prstGeom prst="ellipse">
            <a:avLst/>
          </a:prstGeom>
          <a:noFill/>
          <a:ln>
            <a:solidFill>
              <a:schemeClr val="accent1"/>
            </a:solidFill>
          </a:ln>
          <a:effectLst>
            <a:innerShdw blurRad="635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6" name="Group 15"/>
          <p:cNvGrpSpPr/>
          <p:nvPr/>
        </p:nvGrpSpPr>
        <p:grpSpPr>
          <a:xfrm>
            <a:off x="457946" y="521570"/>
            <a:ext cx="462663" cy="462663"/>
            <a:chOff x="2437300" y="3542332"/>
            <a:chExt cx="400024" cy="400024"/>
          </a:xfrm>
          <a:solidFill>
            <a:schemeClr val="accent3"/>
          </a:solidFill>
        </p:grpSpPr>
        <p:sp>
          <p:nvSpPr>
            <p:cNvPr id="17" name="Freeform 82"/>
            <p:cNvSpPr>
              <a:spLocks noEditPoints="1"/>
            </p:cNvSpPr>
            <p:nvPr/>
          </p:nvSpPr>
          <p:spPr bwMode="auto">
            <a:xfrm>
              <a:off x="2437300" y="3542332"/>
              <a:ext cx="400024" cy="400024"/>
            </a:xfrm>
            <a:custGeom>
              <a:avLst/>
              <a:gdLst>
                <a:gd name="T0" fmla="*/ 83 w 128"/>
                <a:gd name="T1" fmla="*/ 40 h 128"/>
                <a:gd name="T2" fmla="*/ 64 w 128"/>
                <a:gd name="T3" fmla="*/ 0 h 128"/>
                <a:gd name="T4" fmla="*/ 36 w 128"/>
                <a:gd name="T5" fmla="*/ 41 h 128"/>
                <a:gd name="T6" fmla="*/ 32 w 128"/>
                <a:gd name="T7" fmla="*/ 43 h 128"/>
                <a:gd name="T8" fmla="*/ 12 w 128"/>
                <a:gd name="T9" fmla="*/ 40 h 128"/>
                <a:gd name="T10" fmla="*/ 0 w 128"/>
                <a:gd name="T11" fmla="*/ 116 h 128"/>
                <a:gd name="T12" fmla="*/ 24 w 128"/>
                <a:gd name="T13" fmla="*/ 128 h 128"/>
                <a:gd name="T14" fmla="*/ 35 w 128"/>
                <a:gd name="T15" fmla="*/ 121 h 128"/>
                <a:gd name="T16" fmla="*/ 36 w 128"/>
                <a:gd name="T17" fmla="*/ 121 h 128"/>
                <a:gd name="T18" fmla="*/ 76 w 128"/>
                <a:gd name="T19" fmla="*/ 128 h 128"/>
                <a:gd name="T20" fmla="*/ 112 w 128"/>
                <a:gd name="T21" fmla="*/ 120 h 128"/>
                <a:gd name="T22" fmla="*/ 114 w 128"/>
                <a:gd name="T23" fmla="*/ 109 h 128"/>
                <a:gd name="T24" fmla="*/ 121 w 128"/>
                <a:gd name="T25" fmla="*/ 88 h 128"/>
                <a:gd name="T26" fmla="*/ 124 w 128"/>
                <a:gd name="T27" fmla="*/ 67 h 128"/>
                <a:gd name="T28" fmla="*/ 128 w 128"/>
                <a:gd name="T29" fmla="*/ 58 h 128"/>
                <a:gd name="T30" fmla="*/ 117 w 128"/>
                <a:gd name="T31" fmla="*/ 42 h 128"/>
                <a:gd name="T32" fmla="*/ 24 w 128"/>
                <a:gd name="T33" fmla="*/ 120 h 128"/>
                <a:gd name="T34" fmla="*/ 8 w 128"/>
                <a:gd name="T35" fmla="*/ 116 h 128"/>
                <a:gd name="T36" fmla="*/ 12 w 128"/>
                <a:gd name="T37" fmla="*/ 48 h 128"/>
                <a:gd name="T38" fmla="*/ 28 w 128"/>
                <a:gd name="T39" fmla="*/ 52 h 128"/>
                <a:gd name="T40" fmla="*/ 120 w 128"/>
                <a:gd name="T41" fmla="*/ 58 h 128"/>
                <a:gd name="T42" fmla="*/ 104 w 128"/>
                <a:gd name="T43" fmla="*/ 64 h 128"/>
                <a:gd name="T44" fmla="*/ 104 w 128"/>
                <a:gd name="T45" fmla="*/ 68 h 128"/>
                <a:gd name="T46" fmla="*/ 118 w 128"/>
                <a:gd name="T47" fmla="*/ 75 h 128"/>
                <a:gd name="T48" fmla="*/ 100 w 128"/>
                <a:gd name="T49" fmla="*/ 84 h 128"/>
                <a:gd name="T50" fmla="*/ 100 w 128"/>
                <a:gd name="T51" fmla="*/ 88 h 128"/>
                <a:gd name="T52" fmla="*/ 113 w 128"/>
                <a:gd name="T53" fmla="*/ 96 h 128"/>
                <a:gd name="T54" fmla="*/ 96 w 128"/>
                <a:gd name="T55" fmla="*/ 104 h 128"/>
                <a:gd name="T56" fmla="*/ 96 w 128"/>
                <a:gd name="T57" fmla="*/ 108 h 128"/>
                <a:gd name="T58" fmla="*/ 106 w 128"/>
                <a:gd name="T59" fmla="*/ 114 h 128"/>
                <a:gd name="T60" fmla="*/ 98 w 128"/>
                <a:gd name="T61" fmla="*/ 120 h 128"/>
                <a:gd name="T62" fmla="*/ 54 w 128"/>
                <a:gd name="T63" fmla="*/ 117 h 128"/>
                <a:gd name="T64" fmla="*/ 32 w 128"/>
                <a:gd name="T65" fmla="*/ 110 h 128"/>
                <a:gd name="T66" fmla="*/ 35 w 128"/>
                <a:gd name="T67" fmla="*/ 50 h 128"/>
                <a:gd name="T68" fmla="*/ 60 w 128"/>
                <a:gd name="T69" fmla="*/ 12 h 128"/>
                <a:gd name="T70" fmla="*/ 76 w 128"/>
                <a:gd name="T71" fmla="*/ 27 h 128"/>
                <a:gd name="T72" fmla="*/ 115 w 128"/>
                <a:gd name="T73" fmla="*/ 50 h 128"/>
                <a:gd name="T74" fmla="*/ 120 w 128"/>
                <a:gd name="T75" fmla="*/ 5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8" h="128">
                  <a:moveTo>
                    <a:pt x="117" y="42"/>
                  </a:moveTo>
                  <a:cubicBezTo>
                    <a:pt x="112" y="41"/>
                    <a:pt x="100" y="41"/>
                    <a:pt x="83" y="40"/>
                  </a:cubicBezTo>
                  <a:cubicBezTo>
                    <a:pt x="84" y="36"/>
                    <a:pt x="84" y="33"/>
                    <a:pt x="84" y="27"/>
                  </a:cubicBezTo>
                  <a:cubicBezTo>
                    <a:pt x="84" y="13"/>
                    <a:pt x="73" y="0"/>
                    <a:pt x="64" y="0"/>
                  </a:cubicBezTo>
                  <a:cubicBezTo>
                    <a:pt x="57" y="0"/>
                    <a:pt x="52" y="5"/>
                    <a:pt x="52" y="12"/>
                  </a:cubicBezTo>
                  <a:cubicBezTo>
                    <a:pt x="52" y="20"/>
                    <a:pt x="49" y="34"/>
                    <a:pt x="36" y="41"/>
                  </a:cubicBezTo>
                  <a:cubicBezTo>
                    <a:pt x="35" y="41"/>
                    <a:pt x="32" y="43"/>
                    <a:pt x="32" y="43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0" y="41"/>
                    <a:pt x="27" y="40"/>
                    <a:pt x="24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5" y="40"/>
                    <a:pt x="0" y="45"/>
                    <a:pt x="0" y="52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23"/>
                    <a:pt x="5" y="128"/>
                    <a:pt x="12" y="128"/>
                  </a:cubicBezTo>
                  <a:cubicBezTo>
                    <a:pt x="24" y="128"/>
                    <a:pt x="24" y="128"/>
                    <a:pt x="24" y="128"/>
                  </a:cubicBezTo>
                  <a:cubicBezTo>
                    <a:pt x="29" y="128"/>
                    <a:pt x="33" y="125"/>
                    <a:pt x="35" y="121"/>
                  </a:cubicBezTo>
                  <a:cubicBezTo>
                    <a:pt x="35" y="121"/>
                    <a:pt x="35" y="121"/>
                    <a:pt x="35" y="121"/>
                  </a:cubicBezTo>
                  <a:cubicBezTo>
                    <a:pt x="35" y="121"/>
                    <a:pt x="35" y="121"/>
                    <a:pt x="36" y="121"/>
                  </a:cubicBezTo>
                  <a:cubicBezTo>
                    <a:pt x="36" y="121"/>
                    <a:pt x="36" y="121"/>
                    <a:pt x="36" y="121"/>
                  </a:cubicBezTo>
                  <a:cubicBezTo>
                    <a:pt x="38" y="122"/>
                    <a:pt x="43" y="123"/>
                    <a:pt x="52" y="125"/>
                  </a:cubicBezTo>
                  <a:cubicBezTo>
                    <a:pt x="54" y="126"/>
                    <a:pt x="65" y="128"/>
                    <a:pt x="76" y="128"/>
                  </a:cubicBezTo>
                  <a:cubicBezTo>
                    <a:pt x="98" y="128"/>
                    <a:pt x="98" y="128"/>
                    <a:pt x="98" y="128"/>
                  </a:cubicBezTo>
                  <a:cubicBezTo>
                    <a:pt x="105" y="128"/>
                    <a:pt x="109" y="125"/>
                    <a:pt x="112" y="120"/>
                  </a:cubicBezTo>
                  <a:cubicBezTo>
                    <a:pt x="112" y="120"/>
                    <a:pt x="113" y="118"/>
                    <a:pt x="114" y="116"/>
                  </a:cubicBezTo>
                  <a:cubicBezTo>
                    <a:pt x="115" y="114"/>
                    <a:pt x="115" y="112"/>
                    <a:pt x="114" y="109"/>
                  </a:cubicBezTo>
                  <a:cubicBezTo>
                    <a:pt x="118" y="106"/>
                    <a:pt x="120" y="102"/>
                    <a:pt x="121" y="99"/>
                  </a:cubicBezTo>
                  <a:cubicBezTo>
                    <a:pt x="122" y="94"/>
                    <a:pt x="122" y="90"/>
                    <a:pt x="121" y="88"/>
                  </a:cubicBezTo>
                  <a:cubicBezTo>
                    <a:pt x="123" y="85"/>
                    <a:pt x="125" y="82"/>
                    <a:pt x="126" y="77"/>
                  </a:cubicBezTo>
                  <a:cubicBezTo>
                    <a:pt x="127" y="73"/>
                    <a:pt x="126" y="70"/>
                    <a:pt x="124" y="67"/>
                  </a:cubicBezTo>
                  <a:cubicBezTo>
                    <a:pt x="127" y="65"/>
                    <a:pt x="128" y="61"/>
                    <a:pt x="128" y="58"/>
                  </a:cubicBezTo>
                  <a:cubicBezTo>
                    <a:pt x="128" y="58"/>
                    <a:pt x="128" y="58"/>
                    <a:pt x="128" y="58"/>
                  </a:cubicBezTo>
                  <a:cubicBezTo>
                    <a:pt x="128" y="57"/>
                    <a:pt x="128" y="57"/>
                    <a:pt x="128" y="56"/>
                  </a:cubicBezTo>
                  <a:cubicBezTo>
                    <a:pt x="128" y="51"/>
                    <a:pt x="125" y="44"/>
                    <a:pt x="117" y="42"/>
                  </a:cubicBezTo>
                  <a:close/>
                  <a:moveTo>
                    <a:pt x="28" y="116"/>
                  </a:moveTo>
                  <a:cubicBezTo>
                    <a:pt x="28" y="118"/>
                    <a:pt x="26" y="120"/>
                    <a:pt x="24" y="120"/>
                  </a:cubicBezTo>
                  <a:cubicBezTo>
                    <a:pt x="12" y="120"/>
                    <a:pt x="12" y="120"/>
                    <a:pt x="12" y="120"/>
                  </a:cubicBezTo>
                  <a:cubicBezTo>
                    <a:pt x="10" y="120"/>
                    <a:pt x="8" y="118"/>
                    <a:pt x="8" y="116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0"/>
                    <a:pt x="10" y="48"/>
                    <a:pt x="12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6" y="48"/>
                    <a:pt x="28" y="50"/>
                    <a:pt x="28" y="52"/>
                  </a:cubicBezTo>
                  <a:lnTo>
                    <a:pt x="28" y="116"/>
                  </a:lnTo>
                  <a:close/>
                  <a:moveTo>
                    <a:pt x="120" y="58"/>
                  </a:moveTo>
                  <a:cubicBezTo>
                    <a:pt x="120" y="60"/>
                    <a:pt x="119" y="64"/>
                    <a:pt x="112" y="64"/>
                  </a:cubicBezTo>
                  <a:cubicBezTo>
                    <a:pt x="106" y="64"/>
                    <a:pt x="104" y="64"/>
                    <a:pt x="104" y="64"/>
                  </a:cubicBezTo>
                  <a:cubicBezTo>
                    <a:pt x="103" y="64"/>
                    <a:pt x="102" y="65"/>
                    <a:pt x="102" y="66"/>
                  </a:cubicBezTo>
                  <a:cubicBezTo>
                    <a:pt x="102" y="67"/>
                    <a:pt x="103" y="68"/>
                    <a:pt x="104" y="68"/>
                  </a:cubicBezTo>
                  <a:cubicBezTo>
                    <a:pt x="104" y="68"/>
                    <a:pt x="106" y="68"/>
                    <a:pt x="112" y="68"/>
                  </a:cubicBezTo>
                  <a:cubicBezTo>
                    <a:pt x="118" y="68"/>
                    <a:pt x="119" y="73"/>
                    <a:pt x="118" y="75"/>
                  </a:cubicBezTo>
                  <a:cubicBezTo>
                    <a:pt x="118" y="78"/>
                    <a:pt x="116" y="84"/>
                    <a:pt x="110" y="84"/>
                  </a:cubicBezTo>
                  <a:cubicBezTo>
                    <a:pt x="103" y="84"/>
                    <a:pt x="100" y="84"/>
                    <a:pt x="100" y="84"/>
                  </a:cubicBezTo>
                  <a:cubicBezTo>
                    <a:pt x="99" y="84"/>
                    <a:pt x="98" y="85"/>
                    <a:pt x="98" y="86"/>
                  </a:cubicBezTo>
                  <a:cubicBezTo>
                    <a:pt x="98" y="87"/>
                    <a:pt x="99" y="88"/>
                    <a:pt x="100" y="88"/>
                  </a:cubicBezTo>
                  <a:cubicBezTo>
                    <a:pt x="100" y="88"/>
                    <a:pt x="105" y="88"/>
                    <a:pt x="108" y="88"/>
                  </a:cubicBezTo>
                  <a:cubicBezTo>
                    <a:pt x="115" y="88"/>
                    <a:pt x="114" y="93"/>
                    <a:pt x="113" y="96"/>
                  </a:cubicBezTo>
                  <a:cubicBezTo>
                    <a:pt x="112" y="100"/>
                    <a:pt x="111" y="104"/>
                    <a:pt x="103" y="104"/>
                  </a:cubicBezTo>
                  <a:cubicBezTo>
                    <a:pt x="100" y="104"/>
                    <a:pt x="96" y="104"/>
                    <a:pt x="96" y="104"/>
                  </a:cubicBezTo>
                  <a:cubicBezTo>
                    <a:pt x="95" y="104"/>
                    <a:pt x="94" y="105"/>
                    <a:pt x="94" y="106"/>
                  </a:cubicBezTo>
                  <a:cubicBezTo>
                    <a:pt x="94" y="107"/>
                    <a:pt x="95" y="108"/>
                    <a:pt x="96" y="108"/>
                  </a:cubicBezTo>
                  <a:cubicBezTo>
                    <a:pt x="96" y="108"/>
                    <a:pt x="99" y="108"/>
                    <a:pt x="102" y="108"/>
                  </a:cubicBezTo>
                  <a:cubicBezTo>
                    <a:pt x="107" y="108"/>
                    <a:pt x="107" y="112"/>
                    <a:pt x="106" y="114"/>
                  </a:cubicBezTo>
                  <a:cubicBezTo>
                    <a:pt x="106" y="115"/>
                    <a:pt x="105" y="116"/>
                    <a:pt x="105" y="117"/>
                  </a:cubicBezTo>
                  <a:cubicBezTo>
                    <a:pt x="104" y="119"/>
                    <a:pt x="102" y="120"/>
                    <a:pt x="98" y="120"/>
                  </a:cubicBezTo>
                  <a:cubicBezTo>
                    <a:pt x="76" y="120"/>
                    <a:pt x="76" y="120"/>
                    <a:pt x="76" y="120"/>
                  </a:cubicBezTo>
                  <a:cubicBezTo>
                    <a:pt x="65" y="120"/>
                    <a:pt x="54" y="118"/>
                    <a:pt x="54" y="117"/>
                  </a:cubicBezTo>
                  <a:cubicBezTo>
                    <a:pt x="37" y="114"/>
                    <a:pt x="36" y="113"/>
                    <a:pt x="35" y="113"/>
                  </a:cubicBezTo>
                  <a:cubicBezTo>
                    <a:pt x="35" y="113"/>
                    <a:pt x="32" y="112"/>
                    <a:pt x="32" y="110"/>
                  </a:cubicBezTo>
                  <a:cubicBezTo>
                    <a:pt x="32" y="54"/>
                    <a:pt x="32" y="54"/>
                    <a:pt x="32" y="54"/>
                  </a:cubicBezTo>
                  <a:cubicBezTo>
                    <a:pt x="32" y="52"/>
                    <a:pt x="33" y="51"/>
                    <a:pt x="35" y="50"/>
                  </a:cubicBezTo>
                  <a:cubicBezTo>
                    <a:pt x="35" y="50"/>
                    <a:pt x="36" y="50"/>
                    <a:pt x="36" y="50"/>
                  </a:cubicBezTo>
                  <a:cubicBezTo>
                    <a:pt x="54" y="42"/>
                    <a:pt x="60" y="26"/>
                    <a:pt x="60" y="12"/>
                  </a:cubicBezTo>
                  <a:cubicBezTo>
                    <a:pt x="60" y="10"/>
                    <a:pt x="62" y="8"/>
                    <a:pt x="64" y="8"/>
                  </a:cubicBezTo>
                  <a:cubicBezTo>
                    <a:pt x="68" y="8"/>
                    <a:pt x="76" y="16"/>
                    <a:pt x="76" y="27"/>
                  </a:cubicBezTo>
                  <a:cubicBezTo>
                    <a:pt x="76" y="36"/>
                    <a:pt x="75" y="38"/>
                    <a:pt x="72" y="48"/>
                  </a:cubicBezTo>
                  <a:cubicBezTo>
                    <a:pt x="112" y="48"/>
                    <a:pt x="112" y="49"/>
                    <a:pt x="115" y="50"/>
                  </a:cubicBezTo>
                  <a:cubicBezTo>
                    <a:pt x="120" y="51"/>
                    <a:pt x="120" y="54"/>
                    <a:pt x="120" y="56"/>
                  </a:cubicBezTo>
                  <a:cubicBezTo>
                    <a:pt x="120" y="57"/>
                    <a:pt x="120" y="57"/>
                    <a:pt x="120" y="58"/>
                  </a:cubicBezTo>
                  <a:close/>
                </a:path>
              </a:pathLst>
            </a:custGeom>
            <a:ln>
              <a:solidFill>
                <a:schemeClr val="accent1"/>
              </a:solidFill>
            </a:ln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8" name="Freeform 83"/>
            <p:cNvSpPr>
              <a:spLocks noEditPoints="1"/>
            </p:cNvSpPr>
            <p:nvPr/>
          </p:nvSpPr>
          <p:spPr bwMode="auto">
            <a:xfrm>
              <a:off x="2474265" y="3867103"/>
              <a:ext cx="38287" cy="38287"/>
            </a:xfrm>
            <a:custGeom>
              <a:avLst/>
              <a:gdLst>
                <a:gd name="T0" fmla="*/ 6 w 12"/>
                <a:gd name="T1" fmla="*/ 0 h 12"/>
                <a:gd name="T2" fmla="*/ 0 w 12"/>
                <a:gd name="T3" fmla="*/ 6 h 12"/>
                <a:gd name="T4" fmla="*/ 6 w 12"/>
                <a:gd name="T5" fmla="*/ 12 h 12"/>
                <a:gd name="T6" fmla="*/ 12 w 12"/>
                <a:gd name="T7" fmla="*/ 6 h 12"/>
                <a:gd name="T8" fmla="*/ 6 w 12"/>
                <a:gd name="T9" fmla="*/ 0 h 12"/>
                <a:gd name="T10" fmla="*/ 6 w 12"/>
                <a:gd name="T11" fmla="*/ 8 h 12"/>
                <a:gd name="T12" fmla="*/ 4 w 12"/>
                <a:gd name="T13" fmla="*/ 6 h 12"/>
                <a:gd name="T14" fmla="*/ 6 w 12"/>
                <a:gd name="T15" fmla="*/ 4 h 12"/>
                <a:gd name="T16" fmla="*/ 8 w 12"/>
                <a:gd name="T17" fmla="*/ 6 h 12"/>
                <a:gd name="T18" fmla="*/ 6 w 12"/>
                <a:gd name="T1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9" y="12"/>
                    <a:pt x="12" y="9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lose/>
                  <a:moveTo>
                    <a:pt x="6" y="8"/>
                  </a:moveTo>
                  <a:cubicBezTo>
                    <a:pt x="5" y="8"/>
                    <a:pt x="4" y="7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7" y="4"/>
                    <a:pt x="8" y="5"/>
                    <a:pt x="8" y="6"/>
                  </a:cubicBezTo>
                  <a:cubicBezTo>
                    <a:pt x="8" y="7"/>
                    <a:pt x="7" y="8"/>
                    <a:pt x="6" y="8"/>
                  </a:cubicBezTo>
                  <a:close/>
                </a:path>
              </a:pathLst>
            </a:custGeom>
            <a:ln>
              <a:solidFill>
                <a:schemeClr val="accent1"/>
              </a:solidFill>
            </a:ln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82" y="2061249"/>
            <a:ext cx="7250818" cy="2324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462" y="1419019"/>
            <a:ext cx="3352800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5726" y="3042213"/>
            <a:ext cx="3236913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5726" y="4500831"/>
            <a:ext cx="3236912" cy="98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 rot="5400000">
            <a:off x="5582756" y="2400502"/>
            <a:ext cx="988142" cy="797028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 rot="1635512">
            <a:off x="6238456" y="3507550"/>
            <a:ext cx="988142" cy="797028"/>
          </a:xfrm>
          <a:prstGeom prst="rect">
            <a:avLst/>
          </a:prstGeom>
          <a:noFill/>
          <a:ln w="28575">
            <a:solidFill>
              <a:srgbClr val="00B0F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 rot="9038611">
            <a:off x="4942116" y="3542743"/>
            <a:ext cx="988142" cy="797028"/>
          </a:xfrm>
          <a:prstGeom prst="rect">
            <a:avLst/>
          </a:prstGeom>
          <a:noFill/>
          <a:ln w="28575">
            <a:solidFill>
              <a:srgbClr val="92D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3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0" grpId="0" animBg="1"/>
      <p:bldP spid="20" grpId="1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4610" y="6469380"/>
            <a:ext cx="559979" cy="274955"/>
          </a:xfrm>
        </p:spPr>
        <p:txBody>
          <a:bodyPr/>
          <a:lstStyle/>
          <a:p>
            <a:fld id="{E3813BF9-5145-4417-B95D-FA8627973885}" type="slidenum">
              <a:rPr lang="en-US" smtClean="0"/>
              <a:t>4</a:t>
            </a:fld>
            <a:endParaRPr lang="en-US"/>
          </a:p>
        </p:txBody>
      </p:sp>
      <p:sp>
        <p:nvSpPr>
          <p:cNvPr id="14" name="Title 3"/>
          <p:cNvSpPr>
            <a:spLocks noGrp="1"/>
          </p:cNvSpPr>
          <p:nvPr>
            <p:ph type="title"/>
          </p:nvPr>
        </p:nvSpPr>
        <p:spPr>
          <a:xfrm>
            <a:off x="179024" y="220371"/>
            <a:ext cx="10911155" cy="938290"/>
          </a:xfrm>
        </p:spPr>
        <p:txBody>
          <a:bodyPr>
            <a:normAutofit fontScale="90000"/>
          </a:bodyPr>
          <a:lstStyle/>
          <a:p>
            <a:r>
              <a:rPr lang="vi-VN" altLang="en-ID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</a:t>
            </a:r>
            <a:r>
              <a:rPr lang="vi-VN" altLang="en-ID" dirty="0" smtClean="0">
                <a:solidFill>
                  <a:schemeClr val="accent1">
                    <a:lumMod val="75000"/>
                  </a:schemeClr>
                </a:solidFill>
              </a:rPr>
              <a:t>6. Biến đổi tương đương điện trở </a:t>
            </a:r>
            <a:br>
              <a:rPr lang="vi-VN" altLang="en-ID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vi-VN" altLang="en-ID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vi-VN" altLang="en-ID" dirty="0" smtClean="0">
                <a:solidFill>
                  <a:schemeClr val="accent1">
                    <a:lumMod val="75000"/>
                  </a:schemeClr>
                </a:solidFill>
              </a:rPr>
              <a:t>         mắc hình tam giác sang sao </a:t>
            </a:r>
            <a:r>
              <a:rPr lang="vi-VN" altLang="en-ID" dirty="0" smtClean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  <a:sym typeface="Symbol"/>
              </a:rPr>
              <a:t> → Y</a:t>
            </a:r>
            <a:endParaRPr lang="vi-VN" altLang="en-ID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82882" y="347141"/>
            <a:ext cx="811520" cy="811520"/>
          </a:xfrm>
          <a:prstGeom prst="ellipse">
            <a:avLst/>
          </a:prstGeom>
          <a:noFill/>
          <a:ln>
            <a:solidFill>
              <a:schemeClr val="accent1"/>
            </a:solidFill>
          </a:ln>
          <a:effectLst>
            <a:innerShdw blurRad="635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6" name="Group 15"/>
          <p:cNvGrpSpPr/>
          <p:nvPr/>
        </p:nvGrpSpPr>
        <p:grpSpPr>
          <a:xfrm>
            <a:off x="457946" y="521570"/>
            <a:ext cx="462663" cy="462663"/>
            <a:chOff x="2437300" y="3542332"/>
            <a:chExt cx="400024" cy="400024"/>
          </a:xfrm>
          <a:solidFill>
            <a:schemeClr val="accent3"/>
          </a:solidFill>
        </p:grpSpPr>
        <p:sp>
          <p:nvSpPr>
            <p:cNvPr id="17" name="Freeform 82"/>
            <p:cNvSpPr>
              <a:spLocks noEditPoints="1"/>
            </p:cNvSpPr>
            <p:nvPr/>
          </p:nvSpPr>
          <p:spPr bwMode="auto">
            <a:xfrm>
              <a:off x="2437300" y="3542332"/>
              <a:ext cx="400024" cy="400024"/>
            </a:xfrm>
            <a:custGeom>
              <a:avLst/>
              <a:gdLst>
                <a:gd name="T0" fmla="*/ 83 w 128"/>
                <a:gd name="T1" fmla="*/ 40 h 128"/>
                <a:gd name="T2" fmla="*/ 64 w 128"/>
                <a:gd name="T3" fmla="*/ 0 h 128"/>
                <a:gd name="T4" fmla="*/ 36 w 128"/>
                <a:gd name="T5" fmla="*/ 41 h 128"/>
                <a:gd name="T6" fmla="*/ 32 w 128"/>
                <a:gd name="T7" fmla="*/ 43 h 128"/>
                <a:gd name="T8" fmla="*/ 12 w 128"/>
                <a:gd name="T9" fmla="*/ 40 h 128"/>
                <a:gd name="T10" fmla="*/ 0 w 128"/>
                <a:gd name="T11" fmla="*/ 116 h 128"/>
                <a:gd name="T12" fmla="*/ 24 w 128"/>
                <a:gd name="T13" fmla="*/ 128 h 128"/>
                <a:gd name="T14" fmla="*/ 35 w 128"/>
                <a:gd name="T15" fmla="*/ 121 h 128"/>
                <a:gd name="T16" fmla="*/ 36 w 128"/>
                <a:gd name="T17" fmla="*/ 121 h 128"/>
                <a:gd name="T18" fmla="*/ 76 w 128"/>
                <a:gd name="T19" fmla="*/ 128 h 128"/>
                <a:gd name="T20" fmla="*/ 112 w 128"/>
                <a:gd name="T21" fmla="*/ 120 h 128"/>
                <a:gd name="T22" fmla="*/ 114 w 128"/>
                <a:gd name="T23" fmla="*/ 109 h 128"/>
                <a:gd name="T24" fmla="*/ 121 w 128"/>
                <a:gd name="T25" fmla="*/ 88 h 128"/>
                <a:gd name="T26" fmla="*/ 124 w 128"/>
                <a:gd name="T27" fmla="*/ 67 h 128"/>
                <a:gd name="T28" fmla="*/ 128 w 128"/>
                <a:gd name="T29" fmla="*/ 58 h 128"/>
                <a:gd name="T30" fmla="*/ 117 w 128"/>
                <a:gd name="T31" fmla="*/ 42 h 128"/>
                <a:gd name="T32" fmla="*/ 24 w 128"/>
                <a:gd name="T33" fmla="*/ 120 h 128"/>
                <a:gd name="T34" fmla="*/ 8 w 128"/>
                <a:gd name="T35" fmla="*/ 116 h 128"/>
                <a:gd name="T36" fmla="*/ 12 w 128"/>
                <a:gd name="T37" fmla="*/ 48 h 128"/>
                <a:gd name="T38" fmla="*/ 28 w 128"/>
                <a:gd name="T39" fmla="*/ 52 h 128"/>
                <a:gd name="T40" fmla="*/ 120 w 128"/>
                <a:gd name="T41" fmla="*/ 58 h 128"/>
                <a:gd name="T42" fmla="*/ 104 w 128"/>
                <a:gd name="T43" fmla="*/ 64 h 128"/>
                <a:gd name="T44" fmla="*/ 104 w 128"/>
                <a:gd name="T45" fmla="*/ 68 h 128"/>
                <a:gd name="T46" fmla="*/ 118 w 128"/>
                <a:gd name="T47" fmla="*/ 75 h 128"/>
                <a:gd name="T48" fmla="*/ 100 w 128"/>
                <a:gd name="T49" fmla="*/ 84 h 128"/>
                <a:gd name="T50" fmla="*/ 100 w 128"/>
                <a:gd name="T51" fmla="*/ 88 h 128"/>
                <a:gd name="T52" fmla="*/ 113 w 128"/>
                <a:gd name="T53" fmla="*/ 96 h 128"/>
                <a:gd name="T54" fmla="*/ 96 w 128"/>
                <a:gd name="T55" fmla="*/ 104 h 128"/>
                <a:gd name="T56" fmla="*/ 96 w 128"/>
                <a:gd name="T57" fmla="*/ 108 h 128"/>
                <a:gd name="T58" fmla="*/ 106 w 128"/>
                <a:gd name="T59" fmla="*/ 114 h 128"/>
                <a:gd name="T60" fmla="*/ 98 w 128"/>
                <a:gd name="T61" fmla="*/ 120 h 128"/>
                <a:gd name="T62" fmla="*/ 54 w 128"/>
                <a:gd name="T63" fmla="*/ 117 h 128"/>
                <a:gd name="T64" fmla="*/ 32 w 128"/>
                <a:gd name="T65" fmla="*/ 110 h 128"/>
                <a:gd name="T66" fmla="*/ 35 w 128"/>
                <a:gd name="T67" fmla="*/ 50 h 128"/>
                <a:gd name="T68" fmla="*/ 60 w 128"/>
                <a:gd name="T69" fmla="*/ 12 h 128"/>
                <a:gd name="T70" fmla="*/ 76 w 128"/>
                <a:gd name="T71" fmla="*/ 27 h 128"/>
                <a:gd name="T72" fmla="*/ 115 w 128"/>
                <a:gd name="T73" fmla="*/ 50 h 128"/>
                <a:gd name="T74" fmla="*/ 120 w 128"/>
                <a:gd name="T75" fmla="*/ 5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8" h="128">
                  <a:moveTo>
                    <a:pt x="117" y="42"/>
                  </a:moveTo>
                  <a:cubicBezTo>
                    <a:pt x="112" y="41"/>
                    <a:pt x="100" y="41"/>
                    <a:pt x="83" y="40"/>
                  </a:cubicBezTo>
                  <a:cubicBezTo>
                    <a:pt x="84" y="36"/>
                    <a:pt x="84" y="33"/>
                    <a:pt x="84" y="27"/>
                  </a:cubicBezTo>
                  <a:cubicBezTo>
                    <a:pt x="84" y="13"/>
                    <a:pt x="73" y="0"/>
                    <a:pt x="64" y="0"/>
                  </a:cubicBezTo>
                  <a:cubicBezTo>
                    <a:pt x="57" y="0"/>
                    <a:pt x="52" y="5"/>
                    <a:pt x="52" y="12"/>
                  </a:cubicBezTo>
                  <a:cubicBezTo>
                    <a:pt x="52" y="20"/>
                    <a:pt x="49" y="34"/>
                    <a:pt x="36" y="41"/>
                  </a:cubicBezTo>
                  <a:cubicBezTo>
                    <a:pt x="35" y="41"/>
                    <a:pt x="32" y="43"/>
                    <a:pt x="32" y="43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0" y="41"/>
                    <a:pt x="27" y="40"/>
                    <a:pt x="24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5" y="40"/>
                    <a:pt x="0" y="45"/>
                    <a:pt x="0" y="52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23"/>
                    <a:pt x="5" y="128"/>
                    <a:pt x="12" y="128"/>
                  </a:cubicBezTo>
                  <a:cubicBezTo>
                    <a:pt x="24" y="128"/>
                    <a:pt x="24" y="128"/>
                    <a:pt x="24" y="128"/>
                  </a:cubicBezTo>
                  <a:cubicBezTo>
                    <a:pt x="29" y="128"/>
                    <a:pt x="33" y="125"/>
                    <a:pt x="35" y="121"/>
                  </a:cubicBezTo>
                  <a:cubicBezTo>
                    <a:pt x="35" y="121"/>
                    <a:pt x="35" y="121"/>
                    <a:pt x="35" y="121"/>
                  </a:cubicBezTo>
                  <a:cubicBezTo>
                    <a:pt x="35" y="121"/>
                    <a:pt x="35" y="121"/>
                    <a:pt x="36" y="121"/>
                  </a:cubicBezTo>
                  <a:cubicBezTo>
                    <a:pt x="36" y="121"/>
                    <a:pt x="36" y="121"/>
                    <a:pt x="36" y="121"/>
                  </a:cubicBezTo>
                  <a:cubicBezTo>
                    <a:pt x="38" y="122"/>
                    <a:pt x="43" y="123"/>
                    <a:pt x="52" y="125"/>
                  </a:cubicBezTo>
                  <a:cubicBezTo>
                    <a:pt x="54" y="126"/>
                    <a:pt x="65" y="128"/>
                    <a:pt x="76" y="128"/>
                  </a:cubicBezTo>
                  <a:cubicBezTo>
                    <a:pt x="98" y="128"/>
                    <a:pt x="98" y="128"/>
                    <a:pt x="98" y="128"/>
                  </a:cubicBezTo>
                  <a:cubicBezTo>
                    <a:pt x="105" y="128"/>
                    <a:pt x="109" y="125"/>
                    <a:pt x="112" y="120"/>
                  </a:cubicBezTo>
                  <a:cubicBezTo>
                    <a:pt x="112" y="120"/>
                    <a:pt x="113" y="118"/>
                    <a:pt x="114" y="116"/>
                  </a:cubicBezTo>
                  <a:cubicBezTo>
                    <a:pt x="115" y="114"/>
                    <a:pt x="115" y="112"/>
                    <a:pt x="114" y="109"/>
                  </a:cubicBezTo>
                  <a:cubicBezTo>
                    <a:pt x="118" y="106"/>
                    <a:pt x="120" y="102"/>
                    <a:pt x="121" y="99"/>
                  </a:cubicBezTo>
                  <a:cubicBezTo>
                    <a:pt x="122" y="94"/>
                    <a:pt x="122" y="90"/>
                    <a:pt x="121" y="88"/>
                  </a:cubicBezTo>
                  <a:cubicBezTo>
                    <a:pt x="123" y="85"/>
                    <a:pt x="125" y="82"/>
                    <a:pt x="126" y="77"/>
                  </a:cubicBezTo>
                  <a:cubicBezTo>
                    <a:pt x="127" y="73"/>
                    <a:pt x="126" y="70"/>
                    <a:pt x="124" y="67"/>
                  </a:cubicBezTo>
                  <a:cubicBezTo>
                    <a:pt x="127" y="65"/>
                    <a:pt x="128" y="61"/>
                    <a:pt x="128" y="58"/>
                  </a:cubicBezTo>
                  <a:cubicBezTo>
                    <a:pt x="128" y="58"/>
                    <a:pt x="128" y="58"/>
                    <a:pt x="128" y="58"/>
                  </a:cubicBezTo>
                  <a:cubicBezTo>
                    <a:pt x="128" y="57"/>
                    <a:pt x="128" y="57"/>
                    <a:pt x="128" y="56"/>
                  </a:cubicBezTo>
                  <a:cubicBezTo>
                    <a:pt x="128" y="51"/>
                    <a:pt x="125" y="44"/>
                    <a:pt x="117" y="42"/>
                  </a:cubicBezTo>
                  <a:close/>
                  <a:moveTo>
                    <a:pt x="28" y="116"/>
                  </a:moveTo>
                  <a:cubicBezTo>
                    <a:pt x="28" y="118"/>
                    <a:pt x="26" y="120"/>
                    <a:pt x="24" y="120"/>
                  </a:cubicBezTo>
                  <a:cubicBezTo>
                    <a:pt x="12" y="120"/>
                    <a:pt x="12" y="120"/>
                    <a:pt x="12" y="120"/>
                  </a:cubicBezTo>
                  <a:cubicBezTo>
                    <a:pt x="10" y="120"/>
                    <a:pt x="8" y="118"/>
                    <a:pt x="8" y="116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0"/>
                    <a:pt x="10" y="48"/>
                    <a:pt x="12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6" y="48"/>
                    <a:pt x="28" y="50"/>
                    <a:pt x="28" y="52"/>
                  </a:cubicBezTo>
                  <a:lnTo>
                    <a:pt x="28" y="116"/>
                  </a:lnTo>
                  <a:close/>
                  <a:moveTo>
                    <a:pt x="120" y="58"/>
                  </a:moveTo>
                  <a:cubicBezTo>
                    <a:pt x="120" y="60"/>
                    <a:pt x="119" y="64"/>
                    <a:pt x="112" y="64"/>
                  </a:cubicBezTo>
                  <a:cubicBezTo>
                    <a:pt x="106" y="64"/>
                    <a:pt x="104" y="64"/>
                    <a:pt x="104" y="64"/>
                  </a:cubicBezTo>
                  <a:cubicBezTo>
                    <a:pt x="103" y="64"/>
                    <a:pt x="102" y="65"/>
                    <a:pt x="102" y="66"/>
                  </a:cubicBezTo>
                  <a:cubicBezTo>
                    <a:pt x="102" y="67"/>
                    <a:pt x="103" y="68"/>
                    <a:pt x="104" y="68"/>
                  </a:cubicBezTo>
                  <a:cubicBezTo>
                    <a:pt x="104" y="68"/>
                    <a:pt x="106" y="68"/>
                    <a:pt x="112" y="68"/>
                  </a:cubicBezTo>
                  <a:cubicBezTo>
                    <a:pt x="118" y="68"/>
                    <a:pt x="119" y="73"/>
                    <a:pt x="118" y="75"/>
                  </a:cubicBezTo>
                  <a:cubicBezTo>
                    <a:pt x="118" y="78"/>
                    <a:pt x="116" y="84"/>
                    <a:pt x="110" y="84"/>
                  </a:cubicBezTo>
                  <a:cubicBezTo>
                    <a:pt x="103" y="84"/>
                    <a:pt x="100" y="84"/>
                    <a:pt x="100" y="84"/>
                  </a:cubicBezTo>
                  <a:cubicBezTo>
                    <a:pt x="99" y="84"/>
                    <a:pt x="98" y="85"/>
                    <a:pt x="98" y="86"/>
                  </a:cubicBezTo>
                  <a:cubicBezTo>
                    <a:pt x="98" y="87"/>
                    <a:pt x="99" y="88"/>
                    <a:pt x="100" y="88"/>
                  </a:cubicBezTo>
                  <a:cubicBezTo>
                    <a:pt x="100" y="88"/>
                    <a:pt x="105" y="88"/>
                    <a:pt x="108" y="88"/>
                  </a:cubicBezTo>
                  <a:cubicBezTo>
                    <a:pt x="115" y="88"/>
                    <a:pt x="114" y="93"/>
                    <a:pt x="113" y="96"/>
                  </a:cubicBezTo>
                  <a:cubicBezTo>
                    <a:pt x="112" y="100"/>
                    <a:pt x="111" y="104"/>
                    <a:pt x="103" y="104"/>
                  </a:cubicBezTo>
                  <a:cubicBezTo>
                    <a:pt x="100" y="104"/>
                    <a:pt x="96" y="104"/>
                    <a:pt x="96" y="104"/>
                  </a:cubicBezTo>
                  <a:cubicBezTo>
                    <a:pt x="95" y="104"/>
                    <a:pt x="94" y="105"/>
                    <a:pt x="94" y="106"/>
                  </a:cubicBezTo>
                  <a:cubicBezTo>
                    <a:pt x="94" y="107"/>
                    <a:pt x="95" y="108"/>
                    <a:pt x="96" y="108"/>
                  </a:cubicBezTo>
                  <a:cubicBezTo>
                    <a:pt x="96" y="108"/>
                    <a:pt x="99" y="108"/>
                    <a:pt x="102" y="108"/>
                  </a:cubicBezTo>
                  <a:cubicBezTo>
                    <a:pt x="107" y="108"/>
                    <a:pt x="107" y="112"/>
                    <a:pt x="106" y="114"/>
                  </a:cubicBezTo>
                  <a:cubicBezTo>
                    <a:pt x="106" y="115"/>
                    <a:pt x="105" y="116"/>
                    <a:pt x="105" y="117"/>
                  </a:cubicBezTo>
                  <a:cubicBezTo>
                    <a:pt x="104" y="119"/>
                    <a:pt x="102" y="120"/>
                    <a:pt x="98" y="120"/>
                  </a:cubicBezTo>
                  <a:cubicBezTo>
                    <a:pt x="76" y="120"/>
                    <a:pt x="76" y="120"/>
                    <a:pt x="76" y="120"/>
                  </a:cubicBezTo>
                  <a:cubicBezTo>
                    <a:pt x="65" y="120"/>
                    <a:pt x="54" y="118"/>
                    <a:pt x="54" y="117"/>
                  </a:cubicBezTo>
                  <a:cubicBezTo>
                    <a:pt x="37" y="114"/>
                    <a:pt x="36" y="113"/>
                    <a:pt x="35" y="113"/>
                  </a:cubicBezTo>
                  <a:cubicBezTo>
                    <a:pt x="35" y="113"/>
                    <a:pt x="32" y="112"/>
                    <a:pt x="32" y="110"/>
                  </a:cubicBezTo>
                  <a:cubicBezTo>
                    <a:pt x="32" y="54"/>
                    <a:pt x="32" y="54"/>
                    <a:pt x="32" y="54"/>
                  </a:cubicBezTo>
                  <a:cubicBezTo>
                    <a:pt x="32" y="52"/>
                    <a:pt x="33" y="51"/>
                    <a:pt x="35" y="50"/>
                  </a:cubicBezTo>
                  <a:cubicBezTo>
                    <a:pt x="35" y="50"/>
                    <a:pt x="36" y="50"/>
                    <a:pt x="36" y="50"/>
                  </a:cubicBezTo>
                  <a:cubicBezTo>
                    <a:pt x="54" y="42"/>
                    <a:pt x="60" y="26"/>
                    <a:pt x="60" y="12"/>
                  </a:cubicBezTo>
                  <a:cubicBezTo>
                    <a:pt x="60" y="10"/>
                    <a:pt x="62" y="8"/>
                    <a:pt x="64" y="8"/>
                  </a:cubicBezTo>
                  <a:cubicBezTo>
                    <a:pt x="68" y="8"/>
                    <a:pt x="76" y="16"/>
                    <a:pt x="76" y="27"/>
                  </a:cubicBezTo>
                  <a:cubicBezTo>
                    <a:pt x="76" y="36"/>
                    <a:pt x="75" y="38"/>
                    <a:pt x="72" y="48"/>
                  </a:cubicBezTo>
                  <a:cubicBezTo>
                    <a:pt x="112" y="48"/>
                    <a:pt x="112" y="49"/>
                    <a:pt x="115" y="50"/>
                  </a:cubicBezTo>
                  <a:cubicBezTo>
                    <a:pt x="120" y="51"/>
                    <a:pt x="120" y="54"/>
                    <a:pt x="120" y="56"/>
                  </a:cubicBezTo>
                  <a:cubicBezTo>
                    <a:pt x="120" y="57"/>
                    <a:pt x="120" y="57"/>
                    <a:pt x="120" y="58"/>
                  </a:cubicBezTo>
                  <a:close/>
                </a:path>
              </a:pathLst>
            </a:custGeom>
            <a:ln>
              <a:solidFill>
                <a:schemeClr val="accent1"/>
              </a:solidFill>
            </a:ln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8" name="Freeform 83"/>
            <p:cNvSpPr>
              <a:spLocks noEditPoints="1"/>
            </p:cNvSpPr>
            <p:nvPr/>
          </p:nvSpPr>
          <p:spPr bwMode="auto">
            <a:xfrm>
              <a:off x="2474265" y="3867103"/>
              <a:ext cx="38287" cy="38287"/>
            </a:xfrm>
            <a:custGeom>
              <a:avLst/>
              <a:gdLst>
                <a:gd name="T0" fmla="*/ 6 w 12"/>
                <a:gd name="T1" fmla="*/ 0 h 12"/>
                <a:gd name="T2" fmla="*/ 0 w 12"/>
                <a:gd name="T3" fmla="*/ 6 h 12"/>
                <a:gd name="T4" fmla="*/ 6 w 12"/>
                <a:gd name="T5" fmla="*/ 12 h 12"/>
                <a:gd name="T6" fmla="*/ 12 w 12"/>
                <a:gd name="T7" fmla="*/ 6 h 12"/>
                <a:gd name="T8" fmla="*/ 6 w 12"/>
                <a:gd name="T9" fmla="*/ 0 h 12"/>
                <a:gd name="T10" fmla="*/ 6 w 12"/>
                <a:gd name="T11" fmla="*/ 8 h 12"/>
                <a:gd name="T12" fmla="*/ 4 w 12"/>
                <a:gd name="T13" fmla="*/ 6 h 12"/>
                <a:gd name="T14" fmla="*/ 6 w 12"/>
                <a:gd name="T15" fmla="*/ 4 h 12"/>
                <a:gd name="T16" fmla="*/ 8 w 12"/>
                <a:gd name="T17" fmla="*/ 6 h 12"/>
                <a:gd name="T18" fmla="*/ 6 w 12"/>
                <a:gd name="T1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9" y="12"/>
                    <a:pt x="12" y="9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lose/>
                  <a:moveTo>
                    <a:pt x="6" y="8"/>
                  </a:moveTo>
                  <a:cubicBezTo>
                    <a:pt x="5" y="8"/>
                    <a:pt x="4" y="7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7" y="4"/>
                    <a:pt x="8" y="5"/>
                    <a:pt x="8" y="6"/>
                  </a:cubicBezTo>
                  <a:cubicBezTo>
                    <a:pt x="8" y="7"/>
                    <a:pt x="7" y="8"/>
                    <a:pt x="6" y="8"/>
                  </a:cubicBezTo>
                  <a:close/>
                </a:path>
              </a:pathLst>
            </a:custGeom>
            <a:ln>
              <a:solidFill>
                <a:schemeClr val="accent1"/>
              </a:solidFill>
            </a:ln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sp>
        <p:nvSpPr>
          <p:cNvPr id="25" name="Text Box 2"/>
          <p:cNvSpPr txBox="1"/>
          <p:nvPr/>
        </p:nvSpPr>
        <p:spPr>
          <a:xfrm>
            <a:off x="457946" y="1211983"/>
            <a:ext cx="6750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vi-VN" sz="2400" u="sng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Ví dụ: </a:t>
            </a:r>
            <a:r>
              <a:rPr lang="vi-VN" sz="24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Tìm giá trị dòng điện I</a:t>
            </a:r>
            <a:endParaRPr lang="vi-VN" sz="2400" dirty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044" y="2020984"/>
            <a:ext cx="3550295" cy="2154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458" y="2020984"/>
            <a:ext cx="2905125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6172944" y="2913685"/>
            <a:ext cx="663677" cy="3687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 Box 2"/>
          <p:cNvSpPr txBox="1"/>
          <p:nvPr/>
        </p:nvSpPr>
        <p:spPr>
          <a:xfrm>
            <a:off x="6035061" y="2497875"/>
            <a:ext cx="11814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vi-VN" sz="24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  <a:sym typeface="Symbol"/>
              </a:rPr>
              <a:t></a:t>
            </a:r>
            <a:r>
              <a:rPr lang="vi-VN" sz="2400" dirty="0" smtClean="0">
                <a:solidFill>
                  <a:schemeClr val="bg2">
                    <a:lumMod val="50000"/>
                  </a:schemeClr>
                </a:solidFill>
                <a:latin typeface="Times New Roman"/>
                <a:cs typeface="Times New Roman"/>
                <a:sym typeface="Symbol"/>
              </a:rPr>
              <a:t>→Y</a:t>
            </a:r>
          </a:p>
          <a:p>
            <a:pPr>
              <a:lnSpc>
                <a:spcPct val="150000"/>
              </a:lnSpc>
              <a:defRPr/>
            </a:pPr>
            <a:r>
              <a:rPr lang="vi-VN" sz="2400" dirty="0" smtClean="0">
                <a:solidFill>
                  <a:schemeClr val="bg2">
                    <a:lumMod val="50000"/>
                  </a:schemeClr>
                </a:solidFill>
                <a:latin typeface="Times New Roman"/>
                <a:cs typeface="Times New Roman"/>
                <a:sym typeface="Symbol"/>
              </a:rPr>
              <a:t>R</a:t>
            </a:r>
            <a:r>
              <a:rPr lang="vi-VN" sz="2400" baseline="-25000" dirty="0" smtClean="0">
                <a:solidFill>
                  <a:schemeClr val="bg2">
                    <a:lumMod val="50000"/>
                  </a:schemeClr>
                </a:solidFill>
                <a:latin typeface="Times New Roman"/>
                <a:cs typeface="Times New Roman"/>
                <a:sym typeface="Symbol"/>
              </a:rPr>
              <a:t>1</a:t>
            </a:r>
            <a:r>
              <a:rPr lang="vi-VN" sz="2400" dirty="0" smtClean="0">
                <a:solidFill>
                  <a:schemeClr val="bg2">
                    <a:lumMod val="50000"/>
                  </a:schemeClr>
                </a:solidFill>
                <a:latin typeface="Times New Roman"/>
                <a:cs typeface="Times New Roman"/>
                <a:sym typeface="Symbol"/>
              </a:rPr>
              <a:t>R</a:t>
            </a:r>
            <a:r>
              <a:rPr lang="vi-VN" sz="2400" baseline="-25000" dirty="0" smtClean="0">
                <a:solidFill>
                  <a:schemeClr val="bg2">
                    <a:lumMod val="50000"/>
                  </a:schemeClr>
                </a:solidFill>
                <a:latin typeface="Times New Roman"/>
                <a:cs typeface="Times New Roman"/>
                <a:sym typeface="Symbol"/>
              </a:rPr>
              <a:t>2</a:t>
            </a:r>
            <a:r>
              <a:rPr lang="vi-VN" sz="2400" dirty="0" smtClean="0">
                <a:solidFill>
                  <a:schemeClr val="bg2">
                    <a:lumMod val="50000"/>
                  </a:schemeClr>
                </a:solidFill>
                <a:latin typeface="Times New Roman"/>
                <a:cs typeface="Times New Roman"/>
                <a:sym typeface="Symbol"/>
              </a:rPr>
              <a:t>R</a:t>
            </a:r>
            <a:r>
              <a:rPr lang="vi-VN" sz="2400" baseline="-25000" dirty="0" smtClean="0">
                <a:solidFill>
                  <a:schemeClr val="bg2">
                    <a:lumMod val="50000"/>
                  </a:schemeClr>
                </a:solidFill>
                <a:latin typeface="Times New Roman"/>
                <a:cs typeface="Times New Roman"/>
                <a:sym typeface="Symbol"/>
              </a:rPr>
              <a:t>o</a:t>
            </a:r>
            <a:endParaRPr lang="vi-VN" sz="2400" baseline="-25000" dirty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178725" y="1991489"/>
            <a:ext cx="1991032" cy="1523406"/>
          </a:xfrm>
          <a:prstGeom prst="rect">
            <a:avLst/>
          </a:prstGeom>
          <a:noFill/>
          <a:ln w="381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370751" y="1881298"/>
            <a:ext cx="2343588" cy="1412388"/>
          </a:xfrm>
          <a:prstGeom prst="rect">
            <a:avLst/>
          </a:prstGeom>
          <a:noFill/>
          <a:ln w="381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6356475"/>
              </p:ext>
            </p:extLst>
          </p:nvPr>
        </p:nvGraphicFramePr>
        <p:xfrm>
          <a:off x="205769" y="4411070"/>
          <a:ext cx="3627408" cy="913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7" name="Equation" r:id="rId5" imgW="1714320" imgH="431640" progId="Equation.3">
                  <p:embed/>
                </p:oleObj>
              </mc:Choice>
              <mc:Fallback>
                <p:oleObj name="Equation" r:id="rId5" imgW="171432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769" y="4411070"/>
                        <a:ext cx="3627408" cy="9135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7170214"/>
              </p:ext>
            </p:extLst>
          </p:nvPr>
        </p:nvGraphicFramePr>
        <p:xfrm>
          <a:off x="4440238" y="4416425"/>
          <a:ext cx="3465512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8" name="Equation" r:id="rId7" imgW="1638000" imgH="431640" progId="Equation.3">
                  <p:embed/>
                </p:oleObj>
              </mc:Choice>
              <mc:Fallback>
                <p:oleObj name="Equation" r:id="rId7" imgW="1638000" imgH="431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0238" y="4416425"/>
                        <a:ext cx="3465512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0417658"/>
              </p:ext>
            </p:extLst>
          </p:nvPr>
        </p:nvGraphicFramePr>
        <p:xfrm>
          <a:off x="8450263" y="4430713"/>
          <a:ext cx="3440112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9" name="Equation" r:id="rId9" imgW="1625400" imgH="431640" progId="Equation.3">
                  <p:embed/>
                </p:oleObj>
              </mc:Choice>
              <mc:Fallback>
                <p:oleObj name="Equation" r:id="rId9" imgW="1625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0263" y="4430713"/>
                        <a:ext cx="3440112" cy="912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7065227"/>
              </p:ext>
            </p:extLst>
          </p:nvPr>
        </p:nvGraphicFramePr>
        <p:xfrm>
          <a:off x="1344908" y="5624195"/>
          <a:ext cx="9269413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0" name="Equation" r:id="rId11" imgW="4381200" imgH="431640" progId="Equation.3">
                  <p:embed/>
                </p:oleObj>
              </mc:Choice>
              <mc:Fallback>
                <p:oleObj name="Equation" r:id="rId11" imgW="4381200" imgH="431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4908" y="5624195"/>
                        <a:ext cx="9269413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Up Arrow 6"/>
          <p:cNvSpPr/>
          <p:nvPr/>
        </p:nvSpPr>
        <p:spPr>
          <a:xfrm>
            <a:off x="7260771" y="2227006"/>
            <a:ext cx="260905" cy="526186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7521676" y="1947244"/>
            <a:ext cx="1519085" cy="23551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22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" grpId="0" animBg="1"/>
      <p:bldP spid="26" grpId="0"/>
      <p:bldP spid="20" grpId="0" animBg="1"/>
      <p:bldP spid="20" grpId="1" animBg="1"/>
      <p:bldP spid="27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4610" y="6469380"/>
            <a:ext cx="559979" cy="274955"/>
          </a:xfrm>
        </p:spPr>
        <p:txBody>
          <a:bodyPr/>
          <a:lstStyle/>
          <a:p>
            <a:fld id="{E3813BF9-5145-4417-B95D-FA8627973885}" type="slidenum">
              <a:rPr lang="en-US" smtClean="0"/>
              <a:t>5</a:t>
            </a:fld>
            <a:endParaRPr lang="en-US"/>
          </a:p>
        </p:txBody>
      </p:sp>
      <p:sp>
        <p:nvSpPr>
          <p:cNvPr id="14" name="Title 3"/>
          <p:cNvSpPr>
            <a:spLocks noGrp="1"/>
          </p:cNvSpPr>
          <p:nvPr>
            <p:ph type="title"/>
          </p:nvPr>
        </p:nvSpPr>
        <p:spPr>
          <a:xfrm>
            <a:off x="179024" y="220371"/>
            <a:ext cx="10911155" cy="938290"/>
          </a:xfrm>
        </p:spPr>
        <p:txBody>
          <a:bodyPr>
            <a:normAutofit fontScale="90000"/>
          </a:bodyPr>
          <a:lstStyle/>
          <a:p>
            <a:r>
              <a:rPr lang="vi-VN" altLang="en-ID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</a:t>
            </a:r>
            <a:r>
              <a:rPr lang="vi-VN" altLang="en-ID" dirty="0" smtClean="0">
                <a:solidFill>
                  <a:schemeClr val="accent1">
                    <a:lumMod val="75000"/>
                  </a:schemeClr>
                </a:solidFill>
              </a:rPr>
              <a:t>7. Sự tương đương giữa </a:t>
            </a:r>
            <a:br>
              <a:rPr lang="vi-VN" altLang="en-ID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vi-VN" altLang="en-ID" dirty="0" smtClean="0">
                <a:solidFill>
                  <a:schemeClr val="accent1">
                    <a:lumMod val="75000"/>
                  </a:schemeClr>
                </a:solidFill>
              </a:rPr>
              <a:t>          nguồn áp và nguồn dòng </a:t>
            </a:r>
            <a:endParaRPr lang="vi-VN" altLang="en-ID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82882" y="347141"/>
            <a:ext cx="811520" cy="811520"/>
          </a:xfrm>
          <a:prstGeom prst="ellipse">
            <a:avLst/>
          </a:prstGeom>
          <a:noFill/>
          <a:ln>
            <a:solidFill>
              <a:schemeClr val="accent1"/>
            </a:solidFill>
          </a:ln>
          <a:effectLst>
            <a:innerShdw blurRad="635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6" name="Group 15"/>
          <p:cNvGrpSpPr/>
          <p:nvPr/>
        </p:nvGrpSpPr>
        <p:grpSpPr>
          <a:xfrm>
            <a:off x="457946" y="521570"/>
            <a:ext cx="462663" cy="462663"/>
            <a:chOff x="2437300" y="3542332"/>
            <a:chExt cx="400024" cy="400024"/>
          </a:xfrm>
          <a:solidFill>
            <a:schemeClr val="accent3"/>
          </a:solidFill>
        </p:grpSpPr>
        <p:sp>
          <p:nvSpPr>
            <p:cNvPr id="17" name="Freeform 82"/>
            <p:cNvSpPr>
              <a:spLocks noEditPoints="1"/>
            </p:cNvSpPr>
            <p:nvPr/>
          </p:nvSpPr>
          <p:spPr bwMode="auto">
            <a:xfrm>
              <a:off x="2437300" y="3542332"/>
              <a:ext cx="400024" cy="400024"/>
            </a:xfrm>
            <a:custGeom>
              <a:avLst/>
              <a:gdLst>
                <a:gd name="T0" fmla="*/ 83 w 128"/>
                <a:gd name="T1" fmla="*/ 40 h 128"/>
                <a:gd name="T2" fmla="*/ 64 w 128"/>
                <a:gd name="T3" fmla="*/ 0 h 128"/>
                <a:gd name="T4" fmla="*/ 36 w 128"/>
                <a:gd name="T5" fmla="*/ 41 h 128"/>
                <a:gd name="T6" fmla="*/ 32 w 128"/>
                <a:gd name="T7" fmla="*/ 43 h 128"/>
                <a:gd name="T8" fmla="*/ 12 w 128"/>
                <a:gd name="T9" fmla="*/ 40 h 128"/>
                <a:gd name="T10" fmla="*/ 0 w 128"/>
                <a:gd name="T11" fmla="*/ 116 h 128"/>
                <a:gd name="T12" fmla="*/ 24 w 128"/>
                <a:gd name="T13" fmla="*/ 128 h 128"/>
                <a:gd name="T14" fmla="*/ 35 w 128"/>
                <a:gd name="T15" fmla="*/ 121 h 128"/>
                <a:gd name="T16" fmla="*/ 36 w 128"/>
                <a:gd name="T17" fmla="*/ 121 h 128"/>
                <a:gd name="T18" fmla="*/ 76 w 128"/>
                <a:gd name="T19" fmla="*/ 128 h 128"/>
                <a:gd name="T20" fmla="*/ 112 w 128"/>
                <a:gd name="T21" fmla="*/ 120 h 128"/>
                <a:gd name="T22" fmla="*/ 114 w 128"/>
                <a:gd name="T23" fmla="*/ 109 h 128"/>
                <a:gd name="T24" fmla="*/ 121 w 128"/>
                <a:gd name="T25" fmla="*/ 88 h 128"/>
                <a:gd name="T26" fmla="*/ 124 w 128"/>
                <a:gd name="T27" fmla="*/ 67 h 128"/>
                <a:gd name="T28" fmla="*/ 128 w 128"/>
                <a:gd name="T29" fmla="*/ 58 h 128"/>
                <a:gd name="T30" fmla="*/ 117 w 128"/>
                <a:gd name="T31" fmla="*/ 42 h 128"/>
                <a:gd name="T32" fmla="*/ 24 w 128"/>
                <a:gd name="T33" fmla="*/ 120 h 128"/>
                <a:gd name="T34" fmla="*/ 8 w 128"/>
                <a:gd name="T35" fmla="*/ 116 h 128"/>
                <a:gd name="T36" fmla="*/ 12 w 128"/>
                <a:gd name="T37" fmla="*/ 48 h 128"/>
                <a:gd name="T38" fmla="*/ 28 w 128"/>
                <a:gd name="T39" fmla="*/ 52 h 128"/>
                <a:gd name="T40" fmla="*/ 120 w 128"/>
                <a:gd name="T41" fmla="*/ 58 h 128"/>
                <a:gd name="T42" fmla="*/ 104 w 128"/>
                <a:gd name="T43" fmla="*/ 64 h 128"/>
                <a:gd name="T44" fmla="*/ 104 w 128"/>
                <a:gd name="T45" fmla="*/ 68 h 128"/>
                <a:gd name="T46" fmla="*/ 118 w 128"/>
                <a:gd name="T47" fmla="*/ 75 h 128"/>
                <a:gd name="T48" fmla="*/ 100 w 128"/>
                <a:gd name="T49" fmla="*/ 84 h 128"/>
                <a:gd name="T50" fmla="*/ 100 w 128"/>
                <a:gd name="T51" fmla="*/ 88 h 128"/>
                <a:gd name="T52" fmla="*/ 113 w 128"/>
                <a:gd name="T53" fmla="*/ 96 h 128"/>
                <a:gd name="T54" fmla="*/ 96 w 128"/>
                <a:gd name="T55" fmla="*/ 104 h 128"/>
                <a:gd name="T56" fmla="*/ 96 w 128"/>
                <a:gd name="T57" fmla="*/ 108 h 128"/>
                <a:gd name="T58" fmla="*/ 106 w 128"/>
                <a:gd name="T59" fmla="*/ 114 h 128"/>
                <a:gd name="T60" fmla="*/ 98 w 128"/>
                <a:gd name="T61" fmla="*/ 120 h 128"/>
                <a:gd name="T62" fmla="*/ 54 w 128"/>
                <a:gd name="T63" fmla="*/ 117 h 128"/>
                <a:gd name="T64" fmla="*/ 32 w 128"/>
                <a:gd name="T65" fmla="*/ 110 h 128"/>
                <a:gd name="T66" fmla="*/ 35 w 128"/>
                <a:gd name="T67" fmla="*/ 50 h 128"/>
                <a:gd name="T68" fmla="*/ 60 w 128"/>
                <a:gd name="T69" fmla="*/ 12 h 128"/>
                <a:gd name="T70" fmla="*/ 76 w 128"/>
                <a:gd name="T71" fmla="*/ 27 h 128"/>
                <a:gd name="T72" fmla="*/ 115 w 128"/>
                <a:gd name="T73" fmla="*/ 50 h 128"/>
                <a:gd name="T74" fmla="*/ 120 w 128"/>
                <a:gd name="T75" fmla="*/ 5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8" h="128">
                  <a:moveTo>
                    <a:pt x="117" y="42"/>
                  </a:moveTo>
                  <a:cubicBezTo>
                    <a:pt x="112" y="41"/>
                    <a:pt x="100" y="41"/>
                    <a:pt x="83" y="40"/>
                  </a:cubicBezTo>
                  <a:cubicBezTo>
                    <a:pt x="84" y="36"/>
                    <a:pt x="84" y="33"/>
                    <a:pt x="84" y="27"/>
                  </a:cubicBezTo>
                  <a:cubicBezTo>
                    <a:pt x="84" y="13"/>
                    <a:pt x="73" y="0"/>
                    <a:pt x="64" y="0"/>
                  </a:cubicBezTo>
                  <a:cubicBezTo>
                    <a:pt x="57" y="0"/>
                    <a:pt x="52" y="5"/>
                    <a:pt x="52" y="12"/>
                  </a:cubicBezTo>
                  <a:cubicBezTo>
                    <a:pt x="52" y="20"/>
                    <a:pt x="49" y="34"/>
                    <a:pt x="36" y="41"/>
                  </a:cubicBezTo>
                  <a:cubicBezTo>
                    <a:pt x="35" y="41"/>
                    <a:pt x="32" y="43"/>
                    <a:pt x="32" y="43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0" y="41"/>
                    <a:pt x="27" y="40"/>
                    <a:pt x="24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5" y="40"/>
                    <a:pt x="0" y="45"/>
                    <a:pt x="0" y="52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23"/>
                    <a:pt x="5" y="128"/>
                    <a:pt x="12" y="128"/>
                  </a:cubicBezTo>
                  <a:cubicBezTo>
                    <a:pt x="24" y="128"/>
                    <a:pt x="24" y="128"/>
                    <a:pt x="24" y="128"/>
                  </a:cubicBezTo>
                  <a:cubicBezTo>
                    <a:pt x="29" y="128"/>
                    <a:pt x="33" y="125"/>
                    <a:pt x="35" y="121"/>
                  </a:cubicBezTo>
                  <a:cubicBezTo>
                    <a:pt x="35" y="121"/>
                    <a:pt x="35" y="121"/>
                    <a:pt x="35" y="121"/>
                  </a:cubicBezTo>
                  <a:cubicBezTo>
                    <a:pt x="35" y="121"/>
                    <a:pt x="35" y="121"/>
                    <a:pt x="36" y="121"/>
                  </a:cubicBezTo>
                  <a:cubicBezTo>
                    <a:pt x="36" y="121"/>
                    <a:pt x="36" y="121"/>
                    <a:pt x="36" y="121"/>
                  </a:cubicBezTo>
                  <a:cubicBezTo>
                    <a:pt x="38" y="122"/>
                    <a:pt x="43" y="123"/>
                    <a:pt x="52" y="125"/>
                  </a:cubicBezTo>
                  <a:cubicBezTo>
                    <a:pt x="54" y="126"/>
                    <a:pt x="65" y="128"/>
                    <a:pt x="76" y="128"/>
                  </a:cubicBezTo>
                  <a:cubicBezTo>
                    <a:pt x="98" y="128"/>
                    <a:pt x="98" y="128"/>
                    <a:pt x="98" y="128"/>
                  </a:cubicBezTo>
                  <a:cubicBezTo>
                    <a:pt x="105" y="128"/>
                    <a:pt x="109" y="125"/>
                    <a:pt x="112" y="120"/>
                  </a:cubicBezTo>
                  <a:cubicBezTo>
                    <a:pt x="112" y="120"/>
                    <a:pt x="113" y="118"/>
                    <a:pt x="114" y="116"/>
                  </a:cubicBezTo>
                  <a:cubicBezTo>
                    <a:pt x="115" y="114"/>
                    <a:pt x="115" y="112"/>
                    <a:pt x="114" y="109"/>
                  </a:cubicBezTo>
                  <a:cubicBezTo>
                    <a:pt x="118" y="106"/>
                    <a:pt x="120" y="102"/>
                    <a:pt x="121" y="99"/>
                  </a:cubicBezTo>
                  <a:cubicBezTo>
                    <a:pt x="122" y="94"/>
                    <a:pt x="122" y="90"/>
                    <a:pt x="121" y="88"/>
                  </a:cubicBezTo>
                  <a:cubicBezTo>
                    <a:pt x="123" y="85"/>
                    <a:pt x="125" y="82"/>
                    <a:pt x="126" y="77"/>
                  </a:cubicBezTo>
                  <a:cubicBezTo>
                    <a:pt x="127" y="73"/>
                    <a:pt x="126" y="70"/>
                    <a:pt x="124" y="67"/>
                  </a:cubicBezTo>
                  <a:cubicBezTo>
                    <a:pt x="127" y="65"/>
                    <a:pt x="128" y="61"/>
                    <a:pt x="128" y="58"/>
                  </a:cubicBezTo>
                  <a:cubicBezTo>
                    <a:pt x="128" y="58"/>
                    <a:pt x="128" y="58"/>
                    <a:pt x="128" y="58"/>
                  </a:cubicBezTo>
                  <a:cubicBezTo>
                    <a:pt x="128" y="57"/>
                    <a:pt x="128" y="57"/>
                    <a:pt x="128" y="56"/>
                  </a:cubicBezTo>
                  <a:cubicBezTo>
                    <a:pt x="128" y="51"/>
                    <a:pt x="125" y="44"/>
                    <a:pt x="117" y="42"/>
                  </a:cubicBezTo>
                  <a:close/>
                  <a:moveTo>
                    <a:pt x="28" y="116"/>
                  </a:moveTo>
                  <a:cubicBezTo>
                    <a:pt x="28" y="118"/>
                    <a:pt x="26" y="120"/>
                    <a:pt x="24" y="120"/>
                  </a:cubicBezTo>
                  <a:cubicBezTo>
                    <a:pt x="12" y="120"/>
                    <a:pt x="12" y="120"/>
                    <a:pt x="12" y="120"/>
                  </a:cubicBezTo>
                  <a:cubicBezTo>
                    <a:pt x="10" y="120"/>
                    <a:pt x="8" y="118"/>
                    <a:pt x="8" y="116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0"/>
                    <a:pt x="10" y="48"/>
                    <a:pt x="12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6" y="48"/>
                    <a:pt x="28" y="50"/>
                    <a:pt x="28" y="52"/>
                  </a:cubicBezTo>
                  <a:lnTo>
                    <a:pt x="28" y="116"/>
                  </a:lnTo>
                  <a:close/>
                  <a:moveTo>
                    <a:pt x="120" y="58"/>
                  </a:moveTo>
                  <a:cubicBezTo>
                    <a:pt x="120" y="60"/>
                    <a:pt x="119" y="64"/>
                    <a:pt x="112" y="64"/>
                  </a:cubicBezTo>
                  <a:cubicBezTo>
                    <a:pt x="106" y="64"/>
                    <a:pt x="104" y="64"/>
                    <a:pt x="104" y="64"/>
                  </a:cubicBezTo>
                  <a:cubicBezTo>
                    <a:pt x="103" y="64"/>
                    <a:pt x="102" y="65"/>
                    <a:pt x="102" y="66"/>
                  </a:cubicBezTo>
                  <a:cubicBezTo>
                    <a:pt x="102" y="67"/>
                    <a:pt x="103" y="68"/>
                    <a:pt x="104" y="68"/>
                  </a:cubicBezTo>
                  <a:cubicBezTo>
                    <a:pt x="104" y="68"/>
                    <a:pt x="106" y="68"/>
                    <a:pt x="112" y="68"/>
                  </a:cubicBezTo>
                  <a:cubicBezTo>
                    <a:pt x="118" y="68"/>
                    <a:pt x="119" y="73"/>
                    <a:pt x="118" y="75"/>
                  </a:cubicBezTo>
                  <a:cubicBezTo>
                    <a:pt x="118" y="78"/>
                    <a:pt x="116" y="84"/>
                    <a:pt x="110" y="84"/>
                  </a:cubicBezTo>
                  <a:cubicBezTo>
                    <a:pt x="103" y="84"/>
                    <a:pt x="100" y="84"/>
                    <a:pt x="100" y="84"/>
                  </a:cubicBezTo>
                  <a:cubicBezTo>
                    <a:pt x="99" y="84"/>
                    <a:pt x="98" y="85"/>
                    <a:pt x="98" y="86"/>
                  </a:cubicBezTo>
                  <a:cubicBezTo>
                    <a:pt x="98" y="87"/>
                    <a:pt x="99" y="88"/>
                    <a:pt x="100" y="88"/>
                  </a:cubicBezTo>
                  <a:cubicBezTo>
                    <a:pt x="100" y="88"/>
                    <a:pt x="105" y="88"/>
                    <a:pt x="108" y="88"/>
                  </a:cubicBezTo>
                  <a:cubicBezTo>
                    <a:pt x="115" y="88"/>
                    <a:pt x="114" y="93"/>
                    <a:pt x="113" y="96"/>
                  </a:cubicBezTo>
                  <a:cubicBezTo>
                    <a:pt x="112" y="100"/>
                    <a:pt x="111" y="104"/>
                    <a:pt x="103" y="104"/>
                  </a:cubicBezTo>
                  <a:cubicBezTo>
                    <a:pt x="100" y="104"/>
                    <a:pt x="96" y="104"/>
                    <a:pt x="96" y="104"/>
                  </a:cubicBezTo>
                  <a:cubicBezTo>
                    <a:pt x="95" y="104"/>
                    <a:pt x="94" y="105"/>
                    <a:pt x="94" y="106"/>
                  </a:cubicBezTo>
                  <a:cubicBezTo>
                    <a:pt x="94" y="107"/>
                    <a:pt x="95" y="108"/>
                    <a:pt x="96" y="108"/>
                  </a:cubicBezTo>
                  <a:cubicBezTo>
                    <a:pt x="96" y="108"/>
                    <a:pt x="99" y="108"/>
                    <a:pt x="102" y="108"/>
                  </a:cubicBezTo>
                  <a:cubicBezTo>
                    <a:pt x="107" y="108"/>
                    <a:pt x="107" y="112"/>
                    <a:pt x="106" y="114"/>
                  </a:cubicBezTo>
                  <a:cubicBezTo>
                    <a:pt x="106" y="115"/>
                    <a:pt x="105" y="116"/>
                    <a:pt x="105" y="117"/>
                  </a:cubicBezTo>
                  <a:cubicBezTo>
                    <a:pt x="104" y="119"/>
                    <a:pt x="102" y="120"/>
                    <a:pt x="98" y="120"/>
                  </a:cubicBezTo>
                  <a:cubicBezTo>
                    <a:pt x="76" y="120"/>
                    <a:pt x="76" y="120"/>
                    <a:pt x="76" y="120"/>
                  </a:cubicBezTo>
                  <a:cubicBezTo>
                    <a:pt x="65" y="120"/>
                    <a:pt x="54" y="118"/>
                    <a:pt x="54" y="117"/>
                  </a:cubicBezTo>
                  <a:cubicBezTo>
                    <a:pt x="37" y="114"/>
                    <a:pt x="36" y="113"/>
                    <a:pt x="35" y="113"/>
                  </a:cubicBezTo>
                  <a:cubicBezTo>
                    <a:pt x="35" y="113"/>
                    <a:pt x="32" y="112"/>
                    <a:pt x="32" y="110"/>
                  </a:cubicBezTo>
                  <a:cubicBezTo>
                    <a:pt x="32" y="54"/>
                    <a:pt x="32" y="54"/>
                    <a:pt x="32" y="54"/>
                  </a:cubicBezTo>
                  <a:cubicBezTo>
                    <a:pt x="32" y="52"/>
                    <a:pt x="33" y="51"/>
                    <a:pt x="35" y="50"/>
                  </a:cubicBezTo>
                  <a:cubicBezTo>
                    <a:pt x="35" y="50"/>
                    <a:pt x="36" y="50"/>
                    <a:pt x="36" y="50"/>
                  </a:cubicBezTo>
                  <a:cubicBezTo>
                    <a:pt x="54" y="42"/>
                    <a:pt x="60" y="26"/>
                    <a:pt x="60" y="12"/>
                  </a:cubicBezTo>
                  <a:cubicBezTo>
                    <a:pt x="60" y="10"/>
                    <a:pt x="62" y="8"/>
                    <a:pt x="64" y="8"/>
                  </a:cubicBezTo>
                  <a:cubicBezTo>
                    <a:pt x="68" y="8"/>
                    <a:pt x="76" y="16"/>
                    <a:pt x="76" y="27"/>
                  </a:cubicBezTo>
                  <a:cubicBezTo>
                    <a:pt x="76" y="36"/>
                    <a:pt x="75" y="38"/>
                    <a:pt x="72" y="48"/>
                  </a:cubicBezTo>
                  <a:cubicBezTo>
                    <a:pt x="112" y="48"/>
                    <a:pt x="112" y="49"/>
                    <a:pt x="115" y="50"/>
                  </a:cubicBezTo>
                  <a:cubicBezTo>
                    <a:pt x="120" y="51"/>
                    <a:pt x="120" y="54"/>
                    <a:pt x="120" y="56"/>
                  </a:cubicBezTo>
                  <a:cubicBezTo>
                    <a:pt x="120" y="57"/>
                    <a:pt x="120" y="57"/>
                    <a:pt x="120" y="58"/>
                  </a:cubicBezTo>
                  <a:close/>
                </a:path>
              </a:pathLst>
            </a:custGeom>
            <a:ln>
              <a:solidFill>
                <a:schemeClr val="accent1"/>
              </a:solidFill>
            </a:ln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8" name="Freeform 83"/>
            <p:cNvSpPr>
              <a:spLocks noEditPoints="1"/>
            </p:cNvSpPr>
            <p:nvPr/>
          </p:nvSpPr>
          <p:spPr bwMode="auto">
            <a:xfrm>
              <a:off x="2474265" y="3867103"/>
              <a:ext cx="38287" cy="38287"/>
            </a:xfrm>
            <a:custGeom>
              <a:avLst/>
              <a:gdLst>
                <a:gd name="T0" fmla="*/ 6 w 12"/>
                <a:gd name="T1" fmla="*/ 0 h 12"/>
                <a:gd name="T2" fmla="*/ 0 w 12"/>
                <a:gd name="T3" fmla="*/ 6 h 12"/>
                <a:gd name="T4" fmla="*/ 6 w 12"/>
                <a:gd name="T5" fmla="*/ 12 h 12"/>
                <a:gd name="T6" fmla="*/ 12 w 12"/>
                <a:gd name="T7" fmla="*/ 6 h 12"/>
                <a:gd name="T8" fmla="*/ 6 w 12"/>
                <a:gd name="T9" fmla="*/ 0 h 12"/>
                <a:gd name="T10" fmla="*/ 6 w 12"/>
                <a:gd name="T11" fmla="*/ 8 h 12"/>
                <a:gd name="T12" fmla="*/ 4 w 12"/>
                <a:gd name="T13" fmla="*/ 6 h 12"/>
                <a:gd name="T14" fmla="*/ 6 w 12"/>
                <a:gd name="T15" fmla="*/ 4 h 12"/>
                <a:gd name="T16" fmla="*/ 8 w 12"/>
                <a:gd name="T17" fmla="*/ 6 h 12"/>
                <a:gd name="T18" fmla="*/ 6 w 12"/>
                <a:gd name="T1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9" y="12"/>
                    <a:pt x="12" y="9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lose/>
                  <a:moveTo>
                    <a:pt x="6" y="8"/>
                  </a:moveTo>
                  <a:cubicBezTo>
                    <a:pt x="5" y="8"/>
                    <a:pt x="4" y="7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7" y="4"/>
                    <a:pt x="8" y="5"/>
                    <a:pt x="8" y="6"/>
                  </a:cubicBezTo>
                  <a:cubicBezTo>
                    <a:pt x="8" y="7"/>
                    <a:pt x="7" y="8"/>
                    <a:pt x="6" y="8"/>
                  </a:cubicBezTo>
                  <a:close/>
                </a:path>
              </a:pathLst>
            </a:custGeom>
            <a:ln>
              <a:solidFill>
                <a:schemeClr val="accent1"/>
              </a:solidFill>
            </a:ln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6341806" y="2070558"/>
            <a:ext cx="1991032" cy="3106126"/>
          </a:xfrm>
          <a:prstGeom prst="rect">
            <a:avLst/>
          </a:prstGeom>
          <a:noFill/>
          <a:ln w="381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861186" y="2011244"/>
            <a:ext cx="1873087" cy="3165440"/>
          </a:xfrm>
          <a:prstGeom prst="rect">
            <a:avLst/>
          </a:prstGeom>
          <a:noFill/>
          <a:ln w="381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548581"/>
              </p:ext>
            </p:extLst>
          </p:nvPr>
        </p:nvGraphicFramePr>
        <p:xfrm>
          <a:off x="3012422" y="1972632"/>
          <a:ext cx="6472238" cy="312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3" name="Visio" r:id="rId3" imgW="3061970" imgH="1281430" progId="Visio.Drawing.11">
                  <p:embed/>
                </p:oleObj>
              </mc:Choice>
              <mc:Fallback>
                <p:oleObj name="Visio" r:id="rId3" imgW="3061970" imgH="128143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2422" y="1972632"/>
                        <a:ext cx="6472238" cy="312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Left-Right Arrow 8"/>
          <p:cNvSpPr/>
          <p:nvPr/>
        </p:nvSpPr>
        <p:spPr>
          <a:xfrm>
            <a:off x="5574890" y="3782962"/>
            <a:ext cx="766916" cy="39820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73445" y="2448232"/>
            <a:ext cx="339213" cy="33921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073444" y="4645741"/>
            <a:ext cx="339213" cy="33921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8981767" y="2448232"/>
            <a:ext cx="339213" cy="33921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8981766" y="4645741"/>
            <a:ext cx="339213" cy="33921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7603160"/>
              </p:ext>
            </p:extLst>
          </p:nvPr>
        </p:nvGraphicFramePr>
        <p:xfrm>
          <a:off x="5073445" y="5319763"/>
          <a:ext cx="1231900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4" name="Equation" r:id="rId5" imgW="457200" imgH="431800" progId="Equation.DSMT4">
                  <p:embed/>
                </p:oleObj>
              </mc:Choice>
              <mc:Fallback>
                <p:oleObj name="Equation" r:id="rId5" imgW="457200" imgH="431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3445" y="5319763"/>
                        <a:ext cx="1231900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540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7" grpId="0" animBg="1"/>
      <p:bldP spid="9" grpId="0" animBg="1"/>
      <p:bldP spid="10" grpId="0" animBg="1"/>
      <p:bldP spid="24" grpId="0" animBg="1"/>
      <p:bldP spid="29" grpId="0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4610" y="6469380"/>
            <a:ext cx="559979" cy="274955"/>
          </a:xfrm>
        </p:spPr>
        <p:txBody>
          <a:bodyPr/>
          <a:lstStyle/>
          <a:p>
            <a:fld id="{E3813BF9-5145-4417-B95D-FA8627973885}" type="slidenum">
              <a:rPr lang="en-US" smtClean="0"/>
              <a:t>6</a:t>
            </a:fld>
            <a:endParaRPr lang="en-US"/>
          </a:p>
        </p:txBody>
      </p:sp>
      <p:sp>
        <p:nvSpPr>
          <p:cNvPr id="14" name="Title 3"/>
          <p:cNvSpPr>
            <a:spLocks noGrp="1"/>
          </p:cNvSpPr>
          <p:nvPr>
            <p:ph type="title"/>
          </p:nvPr>
        </p:nvSpPr>
        <p:spPr>
          <a:xfrm>
            <a:off x="179024" y="220371"/>
            <a:ext cx="10911155" cy="938290"/>
          </a:xfrm>
        </p:spPr>
        <p:txBody>
          <a:bodyPr>
            <a:normAutofit fontScale="90000"/>
          </a:bodyPr>
          <a:lstStyle/>
          <a:p>
            <a:r>
              <a:rPr lang="vi-VN" altLang="en-ID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</a:t>
            </a:r>
            <a:r>
              <a:rPr lang="vi-VN" altLang="en-ID" dirty="0" smtClean="0">
                <a:solidFill>
                  <a:schemeClr val="accent1">
                    <a:lumMod val="75000"/>
                  </a:schemeClr>
                </a:solidFill>
              </a:rPr>
              <a:t>7. Sự tương đương giữa </a:t>
            </a:r>
            <a:br>
              <a:rPr lang="vi-VN" altLang="en-ID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vi-VN" altLang="en-ID" dirty="0" smtClean="0">
                <a:solidFill>
                  <a:schemeClr val="accent1">
                    <a:lumMod val="75000"/>
                  </a:schemeClr>
                </a:solidFill>
              </a:rPr>
              <a:t>          nguồn áp và nguồn dòng </a:t>
            </a:r>
            <a:endParaRPr lang="vi-VN" altLang="en-ID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82882" y="347141"/>
            <a:ext cx="811520" cy="811520"/>
          </a:xfrm>
          <a:prstGeom prst="ellipse">
            <a:avLst/>
          </a:prstGeom>
          <a:noFill/>
          <a:ln>
            <a:solidFill>
              <a:schemeClr val="accent1"/>
            </a:solidFill>
          </a:ln>
          <a:effectLst>
            <a:innerShdw blurRad="635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6" name="Group 15"/>
          <p:cNvGrpSpPr/>
          <p:nvPr/>
        </p:nvGrpSpPr>
        <p:grpSpPr>
          <a:xfrm>
            <a:off x="457946" y="521570"/>
            <a:ext cx="462663" cy="462663"/>
            <a:chOff x="2437300" y="3542332"/>
            <a:chExt cx="400024" cy="400024"/>
          </a:xfrm>
          <a:solidFill>
            <a:schemeClr val="accent3"/>
          </a:solidFill>
        </p:grpSpPr>
        <p:sp>
          <p:nvSpPr>
            <p:cNvPr id="17" name="Freeform 82"/>
            <p:cNvSpPr>
              <a:spLocks noEditPoints="1"/>
            </p:cNvSpPr>
            <p:nvPr/>
          </p:nvSpPr>
          <p:spPr bwMode="auto">
            <a:xfrm>
              <a:off x="2437300" y="3542332"/>
              <a:ext cx="400024" cy="400024"/>
            </a:xfrm>
            <a:custGeom>
              <a:avLst/>
              <a:gdLst>
                <a:gd name="T0" fmla="*/ 83 w 128"/>
                <a:gd name="T1" fmla="*/ 40 h 128"/>
                <a:gd name="T2" fmla="*/ 64 w 128"/>
                <a:gd name="T3" fmla="*/ 0 h 128"/>
                <a:gd name="T4" fmla="*/ 36 w 128"/>
                <a:gd name="T5" fmla="*/ 41 h 128"/>
                <a:gd name="T6" fmla="*/ 32 w 128"/>
                <a:gd name="T7" fmla="*/ 43 h 128"/>
                <a:gd name="T8" fmla="*/ 12 w 128"/>
                <a:gd name="T9" fmla="*/ 40 h 128"/>
                <a:gd name="T10" fmla="*/ 0 w 128"/>
                <a:gd name="T11" fmla="*/ 116 h 128"/>
                <a:gd name="T12" fmla="*/ 24 w 128"/>
                <a:gd name="T13" fmla="*/ 128 h 128"/>
                <a:gd name="T14" fmla="*/ 35 w 128"/>
                <a:gd name="T15" fmla="*/ 121 h 128"/>
                <a:gd name="T16" fmla="*/ 36 w 128"/>
                <a:gd name="T17" fmla="*/ 121 h 128"/>
                <a:gd name="T18" fmla="*/ 76 w 128"/>
                <a:gd name="T19" fmla="*/ 128 h 128"/>
                <a:gd name="T20" fmla="*/ 112 w 128"/>
                <a:gd name="T21" fmla="*/ 120 h 128"/>
                <a:gd name="T22" fmla="*/ 114 w 128"/>
                <a:gd name="T23" fmla="*/ 109 h 128"/>
                <a:gd name="T24" fmla="*/ 121 w 128"/>
                <a:gd name="T25" fmla="*/ 88 h 128"/>
                <a:gd name="T26" fmla="*/ 124 w 128"/>
                <a:gd name="T27" fmla="*/ 67 h 128"/>
                <a:gd name="T28" fmla="*/ 128 w 128"/>
                <a:gd name="T29" fmla="*/ 58 h 128"/>
                <a:gd name="T30" fmla="*/ 117 w 128"/>
                <a:gd name="T31" fmla="*/ 42 h 128"/>
                <a:gd name="T32" fmla="*/ 24 w 128"/>
                <a:gd name="T33" fmla="*/ 120 h 128"/>
                <a:gd name="T34" fmla="*/ 8 w 128"/>
                <a:gd name="T35" fmla="*/ 116 h 128"/>
                <a:gd name="T36" fmla="*/ 12 w 128"/>
                <a:gd name="T37" fmla="*/ 48 h 128"/>
                <a:gd name="T38" fmla="*/ 28 w 128"/>
                <a:gd name="T39" fmla="*/ 52 h 128"/>
                <a:gd name="T40" fmla="*/ 120 w 128"/>
                <a:gd name="T41" fmla="*/ 58 h 128"/>
                <a:gd name="T42" fmla="*/ 104 w 128"/>
                <a:gd name="T43" fmla="*/ 64 h 128"/>
                <a:gd name="T44" fmla="*/ 104 w 128"/>
                <a:gd name="T45" fmla="*/ 68 h 128"/>
                <a:gd name="T46" fmla="*/ 118 w 128"/>
                <a:gd name="T47" fmla="*/ 75 h 128"/>
                <a:gd name="T48" fmla="*/ 100 w 128"/>
                <a:gd name="T49" fmla="*/ 84 h 128"/>
                <a:gd name="T50" fmla="*/ 100 w 128"/>
                <a:gd name="T51" fmla="*/ 88 h 128"/>
                <a:gd name="T52" fmla="*/ 113 w 128"/>
                <a:gd name="T53" fmla="*/ 96 h 128"/>
                <a:gd name="T54" fmla="*/ 96 w 128"/>
                <a:gd name="T55" fmla="*/ 104 h 128"/>
                <a:gd name="T56" fmla="*/ 96 w 128"/>
                <a:gd name="T57" fmla="*/ 108 h 128"/>
                <a:gd name="T58" fmla="*/ 106 w 128"/>
                <a:gd name="T59" fmla="*/ 114 h 128"/>
                <a:gd name="T60" fmla="*/ 98 w 128"/>
                <a:gd name="T61" fmla="*/ 120 h 128"/>
                <a:gd name="T62" fmla="*/ 54 w 128"/>
                <a:gd name="T63" fmla="*/ 117 h 128"/>
                <a:gd name="T64" fmla="*/ 32 w 128"/>
                <a:gd name="T65" fmla="*/ 110 h 128"/>
                <a:gd name="T66" fmla="*/ 35 w 128"/>
                <a:gd name="T67" fmla="*/ 50 h 128"/>
                <a:gd name="T68" fmla="*/ 60 w 128"/>
                <a:gd name="T69" fmla="*/ 12 h 128"/>
                <a:gd name="T70" fmla="*/ 76 w 128"/>
                <a:gd name="T71" fmla="*/ 27 h 128"/>
                <a:gd name="T72" fmla="*/ 115 w 128"/>
                <a:gd name="T73" fmla="*/ 50 h 128"/>
                <a:gd name="T74" fmla="*/ 120 w 128"/>
                <a:gd name="T75" fmla="*/ 5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8" h="128">
                  <a:moveTo>
                    <a:pt x="117" y="42"/>
                  </a:moveTo>
                  <a:cubicBezTo>
                    <a:pt x="112" y="41"/>
                    <a:pt x="100" y="41"/>
                    <a:pt x="83" y="40"/>
                  </a:cubicBezTo>
                  <a:cubicBezTo>
                    <a:pt x="84" y="36"/>
                    <a:pt x="84" y="33"/>
                    <a:pt x="84" y="27"/>
                  </a:cubicBezTo>
                  <a:cubicBezTo>
                    <a:pt x="84" y="13"/>
                    <a:pt x="73" y="0"/>
                    <a:pt x="64" y="0"/>
                  </a:cubicBezTo>
                  <a:cubicBezTo>
                    <a:pt x="57" y="0"/>
                    <a:pt x="52" y="5"/>
                    <a:pt x="52" y="12"/>
                  </a:cubicBezTo>
                  <a:cubicBezTo>
                    <a:pt x="52" y="20"/>
                    <a:pt x="49" y="34"/>
                    <a:pt x="36" y="41"/>
                  </a:cubicBezTo>
                  <a:cubicBezTo>
                    <a:pt x="35" y="41"/>
                    <a:pt x="32" y="43"/>
                    <a:pt x="32" y="43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0" y="41"/>
                    <a:pt x="27" y="40"/>
                    <a:pt x="24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5" y="40"/>
                    <a:pt x="0" y="45"/>
                    <a:pt x="0" y="52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23"/>
                    <a:pt x="5" y="128"/>
                    <a:pt x="12" y="128"/>
                  </a:cubicBezTo>
                  <a:cubicBezTo>
                    <a:pt x="24" y="128"/>
                    <a:pt x="24" y="128"/>
                    <a:pt x="24" y="128"/>
                  </a:cubicBezTo>
                  <a:cubicBezTo>
                    <a:pt x="29" y="128"/>
                    <a:pt x="33" y="125"/>
                    <a:pt x="35" y="121"/>
                  </a:cubicBezTo>
                  <a:cubicBezTo>
                    <a:pt x="35" y="121"/>
                    <a:pt x="35" y="121"/>
                    <a:pt x="35" y="121"/>
                  </a:cubicBezTo>
                  <a:cubicBezTo>
                    <a:pt x="35" y="121"/>
                    <a:pt x="35" y="121"/>
                    <a:pt x="36" y="121"/>
                  </a:cubicBezTo>
                  <a:cubicBezTo>
                    <a:pt x="36" y="121"/>
                    <a:pt x="36" y="121"/>
                    <a:pt x="36" y="121"/>
                  </a:cubicBezTo>
                  <a:cubicBezTo>
                    <a:pt x="38" y="122"/>
                    <a:pt x="43" y="123"/>
                    <a:pt x="52" y="125"/>
                  </a:cubicBezTo>
                  <a:cubicBezTo>
                    <a:pt x="54" y="126"/>
                    <a:pt x="65" y="128"/>
                    <a:pt x="76" y="128"/>
                  </a:cubicBezTo>
                  <a:cubicBezTo>
                    <a:pt x="98" y="128"/>
                    <a:pt x="98" y="128"/>
                    <a:pt x="98" y="128"/>
                  </a:cubicBezTo>
                  <a:cubicBezTo>
                    <a:pt x="105" y="128"/>
                    <a:pt x="109" y="125"/>
                    <a:pt x="112" y="120"/>
                  </a:cubicBezTo>
                  <a:cubicBezTo>
                    <a:pt x="112" y="120"/>
                    <a:pt x="113" y="118"/>
                    <a:pt x="114" y="116"/>
                  </a:cubicBezTo>
                  <a:cubicBezTo>
                    <a:pt x="115" y="114"/>
                    <a:pt x="115" y="112"/>
                    <a:pt x="114" y="109"/>
                  </a:cubicBezTo>
                  <a:cubicBezTo>
                    <a:pt x="118" y="106"/>
                    <a:pt x="120" y="102"/>
                    <a:pt x="121" y="99"/>
                  </a:cubicBezTo>
                  <a:cubicBezTo>
                    <a:pt x="122" y="94"/>
                    <a:pt x="122" y="90"/>
                    <a:pt x="121" y="88"/>
                  </a:cubicBezTo>
                  <a:cubicBezTo>
                    <a:pt x="123" y="85"/>
                    <a:pt x="125" y="82"/>
                    <a:pt x="126" y="77"/>
                  </a:cubicBezTo>
                  <a:cubicBezTo>
                    <a:pt x="127" y="73"/>
                    <a:pt x="126" y="70"/>
                    <a:pt x="124" y="67"/>
                  </a:cubicBezTo>
                  <a:cubicBezTo>
                    <a:pt x="127" y="65"/>
                    <a:pt x="128" y="61"/>
                    <a:pt x="128" y="58"/>
                  </a:cubicBezTo>
                  <a:cubicBezTo>
                    <a:pt x="128" y="58"/>
                    <a:pt x="128" y="58"/>
                    <a:pt x="128" y="58"/>
                  </a:cubicBezTo>
                  <a:cubicBezTo>
                    <a:pt x="128" y="57"/>
                    <a:pt x="128" y="57"/>
                    <a:pt x="128" y="56"/>
                  </a:cubicBezTo>
                  <a:cubicBezTo>
                    <a:pt x="128" y="51"/>
                    <a:pt x="125" y="44"/>
                    <a:pt x="117" y="42"/>
                  </a:cubicBezTo>
                  <a:close/>
                  <a:moveTo>
                    <a:pt x="28" y="116"/>
                  </a:moveTo>
                  <a:cubicBezTo>
                    <a:pt x="28" y="118"/>
                    <a:pt x="26" y="120"/>
                    <a:pt x="24" y="120"/>
                  </a:cubicBezTo>
                  <a:cubicBezTo>
                    <a:pt x="12" y="120"/>
                    <a:pt x="12" y="120"/>
                    <a:pt x="12" y="120"/>
                  </a:cubicBezTo>
                  <a:cubicBezTo>
                    <a:pt x="10" y="120"/>
                    <a:pt x="8" y="118"/>
                    <a:pt x="8" y="116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0"/>
                    <a:pt x="10" y="48"/>
                    <a:pt x="12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6" y="48"/>
                    <a:pt x="28" y="50"/>
                    <a:pt x="28" y="52"/>
                  </a:cubicBezTo>
                  <a:lnTo>
                    <a:pt x="28" y="116"/>
                  </a:lnTo>
                  <a:close/>
                  <a:moveTo>
                    <a:pt x="120" y="58"/>
                  </a:moveTo>
                  <a:cubicBezTo>
                    <a:pt x="120" y="60"/>
                    <a:pt x="119" y="64"/>
                    <a:pt x="112" y="64"/>
                  </a:cubicBezTo>
                  <a:cubicBezTo>
                    <a:pt x="106" y="64"/>
                    <a:pt x="104" y="64"/>
                    <a:pt x="104" y="64"/>
                  </a:cubicBezTo>
                  <a:cubicBezTo>
                    <a:pt x="103" y="64"/>
                    <a:pt x="102" y="65"/>
                    <a:pt x="102" y="66"/>
                  </a:cubicBezTo>
                  <a:cubicBezTo>
                    <a:pt x="102" y="67"/>
                    <a:pt x="103" y="68"/>
                    <a:pt x="104" y="68"/>
                  </a:cubicBezTo>
                  <a:cubicBezTo>
                    <a:pt x="104" y="68"/>
                    <a:pt x="106" y="68"/>
                    <a:pt x="112" y="68"/>
                  </a:cubicBezTo>
                  <a:cubicBezTo>
                    <a:pt x="118" y="68"/>
                    <a:pt x="119" y="73"/>
                    <a:pt x="118" y="75"/>
                  </a:cubicBezTo>
                  <a:cubicBezTo>
                    <a:pt x="118" y="78"/>
                    <a:pt x="116" y="84"/>
                    <a:pt x="110" y="84"/>
                  </a:cubicBezTo>
                  <a:cubicBezTo>
                    <a:pt x="103" y="84"/>
                    <a:pt x="100" y="84"/>
                    <a:pt x="100" y="84"/>
                  </a:cubicBezTo>
                  <a:cubicBezTo>
                    <a:pt x="99" y="84"/>
                    <a:pt x="98" y="85"/>
                    <a:pt x="98" y="86"/>
                  </a:cubicBezTo>
                  <a:cubicBezTo>
                    <a:pt x="98" y="87"/>
                    <a:pt x="99" y="88"/>
                    <a:pt x="100" y="88"/>
                  </a:cubicBezTo>
                  <a:cubicBezTo>
                    <a:pt x="100" y="88"/>
                    <a:pt x="105" y="88"/>
                    <a:pt x="108" y="88"/>
                  </a:cubicBezTo>
                  <a:cubicBezTo>
                    <a:pt x="115" y="88"/>
                    <a:pt x="114" y="93"/>
                    <a:pt x="113" y="96"/>
                  </a:cubicBezTo>
                  <a:cubicBezTo>
                    <a:pt x="112" y="100"/>
                    <a:pt x="111" y="104"/>
                    <a:pt x="103" y="104"/>
                  </a:cubicBezTo>
                  <a:cubicBezTo>
                    <a:pt x="100" y="104"/>
                    <a:pt x="96" y="104"/>
                    <a:pt x="96" y="104"/>
                  </a:cubicBezTo>
                  <a:cubicBezTo>
                    <a:pt x="95" y="104"/>
                    <a:pt x="94" y="105"/>
                    <a:pt x="94" y="106"/>
                  </a:cubicBezTo>
                  <a:cubicBezTo>
                    <a:pt x="94" y="107"/>
                    <a:pt x="95" y="108"/>
                    <a:pt x="96" y="108"/>
                  </a:cubicBezTo>
                  <a:cubicBezTo>
                    <a:pt x="96" y="108"/>
                    <a:pt x="99" y="108"/>
                    <a:pt x="102" y="108"/>
                  </a:cubicBezTo>
                  <a:cubicBezTo>
                    <a:pt x="107" y="108"/>
                    <a:pt x="107" y="112"/>
                    <a:pt x="106" y="114"/>
                  </a:cubicBezTo>
                  <a:cubicBezTo>
                    <a:pt x="106" y="115"/>
                    <a:pt x="105" y="116"/>
                    <a:pt x="105" y="117"/>
                  </a:cubicBezTo>
                  <a:cubicBezTo>
                    <a:pt x="104" y="119"/>
                    <a:pt x="102" y="120"/>
                    <a:pt x="98" y="120"/>
                  </a:cubicBezTo>
                  <a:cubicBezTo>
                    <a:pt x="76" y="120"/>
                    <a:pt x="76" y="120"/>
                    <a:pt x="76" y="120"/>
                  </a:cubicBezTo>
                  <a:cubicBezTo>
                    <a:pt x="65" y="120"/>
                    <a:pt x="54" y="118"/>
                    <a:pt x="54" y="117"/>
                  </a:cubicBezTo>
                  <a:cubicBezTo>
                    <a:pt x="37" y="114"/>
                    <a:pt x="36" y="113"/>
                    <a:pt x="35" y="113"/>
                  </a:cubicBezTo>
                  <a:cubicBezTo>
                    <a:pt x="35" y="113"/>
                    <a:pt x="32" y="112"/>
                    <a:pt x="32" y="110"/>
                  </a:cubicBezTo>
                  <a:cubicBezTo>
                    <a:pt x="32" y="54"/>
                    <a:pt x="32" y="54"/>
                    <a:pt x="32" y="54"/>
                  </a:cubicBezTo>
                  <a:cubicBezTo>
                    <a:pt x="32" y="52"/>
                    <a:pt x="33" y="51"/>
                    <a:pt x="35" y="50"/>
                  </a:cubicBezTo>
                  <a:cubicBezTo>
                    <a:pt x="35" y="50"/>
                    <a:pt x="36" y="50"/>
                    <a:pt x="36" y="50"/>
                  </a:cubicBezTo>
                  <a:cubicBezTo>
                    <a:pt x="54" y="42"/>
                    <a:pt x="60" y="26"/>
                    <a:pt x="60" y="12"/>
                  </a:cubicBezTo>
                  <a:cubicBezTo>
                    <a:pt x="60" y="10"/>
                    <a:pt x="62" y="8"/>
                    <a:pt x="64" y="8"/>
                  </a:cubicBezTo>
                  <a:cubicBezTo>
                    <a:pt x="68" y="8"/>
                    <a:pt x="76" y="16"/>
                    <a:pt x="76" y="27"/>
                  </a:cubicBezTo>
                  <a:cubicBezTo>
                    <a:pt x="76" y="36"/>
                    <a:pt x="75" y="38"/>
                    <a:pt x="72" y="48"/>
                  </a:cubicBezTo>
                  <a:cubicBezTo>
                    <a:pt x="112" y="48"/>
                    <a:pt x="112" y="49"/>
                    <a:pt x="115" y="50"/>
                  </a:cubicBezTo>
                  <a:cubicBezTo>
                    <a:pt x="120" y="51"/>
                    <a:pt x="120" y="54"/>
                    <a:pt x="120" y="56"/>
                  </a:cubicBezTo>
                  <a:cubicBezTo>
                    <a:pt x="120" y="57"/>
                    <a:pt x="120" y="57"/>
                    <a:pt x="120" y="58"/>
                  </a:cubicBezTo>
                  <a:close/>
                </a:path>
              </a:pathLst>
            </a:custGeom>
            <a:ln>
              <a:solidFill>
                <a:schemeClr val="accent1"/>
              </a:solidFill>
            </a:ln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8" name="Freeform 83"/>
            <p:cNvSpPr>
              <a:spLocks noEditPoints="1"/>
            </p:cNvSpPr>
            <p:nvPr/>
          </p:nvSpPr>
          <p:spPr bwMode="auto">
            <a:xfrm>
              <a:off x="2474265" y="3867103"/>
              <a:ext cx="38287" cy="38287"/>
            </a:xfrm>
            <a:custGeom>
              <a:avLst/>
              <a:gdLst>
                <a:gd name="T0" fmla="*/ 6 w 12"/>
                <a:gd name="T1" fmla="*/ 0 h 12"/>
                <a:gd name="T2" fmla="*/ 0 w 12"/>
                <a:gd name="T3" fmla="*/ 6 h 12"/>
                <a:gd name="T4" fmla="*/ 6 w 12"/>
                <a:gd name="T5" fmla="*/ 12 h 12"/>
                <a:gd name="T6" fmla="*/ 12 w 12"/>
                <a:gd name="T7" fmla="*/ 6 h 12"/>
                <a:gd name="T8" fmla="*/ 6 w 12"/>
                <a:gd name="T9" fmla="*/ 0 h 12"/>
                <a:gd name="T10" fmla="*/ 6 w 12"/>
                <a:gd name="T11" fmla="*/ 8 h 12"/>
                <a:gd name="T12" fmla="*/ 4 w 12"/>
                <a:gd name="T13" fmla="*/ 6 h 12"/>
                <a:gd name="T14" fmla="*/ 6 w 12"/>
                <a:gd name="T15" fmla="*/ 4 h 12"/>
                <a:gd name="T16" fmla="*/ 8 w 12"/>
                <a:gd name="T17" fmla="*/ 6 h 12"/>
                <a:gd name="T18" fmla="*/ 6 w 12"/>
                <a:gd name="T1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9" y="12"/>
                    <a:pt x="12" y="9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lose/>
                  <a:moveTo>
                    <a:pt x="6" y="8"/>
                  </a:moveTo>
                  <a:cubicBezTo>
                    <a:pt x="5" y="8"/>
                    <a:pt x="4" y="7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7" y="4"/>
                    <a:pt x="8" y="5"/>
                    <a:pt x="8" y="6"/>
                  </a:cubicBezTo>
                  <a:cubicBezTo>
                    <a:pt x="8" y="7"/>
                    <a:pt x="7" y="8"/>
                    <a:pt x="6" y="8"/>
                  </a:cubicBezTo>
                  <a:close/>
                </a:path>
              </a:pathLst>
            </a:custGeom>
            <a:ln>
              <a:solidFill>
                <a:schemeClr val="accent1"/>
              </a:solidFill>
            </a:ln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sp>
        <p:nvSpPr>
          <p:cNvPr id="19" name="Text Box 2"/>
          <p:cNvSpPr txBox="1"/>
          <p:nvPr/>
        </p:nvSpPr>
        <p:spPr>
          <a:xfrm>
            <a:off x="457946" y="1211983"/>
            <a:ext cx="6750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vi-VN" sz="2400" u="sng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Ví dụ: </a:t>
            </a:r>
            <a:r>
              <a:rPr lang="vi-VN" sz="24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Tìm giá trị dòng điện I</a:t>
            </a:r>
            <a:endParaRPr lang="vi-VN" sz="2400" dirty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453" y="1858314"/>
            <a:ext cx="3837923" cy="2365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604" y="1878846"/>
            <a:ext cx="3714983" cy="226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1530455" y="1878846"/>
            <a:ext cx="1873087" cy="2345085"/>
          </a:xfrm>
          <a:prstGeom prst="rect">
            <a:avLst/>
          </a:prstGeom>
          <a:noFill/>
          <a:ln w="381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513604" y="1858314"/>
            <a:ext cx="1991032" cy="2365617"/>
          </a:xfrm>
          <a:prstGeom prst="rect">
            <a:avLst/>
          </a:prstGeom>
          <a:noFill/>
          <a:ln w="381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ight Arrow 1"/>
          <p:cNvSpPr/>
          <p:nvPr/>
        </p:nvSpPr>
        <p:spPr>
          <a:xfrm>
            <a:off x="5368376" y="2831690"/>
            <a:ext cx="634183" cy="3834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rved Right Arrow 2"/>
          <p:cNvSpPr/>
          <p:nvPr/>
        </p:nvSpPr>
        <p:spPr>
          <a:xfrm>
            <a:off x="7744288" y="2591901"/>
            <a:ext cx="1253613" cy="840658"/>
          </a:xfrm>
          <a:prstGeom prst="curv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 Box 2"/>
          <p:cNvSpPr txBox="1"/>
          <p:nvPr/>
        </p:nvSpPr>
        <p:spPr>
          <a:xfrm>
            <a:off x="457946" y="4427131"/>
            <a:ext cx="6750463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vi-VN" sz="24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Áp dụng định luật K2:</a:t>
            </a:r>
            <a:endParaRPr lang="vi-VN" sz="2400" dirty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6322090"/>
              </p:ext>
            </p:extLst>
          </p:nvPr>
        </p:nvGraphicFramePr>
        <p:xfrm>
          <a:off x="3768230" y="4574243"/>
          <a:ext cx="3650210" cy="419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4" name="Equation" r:id="rId5" imgW="1498320" imgH="177480" progId="Equation.3">
                  <p:embed/>
                </p:oleObj>
              </mc:Choice>
              <mc:Fallback>
                <p:oleObj name="Equation" r:id="rId5" imgW="1498320" imgH="177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68230" y="4574243"/>
                        <a:ext cx="3650210" cy="4198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3957489"/>
              </p:ext>
            </p:extLst>
          </p:nvPr>
        </p:nvGraphicFramePr>
        <p:xfrm>
          <a:off x="3833177" y="5179399"/>
          <a:ext cx="3098185" cy="847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5" name="Equation" r:id="rId7" imgW="1396800" imgH="393480" progId="Equation.3">
                  <p:embed/>
                </p:oleObj>
              </mc:Choice>
              <mc:Fallback>
                <p:oleObj name="Equation" r:id="rId7" imgW="1396800" imgH="393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3177" y="5179399"/>
                        <a:ext cx="3098185" cy="8471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794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7" grpId="0" animBg="1"/>
      <p:bldP spid="20" grpId="0" animBg="1"/>
      <p:bldP spid="20" grpId="1" animBg="1"/>
      <p:bldP spid="2" grpId="0" animBg="1"/>
      <p:bldP spid="3" grpId="0" animBg="1"/>
      <p:bldP spid="21" grpId="0"/>
    </p:bldLst>
  </p:timing>
</p:sld>
</file>

<file path=ppt/theme/theme1.xml><?xml version="1.0" encoding="utf-8"?>
<a:theme xmlns:a="http://schemas.openxmlformats.org/drawingml/2006/main" name="Office Theme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Custom 41">
      <a:majorFont>
        <a:latin typeface="Roboto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836</TotalTime>
  <Words>129</Words>
  <Application>Microsoft Office PowerPoint</Application>
  <PresentationFormat>Custom</PresentationFormat>
  <Paragraphs>29</Paragraphs>
  <Slides>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Office Theme</vt:lpstr>
      <vt:lpstr>Equation</vt:lpstr>
      <vt:lpstr>Visio</vt:lpstr>
      <vt:lpstr>Microsoft Equation 3.0</vt:lpstr>
      <vt:lpstr>PowerPoint Presentation</vt:lpstr>
      <vt:lpstr>      8. Bài tập ví dụ</vt:lpstr>
      <vt:lpstr>      6. Biến đổi tương đương điện trở            mắc hình tam giác sang sao  → Y</vt:lpstr>
      <vt:lpstr>      6. Biến đổi tương đương điện trở            mắc hình tam giác sang sao  → Y</vt:lpstr>
      <vt:lpstr>      7. Sự tương đương giữa            nguồn áp và nguồn dòng </vt:lpstr>
      <vt:lpstr>      7. Sự tương đương giữa            nguồn áp và nguồn dòng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ICONIC</dc:title>
  <dc:creator>Musedsmh</dc:creator>
  <cp:lastModifiedBy>Hieu</cp:lastModifiedBy>
  <cp:revision>221</cp:revision>
  <dcterms:created xsi:type="dcterms:W3CDTF">2017-01-10T11:09:00Z</dcterms:created>
  <dcterms:modified xsi:type="dcterms:W3CDTF">2021-02-13T23:13:38Z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1033-10.2.0.7646</vt:lpwstr>
  </property>
</Properties>
</file>