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62" r:id="rId5"/>
    <p:sldId id="263" r:id="rId6"/>
    <p:sldId id="264" r:id="rId7"/>
    <p:sldId id="265" r:id="rId8"/>
    <p:sldId id="270" r:id="rId9"/>
    <p:sldId id="272" r:id="rId10"/>
    <p:sldId id="273" r:id="rId11"/>
    <p:sldId id="274"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087"/>
            <a:ext cx="12192000" cy="6846914"/>
          </a:xfrm>
          <a:prstGeom prst="rect">
            <a:avLst/>
          </a:prstGeom>
        </p:spPr>
      </p:pic>
      <p:sp>
        <p:nvSpPr>
          <p:cNvPr id="2" name="Title 1"/>
          <p:cNvSpPr>
            <a:spLocks noGrp="1"/>
          </p:cNvSpPr>
          <p:nvPr>
            <p:ph type="title"/>
          </p:nvPr>
        </p:nvSpPr>
        <p:spPr>
          <a:xfrm>
            <a:off x="1109435" y="697367"/>
            <a:ext cx="10515600" cy="2852737"/>
          </a:xfrm>
        </p:spPr>
        <p:txBody>
          <a:bodyPr anchor="b"/>
          <a:lstStyle>
            <a:lvl1pPr>
              <a:lnSpc>
                <a:spcPct val="150000"/>
              </a:lnSpc>
              <a:defRPr sz="60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109435" y="3703865"/>
            <a:ext cx="10515600" cy="1500187"/>
          </a:xfrm>
        </p:spPr>
        <p:txBody>
          <a:bodyPr/>
          <a:lstStyle>
            <a:lvl1pPr marL="0" indent="0">
              <a:lnSpc>
                <a:spcPct val="150000"/>
              </a:lnSpc>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lnSpc>
                <a:spcPct val="150000"/>
              </a:lnSpc>
              <a:defRPr/>
            </a:lvl1pPr>
          </a:lstStyle>
          <a:p>
            <a:fld id="{6CE15EDC-7BAF-4C0E-B4D9-B73442E50708}" type="datetimeFigureOut">
              <a:rPr lang="en-US" smtClean="0"/>
            </a:fld>
            <a:endParaRPr lang="en-US"/>
          </a:p>
        </p:txBody>
      </p:sp>
      <p:sp>
        <p:nvSpPr>
          <p:cNvPr id="5" name="Footer Placeholder 4"/>
          <p:cNvSpPr>
            <a:spLocks noGrp="1"/>
          </p:cNvSpPr>
          <p:nvPr>
            <p:ph type="ftr" sz="quarter" idx="11"/>
          </p:nvPr>
        </p:nvSpPr>
        <p:spPr/>
        <p:txBody>
          <a:bodyPr/>
          <a:lstStyle>
            <a:lvl1pPr>
              <a:lnSpc>
                <a:spcPct val="150000"/>
              </a:lnSpc>
              <a:defRPr/>
            </a:lvl1pPr>
          </a:lstStyle>
          <a:p>
            <a:endParaRPr lang="en-US"/>
          </a:p>
        </p:txBody>
      </p:sp>
      <p:sp>
        <p:nvSpPr>
          <p:cNvPr id="6" name="Slide Number Placeholder 5"/>
          <p:cNvSpPr>
            <a:spLocks noGrp="1"/>
          </p:cNvSpPr>
          <p:nvPr>
            <p:ph type="sldNum" sz="quarter" idx="12"/>
          </p:nvPr>
        </p:nvSpPr>
        <p:spPr/>
        <p:txBody>
          <a:bodyPr/>
          <a:lstStyle>
            <a:lvl1pPr>
              <a:lnSpc>
                <a:spcPct val="150000"/>
              </a:lnSpc>
              <a:defRPr/>
            </a:lvl1pPr>
          </a:lstStyle>
          <a:p>
            <a:fld id="{D7ECCBF8-D90C-4BAF-ACA7-7544B03E8DC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CE15EDC-7BAF-4C0E-B4D9-B73442E507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CCBF8-D90C-4BAF-ACA7-7544B03E8DC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CE15EDC-7BAF-4C0E-B4D9-B73442E507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CCBF8-D90C-4BAF-ACA7-7544B03E8DC2}"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CE15EDC-7BAF-4C0E-B4D9-B73442E507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CCBF8-D90C-4BAF-ACA7-7544B03E8DC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lnSpc>
                <a:spcPct val="150000"/>
              </a:lnSpc>
              <a:defRPr sz="60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lnSpc>
                <a:spcPct val="150000"/>
              </a:lnSpc>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lnSpc>
                <a:spcPct val="150000"/>
              </a:lnSpc>
              <a:defRPr/>
            </a:lvl1pPr>
          </a:lstStyle>
          <a:p>
            <a:fld id="{6CE15EDC-7BAF-4C0E-B4D9-B73442E50708}" type="datetimeFigureOut">
              <a:rPr lang="en-US" smtClean="0"/>
            </a:fld>
            <a:endParaRPr lang="en-US"/>
          </a:p>
        </p:txBody>
      </p:sp>
      <p:sp>
        <p:nvSpPr>
          <p:cNvPr id="5" name="Footer Placeholder 4"/>
          <p:cNvSpPr>
            <a:spLocks noGrp="1"/>
          </p:cNvSpPr>
          <p:nvPr>
            <p:ph type="ftr" sz="quarter" idx="11"/>
          </p:nvPr>
        </p:nvSpPr>
        <p:spPr/>
        <p:txBody>
          <a:bodyPr/>
          <a:lstStyle>
            <a:lvl1pPr>
              <a:lnSpc>
                <a:spcPct val="150000"/>
              </a:lnSpc>
              <a:defRPr/>
            </a:lvl1pPr>
          </a:lstStyle>
          <a:p>
            <a:endParaRPr lang="en-US"/>
          </a:p>
        </p:txBody>
      </p:sp>
      <p:sp>
        <p:nvSpPr>
          <p:cNvPr id="6" name="Slide Number Placeholder 5"/>
          <p:cNvSpPr>
            <a:spLocks noGrp="1"/>
          </p:cNvSpPr>
          <p:nvPr>
            <p:ph type="sldNum" sz="quarter" idx="12"/>
          </p:nvPr>
        </p:nvSpPr>
        <p:spPr/>
        <p:txBody>
          <a:bodyPr/>
          <a:lstStyle>
            <a:lvl1pPr>
              <a:lnSpc>
                <a:spcPct val="150000"/>
              </a:lnSpc>
              <a:defRPr/>
            </a:lvl1pPr>
          </a:lstStyle>
          <a:p>
            <a:fld id="{D7ECCBF8-D90C-4BAF-ACA7-7544B03E8DC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CE15EDC-7BAF-4C0E-B4D9-B73442E507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ECCBF8-D90C-4BAF-ACA7-7544B03E8DC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CE15EDC-7BAF-4C0E-B4D9-B73442E5070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CCBF8-D90C-4BAF-ACA7-7544B03E8DC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CE15EDC-7BAF-4C0E-B4D9-B73442E5070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ECCBF8-D90C-4BAF-ACA7-7544B03E8DC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E15EDC-7BAF-4C0E-B4D9-B73442E5070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ECCBF8-D90C-4BAF-ACA7-7544B03E8DC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E15EDC-7BAF-4C0E-B4D9-B73442E5070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ECCBF8-D90C-4BAF-ACA7-7544B03E8DC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CE15EDC-7BAF-4C0E-B4D9-B73442E5070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CCBF8-D90C-4BAF-ACA7-7544B03E8DC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CE15EDC-7BAF-4C0E-B4D9-B73442E5070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ECCBF8-D90C-4BAF-ACA7-7544B03E8DC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15EDC-7BAF-4C0E-B4D9-B73442E5070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CCBF8-D90C-4BAF-ACA7-7544B03E8DC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375719" y="0"/>
            <a:ext cx="9144000" cy="2387600"/>
          </a:xfrm>
        </p:spPr>
        <p:txBody>
          <a:bodyPr>
            <a:normAutofit/>
          </a:bodyPr>
          <a:lstStyle/>
          <a:p>
            <a:pPr>
              <a:lnSpc>
                <a:spcPct val="150000"/>
              </a:lnSpc>
            </a:pPr>
            <a:r>
              <a:rPr lang="en-US" sz="4400" smtClean="0">
                <a:latin typeface="Times New Roman" panose="02020603050405020304" pitchFamily="18" charset="0"/>
                <a:cs typeface="Times New Roman" panose="02020603050405020304" pitchFamily="18" charset="0"/>
              </a:rPr>
              <a:t>ĐỀ TÀI : XÂY DỰNG ỨNG DỤNG QUẢN LÝ DANH BẠ</a:t>
            </a:r>
            <a:endParaRPr lang="en-US" sz="440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55588" y="4261065"/>
            <a:ext cx="10437341" cy="2098546"/>
          </a:xfrm>
        </p:spPr>
        <p:txBody>
          <a:bodyPr>
            <a:normAutofit/>
          </a:bodyPr>
          <a:lstStyle/>
          <a:p>
            <a:pPr algn="l"/>
            <a:r>
              <a:rPr lang="en-US" sz="2800" smtClean="0">
                <a:latin typeface="Times New Roman" panose="02020603050405020304" pitchFamily="18" charset="0"/>
                <a:cs typeface="Times New Roman" panose="02020603050405020304" pitchFamily="18" charset="0"/>
              </a:rPr>
              <a:t>GVHD : </a:t>
            </a:r>
            <a:r>
              <a:rPr lang="en-US" sz="2800" err="1" smtClean="0">
                <a:latin typeface="Times New Roman" panose="02020603050405020304" pitchFamily="18" charset="0"/>
                <a:cs typeface="Times New Roman" panose="02020603050405020304" pitchFamily="18" charset="0"/>
              </a:rPr>
              <a:t>Nguyễn</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Thế</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Hữu</a:t>
            </a:r>
            <a:endParaRPr lang="en-US" sz="2800" smtClean="0">
              <a:latin typeface="Times New Roman" panose="02020603050405020304" pitchFamily="18" charset="0"/>
              <a:cs typeface="Times New Roman" panose="02020603050405020304" pitchFamily="18" charset="0"/>
            </a:endParaRPr>
          </a:p>
          <a:p>
            <a:pPr algn="l"/>
            <a:r>
              <a:rPr lang="en-US" sz="2800" err="1" smtClean="0">
                <a:latin typeface="Times New Roman" panose="02020603050405020304" pitchFamily="18" charset="0"/>
                <a:cs typeface="Times New Roman" panose="02020603050405020304" pitchFamily="18" charset="0"/>
              </a:rPr>
              <a:t>Lớp</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học</a:t>
            </a:r>
            <a:r>
              <a:rPr lang="en-US" sz="2800" smtClean="0">
                <a:latin typeface="Times New Roman" panose="02020603050405020304" pitchFamily="18" charset="0"/>
                <a:cs typeface="Times New Roman" panose="02020603050405020304" pitchFamily="18" charset="0"/>
              </a:rPr>
              <a:t> </a:t>
            </a:r>
            <a:r>
              <a:rPr lang="en-US" sz="2800" err="1" smtClean="0">
                <a:latin typeface="Times New Roman" panose="02020603050405020304" pitchFamily="18" charset="0"/>
                <a:cs typeface="Times New Roman" panose="02020603050405020304" pitchFamily="18" charset="0"/>
              </a:rPr>
              <a:t>phần</a:t>
            </a:r>
            <a:r>
              <a:rPr lang="en-US" sz="2800" smtClean="0">
                <a:latin typeface="Times New Roman" panose="02020603050405020304" pitchFamily="18" charset="0"/>
                <a:cs typeface="Times New Roman" panose="02020603050405020304" pitchFamily="18" charset="0"/>
              </a:rPr>
              <a:t> : 12DHTH01</a:t>
            </a: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109345" y="697230"/>
            <a:ext cx="10515600" cy="746125"/>
          </a:xfrm>
        </p:spPr>
        <p:txBody>
          <a:bodyPr>
            <a:normAutofit fontScale="90000"/>
          </a:bodyPr>
          <a:p>
            <a:pPr algn="ctr"/>
            <a:r>
              <a:rPr lang="vi-VN" altLang="en-US" sz="3330" b="1"/>
              <a:t>Trang tạo mới liên hệ</a:t>
            </a:r>
            <a:endParaRPr lang="vi-VN" altLang="en-US" sz="3330" b="1"/>
          </a:p>
        </p:txBody>
      </p:sp>
      <p:pic>
        <p:nvPicPr>
          <p:cNvPr id="6" name="Picture 6"/>
          <p:cNvPicPr>
            <a:picLocks noChangeAspect="1"/>
          </p:cNvPicPr>
          <p:nvPr/>
        </p:nvPicPr>
        <p:blipFill>
          <a:blip r:embed="rId1"/>
          <a:stretch>
            <a:fillRect/>
          </a:stretch>
        </p:blipFill>
        <p:spPr>
          <a:xfrm>
            <a:off x="2689225" y="1443355"/>
            <a:ext cx="7356475" cy="50552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856690" y="617108"/>
            <a:ext cx="10515600" cy="732439"/>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150000"/>
              </a:lnSpc>
              <a:spcBef>
                <a:spcPct val="0"/>
              </a:spcBef>
              <a:buNone/>
              <a:defRPr sz="6000" kern="1200">
                <a:solidFill>
                  <a:schemeClr val="tx1"/>
                </a:solidFill>
                <a:latin typeface="Times New Roman" panose="02020603050405020304" pitchFamily="18" charset="0"/>
                <a:ea typeface="+mj-ea"/>
                <a:cs typeface="Times New Roman" panose="02020603050405020304" pitchFamily="18" charset="0"/>
              </a:defRPr>
            </a:lvl1pPr>
          </a:lstStyle>
          <a:p>
            <a:r>
              <a:rPr lang="en-US" sz="3200" b="1" err="1" smtClean="0"/>
              <a:t>Nhập</a:t>
            </a:r>
            <a:r>
              <a:rPr lang="en-US" sz="3200" b="1" smtClean="0"/>
              <a:t> </a:t>
            </a:r>
            <a:r>
              <a:rPr lang="en-US" sz="3200" b="1" err="1" smtClean="0"/>
              <a:t>xuất</a:t>
            </a:r>
            <a:r>
              <a:rPr lang="en-US" sz="3200" b="1" smtClean="0"/>
              <a:t> </a:t>
            </a:r>
            <a:r>
              <a:rPr lang="en-US" sz="3200" b="1" err="1" smtClean="0"/>
              <a:t>theo</a:t>
            </a:r>
            <a:r>
              <a:rPr lang="en-US" sz="3200" b="1" smtClean="0"/>
              <a:t> </a:t>
            </a:r>
            <a:r>
              <a:rPr lang="en-US" sz="3200" b="1" err="1" smtClean="0"/>
              <a:t>dạng</a:t>
            </a:r>
            <a:r>
              <a:rPr lang="en-US" sz="3200" b="1" smtClean="0"/>
              <a:t> Excel</a:t>
            </a:r>
            <a:endParaRPr lang="en-US" sz="3200" b="1"/>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1865" y="1349547"/>
            <a:ext cx="5951800" cy="4381002"/>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793" y="1906452"/>
            <a:ext cx="5751262" cy="43005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090295" y="942975"/>
            <a:ext cx="10515600" cy="2189480"/>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6000" kern="1200">
                <a:solidFill>
                  <a:schemeClr val="tx1"/>
                </a:solidFill>
                <a:latin typeface="Times New Roman" panose="02020603050405020304" pitchFamily="18" charset="0"/>
                <a:ea typeface="+mj-ea"/>
                <a:cs typeface="Times New Roman" panose="02020603050405020304" pitchFamily="18" charset="0"/>
              </a:defRPr>
            </a:lvl1pPr>
          </a:lstStyle>
          <a:p>
            <a:pPr algn="ctr"/>
            <a:endParaRPr lang="en-US" b="1" smtClean="0"/>
          </a:p>
        </p:txBody>
      </p:sp>
      <p:sp>
        <p:nvSpPr>
          <p:cNvPr id="2" name="Text Box 1"/>
          <p:cNvSpPr txBox="1"/>
          <p:nvPr/>
        </p:nvSpPr>
        <p:spPr>
          <a:xfrm>
            <a:off x="2941320" y="2604770"/>
            <a:ext cx="6096000" cy="1168400"/>
          </a:xfrm>
          <a:prstGeom prst="rect">
            <a:avLst/>
          </a:prstGeom>
          <a:noFill/>
        </p:spPr>
        <p:txBody>
          <a:bodyPr wrap="square" rtlCol="0">
            <a:spAutoFit/>
          </a:bodyPr>
          <a:p>
            <a:pPr algn="ctr"/>
            <a:r>
              <a:rPr lang="en-US" sz="7000" b="1" smtClean="0">
                <a:sym typeface="+mn-ea"/>
              </a:rPr>
              <a:t>Demo</a:t>
            </a:r>
            <a:endParaRPr lang="en-US" sz="7000" b="1"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212125" y="538120"/>
            <a:ext cx="10515600" cy="1325563"/>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150000"/>
              </a:lnSpc>
              <a:spcBef>
                <a:spcPct val="0"/>
              </a:spcBef>
              <a:buNone/>
              <a:defRPr sz="6000" kern="1200">
                <a:solidFill>
                  <a:schemeClr val="tx1"/>
                </a:solidFill>
                <a:latin typeface="Times New Roman" panose="02020603050405020304" pitchFamily="18" charset="0"/>
                <a:ea typeface="+mj-ea"/>
                <a:cs typeface="Times New Roman" panose="02020603050405020304" pitchFamily="18" charset="0"/>
              </a:defRPr>
            </a:lvl1pPr>
          </a:lstStyle>
          <a:p>
            <a:r>
              <a:rPr lang="en-US" smtClean="0"/>
              <a:t>MỨC ĐỘ HOÀN THÀNH</a:t>
            </a:r>
            <a:endParaRPr lang="en-US"/>
          </a:p>
        </p:txBody>
      </p:sp>
      <p:graphicFrame>
        <p:nvGraphicFramePr>
          <p:cNvPr id="7" name="Content Placeholder 3"/>
          <p:cNvGraphicFramePr/>
          <p:nvPr/>
        </p:nvGraphicFramePr>
        <p:xfrm>
          <a:off x="1348944" y="2039807"/>
          <a:ext cx="8363464" cy="2960560"/>
        </p:xfrm>
        <a:graphic>
          <a:graphicData uri="http://schemas.openxmlformats.org/drawingml/2006/table">
            <a:tbl>
              <a:tblPr firstRow="1" bandRow="1">
                <a:tableStyleId>{5C22544A-7EE6-4342-B048-85BDC9FD1C3A}</a:tableStyleId>
              </a:tblPr>
              <a:tblGrid>
                <a:gridCol w="782920"/>
                <a:gridCol w="1917560"/>
                <a:gridCol w="2738824"/>
                <a:gridCol w="2924160"/>
              </a:tblGrid>
              <a:tr h="592112">
                <a:tc>
                  <a:txBody>
                    <a:bodyPr/>
                    <a:lstStyle/>
                    <a:p>
                      <a:pPr algn="ctr"/>
                      <a:r>
                        <a:rPr lang="en-US" smtClean="0">
                          <a:solidFill>
                            <a:schemeClr val="tx1"/>
                          </a:solidFill>
                        </a:rPr>
                        <a:t>STT</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mtClean="0">
                          <a:solidFill>
                            <a:schemeClr val="tx1"/>
                          </a:solidFill>
                        </a:rPr>
                        <a:t>MSSV</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err="1" smtClean="0">
                          <a:solidFill>
                            <a:schemeClr val="tx1"/>
                          </a:solidFill>
                        </a:rPr>
                        <a:t>Họ</a:t>
                      </a:r>
                      <a:r>
                        <a:rPr lang="en-US" baseline="0" smtClean="0">
                          <a:solidFill>
                            <a:schemeClr val="tx1"/>
                          </a:solidFill>
                        </a:rPr>
                        <a:t> </a:t>
                      </a:r>
                      <a:r>
                        <a:rPr lang="en-US" baseline="0" err="1" smtClean="0">
                          <a:solidFill>
                            <a:schemeClr val="tx1"/>
                          </a:solidFill>
                        </a:rPr>
                        <a:t>tên</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err="1" smtClean="0">
                          <a:solidFill>
                            <a:schemeClr val="tx1"/>
                          </a:solidFill>
                        </a:rPr>
                        <a:t>Mức</a:t>
                      </a:r>
                      <a:r>
                        <a:rPr lang="en-US" baseline="0" smtClean="0">
                          <a:solidFill>
                            <a:schemeClr val="tx1"/>
                          </a:solidFill>
                        </a:rPr>
                        <a:t> </a:t>
                      </a:r>
                      <a:r>
                        <a:rPr lang="en-US" baseline="0" err="1" smtClean="0">
                          <a:solidFill>
                            <a:schemeClr val="tx1"/>
                          </a:solidFill>
                        </a:rPr>
                        <a:t>độ</a:t>
                      </a:r>
                      <a:r>
                        <a:rPr lang="en-US" baseline="0" smtClean="0">
                          <a:solidFill>
                            <a:schemeClr val="tx1"/>
                          </a:solidFill>
                        </a:rPr>
                        <a:t> </a:t>
                      </a:r>
                      <a:r>
                        <a:rPr lang="en-US" baseline="0" err="1" smtClean="0">
                          <a:solidFill>
                            <a:schemeClr val="tx1"/>
                          </a:solidFill>
                        </a:rPr>
                        <a:t>hoàn</a:t>
                      </a:r>
                      <a:r>
                        <a:rPr lang="en-US" baseline="0" smtClean="0">
                          <a:solidFill>
                            <a:schemeClr val="tx1"/>
                          </a:solidFill>
                        </a:rPr>
                        <a:t> </a:t>
                      </a:r>
                      <a:r>
                        <a:rPr lang="en-US" baseline="0" err="1" smtClean="0">
                          <a:solidFill>
                            <a:schemeClr val="tx1"/>
                          </a:solidFill>
                        </a:rPr>
                        <a:t>thành</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592112">
                <a:tc>
                  <a:txBody>
                    <a:bodyPr/>
                    <a:lstStyle/>
                    <a:p>
                      <a:pPr algn="ctr"/>
                      <a:r>
                        <a:rPr lang="en-US" smtClean="0">
                          <a:solidFill>
                            <a:schemeClr val="tx1"/>
                          </a:solidFill>
                        </a:rPr>
                        <a:t>1</a:t>
                      </a:r>
                      <a:endParaRPr lang="en-US"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mtClean="0">
                          <a:solidFill>
                            <a:schemeClr val="tx1"/>
                          </a:solidFill>
                        </a:rPr>
                        <a:t>2001215815</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err="1" smtClean="0">
                          <a:solidFill>
                            <a:schemeClr val="tx1"/>
                          </a:solidFill>
                        </a:rPr>
                        <a:t>Lê</a:t>
                      </a:r>
                      <a:r>
                        <a:rPr lang="en-US" baseline="0" smtClean="0">
                          <a:solidFill>
                            <a:schemeClr val="tx1"/>
                          </a:solidFill>
                        </a:rPr>
                        <a:t> </a:t>
                      </a:r>
                      <a:r>
                        <a:rPr lang="en-US" baseline="0" err="1" smtClean="0">
                          <a:solidFill>
                            <a:schemeClr val="tx1"/>
                          </a:solidFill>
                        </a:rPr>
                        <a:t>Văn</a:t>
                      </a:r>
                      <a:r>
                        <a:rPr lang="en-US" baseline="0" smtClean="0">
                          <a:solidFill>
                            <a:schemeClr val="tx1"/>
                          </a:solidFill>
                        </a:rPr>
                        <a:t> </a:t>
                      </a:r>
                      <a:r>
                        <a:rPr lang="en-US" baseline="0" err="1" smtClean="0">
                          <a:solidFill>
                            <a:schemeClr val="tx1"/>
                          </a:solidFill>
                        </a:rPr>
                        <a:t>Huy</a:t>
                      </a:r>
                      <a:endParaRPr lang="en-US" baseline="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mtClean="0">
                          <a:solidFill>
                            <a:schemeClr val="tx1"/>
                          </a:solidFill>
                        </a:rPr>
                        <a:t>100%</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92112">
                <a:tc>
                  <a:txBody>
                    <a:bodyPr/>
                    <a:lstStyle/>
                    <a:p>
                      <a:pPr algn="ctr"/>
                      <a:r>
                        <a:rPr lang="en-US" smtClean="0">
                          <a:solidFill>
                            <a:schemeClr val="tx1"/>
                          </a:solidFill>
                        </a:rPr>
                        <a:t>2</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mtClean="0">
                          <a:solidFill>
                            <a:schemeClr val="tx1"/>
                          </a:solidFill>
                        </a:rPr>
                        <a:t>2001215866</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err="1" smtClean="0">
                          <a:solidFill>
                            <a:schemeClr val="tx1"/>
                          </a:solidFill>
                        </a:rPr>
                        <a:t>Lê</a:t>
                      </a:r>
                      <a:r>
                        <a:rPr lang="en-US" baseline="0" smtClean="0">
                          <a:solidFill>
                            <a:schemeClr val="tx1"/>
                          </a:solidFill>
                        </a:rPr>
                        <a:t> Gia </a:t>
                      </a:r>
                      <a:r>
                        <a:rPr lang="en-US" baseline="0" err="1" smtClean="0">
                          <a:solidFill>
                            <a:schemeClr val="tx1"/>
                          </a:solidFill>
                        </a:rPr>
                        <a:t>Khánh</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mtClean="0">
                          <a:solidFill>
                            <a:schemeClr val="tx1"/>
                          </a:solidFill>
                        </a:rPr>
                        <a:t>100%</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92112">
                <a:tc>
                  <a:txBody>
                    <a:bodyPr/>
                    <a:lstStyle/>
                    <a:p>
                      <a:pPr algn="ctr"/>
                      <a:r>
                        <a:rPr lang="en-US" smtClean="0">
                          <a:solidFill>
                            <a:schemeClr val="tx1"/>
                          </a:solidFill>
                        </a:rPr>
                        <a:t>3</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mtClean="0">
                          <a:solidFill>
                            <a:schemeClr val="tx1"/>
                          </a:solidFill>
                        </a:rPr>
                        <a:t>2001215866</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err="1" smtClean="0">
                          <a:solidFill>
                            <a:schemeClr val="tx1"/>
                          </a:solidFill>
                        </a:rPr>
                        <a:t>Trần</a:t>
                      </a:r>
                      <a:r>
                        <a:rPr lang="en-US" baseline="0" smtClean="0">
                          <a:solidFill>
                            <a:schemeClr val="tx1"/>
                          </a:solidFill>
                        </a:rPr>
                        <a:t> </a:t>
                      </a:r>
                      <a:r>
                        <a:rPr lang="en-US" baseline="0" err="1" smtClean="0">
                          <a:solidFill>
                            <a:schemeClr val="tx1"/>
                          </a:solidFill>
                        </a:rPr>
                        <a:t>Giản</a:t>
                      </a:r>
                      <a:r>
                        <a:rPr lang="en-US" baseline="0" smtClean="0">
                          <a:solidFill>
                            <a:schemeClr val="tx1"/>
                          </a:solidFill>
                        </a:rPr>
                        <a:t> </a:t>
                      </a:r>
                      <a:r>
                        <a:rPr lang="en-US" baseline="0" err="1" smtClean="0">
                          <a:solidFill>
                            <a:schemeClr val="tx1"/>
                          </a:solidFill>
                        </a:rPr>
                        <a:t>Mỹ</a:t>
                      </a:r>
                      <a:r>
                        <a:rPr lang="en-US" baseline="0" smtClean="0">
                          <a:solidFill>
                            <a:schemeClr val="tx1"/>
                          </a:solidFill>
                        </a:rPr>
                        <a:t> </a:t>
                      </a:r>
                      <a:r>
                        <a:rPr lang="en-US" baseline="0" err="1" smtClean="0">
                          <a:solidFill>
                            <a:schemeClr val="tx1"/>
                          </a:solidFill>
                        </a:rPr>
                        <a:t>Ngọc</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mtClean="0">
                          <a:solidFill>
                            <a:schemeClr val="tx1"/>
                          </a:solidFill>
                        </a:rPr>
                        <a:t>100%</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592112">
                <a:tc>
                  <a:txBody>
                    <a:bodyPr/>
                    <a:lstStyle/>
                    <a:p>
                      <a:pPr algn="ctr"/>
                      <a:r>
                        <a:rPr lang="en-US" smtClean="0">
                          <a:solidFill>
                            <a:schemeClr val="tx1"/>
                          </a:solidFill>
                        </a:rPr>
                        <a:t>4</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mtClean="0">
                          <a:solidFill>
                            <a:schemeClr val="tx1"/>
                          </a:solidFill>
                        </a:rPr>
                        <a:t>2001215810</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err="1" smtClean="0">
                          <a:solidFill>
                            <a:schemeClr val="tx1"/>
                          </a:solidFill>
                        </a:rPr>
                        <a:t>Đặng</a:t>
                      </a:r>
                      <a:r>
                        <a:rPr lang="en-US" baseline="0" smtClean="0">
                          <a:solidFill>
                            <a:schemeClr val="tx1"/>
                          </a:solidFill>
                        </a:rPr>
                        <a:t> </a:t>
                      </a:r>
                      <a:r>
                        <a:rPr lang="en-US" baseline="0" err="1" smtClean="0">
                          <a:solidFill>
                            <a:schemeClr val="tx1"/>
                          </a:solidFill>
                        </a:rPr>
                        <a:t>Quốc</a:t>
                      </a:r>
                      <a:r>
                        <a:rPr lang="en-US" baseline="0" smtClean="0">
                          <a:solidFill>
                            <a:schemeClr val="tx1"/>
                          </a:solidFill>
                        </a:rPr>
                        <a:t> </a:t>
                      </a:r>
                      <a:r>
                        <a:rPr lang="en-US" baseline="0" err="1" smtClean="0">
                          <a:solidFill>
                            <a:schemeClr val="tx1"/>
                          </a:solidFill>
                        </a:rPr>
                        <a:t>Huy</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mtClean="0">
                          <a:solidFill>
                            <a:schemeClr val="tx1"/>
                          </a:solidFill>
                        </a:rPr>
                        <a:t>100%</a:t>
                      </a:r>
                      <a:endParaRPr 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1778121" y="1987567"/>
            <a:ext cx="9986318" cy="4351338"/>
          </a:xfrm>
          <a:prstGeom prst="rect">
            <a:avLst/>
          </a:prstGeom>
        </p:spPr>
        <p:txBody>
          <a:bodyPr vert="horz" lIns="91440" tIns="45720" rIns="91440" bIns="45720" rtlCol="0">
            <a:normAutofit/>
          </a:bodyPr>
          <a:lstStyle>
            <a:lvl1pPr marL="0" indent="0" algn="ctr" defTabSz="914400" rtl="0" eaLnBrk="1" latinLnBrk="0" hangingPunct="1">
              <a:lnSpc>
                <a:spcPct val="15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28750" lvl="2" indent="-514350" algn="just">
              <a:lnSpc>
                <a:spcPct val="150000"/>
              </a:lnSpc>
              <a:buFont typeface="Arial" panose="020B0604020202020204" pitchFamily="34" charset="0"/>
              <a:buAutoNum type="arabicPeriod"/>
            </a:pPr>
            <a:r>
              <a:rPr lang="en-US" sz="3600" err="1" smtClean="0">
                <a:latin typeface="Times New Roman" panose="02020603050405020304" pitchFamily="18" charset="0"/>
                <a:cs typeface="Times New Roman" panose="02020603050405020304" pitchFamily="18" charset="0"/>
              </a:rPr>
              <a:t>Giới</a:t>
            </a:r>
            <a:r>
              <a:rPr lang="en-US" sz="3600" smtClean="0">
                <a:latin typeface="Times New Roman" panose="02020603050405020304" pitchFamily="18" charset="0"/>
                <a:cs typeface="Times New Roman" panose="02020603050405020304" pitchFamily="18" charset="0"/>
              </a:rPr>
              <a:t> </a:t>
            </a:r>
            <a:r>
              <a:rPr lang="en-US" sz="3600" err="1" smtClean="0">
                <a:latin typeface="Times New Roman" panose="02020603050405020304" pitchFamily="18" charset="0"/>
                <a:cs typeface="Times New Roman" panose="02020603050405020304" pitchFamily="18" charset="0"/>
              </a:rPr>
              <a:t>thiệu</a:t>
            </a:r>
            <a:r>
              <a:rPr lang="en-US" sz="3600" smtClean="0">
                <a:latin typeface="Times New Roman" panose="02020603050405020304" pitchFamily="18" charset="0"/>
                <a:cs typeface="Times New Roman" panose="02020603050405020304" pitchFamily="18" charset="0"/>
              </a:rPr>
              <a:t> </a:t>
            </a:r>
            <a:r>
              <a:rPr lang="en-US" sz="3600" err="1" smtClean="0">
                <a:latin typeface="Times New Roman" panose="02020603050405020304" pitchFamily="18" charset="0"/>
                <a:cs typeface="Times New Roman" panose="02020603050405020304" pitchFamily="18" charset="0"/>
              </a:rPr>
              <a:t>đề</a:t>
            </a:r>
            <a:r>
              <a:rPr lang="en-US" sz="3600" smtClean="0">
                <a:latin typeface="Times New Roman" panose="02020603050405020304" pitchFamily="18" charset="0"/>
                <a:cs typeface="Times New Roman" panose="02020603050405020304" pitchFamily="18" charset="0"/>
              </a:rPr>
              <a:t> </a:t>
            </a:r>
            <a:r>
              <a:rPr lang="en-US" sz="3600" err="1" smtClean="0">
                <a:latin typeface="Times New Roman" panose="02020603050405020304" pitchFamily="18" charset="0"/>
                <a:cs typeface="Times New Roman" panose="02020603050405020304" pitchFamily="18" charset="0"/>
              </a:rPr>
              <a:t>tài</a:t>
            </a:r>
            <a:endParaRPr lang="en-US" sz="3600" smtClean="0">
              <a:latin typeface="Times New Roman" panose="02020603050405020304" pitchFamily="18" charset="0"/>
              <a:cs typeface="Times New Roman" panose="02020603050405020304" pitchFamily="18" charset="0"/>
            </a:endParaRPr>
          </a:p>
          <a:p>
            <a:pPr marL="1428750" lvl="2" indent="-514350" algn="just">
              <a:lnSpc>
                <a:spcPct val="150000"/>
              </a:lnSpc>
              <a:buFont typeface="Arial" panose="020B0604020202020204" pitchFamily="34" charset="0"/>
              <a:buAutoNum type="arabicPeriod"/>
            </a:pPr>
            <a:r>
              <a:rPr lang="en-US" sz="3600" smtClean="0">
                <a:latin typeface="Times New Roman" panose="02020603050405020304" pitchFamily="18" charset="0"/>
                <a:cs typeface="Times New Roman" panose="02020603050405020304" pitchFamily="18" charset="0"/>
              </a:rPr>
              <a:t>Database Diagrams</a:t>
            </a:r>
            <a:endParaRPr lang="en-US" sz="3600" smtClean="0">
              <a:latin typeface="Times New Roman" panose="02020603050405020304" pitchFamily="18" charset="0"/>
              <a:cs typeface="Times New Roman" panose="02020603050405020304" pitchFamily="18" charset="0"/>
            </a:endParaRPr>
          </a:p>
          <a:p>
            <a:pPr marL="1428750" lvl="2" indent="-514350" algn="just">
              <a:lnSpc>
                <a:spcPct val="150000"/>
              </a:lnSpc>
              <a:buFont typeface="Arial" panose="020B0604020202020204" pitchFamily="34" charset="0"/>
              <a:buAutoNum type="arabicPeriod"/>
            </a:pPr>
            <a:r>
              <a:rPr lang="en-US" sz="3600" err="1" smtClean="0">
                <a:latin typeface="Times New Roman" panose="02020603050405020304" pitchFamily="18" charset="0"/>
                <a:cs typeface="Times New Roman" panose="02020603050405020304" pitchFamily="18" charset="0"/>
              </a:rPr>
              <a:t>Các</a:t>
            </a:r>
            <a:r>
              <a:rPr lang="en-US" sz="3600" smtClean="0">
                <a:latin typeface="Times New Roman" panose="02020603050405020304" pitchFamily="18" charset="0"/>
                <a:cs typeface="Times New Roman" panose="02020603050405020304" pitchFamily="18" charset="0"/>
              </a:rPr>
              <a:t> </a:t>
            </a:r>
            <a:r>
              <a:rPr lang="en-US" sz="3600" err="1" smtClean="0">
                <a:latin typeface="Times New Roman" panose="02020603050405020304" pitchFamily="18" charset="0"/>
                <a:cs typeface="Times New Roman" panose="02020603050405020304" pitchFamily="18" charset="0"/>
              </a:rPr>
              <a:t>chức</a:t>
            </a:r>
            <a:r>
              <a:rPr lang="en-US" sz="3600" smtClean="0">
                <a:latin typeface="Times New Roman" panose="02020603050405020304" pitchFamily="18" charset="0"/>
                <a:cs typeface="Times New Roman" panose="02020603050405020304" pitchFamily="18" charset="0"/>
              </a:rPr>
              <a:t> </a:t>
            </a:r>
            <a:r>
              <a:rPr lang="en-US" sz="3600" err="1" smtClean="0">
                <a:latin typeface="Times New Roman" panose="02020603050405020304" pitchFamily="18" charset="0"/>
                <a:cs typeface="Times New Roman" panose="02020603050405020304" pitchFamily="18" charset="0"/>
              </a:rPr>
              <a:t>năng</a:t>
            </a:r>
            <a:r>
              <a:rPr lang="en-US" sz="3600" smtClean="0">
                <a:latin typeface="Times New Roman" panose="02020603050405020304" pitchFamily="18" charset="0"/>
                <a:cs typeface="Times New Roman" panose="02020603050405020304" pitchFamily="18" charset="0"/>
              </a:rPr>
              <a:t> </a:t>
            </a:r>
            <a:r>
              <a:rPr lang="en-US" sz="3600" err="1" smtClean="0">
                <a:latin typeface="Times New Roman" panose="02020603050405020304" pitchFamily="18" charset="0"/>
                <a:cs typeface="Times New Roman" panose="02020603050405020304" pitchFamily="18" charset="0"/>
              </a:rPr>
              <a:t>của</a:t>
            </a:r>
            <a:r>
              <a:rPr lang="en-US" sz="3600" smtClean="0">
                <a:latin typeface="Times New Roman" panose="02020603050405020304" pitchFamily="18" charset="0"/>
                <a:cs typeface="Times New Roman" panose="02020603050405020304" pitchFamily="18" charset="0"/>
              </a:rPr>
              <a:t> </a:t>
            </a:r>
            <a:r>
              <a:rPr lang="en-US" sz="3600" err="1" smtClean="0">
                <a:latin typeface="Times New Roman" panose="02020603050405020304" pitchFamily="18" charset="0"/>
                <a:cs typeface="Times New Roman" panose="02020603050405020304" pitchFamily="18" charset="0"/>
              </a:rPr>
              <a:t>phần</a:t>
            </a:r>
            <a:r>
              <a:rPr lang="en-US" sz="3600" smtClean="0">
                <a:latin typeface="Times New Roman" panose="02020603050405020304" pitchFamily="18" charset="0"/>
                <a:cs typeface="Times New Roman" panose="02020603050405020304" pitchFamily="18" charset="0"/>
              </a:rPr>
              <a:t> </a:t>
            </a:r>
            <a:r>
              <a:rPr lang="en-US" sz="3600" err="1" smtClean="0">
                <a:latin typeface="Times New Roman" panose="02020603050405020304" pitchFamily="18" charset="0"/>
                <a:cs typeface="Times New Roman" panose="02020603050405020304" pitchFamily="18" charset="0"/>
              </a:rPr>
              <a:t>mềm</a:t>
            </a:r>
            <a:endParaRPr lang="en-US" sz="3600" smtClean="0">
              <a:latin typeface="Times New Roman" panose="02020603050405020304" pitchFamily="18" charset="0"/>
              <a:cs typeface="Times New Roman" panose="02020603050405020304" pitchFamily="18" charset="0"/>
            </a:endParaRPr>
          </a:p>
          <a:p>
            <a:pPr marL="1428750" lvl="2" indent="-514350" algn="just">
              <a:lnSpc>
                <a:spcPct val="150000"/>
              </a:lnSpc>
              <a:buFont typeface="Arial" panose="020B0604020202020204" pitchFamily="34" charset="0"/>
              <a:buAutoNum type="arabicPeriod"/>
            </a:pPr>
            <a:r>
              <a:rPr lang="en-US" sz="3600" smtClean="0">
                <a:latin typeface="Times New Roman" panose="02020603050405020304" pitchFamily="18" charset="0"/>
                <a:cs typeface="Times New Roman" panose="02020603050405020304" pitchFamily="18" charset="0"/>
              </a:rPr>
              <a:t>Demo</a:t>
            </a:r>
            <a:endParaRPr lang="en-US" sz="3600">
              <a:latin typeface="Times New Roman" panose="02020603050405020304" pitchFamily="18" charset="0"/>
              <a:cs typeface="Times New Roman" panose="02020603050405020304" pitchFamily="18" charset="0"/>
            </a:endParaRPr>
          </a:p>
        </p:txBody>
      </p:sp>
      <p:sp>
        <p:nvSpPr>
          <p:cNvPr id="5" name="Title 3"/>
          <p:cNvSpPr txBox="1"/>
          <p:nvPr/>
        </p:nvSpPr>
        <p:spPr>
          <a:xfrm>
            <a:off x="978656" y="546117"/>
            <a:ext cx="9986318" cy="1325563"/>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150000"/>
              </a:lnSpc>
              <a:spcBef>
                <a:spcPct val="0"/>
              </a:spcBef>
              <a:buNone/>
              <a:defRPr sz="6000" kern="1200">
                <a:solidFill>
                  <a:schemeClr val="tx1"/>
                </a:solidFill>
                <a:latin typeface="Times New Roman" panose="02020603050405020304" pitchFamily="18" charset="0"/>
                <a:ea typeface="+mj-ea"/>
                <a:cs typeface="Times New Roman" panose="02020603050405020304" pitchFamily="18" charset="0"/>
              </a:defRPr>
            </a:lvl1pPr>
          </a:lstStyle>
          <a:p>
            <a:r>
              <a:rPr lang="en-US" smtClean="0"/>
              <a:t>MỤC LỤC ĐỀ TÀI</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536574" y="214184"/>
            <a:ext cx="10515600" cy="1325563"/>
          </a:xfrm>
          <a:prstGeom prst="rect">
            <a:avLst/>
          </a:prstGeom>
        </p:spPr>
        <p:txBody>
          <a:bodyPr vert="horz" lIns="91440" tIns="45720" rIns="91440" bIns="45720" rtlCol="0" anchor="b">
            <a:normAutofit/>
          </a:bodyPr>
          <a:lstStyle>
            <a:lvl1pPr algn="ctr" defTabSz="914400" rtl="0" eaLnBrk="1" latinLnBrk="0" hangingPunct="1">
              <a:lnSpc>
                <a:spcPct val="150000"/>
              </a:lnSpc>
              <a:spcBef>
                <a:spcPct val="0"/>
              </a:spcBef>
              <a:buNone/>
              <a:defRPr sz="6000" kern="1200">
                <a:solidFill>
                  <a:schemeClr val="tx1"/>
                </a:solidFill>
                <a:latin typeface="Times New Roman" panose="02020603050405020304" pitchFamily="18" charset="0"/>
                <a:ea typeface="+mj-ea"/>
                <a:cs typeface="Times New Roman" panose="02020603050405020304" pitchFamily="18" charset="0"/>
              </a:defRPr>
            </a:lvl1pPr>
          </a:lstStyle>
          <a:p>
            <a:r>
              <a:rPr lang="en-US" sz="3200" b="1" smtClean="0"/>
              <a:t>GIỚI THIỆU ĐỀ TÀI</a:t>
            </a:r>
            <a:endParaRPr lang="en-US" sz="3200" b="1"/>
          </a:p>
        </p:txBody>
      </p:sp>
      <p:sp>
        <p:nvSpPr>
          <p:cNvPr id="5" name="Content Placeholder 2"/>
          <p:cNvSpPr txBox="1"/>
          <p:nvPr/>
        </p:nvSpPr>
        <p:spPr>
          <a:xfrm>
            <a:off x="2368550" y="1539875"/>
            <a:ext cx="7003415" cy="4177030"/>
          </a:xfrm>
          <a:prstGeom prst="rect">
            <a:avLst/>
          </a:prstGeom>
        </p:spPr>
        <p:txBody>
          <a:bodyPr vert="horz" lIns="91440" tIns="45720" rIns="91440" bIns="45720" rtlCol="0"/>
          <a:lstStyle>
            <a:lvl1pPr marL="0" indent="0" algn="ctr" defTabSz="914400" rtl="0" eaLnBrk="1" latinLnBrk="0" hangingPunct="1">
              <a:lnSpc>
                <a:spcPct val="15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60000"/>
              </a:lnSpc>
            </a:pPr>
            <a:r>
              <a:rPr lang="en-US" sz="2000" smtClean="0"/>
              <a:t>- Đề tài quản lý danh bạ là một chủ đề liên quan đến việc tổ chức, lưu trữ và truy xuất thông tin liên hệ của các cá nhân hoặc tổ chức. Hệ thống quản lý danh bạ thường bao gồm các chức năng như thêm, xóa, sửa đổi thông tin liên lạc (bao gồm tên, số điện thoại, địa chỉ email, địa chỉ nhà và các thông tin liên quan khác). </a:t>
            </a:r>
            <a:endParaRPr lang="en-US" sz="2000" smtClean="0"/>
          </a:p>
          <a:p>
            <a:pPr algn="just">
              <a:lnSpc>
                <a:spcPct val="160000"/>
              </a:lnSpc>
            </a:pPr>
            <a:r>
              <a:rPr lang="en-US" sz="2000" smtClean="0"/>
              <a:t>- Mục tiêu của đề tài này là tạo ra một giải pháp tiện lợi và hiệu quả cho việc quản lý thông tin liên lạc, giúp người dùng dễ dàng tìm kiếm và sử dụng thông tin khi cần thiết.</a:t>
            </a:r>
            <a:endParaRPr lang="en-US"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848452" y="584885"/>
            <a:ext cx="10515600" cy="732439"/>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150000"/>
              </a:lnSpc>
              <a:spcBef>
                <a:spcPct val="0"/>
              </a:spcBef>
              <a:buNone/>
              <a:defRPr sz="6000" kern="1200">
                <a:solidFill>
                  <a:schemeClr val="tx1"/>
                </a:solidFill>
                <a:latin typeface="Times New Roman" panose="02020603050405020304" pitchFamily="18" charset="0"/>
                <a:ea typeface="+mj-ea"/>
                <a:cs typeface="Times New Roman" panose="02020603050405020304" pitchFamily="18" charset="0"/>
              </a:defRPr>
            </a:lvl1pPr>
          </a:lstStyle>
          <a:p>
            <a:r>
              <a:rPr lang="en-US" sz="3200" b="1" smtClean="0"/>
              <a:t>Database Diagram</a:t>
            </a:r>
            <a:endParaRPr lang="en-US" sz="3200" b="1"/>
          </a:p>
        </p:txBody>
      </p:sp>
      <p:pic>
        <p:nvPicPr>
          <p:cNvPr id="2" name="Picture 1"/>
          <p:cNvPicPr>
            <a:picLocks noChangeAspect="1"/>
          </p:cNvPicPr>
          <p:nvPr/>
        </p:nvPicPr>
        <p:blipFill>
          <a:blip r:embed="rId1"/>
          <a:stretch>
            <a:fillRect/>
          </a:stretch>
        </p:blipFill>
        <p:spPr>
          <a:xfrm>
            <a:off x="2458720" y="1317625"/>
            <a:ext cx="7096125" cy="45053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56690" y="-115331"/>
            <a:ext cx="10515600" cy="732439"/>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150000"/>
              </a:lnSpc>
              <a:spcBef>
                <a:spcPct val="0"/>
              </a:spcBef>
              <a:buNone/>
              <a:defRPr sz="6000" kern="1200">
                <a:solidFill>
                  <a:schemeClr val="tx1"/>
                </a:solidFill>
                <a:latin typeface="Times New Roman" panose="02020603050405020304" pitchFamily="18" charset="0"/>
                <a:ea typeface="+mj-ea"/>
                <a:cs typeface="Times New Roman" panose="02020603050405020304" pitchFamily="18" charset="0"/>
              </a:defRPr>
            </a:lvl1pPr>
          </a:lstStyle>
          <a:p>
            <a:r>
              <a:rPr lang="en-US" sz="3200" b="1" u="sng" err="1" smtClean="0"/>
              <a:t>Các</a:t>
            </a:r>
            <a:r>
              <a:rPr lang="en-US" sz="3200" b="1" u="sng" smtClean="0"/>
              <a:t> </a:t>
            </a:r>
            <a:r>
              <a:rPr lang="en-US" sz="3200" b="1" u="sng" err="1" smtClean="0"/>
              <a:t>chức</a:t>
            </a:r>
            <a:r>
              <a:rPr lang="en-US" sz="3200" b="1" u="sng" smtClean="0"/>
              <a:t> </a:t>
            </a:r>
            <a:r>
              <a:rPr lang="en-US" sz="3200" b="1" u="sng" err="1" smtClean="0"/>
              <a:t>năng</a:t>
            </a:r>
            <a:r>
              <a:rPr lang="en-US" sz="3200" b="1" u="sng" smtClean="0"/>
              <a:t> </a:t>
            </a:r>
            <a:r>
              <a:rPr lang="en-US" sz="3200" b="1" u="sng" err="1" smtClean="0"/>
              <a:t>của</a:t>
            </a:r>
            <a:r>
              <a:rPr lang="en-US" sz="3200" b="1" u="sng" smtClean="0"/>
              <a:t> </a:t>
            </a:r>
            <a:r>
              <a:rPr lang="en-US" sz="3200" b="1" u="sng" err="1" smtClean="0"/>
              <a:t>phần</a:t>
            </a:r>
            <a:r>
              <a:rPr lang="en-US" sz="3200" b="1" u="sng" smtClean="0"/>
              <a:t> </a:t>
            </a:r>
            <a:r>
              <a:rPr lang="en-US" sz="3200" b="1" u="sng" err="1" smtClean="0"/>
              <a:t>mềm</a:t>
            </a:r>
            <a:endParaRPr lang="en-US" sz="3200" b="1" u="sng"/>
          </a:p>
        </p:txBody>
      </p:sp>
      <p:sp>
        <p:nvSpPr>
          <p:cNvPr id="5" name="Title 1"/>
          <p:cNvSpPr txBox="1"/>
          <p:nvPr/>
        </p:nvSpPr>
        <p:spPr>
          <a:xfrm>
            <a:off x="856690" y="617108"/>
            <a:ext cx="10515600" cy="732439"/>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150000"/>
              </a:lnSpc>
              <a:spcBef>
                <a:spcPct val="0"/>
              </a:spcBef>
              <a:buNone/>
              <a:defRPr sz="6000" kern="1200">
                <a:solidFill>
                  <a:schemeClr val="tx1"/>
                </a:solidFill>
                <a:latin typeface="Times New Roman" panose="02020603050405020304" pitchFamily="18" charset="0"/>
                <a:ea typeface="+mj-ea"/>
                <a:cs typeface="Times New Roman" panose="02020603050405020304" pitchFamily="18" charset="0"/>
              </a:defRPr>
            </a:lvl1pPr>
          </a:lstStyle>
          <a:p>
            <a:r>
              <a:rPr lang="vi-VN" altLang="en-US" sz="3200" b="1"/>
              <a:t>Đăng </a:t>
            </a:r>
            <a:r>
              <a:rPr lang="vi-VN" altLang="en-US" sz="3200" b="1"/>
              <a:t>nhập</a:t>
            </a:r>
            <a:endParaRPr lang="vi-VN" altLang="en-US" sz="3200" b="1"/>
          </a:p>
        </p:txBody>
      </p:sp>
      <p:pic>
        <p:nvPicPr>
          <p:cNvPr id="2" name="Picture 1"/>
          <p:cNvPicPr>
            <a:picLocks noChangeAspect="1"/>
          </p:cNvPicPr>
          <p:nvPr/>
        </p:nvPicPr>
        <p:blipFill>
          <a:blip r:embed="rId1"/>
          <a:stretch>
            <a:fillRect/>
          </a:stretch>
        </p:blipFill>
        <p:spPr>
          <a:xfrm>
            <a:off x="2223770" y="1260475"/>
            <a:ext cx="7781925" cy="51028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1300480" y="494030"/>
            <a:ext cx="9144000" cy="892175"/>
          </a:xfrm>
        </p:spPr>
        <p:txBody>
          <a:bodyPr/>
          <a:p>
            <a:r>
              <a:rPr lang="vi-VN" altLang="en-US" sz="3000" b="1"/>
              <a:t>Đăng ký</a:t>
            </a:r>
            <a:endParaRPr lang="vi-VN" altLang="en-US" sz="3000" b="1"/>
          </a:p>
        </p:txBody>
      </p:sp>
      <p:pic>
        <p:nvPicPr>
          <p:cNvPr id="6" name="Picture 2"/>
          <p:cNvPicPr>
            <a:picLocks noChangeAspect="1"/>
          </p:cNvPicPr>
          <p:nvPr/>
        </p:nvPicPr>
        <p:blipFill>
          <a:blip r:embed="rId1"/>
          <a:stretch>
            <a:fillRect/>
          </a:stretch>
        </p:blipFill>
        <p:spPr>
          <a:xfrm>
            <a:off x="3512185" y="1475105"/>
            <a:ext cx="4838700" cy="48666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109345" y="697230"/>
            <a:ext cx="10515600" cy="635635"/>
          </a:xfrm>
        </p:spPr>
        <p:txBody>
          <a:bodyPr>
            <a:normAutofit fontScale="90000"/>
          </a:bodyPr>
          <a:p>
            <a:pPr algn="ctr"/>
            <a:r>
              <a:rPr lang="vi-VN" altLang="en-US" sz="3000" b="1"/>
              <a:t>Trang chủ</a:t>
            </a:r>
            <a:endParaRPr lang="vi-VN" altLang="en-US" sz="3000" b="1"/>
          </a:p>
        </p:txBody>
      </p:sp>
      <p:pic>
        <p:nvPicPr>
          <p:cNvPr id="6" name="Picture 3"/>
          <p:cNvPicPr>
            <a:picLocks noChangeAspect="1"/>
          </p:cNvPicPr>
          <p:nvPr/>
        </p:nvPicPr>
        <p:blipFill>
          <a:blip r:embed="rId1"/>
          <a:stretch>
            <a:fillRect/>
          </a:stretch>
        </p:blipFill>
        <p:spPr>
          <a:xfrm>
            <a:off x="2487295" y="1333500"/>
            <a:ext cx="7218045" cy="49409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109345" y="697230"/>
            <a:ext cx="10515600" cy="614045"/>
          </a:xfrm>
        </p:spPr>
        <p:txBody>
          <a:bodyPr>
            <a:normAutofit fontScale="90000"/>
          </a:bodyPr>
          <a:p>
            <a:pPr algn="ctr"/>
            <a:r>
              <a:rPr lang="vi-VN" altLang="en-US" sz="3330" b="1"/>
              <a:t>Trang danh bạ</a:t>
            </a:r>
            <a:endParaRPr lang="vi-VN" altLang="en-US" sz="3330" b="1"/>
          </a:p>
        </p:txBody>
      </p:sp>
      <p:pic>
        <p:nvPicPr>
          <p:cNvPr id="6" name="Picture 5"/>
          <p:cNvPicPr>
            <a:picLocks noChangeAspect="1"/>
          </p:cNvPicPr>
          <p:nvPr/>
        </p:nvPicPr>
        <p:blipFill>
          <a:blip r:embed="rId1"/>
          <a:stretch>
            <a:fillRect/>
          </a:stretch>
        </p:blipFill>
        <p:spPr>
          <a:xfrm>
            <a:off x="2442210" y="1311275"/>
            <a:ext cx="7653655" cy="525970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968</Words>
  <Application>WPS Presentation</Application>
  <PresentationFormat>Widescreen</PresentationFormat>
  <Paragraphs>77</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Times New Roman</vt:lpstr>
      <vt:lpstr>Microsoft YaHei</vt:lpstr>
      <vt:lpstr>Arial Unicode MS</vt:lpstr>
      <vt:lpstr>Calibri Light</vt:lpstr>
      <vt:lpstr>Calibri</vt:lpstr>
      <vt:lpstr>Office Theme</vt:lpstr>
      <vt:lpstr>ĐỀ TÀI : XÂY DỰNG ỨNG DỤNG QUẢN LÝ DANH BẠ</vt:lpstr>
      <vt:lpstr>PowerPoint 演示文稿</vt:lpstr>
      <vt:lpstr>PowerPoint 演示文稿</vt:lpstr>
      <vt:lpstr>PowerPoint 演示文稿</vt:lpstr>
      <vt:lpstr>PowerPoint 演示文稿</vt:lpstr>
      <vt:lpstr>PowerPoint 演示文稿</vt:lpstr>
      <vt:lpstr>Đăng ký</vt:lpstr>
      <vt:lpstr>Trang chủ</vt:lpstr>
      <vt:lpstr>Trang danh bạ</vt:lpstr>
      <vt:lpstr>Trang tạo mới liên hệ</vt:lpstr>
      <vt:lpstr>PowerPoint 演示文稿</vt:lpstr>
      <vt:lpstr>PowerPoint 演示文稿</vt:lpstr>
    </vt:vector>
  </TitlesOfParts>
  <Company>HUFI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 XÂY DỰNG ỨNG DỤNG QUẢN LÝ DANH BẠ</dc:title>
  <dc:creator>NGUYEN LY HOANG THUONG</dc:creator>
  <cp:lastModifiedBy>admin</cp:lastModifiedBy>
  <cp:revision>11</cp:revision>
  <dcterms:created xsi:type="dcterms:W3CDTF">2024-05-21T00:27:00Z</dcterms:created>
  <dcterms:modified xsi:type="dcterms:W3CDTF">2024-05-28T01:40:36Z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8A3E3D2F2D7241F2B202B748B6B1DF75_13</vt:lpwstr>
  </property>
  <property fmtid="{D5CDD505-2E9C-101B-9397-08002B2CF9AE}" pid="3" name="KSOProductBuildVer">
    <vt:lpwstr>1033-12.2.0.16909</vt:lpwstr>
  </property>
</Properties>
</file>