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44"/>
  </p:notesMasterIdLst>
  <p:handoutMasterIdLst>
    <p:handoutMasterId r:id="rId45"/>
  </p:handoutMasterIdLst>
  <p:sldIdLst>
    <p:sldId id="274" r:id="rId5"/>
    <p:sldId id="276" r:id="rId6"/>
    <p:sldId id="446" r:id="rId7"/>
    <p:sldId id="445" r:id="rId8"/>
    <p:sldId id="447" r:id="rId9"/>
    <p:sldId id="452" r:id="rId10"/>
    <p:sldId id="454" r:id="rId11"/>
    <p:sldId id="455" r:id="rId12"/>
    <p:sldId id="457" r:id="rId13"/>
    <p:sldId id="458" r:id="rId14"/>
    <p:sldId id="442" r:id="rId15"/>
    <p:sldId id="443" r:id="rId16"/>
    <p:sldId id="459" r:id="rId17"/>
    <p:sldId id="460" r:id="rId18"/>
    <p:sldId id="448" r:id="rId19"/>
    <p:sldId id="461" r:id="rId20"/>
    <p:sldId id="462" r:id="rId21"/>
    <p:sldId id="463" r:id="rId22"/>
    <p:sldId id="464" r:id="rId23"/>
    <p:sldId id="466" r:id="rId24"/>
    <p:sldId id="467" r:id="rId25"/>
    <p:sldId id="465" r:id="rId26"/>
    <p:sldId id="449" r:id="rId27"/>
    <p:sldId id="468" r:id="rId28"/>
    <p:sldId id="469" r:id="rId29"/>
    <p:sldId id="470" r:id="rId30"/>
    <p:sldId id="471" r:id="rId31"/>
    <p:sldId id="472" r:id="rId32"/>
    <p:sldId id="450" r:id="rId33"/>
    <p:sldId id="473" r:id="rId34"/>
    <p:sldId id="474" r:id="rId35"/>
    <p:sldId id="479" r:id="rId36"/>
    <p:sldId id="480" r:id="rId37"/>
    <p:sldId id="482" r:id="rId38"/>
    <p:sldId id="481" r:id="rId39"/>
    <p:sldId id="451" r:id="rId40"/>
    <p:sldId id="477" r:id="rId41"/>
    <p:sldId id="478" r:id="rId42"/>
    <p:sldId id="484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  <p14:sldId id="479"/>
            <p14:sldId id="480"/>
            <p14:sldId id="482"/>
            <p14:sldId id="481"/>
          </p14:sldIdLst>
        </p14:section>
        <p14:section name="Wildcards" id="{A0D8A753-109C-4C9E-8E2C-57D4E25D908B}">
          <p14:sldIdLst>
            <p14:sldId id="451"/>
            <p14:sldId id="477"/>
            <p14:sldId id="478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533" autoAdjust="0"/>
  </p:normalViewPr>
  <p:slideViewPr>
    <p:cSldViewPr>
      <p:cViewPr varScale="1">
        <p:scale>
          <a:sx n="108" d="100"/>
          <a:sy n="108" d="100"/>
        </p:scale>
        <p:origin x="4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Ho Hoang" userId="bdaa2ca6-9388-4c5e-9437-595bc402494c" providerId="ADAL" clId="{4ADDF7E1-B376-4A47-B488-6D84BA4FEA42}"/>
    <pc:docChg chg="modSld">
      <pc:chgData name="Thanh Ho Hoang" userId="bdaa2ca6-9388-4c5e-9437-595bc402494c" providerId="ADAL" clId="{4ADDF7E1-B376-4A47-B488-6D84BA4FEA42}" dt="2021-12-29T08:04:18.965" v="5" actId="1076"/>
      <pc:docMkLst>
        <pc:docMk/>
      </pc:docMkLst>
      <pc:sldChg chg="modSp">
        <pc:chgData name="Thanh Ho Hoang" userId="bdaa2ca6-9388-4c5e-9437-595bc402494c" providerId="ADAL" clId="{4ADDF7E1-B376-4A47-B488-6D84BA4FEA42}" dt="2021-12-29T08:04:18.965" v="5" actId="1076"/>
        <pc:sldMkLst>
          <pc:docMk/>
          <pc:sldMk cId="3215379390" sldId="274"/>
        </pc:sldMkLst>
        <pc:picChg chg="mod">
          <ac:chgData name="Thanh Ho Hoang" userId="bdaa2ca6-9388-4c5e-9437-595bc402494c" providerId="ADAL" clId="{4ADDF7E1-B376-4A47-B488-6D84BA4FEA42}" dt="2021-12-29T08:04:18.965" v="5" actId="1076"/>
          <ac:picMkLst>
            <pc:docMk/>
            <pc:sldMk cId="3215379390" sldId="274"/>
            <ac:picMk id="8" creationId="{14BF041C-5A19-4224-8F9D-911D4DAE05B2}"/>
          </ac:picMkLst>
        </pc:picChg>
      </pc:sldChg>
      <pc:sldChg chg="modSp">
        <pc:chgData name="Thanh Ho Hoang" userId="bdaa2ca6-9388-4c5e-9437-595bc402494c" providerId="ADAL" clId="{4ADDF7E1-B376-4A47-B488-6D84BA4FEA42}" dt="2021-12-28T11:52:17.938" v="0"/>
        <pc:sldMkLst>
          <pc:docMk/>
          <pc:sldMk cId="1217708034" sldId="459"/>
        </pc:sldMkLst>
        <pc:spChg chg="mod">
          <ac:chgData name="Thanh Ho Hoang" userId="bdaa2ca6-9388-4c5e-9437-595bc402494c" providerId="ADAL" clId="{4ADDF7E1-B376-4A47-B488-6D84BA4FEA42}" dt="2021-12-28T11:52:17.938" v="0"/>
          <ac:spMkLst>
            <pc:docMk/>
            <pc:sldMk cId="1217708034" sldId="459"/>
            <ac:spMk id="11" creationId="{00000000-0000-0000-0000-000000000000}"/>
          </ac:spMkLst>
        </pc:spChg>
        <pc:spChg chg="mod">
          <ac:chgData name="Thanh Ho Hoang" userId="bdaa2ca6-9388-4c5e-9437-595bc402494c" providerId="ADAL" clId="{4ADDF7E1-B376-4A47-B488-6D84BA4FEA42}" dt="2021-12-28T11:52:17.938" v="0"/>
          <ac:spMkLst>
            <pc:docMk/>
            <pc:sldMk cId="1217708034" sldId="459"/>
            <ac:spMk id="14" creationId="{00000000-0000-0000-0000-000000000000}"/>
          </ac:spMkLst>
        </pc:spChg>
        <pc:grpChg chg="mod">
          <ac:chgData name="Thanh Ho Hoang" userId="bdaa2ca6-9388-4c5e-9437-595bc402494c" providerId="ADAL" clId="{4ADDF7E1-B376-4A47-B488-6D84BA4FEA42}" dt="2021-12-28T11:52:17.938" v="0"/>
          <ac:grpSpMkLst>
            <pc:docMk/>
            <pc:sldMk cId="1217708034" sldId="459"/>
            <ac:grpSpMk id="7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Determines the partitioning and ordering of a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rowset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the associated window function is applied. That is, the OVER clause defines a window or user-specified set of rows within a query result set. A window function then computes a value for each row in the window. You can use the OVER clause with functions to compute aggregated values such as moving averages, cumulative aggregates, running totals, or a top N per group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0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the </a:t>
            </a:r>
            <a:r>
              <a:rPr lang="en-US" dirty="0"/>
              <a:t>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UNPIVOT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relational operators to change a table-valued expression into another table. </a:t>
            </a:r>
            <a:r>
              <a:rPr lang="en-US" dirty="0"/>
              <a:t>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rotates a table-valued expression by turning the unique values from one column in the expression into multiple columns in the output. And </a:t>
            </a:r>
            <a:r>
              <a:rPr lang="en-US" dirty="0"/>
              <a:t>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runs aggregations where they're required on any remaining column values that are wanted in the final output. </a:t>
            </a:r>
            <a:r>
              <a:rPr lang="en-US" dirty="0"/>
              <a:t>UNPIVOT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carries out the opposite operation to PIVOT by rotating columns of a table-valued expression into column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6C8-8D79-4DA5-82B0-5F0461B2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54155-DC3C-495A-AEF1-41C4B5B1D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1AB0-DDD4-4ABC-ABAE-EFA41A0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EC83-1FC5-42B0-975A-F825221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8FCF-0DE3-458C-8A3E-9B27364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oogle Shape;17;p2">
            <a:extLst>
              <a:ext uri="{FF2B5EF4-FFF2-40B4-BE49-F238E27FC236}">
                <a16:creationId xmlns:a16="http://schemas.microsoft.com/office/drawing/2014/main" id="{02DED26D-F7B9-449B-A8DC-26A878C5EB3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714CF9-63EE-4493-BAF3-4539A311F9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9" name="Google Shape;56;p8">
            <a:extLst>
              <a:ext uri="{FF2B5EF4-FFF2-40B4-BE49-F238E27FC236}">
                <a16:creationId xmlns:a16="http://schemas.microsoft.com/office/drawing/2014/main" id="{B6B92D0D-7B28-436F-814D-A195D2D87F99}"/>
              </a:ext>
            </a:extLst>
          </p:cNvPr>
          <p:cNvSpPr txBox="1"/>
          <p:nvPr userDrawn="1"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75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9E9-03E0-4AC4-B242-D65B9AD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2741-18A3-4ECA-A0A8-AF5181C0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F5A5-1459-4A6B-B3CE-54AAC204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13E-3543-4928-A2D9-60726ACB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6B37-4B73-4858-89B3-25D5C49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3956202B-54DB-4E2B-BEEF-4294EDFF7D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2E85F68F-EFCE-4EF5-B4B2-504FAE8CFF7C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49439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40E07-C3F4-441E-AF1B-96B6FD6E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7C69-73E4-46F3-A548-6847E560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366AB09F-CACC-46D3-941A-8BBA827A49F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DE96C4FC-0BE8-4FE2-8213-6056C488E5E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482332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C64EBC9E-14FB-430B-AC3E-4B7F978DBC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C983EA9F-AC19-46FE-BB80-2C34375F17B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123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BB39FBAD-570F-4041-B9D9-66C761842B5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D3A6C979-8CD1-4888-A3E6-E0BB504FC8DE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2644-7B56-44DD-894F-B0E8982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B8A3-4ABC-40F5-B7FC-71A2278B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B34FFD42-945D-4D80-80AC-DFC5593927B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1D95A2D1-4681-41D0-8DDA-00F1FF4E7C5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A73D950-2379-4299-859B-352D2509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82" y="6268228"/>
            <a:ext cx="586488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385F-575B-4AB7-BFD4-8D404655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E124-D208-46C6-BE97-133764C5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82A5A6DC-1CCD-410A-B756-69E8F67C68E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0F468AA0-FF4E-4EB8-9C7F-46ACC59F950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32455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90B8-1D6A-49A4-88B9-BE6F089E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B7BA-7799-4DEF-B416-E0BA4B6D4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31706-16AE-4AE6-9467-EDFDE9E1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87A21934-29A8-4904-A2EB-EC7212D30E5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7A02392A-12EE-4939-A381-53033F476FE1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940111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E3CE-F860-4A08-A288-CD122940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8D2E-14A7-493F-899D-47AC1C69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1367-8C43-4E61-8421-30D459F5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EF035-7340-4DBA-B2E5-FB0E9137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E265D-2553-4CAF-8341-DB7455E4B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2EF2CD30-70AC-40E3-B169-6E007910CE4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7D299CBF-F2DF-43EB-AB1B-15D2B17B670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474027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5CAD-8893-4068-8467-BFDEC223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FDCAB025-BA0A-46E9-B71D-29EBE018BF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33CBAAAB-36B4-4C8C-83C9-C3A12DCB791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0800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D2B976C4-E93B-47C7-A7D9-959AE22F6EB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B595E47F-A936-45BB-B252-0234AAE9765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001186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F861-EA58-4862-B754-32F58AC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21F3-07D1-4CB2-B9CA-78655516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5F0F-216A-4862-83E3-E7DF14DD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59DBB01-3000-4CFF-94EB-054FD12819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307A79A5-8D90-414F-8ECB-E38074359E29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576713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30DD-8FDA-4332-B632-69833496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136F2-B798-4514-8634-1D1278D1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3DE2-A82A-4A57-AD0B-B9136CBE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08B034CA-72FC-4F1A-ADE0-4C2906B1232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EF41E509-6CF9-4F9B-AC1D-CFD8019F3091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72930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488AB-51F4-479B-BD29-D9BA6C94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CFC3-A135-4BF0-9A62-8B44004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D426-7C76-42ED-BC15-B55B4C66D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608-9D3E-47EF-B424-12B5D1B3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6619-13C0-4DFC-A958-AEAFECC8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62" r:id="rId13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ranking-functions-transact-sql?view=sql-server-ver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analytic-functions-transact-sql?view=sql-server-ver15" TargetMode="External"/><Relationship Id="rId4" Type="http://schemas.openxmlformats.org/officeDocument/2006/relationships/hyperlink" Target="https://docs.microsoft.com/en-us/sql/t-sql/functions/aggregate-functions-transact-sql?view=sql-server-ver15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14BF041C-5A19-4224-8F9D-911D4DAE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7862" y="1880724"/>
            <a:ext cx="7910299" cy="147635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1" y="3171606"/>
            <a:ext cx="9601200" cy="838200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 AND WILDCARDS IN SQL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852C4A-A34B-4C65-9695-EC9D6F42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0" name="Google Shape;56;p8">
            <a:extLst>
              <a:ext uri="{FF2B5EF4-FFF2-40B4-BE49-F238E27FC236}">
                <a16:creationId xmlns:a16="http://schemas.microsoft.com/office/drawing/2014/main" id="{45084E12-80E8-4AC1-A8F4-B8349B4EAED5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271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name shorthand (first 3 letters)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14489" y="1942306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01" y="3921678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3EEE-310E-4BFF-BD09-5250F966B25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(5)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01120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database contains credit card details for customers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 a summary without revealing the serial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000132"/>
              </p:ext>
            </p:extLst>
          </p:nvPr>
        </p:nvGraphicFramePr>
        <p:xfrm>
          <a:off x="1414412" y="2143373"/>
          <a:ext cx="9360000" cy="158191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5645322227179083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Kevin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4417937746396076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014498"/>
              </p:ext>
            </p:extLst>
          </p:nvPr>
        </p:nvGraphicFramePr>
        <p:xfrm>
          <a:off x="1414412" y="4505573"/>
          <a:ext cx="9360000" cy="158191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564532</a:t>
                      </a: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Kevin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441793**********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3780635"/>
            <a:ext cx="533400" cy="6389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2F6B4-5767-4C86-9AED-1FAD4F12B860}"/>
              </a:ext>
            </a:extLst>
          </p:cNvPr>
          <p:cNvSpPr txBox="1"/>
          <p:nvPr/>
        </p:nvSpPr>
        <p:spPr>
          <a:xfrm>
            <a:off x="424262" y="364878"/>
            <a:ext cx="9784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Obfuscate CC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04302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create View for use by client apps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150857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SELECT CustomerID,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     FirstName,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     LastName,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     </a:t>
            </a:r>
            <a:r>
              <a:rPr lang="en-US" sz="3000" dirty="0">
                <a:solidFill>
                  <a:srgbClr val="0070C0"/>
                </a:solidFill>
                <a:effectLst/>
              </a:rPr>
              <a:t>LEFT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(PaymentNumber, 6) + '**********' 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4517757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>
                <a:solidFill>
                  <a:schemeClr val="accent2">
                    <a:lumMod val="75000"/>
                  </a:schemeClr>
                </a:solidFill>
                <a:effectLst/>
              </a:rPr>
              <a:t>CREATE VIEW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v_PublicPaymentInfo</a:t>
            </a:r>
            <a:r>
              <a:rPr lang="en-US" sz="3000" noProof="0" dirty="0">
                <a:solidFill>
                  <a:schemeClr val="accent2">
                    <a:lumMod val="75000"/>
                  </a:schemeClr>
                </a:solidFill>
                <a:effectLst/>
              </a:rPr>
              <a:t> AS</a:t>
            </a:r>
          </a:p>
          <a:p>
            <a:r>
              <a:rPr lang="en-US" sz="3000" noProof="0" dirty="0">
                <a:solidFill>
                  <a:schemeClr val="accent2">
                    <a:lumMod val="75000"/>
                  </a:schemeClr>
                </a:solidFill>
                <a:effectLst/>
              </a:rPr>
              <a:t>…</a:t>
            </a:r>
            <a:endParaRPr lang="en-US" sz="3000" i="1" noProof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AC59F-5564-4B3E-86AC-11693B456E8C}"/>
              </a:ext>
            </a:extLst>
          </p:cNvPr>
          <p:cNvSpPr txBox="1"/>
          <p:nvPr/>
        </p:nvSpPr>
        <p:spPr>
          <a:xfrm>
            <a:off x="424262" y="364878"/>
            <a:ext cx="9784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 : Obfuscate CC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UPPER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repeat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342" y="1722306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59342" y="365540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59342" y="504374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95580-D900-4732-8A78-6424B672534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(6)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CHARINDEX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STUFF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insert substring at specific position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6242" y="197485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14654" y="3813175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55042" y="1222375"/>
            <a:ext cx="4273450" cy="611443"/>
          </a:xfrm>
          <a:prstGeom prst="wedgeRoundRectCallout">
            <a:avLst>
              <a:gd name="adj1" fmla="val -31877"/>
              <a:gd name="adj2" fmla="val 93536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omitted, begins at 1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188042" y="4735408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delete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0DB09-3E5C-4818-84DB-2207AAF4CD3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(7)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 Functions</a:t>
            </a:r>
          </a:p>
        </p:txBody>
      </p:sp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02526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arithmetic operations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find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triangles by given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44349" y="41148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65412" y="21336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837007" y="3035447"/>
              <a:ext cx="1066799" cy="55680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1891D8-BA3E-4FF3-B14E-0934550B241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954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get the value of Pi as float (15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square root (result will be float)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SQUARE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raise to power of two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1" y="173643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1" y="293230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1" y="412817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1" y="5313247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4D43A-AC84-4020-A60A-D6469704E49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18" y="1267922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the length of a line by given coordinates of end points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3951026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F3F6AD-A2AB-46AB-BF3E-C23420319BB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Example: Line Length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2C852B-472C-4736-9596-FA3E5052AA18}"/>
              </a:ext>
            </a:extLst>
          </p:cNvPr>
          <p:cNvSpPr/>
          <p:nvPr/>
        </p:nvSpPr>
        <p:spPr>
          <a:xfrm>
            <a:off x="5594350" y="2388597"/>
            <a:ext cx="1066799" cy="556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10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raise value to desired exponent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FLOOR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CEILING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return the nearest integer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02040" y="307394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02040" y="187961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08812" y="24243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2040" y="4609306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166B0C-8677-456E-AEA7-B22A81A0355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63353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Function Overview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String Functions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3A1AE-7C69-4A9A-BB36-E2B3BC29DFB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00751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BoxCapacity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PalletCapacity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specifies how many boxes can fit in a pallet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2287" y="243840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395580-91BE-464C-9800-F1DCF46D0670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Pallets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96154E-9954-41DC-B26E-49E9A1E9F5DD}"/>
              </a:ext>
            </a:extLst>
          </p:cNvPr>
          <p:cNvSpPr/>
          <p:nvPr/>
        </p:nvSpPr>
        <p:spPr>
          <a:xfrm>
            <a:off x="8298793" y="3045822"/>
            <a:ext cx="903449" cy="556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6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Since we can't use half a box or half a pallet, we need to round up to the nearest integer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903" y="2099358"/>
            <a:ext cx="83851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SELECT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CEILING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</a:t>
            </a:r>
          </a:p>
          <a:p>
            <a:r>
              <a:rPr lang="en-US" sz="2800" dirty="0">
                <a:effectLst/>
              </a:rPr>
              <a:t>   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CEILING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</a:t>
            </a:r>
          </a:p>
          <a:p>
            <a:r>
              <a:rPr lang="en-US" sz="2800" dirty="0">
                <a:effectLst/>
              </a:rPr>
              <a:t>     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CAST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(Quantity AS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float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) /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  BoxCapacity) /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PalletCapacity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AS [Number of pallets]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FROM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F91DE-1030-42D3-A9E2-8D7BE53B54C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 : Pallets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get a random float value in range [0,1)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Seed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not specified, one is assigned at random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6442" y="186610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16442" y="3976976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59C86D-0CAC-4934-B4AB-C87A467FED7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 (4)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DATEPART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 full list, see the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official documentation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3" y="1807873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3" y="3161506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0B75F7-C300-4119-8219-D3F7047BABA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2" y="104893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Prepare sales data for aggregation by displaying yearly quarter, month, year and day of sale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85138" y="4365390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80400" y="2057400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11897" y="3891512"/>
            <a:ext cx="359761" cy="39236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B23E7-EC7F-4C7F-8055-5AD57A5DF21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Quarterly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DATEPART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statement might be useful as a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025539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5CC7-D11F-4FEE-924F-0F6A972F3D3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Solution: Quarterly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DATEDIFF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be any part and format of date or time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Show employee experience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5466" y="175577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65466" y="3736975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4C55-8FD4-4D4A-A453-C32ECF539823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19200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DATENAME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get a string representation of a date's part</a:t>
            </a:r>
          </a:p>
          <a:p>
            <a:pPr>
              <a:spcBef>
                <a:spcPts val="102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DATEADD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perform date arithmetic</a:t>
            </a:r>
          </a:p>
          <a:p>
            <a:pPr lvl="1">
              <a:spcBef>
                <a:spcPts val="6000"/>
              </a:spcBef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be any part and format of date or time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obtain current date and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1" y="1767534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1" y="3476154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1" y="5184775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263A4-E0C6-4A3E-8FB5-C9A03FA13AF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602" y="2416462"/>
            <a:ext cx="9141619" cy="10125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convert between data types</a:t>
            </a:r>
          </a:p>
          <a:p>
            <a:pPr>
              <a:spcBef>
                <a:spcPts val="96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swap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values with a specified default value</a:t>
            </a:r>
          </a:p>
          <a:p>
            <a:pPr>
              <a:spcBef>
                <a:spcPts val="5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Display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Finished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projects with no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EndDate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25452" y="1606307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0" y="3217486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5" y="4270375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0D6F9-6E7A-4C08-AF6A-BC2A0E8F881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895600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75412" y="3610994"/>
            <a:ext cx="3651350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637212" y="5479009"/>
            <a:ext cx="3651350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73142-E126-4710-860D-C0A986AB842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75A0-2BC6-49E9-86CA-2B05217B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OVER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determines the partitioning and ordering of a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rowset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before the associated window function is applied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Using in </a:t>
            </a:r>
          </a:p>
          <a:p>
            <a:pPr lvl="1"/>
            <a:r>
              <a:rPr lang="en-US" dirty="0">
                <a:hlinkClick r:id="rId3"/>
              </a:rPr>
              <a:t>Ranking functions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Aggregate functions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Analytic functions</a:t>
            </a:r>
            <a:endParaRPr lang="en-US" dirty="0"/>
          </a:p>
          <a:p>
            <a:r>
              <a:rPr lang="en-US" dirty="0"/>
              <a:t>Window functions might have the following arguments in their OVER clause: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PARTITION BY </a:t>
            </a:r>
            <a:r>
              <a:rPr lang="en-US" dirty="0"/>
              <a:t>that divides the query result set into partitions.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that defines the logical order of the rows within each partition of the result 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D17E5-D8E4-48F9-A769-3C9C78D358F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6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F5C354-3EBD-44BB-A6A2-7CEF65D6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0" y="1447801"/>
            <a:ext cx="5039342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object_id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[min]	= min(object_id) over()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[max]	= max(object_id) over()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sys.objects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1DF62-19A3-4859-9C78-3957C414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70" y="3276600"/>
            <a:ext cx="7172942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object_id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type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[min]	= min(object_id) over(partition by type)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[max]	= max(object_id) over(partition by type)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sys.objects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B9EEE6-2426-4546-999A-A5CEB1404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15991"/>
              </p:ext>
            </p:extLst>
          </p:nvPr>
        </p:nvGraphicFramePr>
        <p:xfrm>
          <a:off x="7085012" y="972097"/>
          <a:ext cx="4166880" cy="219379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727576">
                  <a:extLst>
                    <a:ext uri="{9D8B030D-6E8A-4147-A177-3AD203B41FA5}">
                      <a16:colId xmlns:a16="http://schemas.microsoft.com/office/drawing/2014/main" val="1405974614"/>
                    </a:ext>
                  </a:extLst>
                </a:gridCol>
                <a:gridCol w="1035703">
                  <a:extLst>
                    <a:ext uri="{9D8B030D-6E8A-4147-A177-3AD203B41FA5}">
                      <a16:colId xmlns:a16="http://schemas.microsoft.com/office/drawing/2014/main" val="619424724"/>
                    </a:ext>
                  </a:extLst>
                </a:gridCol>
                <a:gridCol w="1403601">
                  <a:extLst>
                    <a:ext uri="{9D8B030D-6E8A-4147-A177-3AD203B41FA5}">
                      <a16:colId xmlns:a16="http://schemas.microsoft.com/office/drawing/2014/main" val="4276168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object_id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5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6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94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2123154609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229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6ABE89-C737-46ED-82BE-D1686C76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17303"/>
              </p:ext>
            </p:extLst>
          </p:nvPr>
        </p:nvGraphicFramePr>
        <p:xfrm>
          <a:off x="5708340" y="3202177"/>
          <a:ext cx="5543552" cy="329069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1678192348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68519227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351944650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457524785"/>
                    </a:ext>
                  </a:extLst>
                </a:gridCol>
              </a:tblGrid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object_id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56851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54829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631673298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83317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711673583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37046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37611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85689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61520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922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9D9227-AF81-42D9-B850-5B16E2D2C586}"/>
              </a:ext>
            </a:extLst>
          </p:cNvPr>
          <p:cNvSpPr/>
          <p:nvPr/>
        </p:nvSpPr>
        <p:spPr>
          <a:xfrm>
            <a:off x="5835795" y="1912144"/>
            <a:ext cx="995672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6B0CD549-393B-4BD2-A631-66A8220D966A}"/>
              </a:ext>
            </a:extLst>
          </p:cNvPr>
          <p:cNvSpPr/>
          <p:nvPr/>
        </p:nvSpPr>
        <p:spPr>
          <a:xfrm flipV="1">
            <a:off x="3732212" y="4952999"/>
            <a:ext cx="1447800" cy="91440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E71B7-3308-4756-8184-B2C5CB21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0" y="1037701"/>
            <a:ext cx="10654022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 object_id, type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[min]	= min(object_id) over(partition by type order by object_id)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[max]	= max(object_id) over(partition by type order by object_id)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sys.objects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10BDFB-691F-4299-B902-6A1C0BF9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02777"/>
              </p:ext>
            </p:extLst>
          </p:nvPr>
        </p:nvGraphicFramePr>
        <p:xfrm>
          <a:off x="5256212" y="2612870"/>
          <a:ext cx="5543848" cy="402196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6184">
                  <a:extLst>
                    <a:ext uri="{9D8B030D-6E8A-4147-A177-3AD203B41FA5}">
                      <a16:colId xmlns:a16="http://schemas.microsoft.com/office/drawing/2014/main" val="392030164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323403307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451753327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500336457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object_id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48964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90318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631673298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631673298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2711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711673583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60116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3891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5361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569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72175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248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33838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31763"/>
                  </a:ext>
                </a:extLst>
              </a:tr>
            </a:tbl>
          </a:graphicData>
        </a:graphic>
      </p:graphicFrame>
      <p:sp>
        <p:nvSpPr>
          <p:cNvPr id="18" name="Arrow: Bent 17">
            <a:extLst>
              <a:ext uri="{FF2B5EF4-FFF2-40B4-BE49-F238E27FC236}">
                <a16:creationId xmlns:a16="http://schemas.microsoft.com/office/drawing/2014/main" id="{756A77CC-FAD4-495E-B9EA-7195F3484003}"/>
              </a:ext>
            </a:extLst>
          </p:cNvPr>
          <p:cNvSpPr/>
          <p:nvPr/>
        </p:nvSpPr>
        <p:spPr>
          <a:xfrm flipV="1">
            <a:off x="3536640" y="2808102"/>
            <a:ext cx="1447800" cy="91440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888CC-8AC1-4F27-8E95-5A167833EC4C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0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75A0-2BC6-49E9-86CA-2B05217B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3331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PIVOT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9D7F-CFC7-4DC0-81D8-6FB5E390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9" y="1900137"/>
            <a:ext cx="3609975" cy="2695575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FD81207D-53C5-44B3-AA7A-9D14C6C378F4}"/>
              </a:ext>
            </a:extLst>
          </p:cNvPr>
          <p:cNvSpPr/>
          <p:nvPr/>
        </p:nvSpPr>
        <p:spPr>
          <a:xfrm>
            <a:off x="4721442" y="1676298"/>
            <a:ext cx="2057400" cy="91440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F35E8DC-534F-4595-8492-C3F2F9DFB368}"/>
              </a:ext>
            </a:extLst>
          </p:cNvPr>
          <p:cNvSpPr/>
          <p:nvPr/>
        </p:nvSpPr>
        <p:spPr>
          <a:xfrm flipV="1">
            <a:off x="2477884" y="4687368"/>
            <a:ext cx="1604882" cy="672865"/>
          </a:xfrm>
          <a:prstGeom prst="bentArrow">
            <a:avLst>
              <a:gd name="adj1" fmla="val 18672"/>
              <a:gd name="adj2" fmla="val 24605"/>
              <a:gd name="adj3" fmla="val 35818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C7C96E-AAC3-4C48-97FA-73B0124C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736"/>
              </p:ext>
            </p:extLst>
          </p:nvPr>
        </p:nvGraphicFramePr>
        <p:xfrm>
          <a:off x="7231360" y="1423886"/>
          <a:ext cx="3584712" cy="141922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211844">
                  <a:extLst>
                    <a:ext uri="{9D8B030D-6E8A-4147-A177-3AD203B41FA5}">
                      <a16:colId xmlns:a16="http://schemas.microsoft.com/office/drawing/2014/main" val="2544036601"/>
                    </a:ext>
                  </a:extLst>
                </a:gridCol>
                <a:gridCol w="1372868">
                  <a:extLst>
                    <a:ext uri="{9D8B030D-6E8A-4147-A177-3AD203B41FA5}">
                      <a16:colId xmlns:a16="http://schemas.microsoft.com/office/drawing/2014/main" val="802725941"/>
                    </a:ext>
                  </a:extLst>
                </a:gridCol>
              </a:tblGrid>
              <a:tr h="21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DaysToManufacture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AverageCost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09541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5.0885</a:t>
                      </a:r>
                      <a:endParaRPr lang="en-US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207876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223.88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106591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359.1082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649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949.4105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5010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5EA263-48CD-42C0-9682-2C74D54D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14731"/>
              </p:ext>
            </p:extLst>
          </p:nvPr>
        </p:nvGraphicFramePr>
        <p:xfrm>
          <a:off x="4268924" y="4766389"/>
          <a:ext cx="7514625" cy="56769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42084">
                  <a:extLst>
                    <a:ext uri="{9D8B030D-6E8A-4147-A177-3AD203B41FA5}">
                      <a16:colId xmlns:a16="http://schemas.microsoft.com/office/drawing/2014/main" val="1494535830"/>
                    </a:ext>
                  </a:extLst>
                </a:gridCol>
                <a:gridCol w="750796">
                  <a:extLst>
                    <a:ext uri="{9D8B030D-6E8A-4147-A177-3AD203B41FA5}">
                      <a16:colId xmlns:a16="http://schemas.microsoft.com/office/drawing/2014/main" val="1524665404"/>
                    </a:ext>
                  </a:extLst>
                </a:gridCol>
                <a:gridCol w="779238">
                  <a:extLst>
                    <a:ext uri="{9D8B030D-6E8A-4147-A177-3AD203B41FA5}">
                      <a16:colId xmlns:a16="http://schemas.microsoft.com/office/drawing/2014/main" val="1285498626"/>
                    </a:ext>
                  </a:extLst>
                </a:gridCol>
                <a:gridCol w="997042">
                  <a:extLst>
                    <a:ext uri="{9D8B030D-6E8A-4147-A177-3AD203B41FA5}">
                      <a16:colId xmlns:a16="http://schemas.microsoft.com/office/drawing/2014/main" val="4128772572"/>
                    </a:ext>
                  </a:extLst>
                </a:gridCol>
                <a:gridCol w="716161">
                  <a:extLst>
                    <a:ext uri="{9D8B030D-6E8A-4147-A177-3AD203B41FA5}">
                      <a16:colId xmlns:a16="http://schemas.microsoft.com/office/drawing/2014/main" val="1084354821"/>
                    </a:ext>
                  </a:extLst>
                </a:gridCol>
                <a:gridCol w="929304">
                  <a:extLst>
                    <a:ext uri="{9D8B030D-6E8A-4147-A177-3AD203B41FA5}">
                      <a16:colId xmlns:a16="http://schemas.microsoft.com/office/drawing/2014/main" val="31213759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Cost_Sorted_By_Production_Day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33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AverageCost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5.0885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223.88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359.1082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949.4105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665129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34EC607B-64FB-4D6C-BE96-076FE6A7B923}"/>
              </a:ext>
            </a:extLst>
          </p:cNvPr>
          <p:cNvSpPr/>
          <p:nvPr/>
        </p:nvSpPr>
        <p:spPr>
          <a:xfrm>
            <a:off x="9141042" y="732529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2B0A5-5D91-46F2-BA3A-0259479CCAD1}"/>
              </a:ext>
            </a:extLst>
          </p:cNvPr>
          <p:cNvSpPr/>
          <p:nvPr/>
        </p:nvSpPr>
        <p:spPr>
          <a:xfrm>
            <a:off x="7123399" y="4080700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BBBE4-E730-404C-A953-7CB4DFCB4397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(4)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3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97332F9-C227-4F85-A06F-2C0C40C4EFD0}"/>
              </a:ext>
            </a:extLst>
          </p:cNvPr>
          <p:cNvSpPr/>
          <p:nvPr/>
        </p:nvSpPr>
        <p:spPr>
          <a:xfrm>
            <a:off x="1414921" y="1459227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39EBA-0AEF-46BA-93E7-7212994F572A}"/>
              </a:ext>
            </a:extLst>
          </p:cNvPr>
          <p:cNvSpPr/>
          <p:nvPr/>
        </p:nvSpPr>
        <p:spPr>
          <a:xfrm>
            <a:off x="1414921" y="3791017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6D30A-EF00-43CD-A7F0-CFC26372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1295401"/>
            <a:ext cx="78486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DaysToManufacture, AVG(StandardCost)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AverageCost 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Production.Product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GROUP BY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DaysToManufacture;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F1860-45AE-4612-BC26-6D5C0974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2496728"/>
            <a:ext cx="7848600" cy="386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'AverageCost'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Cost_Sorted_By_Production_Days, 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[0], [1], [2], [3], [4]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DaysToManufacture, StandardCost 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Production.Product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SourceTable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PIVOT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(StandardCost)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DaysToManufacture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([0], [1], [2], [3], [4])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PivotTable;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77FF0-A4B1-4F99-81DF-3B6452D5C81A}"/>
              </a:ext>
            </a:extLst>
          </p:cNvPr>
          <p:cNvSpPr txBox="1"/>
          <p:nvPr/>
        </p:nvSpPr>
        <p:spPr>
          <a:xfrm>
            <a:off x="424263" y="364878"/>
            <a:ext cx="5212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(4)</a:t>
            </a:r>
          </a:p>
        </p:txBody>
      </p:sp>
    </p:spTree>
    <p:extLst>
      <p:ext uri="{BB962C8B-B14F-4D97-AF65-F5344CB8AC3E}">
        <p14:creationId xmlns:p14="http://schemas.microsoft.com/office/powerpoint/2010/main" val="5345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Wildcards are used with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filter for partial match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 to Regular Expressions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Find all employees who's first name starts with "Ro"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5" y="3009106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1" y="4638122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Wildcard symbol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B38FF-9F60-4C3B-87AD-4D06D44C934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WHERE … LIKE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ESCAPE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specify prefix to treat special characters as normal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1877" y="4360621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'%\_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max%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 ESCAPE '\'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61877" y="1795345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character not in the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E312E-10EA-4487-A23E-9EA5416443C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Wildcard Characters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26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Functions – for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manipulating text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both from table values or user input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Functions – calculations and working with aggregate data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and Time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find length of timespan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Miscellaneous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820" y="3521201"/>
            <a:ext cx="2459309" cy="2459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7C523-88DC-4EF2-BC4F-84C9862E65F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Concatenation – combine strings</a:t>
            </a:r>
          </a:p>
          <a:p>
            <a:pPr>
              <a:spcBef>
                <a:spcPts val="30600"/>
              </a:spcBef>
            </a:pPr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replaces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values it with empty string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80225" y="19182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SELECT FirstName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</a:rPr>
              <a:t>+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' '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</a:rPr>
              <a:t>+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LastName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AS [Full Name]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80225" y="3608388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SELECT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</a:rPr>
              <a:t>CONCAT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(FirstName, ' ', LastName)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AS [Full Name]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FROM Employee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C700E-4B91-4502-9EF2-06790F3B306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0" y="1250917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SUBSTRING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get short summary of article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203067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942012" y="2815143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is 1-based!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2842" y="407803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Articles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F1BA4-03D8-4610-B3C3-82759600465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censor the word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album names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99810" y="1929353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1" y="3694906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Album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E893F-DEA0-43B0-B6F1-E7587041D27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LTRIM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RTRIM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remove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either side of string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14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DATALENGHT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get number of used bytes (double for Unicode)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1" y="377110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1023" y="5051273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1" y="1854471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3D82E5-2CC0-4EBE-8D9C-2D155E702DE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(4)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9" ma:contentTypeDescription="Create a new document." ma:contentTypeScope="" ma:versionID="0466c91e75b0043766871b21af5d46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70f0d2433bfe180acf2716bb0bd3a7b7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A42843-A49B-4264-B3BA-10AE929335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0BD26E-5C5B-4E36-8F46-D44A6DD41576}"/>
</file>

<file path=customXml/itemProps3.xml><?xml version="1.0" encoding="utf-8"?>
<ds:datastoreItem xmlns:ds="http://schemas.openxmlformats.org/officeDocument/2006/customXml" ds:itemID="{B6040ACE-46FE-4F51-99D4-4E5B3A546C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2125</Words>
  <Application>Microsoft Office PowerPoint</Application>
  <PresentationFormat>Custom</PresentationFormat>
  <Paragraphs>435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Sarabun Light</vt:lpstr>
      <vt:lpstr>Segoe UI</vt:lpstr>
      <vt:lpstr>Times New Roman</vt:lpstr>
      <vt:lpstr>Wingdings</vt:lpstr>
      <vt:lpstr>Office Theme</vt:lpstr>
      <vt:lpstr>BUILT-IN FUNCTIONS</vt:lpstr>
      <vt:lpstr>PowerPoint Presentation</vt:lpstr>
      <vt:lpstr>Functions in SQL Server</vt:lpstr>
      <vt:lpstr>PowerPoint Presentation</vt:lpstr>
      <vt:lpstr>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Wildcards</vt:lpstr>
      <vt:lpstr>PowerPoint Presentation</vt:lpstr>
      <vt:lpstr>PowerPoint Presentation</vt:lpstr>
      <vt:lpstr>BUILT-IN FUNCTIONS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creator>thanh.ho@orientsoftware.com</dc:creator>
  <cp:lastModifiedBy>Hoang Tran Thien</cp:lastModifiedBy>
  <cp:revision>127</cp:revision>
  <dcterms:created xsi:type="dcterms:W3CDTF">2014-01-02T17:00:34Z</dcterms:created>
  <dcterms:modified xsi:type="dcterms:W3CDTF">2022-01-19T09:47:27Z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</Properties>
</file>