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6" r:id="rId2"/>
    <p:sldId id="283" r:id="rId3"/>
    <p:sldId id="259" r:id="rId4"/>
    <p:sldId id="260" r:id="rId5"/>
    <p:sldId id="261" r:id="rId6"/>
    <p:sldId id="262" r:id="rId7"/>
    <p:sldId id="263" r:id="rId8"/>
    <p:sldId id="264" r:id="rId9"/>
    <p:sldId id="302" r:id="rId10"/>
    <p:sldId id="307" r:id="rId11"/>
    <p:sldId id="308" r:id="rId12"/>
    <p:sldId id="309" r:id="rId13"/>
    <p:sldId id="310" r:id="rId14"/>
    <p:sldId id="281" r:id="rId15"/>
    <p:sldId id="297" r:id="rId16"/>
    <p:sldId id="298" r:id="rId17"/>
    <p:sldId id="299" r:id="rId18"/>
    <p:sldId id="300" r:id="rId19"/>
    <p:sldId id="301" r:id="rId20"/>
    <p:sldId id="311" r:id="rId21"/>
    <p:sldId id="303" r:id="rId22"/>
    <p:sldId id="304" r:id="rId23"/>
    <p:sldId id="312"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Bebas Neue" panose="020B0604020202020204" charset="0"/>
      <p:regular r:id="rId30"/>
    </p:embeddedFont>
    <p:embeddedFont>
      <p:font typeface="IBM Plex Sans Condensed"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8D74801-639E-4896-87C0-9AEF7AF02815}">
          <p14:sldIdLst>
            <p14:sldId id="256"/>
            <p14:sldId id="283"/>
            <p14:sldId id="259"/>
            <p14:sldId id="260"/>
            <p14:sldId id="261"/>
            <p14:sldId id="262"/>
            <p14:sldId id="263"/>
            <p14:sldId id="264"/>
            <p14:sldId id="302"/>
            <p14:sldId id="307"/>
            <p14:sldId id="308"/>
            <p14:sldId id="309"/>
            <p14:sldId id="310"/>
            <p14:sldId id="281"/>
            <p14:sldId id="297"/>
            <p14:sldId id="298"/>
            <p14:sldId id="299"/>
            <p14:sldId id="300"/>
            <p14:sldId id="301"/>
            <p14:sldId id="311"/>
            <p14:sldId id="303"/>
            <p14:sldId id="304"/>
            <p14:sldId id="312"/>
          </p14:sldIdLst>
        </p14:section>
        <p14:section name="Untitled Section" id="{55BC591D-7548-43F4-9019-A833F8F6EF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2F21F6-E10C-4094-9124-71F5EE43224D}" v="466" dt="2021-03-28T13:57:48.858"/>
  </p1510:revLst>
</p1510:revInfo>
</file>

<file path=ppt/tableStyles.xml><?xml version="1.0" encoding="utf-8"?>
<a:tblStyleLst xmlns:a="http://schemas.openxmlformats.org/drawingml/2006/main" def="{5C7B9036-0881-475A-ADF6-831E9562A627}">
  <a:tblStyle styleId="{5C7B9036-0881-475A-ADF6-831E9562A6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7EC41A-727B-416F-B59B-BBC701B8EA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6"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c2e6846af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c2e6846af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c2e6846a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c2e6846a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000" t="100000"/>
            </a:path>
            <a:tileRect r="-100000" b="-100000"/>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855300" y="4177700"/>
            <a:ext cx="7433400" cy="3168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38" name="Google Shape;38;p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580318" y="675860"/>
            <a:ext cx="4959600" cy="2868900"/>
          </a:xfrm>
          <a:prstGeom prst="rect">
            <a:avLst/>
          </a:prstGeom>
        </p:spPr>
        <p:txBody>
          <a:bodyPr spcFirstLastPara="1" wrap="square" lIns="0" tIns="0" rIns="0" bIns="0" anchor="ctr" anchorCtr="0">
            <a:noAutofit/>
          </a:bodyPr>
          <a:lstStyle/>
          <a:p>
            <a:r>
              <a:rPr lang="en" b="1" dirty="0"/>
              <a:t>Naive Bayes</a:t>
            </a:r>
            <a:r>
              <a:rPr lang="en" dirty="0"/>
              <a:t> Tutorial</a:t>
            </a:r>
          </a:p>
        </p:txBody>
      </p:sp>
      <p:pic>
        <p:nvPicPr>
          <p:cNvPr id="46" name="Google Shape;46;p11"/>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415357"/>
            <a:ext cx="1318591" cy="728143"/>
          </a:xfrm>
          <a:prstGeom prst="rect">
            <a:avLst/>
          </a:prstGeom>
        </p:spPr>
      </p:pic>
      <p:sp>
        <p:nvSpPr>
          <p:cNvPr id="4" name="TextBox 3"/>
          <p:cNvSpPr txBox="1"/>
          <p:nvPr/>
        </p:nvSpPr>
        <p:spPr>
          <a:xfrm>
            <a:off x="580318" y="2864776"/>
            <a:ext cx="3837910" cy="738664"/>
          </a:xfrm>
          <a:prstGeom prst="rect">
            <a:avLst/>
          </a:prstGeom>
          <a:noFill/>
        </p:spPr>
        <p:txBody>
          <a:bodyPr wrap="none" rtlCol="0">
            <a:spAutoFit/>
          </a:bodyPr>
          <a:lstStyle/>
          <a:p>
            <a:r>
              <a:rPr lang="en-US" dirty="0" err="1" smtClean="0">
                <a:solidFill>
                  <a:srgbClr val="C00000"/>
                </a:solidFill>
              </a:rPr>
              <a:t>Thành</a:t>
            </a:r>
            <a:r>
              <a:rPr lang="en-US" dirty="0" smtClean="0">
                <a:solidFill>
                  <a:srgbClr val="C00000"/>
                </a:solidFill>
              </a:rPr>
              <a:t> </a:t>
            </a:r>
            <a:r>
              <a:rPr lang="en-US" dirty="0" err="1" smtClean="0">
                <a:solidFill>
                  <a:srgbClr val="C00000"/>
                </a:solidFill>
              </a:rPr>
              <a:t>Viên</a:t>
            </a:r>
            <a:r>
              <a:rPr lang="en-US" dirty="0" smtClean="0">
                <a:solidFill>
                  <a:srgbClr val="C00000"/>
                </a:solidFill>
              </a:rPr>
              <a:t>:</a:t>
            </a:r>
          </a:p>
          <a:p>
            <a:r>
              <a:rPr lang="en-US" dirty="0">
                <a:solidFill>
                  <a:srgbClr val="C00000"/>
                </a:solidFill>
              </a:rPr>
              <a:t>	</a:t>
            </a:r>
            <a:r>
              <a:rPr lang="en-US" dirty="0" smtClean="0">
                <a:solidFill>
                  <a:srgbClr val="C00000"/>
                </a:solidFill>
              </a:rPr>
              <a:t>+ </a:t>
            </a:r>
            <a:r>
              <a:rPr lang="en-US" dirty="0" err="1" smtClean="0">
                <a:solidFill>
                  <a:srgbClr val="C00000"/>
                </a:solidFill>
              </a:rPr>
              <a:t>Lê</a:t>
            </a:r>
            <a:r>
              <a:rPr lang="en-US" dirty="0" smtClean="0">
                <a:solidFill>
                  <a:srgbClr val="C00000"/>
                </a:solidFill>
              </a:rPr>
              <a:t> </a:t>
            </a:r>
            <a:r>
              <a:rPr lang="en-US" dirty="0" err="1" smtClean="0">
                <a:solidFill>
                  <a:srgbClr val="C00000"/>
                </a:solidFill>
              </a:rPr>
              <a:t>Hoàng</a:t>
            </a:r>
            <a:r>
              <a:rPr lang="en-US" dirty="0" smtClean="0">
                <a:solidFill>
                  <a:srgbClr val="C00000"/>
                </a:solidFill>
              </a:rPr>
              <a:t> Long – 518H0035</a:t>
            </a:r>
          </a:p>
          <a:p>
            <a:r>
              <a:rPr lang="en-US" dirty="0" smtClean="0">
                <a:solidFill>
                  <a:srgbClr val="C00000"/>
                </a:solidFill>
              </a:rPr>
              <a:t>	+ </a:t>
            </a:r>
            <a:r>
              <a:rPr lang="en-US" dirty="0" err="1" smtClean="0">
                <a:solidFill>
                  <a:srgbClr val="C00000"/>
                </a:solidFill>
              </a:rPr>
              <a:t>Nguyễn</a:t>
            </a:r>
            <a:r>
              <a:rPr lang="en-US" dirty="0" smtClean="0">
                <a:solidFill>
                  <a:srgbClr val="C00000"/>
                </a:solidFill>
              </a:rPr>
              <a:t> </a:t>
            </a:r>
            <a:r>
              <a:rPr lang="en-US" dirty="0" err="1" smtClean="0">
                <a:solidFill>
                  <a:srgbClr val="C00000"/>
                </a:solidFill>
              </a:rPr>
              <a:t>Tuấn</a:t>
            </a:r>
            <a:r>
              <a:rPr lang="en-US" dirty="0" smtClean="0">
                <a:solidFill>
                  <a:srgbClr val="C00000"/>
                </a:solidFill>
              </a:rPr>
              <a:t> </a:t>
            </a:r>
            <a:r>
              <a:rPr lang="en-US" dirty="0" err="1" smtClean="0">
                <a:solidFill>
                  <a:srgbClr val="C00000"/>
                </a:solidFill>
              </a:rPr>
              <a:t>Dũng</a:t>
            </a:r>
            <a:r>
              <a:rPr lang="en-US" dirty="0" smtClean="0">
                <a:solidFill>
                  <a:srgbClr val="C00000"/>
                </a:solidFill>
              </a:rPr>
              <a:t> – 518H0613</a:t>
            </a:r>
            <a:endParaRPr lang="en-US" dirty="0">
              <a:solidFill>
                <a:srgbClr val="C00000"/>
              </a:solidFill>
            </a:endParaRPr>
          </a:p>
        </p:txBody>
      </p:sp>
      <p:sp>
        <p:nvSpPr>
          <p:cNvPr id="5" name="TextBox 4"/>
          <p:cNvSpPr txBox="1"/>
          <p:nvPr/>
        </p:nvSpPr>
        <p:spPr>
          <a:xfrm>
            <a:off x="580318" y="3603440"/>
            <a:ext cx="2411238" cy="307777"/>
          </a:xfrm>
          <a:prstGeom prst="rect">
            <a:avLst/>
          </a:prstGeom>
          <a:noFill/>
        </p:spPr>
        <p:txBody>
          <a:bodyPr wrap="none" rtlCol="0">
            <a:spAutoFit/>
          </a:bodyPr>
          <a:lstStyle/>
          <a:p>
            <a:r>
              <a:rPr lang="en-US" dirty="0" err="1" smtClean="0">
                <a:solidFill>
                  <a:srgbClr val="C00000"/>
                </a:solidFill>
              </a:rPr>
              <a:t>Giảng</a:t>
            </a:r>
            <a:r>
              <a:rPr lang="en-US" dirty="0" smtClean="0">
                <a:solidFill>
                  <a:srgbClr val="C00000"/>
                </a:solidFill>
              </a:rPr>
              <a:t> </a:t>
            </a:r>
            <a:r>
              <a:rPr lang="en-US" dirty="0" err="1" smtClean="0">
                <a:solidFill>
                  <a:srgbClr val="C00000"/>
                </a:solidFill>
              </a:rPr>
              <a:t>viên</a:t>
            </a:r>
            <a:r>
              <a:rPr lang="en-US" dirty="0" smtClean="0">
                <a:solidFill>
                  <a:srgbClr val="C00000"/>
                </a:solidFill>
              </a:rPr>
              <a:t>: </a:t>
            </a:r>
            <a:r>
              <a:rPr lang="en-US" dirty="0" err="1" smtClean="0">
                <a:solidFill>
                  <a:srgbClr val="C00000"/>
                </a:solidFill>
              </a:rPr>
              <a:t>Lê</a:t>
            </a:r>
            <a:r>
              <a:rPr lang="en-US" dirty="0" smtClean="0">
                <a:solidFill>
                  <a:srgbClr val="C00000"/>
                </a:solidFill>
              </a:rPr>
              <a:t> </a:t>
            </a:r>
            <a:r>
              <a:rPr lang="en-US" dirty="0" err="1" smtClean="0">
                <a:solidFill>
                  <a:srgbClr val="C00000"/>
                </a:solidFill>
              </a:rPr>
              <a:t>Cung</a:t>
            </a:r>
            <a:r>
              <a:rPr lang="en-US" dirty="0" smtClean="0">
                <a:solidFill>
                  <a:srgbClr val="C00000"/>
                </a:solidFill>
              </a:rPr>
              <a:t> </a:t>
            </a:r>
            <a:r>
              <a:rPr lang="en-US" dirty="0" err="1" smtClean="0">
                <a:solidFill>
                  <a:srgbClr val="C00000"/>
                </a:solidFill>
              </a:rPr>
              <a:t>Tưởng</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22765E-6665-4E8A-9962-5A10AFDB0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10</a:t>
            </a:fld>
            <a:endParaRPr lang="en"/>
          </a:p>
        </p:txBody>
      </p:sp>
      <p:pic>
        <p:nvPicPr>
          <p:cNvPr id="5" name="Picture 5" descr="Graphical user interface, application, website&#10;&#10;Description automatically generated">
            <a:extLst>
              <a:ext uri="{FF2B5EF4-FFF2-40B4-BE49-F238E27FC236}">
                <a16:creationId xmlns:a16="http://schemas.microsoft.com/office/drawing/2014/main" id="{09DD00BA-F0F9-4B02-9CD9-C8A64EE7CBA7}"/>
              </a:ext>
            </a:extLst>
          </p:cNvPr>
          <p:cNvPicPr>
            <a:picLocks noChangeAspect="1"/>
          </p:cNvPicPr>
          <p:nvPr/>
        </p:nvPicPr>
        <p:blipFill>
          <a:blip r:embed="rId2"/>
          <a:stretch>
            <a:fillRect/>
          </a:stretch>
        </p:blipFill>
        <p:spPr>
          <a:xfrm>
            <a:off x="321334" y="666579"/>
            <a:ext cx="4198907" cy="1998796"/>
          </a:xfrm>
          <a:prstGeom prst="rect">
            <a:avLst/>
          </a:prstGeom>
        </p:spPr>
      </p:pic>
      <p:pic>
        <p:nvPicPr>
          <p:cNvPr id="6" name="Picture 6" descr="Diagram&#10;&#10;Description automatically generated">
            <a:extLst>
              <a:ext uri="{FF2B5EF4-FFF2-40B4-BE49-F238E27FC236}">
                <a16:creationId xmlns:a16="http://schemas.microsoft.com/office/drawing/2014/main" id="{ECBFF27C-7D74-44C3-82FB-4529AC256328}"/>
              </a:ext>
            </a:extLst>
          </p:cNvPr>
          <p:cNvPicPr>
            <a:picLocks noChangeAspect="1"/>
          </p:cNvPicPr>
          <p:nvPr/>
        </p:nvPicPr>
        <p:blipFill>
          <a:blip r:embed="rId3"/>
          <a:stretch>
            <a:fillRect/>
          </a:stretch>
        </p:blipFill>
        <p:spPr>
          <a:xfrm>
            <a:off x="4753155" y="234729"/>
            <a:ext cx="3659756" cy="2873277"/>
          </a:xfrm>
          <a:prstGeom prst="rect">
            <a:avLst/>
          </a:prstGeom>
        </p:spPr>
      </p:pic>
      <p:grpSp>
        <p:nvGrpSpPr>
          <p:cNvPr id="7" name="Google Shape;1061;p49"/>
          <p:cNvGrpSpPr/>
          <p:nvPr/>
        </p:nvGrpSpPr>
        <p:grpSpPr>
          <a:xfrm>
            <a:off x="3821215" y="2862278"/>
            <a:ext cx="460705" cy="491455"/>
            <a:chOff x="9901824" y="937343"/>
            <a:chExt cx="744273" cy="793950"/>
          </a:xfrm>
        </p:grpSpPr>
        <p:grpSp>
          <p:nvGrpSpPr>
            <p:cNvPr id="8" name="Google Shape;1062;p49"/>
            <p:cNvGrpSpPr/>
            <p:nvPr/>
          </p:nvGrpSpPr>
          <p:grpSpPr>
            <a:xfrm>
              <a:off x="9901824" y="937343"/>
              <a:ext cx="744273" cy="793950"/>
              <a:chOff x="9901824" y="937343"/>
              <a:chExt cx="744273" cy="793950"/>
            </a:xfrm>
          </p:grpSpPr>
          <p:sp>
            <p:nvSpPr>
              <p:cNvPr id="15" name="Google Shape;1063;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064;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065;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066;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067;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068;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069;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070;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071;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072;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9" name="Google Shape;1073;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074;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075;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076;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077;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078;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53686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62D307-EF62-4140-A174-C398E18CD0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11</a:t>
            </a:fld>
            <a:endParaRPr lang="en"/>
          </a:p>
        </p:txBody>
      </p:sp>
      <p:pic>
        <p:nvPicPr>
          <p:cNvPr id="4" name="Picture 4" descr="A picture containing chart&#10;&#10;Description automatically generated">
            <a:extLst>
              <a:ext uri="{FF2B5EF4-FFF2-40B4-BE49-F238E27FC236}">
                <a16:creationId xmlns:a16="http://schemas.microsoft.com/office/drawing/2014/main" id="{48F49E8E-7294-4A25-81B6-2699D8F81D41}"/>
              </a:ext>
            </a:extLst>
          </p:cNvPr>
          <p:cNvPicPr>
            <a:picLocks noChangeAspect="1"/>
          </p:cNvPicPr>
          <p:nvPr/>
        </p:nvPicPr>
        <p:blipFill>
          <a:blip r:embed="rId2"/>
          <a:stretch>
            <a:fillRect/>
          </a:stretch>
        </p:blipFill>
        <p:spPr>
          <a:xfrm>
            <a:off x="3020907" y="890528"/>
            <a:ext cx="3671887" cy="3428925"/>
          </a:xfrm>
          <a:prstGeom prst="rect">
            <a:avLst/>
          </a:prstGeom>
        </p:spPr>
      </p:pic>
      <p:sp>
        <p:nvSpPr>
          <p:cNvPr id="6" name="TextBox 5">
            <a:extLst>
              <a:ext uri="{FF2B5EF4-FFF2-40B4-BE49-F238E27FC236}">
                <a16:creationId xmlns:a16="http://schemas.microsoft.com/office/drawing/2014/main" id="{13B5579C-F32A-4196-AF8B-269E3AA0319B}"/>
              </a:ext>
            </a:extLst>
          </p:cNvPr>
          <p:cNvSpPr txBox="1"/>
          <p:nvPr/>
        </p:nvSpPr>
        <p:spPr>
          <a:xfrm>
            <a:off x="3711787" y="-156570"/>
            <a:ext cx="34965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dirty="0"/>
          </a:p>
          <a:p>
            <a:endParaRPr lang="en-US" sz="1800" dirty="0"/>
          </a:p>
          <a:p>
            <a:r>
              <a:rPr lang="en-US" sz="1800" b="1" dirty="0"/>
              <a:t>SPAM FILTERING</a:t>
            </a:r>
            <a:endParaRPr lang="en-US" b="1" dirty="0"/>
          </a:p>
          <a:p>
            <a:endParaRPr lang="en-US" sz="1800" dirty="0"/>
          </a:p>
        </p:txBody>
      </p:sp>
      <p:pic>
        <p:nvPicPr>
          <p:cNvPr id="5" name="Google Shape;231;p26"/>
          <p:cNvPicPr preferRelativeResize="0"/>
          <p:nvPr/>
        </p:nvPicPr>
        <p:blipFill>
          <a:blip r:embed="rId3">
            <a:alphaModFix/>
          </a:blip>
          <a:stretch>
            <a:fillRect/>
          </a:stretch>
        </p:blipFill>
        <p:spPr>
          <a:xfrm flipH="1">
            <a:off x="799841" y="2753352"/>
            <a:ext cx="1956906" cy="2206541"/>
          </a:xfrm>
          <a:prstGeom prst="rect">
            <a:avLst/>
          </a:prstGeom>
          <a:noFill/>
          <a:ln>
            <a:noFill/>
          </a:ln>
        </p:spPr>
      </p:pic>
    </p:spTree>
    <p:extLst>
      <p:ext uri="{BB962C8B-B14F-4D97-AF65-F5344CB8AC3E}">
        <p14:creationId xmlns:p14="http://schemas.microsoft.com/office/powerpoint/2010/main" val="1950088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5B8E9E-1561-44A8-8D5C-4CE92F59E9E0}"/>
              </a:ext>
            </a:extLst>
          </p:cNvPr>
          <p:cNvSpPr>
            <a:spLocks noGrp="1"/>
          </p:cNvSpPr>
          <p:nvPr>
            <p:ph type="body" idx="1"/>
          </p:nvPr>
        </p:nvSpPr>
        <p:spPr>
          <a:xfrm>
            <a:off x="4571980" y="1798382"/>
            <a:ext cx="3780433" cy="1853671"/>
          </a:xfrm>
        </p:spPr>
        <p:txBody>
          <a:bodyPr/>
          <a:lstStyle/>
          <a:p>
            <a:pPr>
              <a:lnSpc>
                <a:spcPct val="114999"/>
              </a:lnSpc>
            </a:pPr>
            <a:r>
              <a:rPr lang="en-US" b="1">
                <a:solidFill>
                  <a:srgbClr val="FF0000"/>
                </a:solidFill>
              </a:rPr>
              <a:t>MEDICAL DIAGNOSTIC</a:t>
            </a:r>
          </a:p>
        </p:txBody>
      </p:sp>
      <p:sp>
        <p:nvSpPr>
          <p:cNvPr id="3" name="Slide Number Placeholder 2">
            <a:extLst>
              <a:ext uri="{FF2B5EF4-FFF2-40B4-BE49-F238E27FC236}">
                <a16:creationId xmlns:a16="http://schemas.microsoft.com/office/drawing/2014/main" id="{2DB1EF41-D834-4386-918F-B22A7A8C1B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12</a:t>
            </a:fld>
            <a:endParaRPr lang="en"/>
          </a:p>
        </p:txBody>
      </p:sp>
      <p:pic>
        <p:nvPicPr>
          <p:cNvPr id="4" name="Picture 4" descr="A picture containing icon&#10;&#10;Description automatically generated">
            <a:extLst>
              <a:ext uri="{FF2B5EF4-FFF2-40B4-BE49-F238E27FC236}">
                <a16:creationId xmlns:a16="http://schemas.microsoft.com/office/drawing/2014/main" id="{9E433B79-CD6C-4DCC-A446-9C7538D45633}"/>
              </a:ext>
            </a:extLst>
          </p:cNvPr>
          <p:cNvPicPr>
            <a:picLocks noChangeAspect="1"/>
          </p:cNvPicPr>
          <p:nvPr/>
        </p:nvPicPr>
        <p:blipFill>
          <a:blip r:embed="rId2"/>
          <a:stretch>
            <a:fillRect/>
          </a:stretch>
        </p:blipFill>
        <p:spPr>
          <a:xfrm>
            <a:off x="126657" y="698040"/>
            <a:ext cx="3863031" cy="3577514"/>
          </a:xfrm>
          <a:prstGeom prst="rect">
            <a:avLst/>
          </a:prstGeom>
        </p:spPr>
      </p:pic>
      <p:sp>
        <p:nvSpPr>
          <p:cNvPr id="6" name="TextBox 5">
            <a:extLst>
              <a:ext uri="{FF2B5EF4-FFF2-40B4-BE49-F238E27FC236}">
                <a16:creationId xmlns:a16="http://schemas.microsoft.com/office/drawing/2014/main" id="{38A93967-EB10-4ABC-BC70-43727FAFE3C4}"/>
              </a:ext>
            </a:extLst>
          </p:cNvPr>
          <p:cNvSpPr txBox="1"/>
          <p:nvPr/>
        </p:nvSpPr>
        <p:spPr>
          <a:xfrm>
            <a:off x="3934082" y="898954"/>
            <a:ext cx="46893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grpSp>
        <p:nvGrpSpPr>
          <p:cNvPr id="7" name="Google Shape;1232;p49"/>
          <p:cNvGrpSpPr/>
          <p:nvPr/>
        </p:nvGrpSpPr>
        <p:grpSpPr>
          <a:xfrm>
            <a:off x="5143819" y="2257535"/>
            <a:ext cx="443879" cy="445541"/>
            <a:chOff x="4764809" y="3184208"/>
            <a:chExt cx="717090" cy="719775"/>
          </a:xfrm>
        </p:grpSpPr>
        <p:sp>
          <p:nvSpPr>
            <p:cNvPr id="8" name="Google Shape;1233;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234;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235;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 name="Google Shape;1245;p49"/>
          <p:cNvGrpSpPr/>
          <p:nvPr/>
        </p:nvGrpSpPr>
        <p:grpSpPr>
          <a:xfrm>
            <a:off x="6119261" y="2279503"/>
            <a:ext cx="445727" cy="445714"/>
            <a:chOff x="5846429" y="3184067"/>
            <a:chExt cx="720076" cy="720055"/>
          </a:xfrm>
        </p:grpSpPr>
        <p:sp>
          <p:nvSpPr>
            <p:cNvPr id="12" name="Google Shape;1246;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247;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248;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249;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589803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8FF2C7-1A5F-4ABD-97AE-23D846CE754C}"/>
              </a:ext>
            </a:extLst>
          </p:cNvPr>
          <p:cNvSpPr>
            <a:spLocks noGrp="1"/>
          </p:cNvSpPr>
          <p:nvPr>
            <p:ph type="body" idx="1"/>
          </p:nvPr>
        </p:nvSpPr>
        <p:spPr>
          <a:xfrm>
            <a:off x="5330253" y="489907"/>
            <a:ext cx="2591824" cy="586375"/>
          </a:xfrm>
        </p:spPr>
        <p:txBody>
          <a:bodyPr/>
          <a:lstStyle/>
          <a:p>
            <a:pPr>
              <a:lnSpc>
                <a:spcPct val="114999"/>
              </a:lnSpc>
            </a:pPr>
            <a:r>
              <a:rPr lang="en-US" b="1">
                <a:solidFill>
                  <a:schemeClr val="accent5"/>
                </a:solidFill>
              </a:rPr>
              <a:t>Weather Forecast</a:t>
            </a:r>
          </a:p>
        </p:txBody>
      </p:sp>
      <p:sp>
        <p:nvSpPr>
          <p:cNvPr id="3" name="Slide Number Placeholder 2">
            <a:extLst>
              <a:ext uri="{FF2B5EF4-FFF2-40B4-BE49-F238E27FC236}">
                <a16:creationId xmlns:a16="http://schemas.microsoft.com/office/drawing/2014/main" id="{0D2B76A2-B4B7-43B9-A4AA-E3886EF6A5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13</a:t>
            </a:fld>
            <a:endParaRPr lang="en"/>
          </a:p>
        </p:txBody>
      </p:sp>
      <p:pic>
        <p:nvPicPr>
          <p:cNvPr id="4" name="Picture 4" descr="Graphical user interface, application&#10;&#10;Description automatically generated">
            <a:extLst>
              <a:ext uri="{FF2B5EF4-FFF2-40B4-BE49-F238E27FC236}">
                <a16:creationId xmlns:a16="http://schemas.microsoft.com/office/drawing/2014/main" id="{2F9BCC09-AE51-4659-9747-B6B736C3CA0F}"/>
              </a:ext>
            </a:extLst>
          </p:cNvPr>
          <p:cNvPicPr>
            <a:picLocks noChangeAspect="1"/>
          </p:cNvPicPr>
          <p:nvPr/>
        </p:nvPicPr>
        <p:blipFill>
          <a:blip r:embed="rId2"/>
          <a:stretch>
            <a:fillRect/>
          </a:stretch>
        </p:blipFill>
        <p:spPr>
          <a:xfrm>
            <a:off x="612475" y="424117"/>
            <a:ext cx="4436133" cy="2807209"/>
          </a:xfrm>
          <a:prstGeom prst="rect">
            <a:avLst/>
          </a:prstGeom>
        </p:spPr>
      </p:pic>
      <p:sp>
        <p:nvSpPr>
          <p:cNvPr id="5" name="TextBox 4">
            <a:extLst>
              <a:ext uri="{FF2B5EF4-FFF2-40B4-BE49-F238E27FC236}">
                <a16:creationId xmlns:a16="http://schemas.microsoft.com/office/drawing/2014/main" id="{CCAFF19D-9253-4902-929A-F524E923A76C}"/>
              </a:ext>
            </a:extLst>
          </p:cNvPr>
          <p:cNvSpPr txBox="1"/>
          <p:nvPr/>
        </p:nvSpPr>
        <p:spPr>
          <a:xfrm>
            <a:off x="446088" y="3401084"/>
            <a:ext cx="64849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A Bayes-based model for weather prediction is used, where the following probabilities are used to calculate the likelihood of each class label for the data input instance and the most </a:t>
            </a:r>
            <a:r>
              <a:rPr lang="en-US" sz="1800"/>
              <a:t>likely model is considered output results.</a:t>
            </a:r>
          </a:p>
        </p:txBody>
      </p:sp>
    </p:spTree>
    <p:extLst>
      <p:ext uri="{BB962C8B-B14F-4D97-AF65-F5344CB8AC3E}">
        <p14:creationId xmlns:p14="http://schemas.microsoft.com/office/powerpoint/2010/main" val="1971573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382"/>
        <p:cNvGrpSpPr/>
        <p:nvPr/>
      </p:nvGrpSpPr>
      <p:grpSpPr>
        <a:xfrm>
          <a:off x="0" y="0"/>
          <a:ext cx="0" cy="0"/>
          <a:chOff x="0" y="0"/>
          <a:chExt cx="0" cy="0"/>
        </a:xfrm>
      </p:grpSpPr>
      <p:sp>
        <p:nvSpPr>
          <p:cNvPr id="383" name="Google Shape;383;p36"/>
          <p:cNvSpPr txBox="1">
            <a:spLocks noGrp="1"/>
          </p:cNvSpPr>
          <p:nvPr>
            <p:ph type="ctrTitle"/>
          </p:nvPr>
        </p:nvSpPr>
        <p:spPr>
          <a:xfrm>
            <a:off x="1421830" y="1156818"/>
            <a:ext cx="4960500" cy="162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Example</a:t>
            </a:r>
            <a:endParaRPr dirty="0"/>
          </a:p>
        </p:txBody>
      </p:sp>
      <p:sp>
        <p:nvSpPr>
          <p:cNvPr id="384" name="Google Shape;384;p36"/>
          <p:cNvSpPr txBox="1">
            <a:spLocks noGrp="1"/>
          </p:cNvSpPr>
          <p:nvPr>
            <p:ph type="subTitle" idx="1"/>
          </p:nvPr>
        </p:nvSpPr>
        <p:spPr>
          <a:xfrm>
            <a:off x="1421830" y="2784918"/>
            <a:ext cx="4960500" cy="383700"/>
          </a:xfrm>
          <a:prstGeom prst="rect">
            <a:avLst/>
          </a:prstGeom>
        </p:spPr>
        <p:txBody>
          <a:bodyPr spcFirstLastPara="1" wrap="square" lIns="0" tIns="0" rIns="0" bIns="0" anchor="t" anchorCtr="0">
            <a:noAutofit/>
          </a:bodyPr>
          <a:lstStyle/>
          <a:p>
            <a:pPr marL="0" lvl="0" indent="0">
              <a:spcAft>
                <a:spcPts val="800"/>
              </a:spcAft>
            </a:pPr>
            <a:r>
              <a:rPr lang="en-US" dirty="0"/>
              <a:t>Predict the future with some weather data.</a:t>
            </a:r>
            <a:endParaRPr dirty="0"/>
          </a:p>
        </p:txBody>
      </p:sp>
      <p:pic>
        <p:nvPicPr>
          <p:cNvPr id="385" name="Google Shape;385;p36"/>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386" name="Google Shape;386;p36"/>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387" name="Google Shape;387;p36"/>
          <p:cNvSpPr/>
          <p:nvPr/>
        </p:nvSpPr>
        <p:spPr>
          <a:xfrm>
            <a:off x="6785658" y="576011"/>
            <a:ext cx="349144" cy="709585"/>
          </a:xfrm>
          <a:prstGeom prst="rect">
            <a:avLst/>
          </a:prstGeom>
        </p:spPr>
        <p:txBody>
          <a:bodyPr>
            <a:prstTxWarp prst="textPlain">
              <a:avLst/>
            </a:prstTxWarp>
          </a:bodyPr>
          <a:lstStyle/>
          <a:p>
            <a:pPr lvl="0" algn="ctr"/>
            <a:r>
              <a:rPr lang="en-US" b="1" dirty="0">
                <a:gradFill>
                  <a:gsLst>
                    <a:gs pos="0">
                      <a:srgbClr val="FF9F4D"/>
                    </a:gs>
                    <a:gs pos="58000">
                      <a:schemeClr val="accent5"/>
                    </a:gs>
                    <a:gs pos="100000">
                      <a:schemeClr val="accent5"/>
                    </a:gs>
                  </a:gsLst>
                  <a:path path="circle">
                    <a:fillToRect l="100000" t="100000"/>
                  </a:path>
                  <a:tileRect r="-100000" b="-100000"/>
                </a:gradFill>
                <a:latin typeface="Bebas Neue"/>
              </a:rPr>
              <a:t>4</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229" y="184080"/>
            <a:ext cx="3476005" cy="4798737"/>
          </a:xfrm>
          <a:prstGeom prst="rect">
            <a:avLst/>
          </a:prstGeom>
        </p:spPr>
      </p:pic>
      <p:sp>
        <p:nvSpPr>
          <p:cNvPr id="5" name="Right Arrow 4"/>
          <p:cNvSpPr/>
          <p:nvPr/>
        </p:nvSpPr>
        <p:spPr>
          <a:xfrm>
            <a:off x="3949146" y="2341595"/>
            <a:ext cx="1663148" cy="483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35792683"/>
              </p:ext>
            </p:extLst>
          </p:nvPr>
        </p:nvGraphicFramePr>
        <p:xfrm>
          <a:off x="5844208" y="265043"/>
          <a:ext cx="3127513" cy="1524000"/>
        </p:xfrm>
        <a:graphic>
          <a:graphicData uri="http://schemas.openxmlformats.org/drawingml/2006/table">
            <a:tbl>
              <a:tblPr firstRow="1" bandRow="1">
                <a:tableStyleId>{5C7B9036-0881-475A-ADF6-831E9562A627}</a:tableStyleId>
              </a:tblPr>
              <a:tblGrid>
                <a:gridCol w="874645">
                  <a:extLst>
                    <a:ext uri="{9D8B030D-6E8A-4147-A177-3AD203B41FA5}">
                      <a16:colId xmlns:a16="http://schemas.microsoft.com/office/drawing/2014/main" val="2052129180"/>
                    </a:ext>
                  </a:extLst>
                </a:gridCol>
                <a:gridCol w="984212">
                  <a:extLst>
                    <a:ext uri="{9D8B030D-6E8A-4147-A177-3AD203B41FA5}">
                      <a16:colId xmlns:a16="http://schemas.microsoft.com/office/drawing/2014/main" val="2402994890"/>
                    </a:ext>
                  </a:extLst>
                </a:gridCol>
                <a:gridCol w="761194">
                  <a:extLst>
                    <a:ext uri="{9D8B030D-6E8A-4147-A177-3AD203B41FA5}">
                      <a16:colId xmlns:a16="http://schemas.microsoft.com/office/drawing/2014/main" val="3395584209"/>
                    </a:ext>
                  </a:extLst>
                </a:gridCol>
                <a:gridCol w="507462">
                  <a:extLst>
                    <a:ext uri="{9D8B030D-6E8A-4147-A177-3AD203B41FA5}">
                      <a16:colId xmlns:a16="http://schemas.microsoft.com/office/drawing/2014/main" val="3531160684"/>
                    </a:ext>
                  </a:extLst>
                </a:gridCol>
              </a:tblGrid>
              <a:tr h="281333">
                <a:tc rowSpan="2" gridSpan="2">
                  <a:txBody>
                    <a:bodyPr/>
                    <a:lstStyle/>
                    <a:p>
                      <a:pPr algn="ctr"/>
                      <a:r>
                        <a:rPr lang="en-US" dirty="0">
                          <a:solidFill>
                            <a:schemeClr val="tx1"/>
                          </a:solidFill>
                        </a:rPr>
                        <a:t>Frequency</a:t>
                      </a:r>
                      <a:r>
                        <a:rPr lang="en-US" baseline="0" dirty="0">
                          <a:solidFill>
                            <a:schemeClr val="tx1"/>
                          </a:solidFill>
                        </a:rPr>
                        <a:t> Table</a:t>
                      </a:r>
                      <a:endParaRPr lang="en-US" dirty="0">
                        <a:solidFill>
                          <a:schemeClr val="tx1"/>
                        </a:solidFill>
                      </a:endParaRPr>
                    </a:p>
                  </a:txBody>
                  <a:tcPr>
                    <a:solidFill>
                      <a:schemeClr val="tx1">
                        <a:lumMod val="50000"/>
                        <a:lumOff val="50000"/>
                      </a:schemeClr>
                    </a:solidFill>
                  </a:tcPr>
                </a:tc>
                <a:tc rowSpan="2" hMerge="1">
                  <a:txBody>
                    <a:bodyPr/>
                    <a:lstStyle/>
                    <a:p>
                      <a:endParaRPr lang="en-US" dirty="0"/>
                    </a:p>
                  </a:txBody>
                  <a:tcPr/>
                </a:tc>
                <a:tc gridSpan="2">
                  <a:txBody>
                    <a:bodyPr/>
                    <a:lstStyle/>
                    <a:p>
                      <a:pPr algn="ctr"/>
                      <a:r>
                        <a:rPr lang="en-US" dirty="0">
                          <a:solidFill>
                            <a:schemeClr val="tx1"/>
                          </a:solidFill>
                        </a:rPr>
                        <a:t>Play</a:t>
                      </a:r>
                    </a:p>
                  </a:txBody>
                  <a:tcPr>
                    <a:solidFill>
                      <a:schemeClr val="bg1"/>
                    </a:solidFill>
                  </a:tcPr>
                </a:tc>
                <a:tc hMerge="1">
                  <a:txBody>
                    <a:bodyPr/>
                    <a:lstStyle/>
                    <a:p>
                      <a:endParaRPr lang="en-US" dirty="0"/>
                    </a:p>
                  </a:txBody>
                  <a:tcPr/>
                </a:tc>
                <a:extLst>
                  <a:ext uri="{0D108BD9-81ED-4DB2-BD59-A6C34878D82A}">
                    <a16:rowId xmlns:a16="http://schemas.microsoft.com/office/drawing/2014/main" val="2003289737"/>
                  </a:ext>
                </a:extLst>
              </a:tr>
              <a:tr h="0">
                <a:tc gridSpan="2" vMerge="1">
                  <a:txBody>
                    <a:bodyPr/>
                    <a:lstStyle/>
                    <a:p>
                      <a:endParaRPr lang="en-US" dirty="0"/>
                    </a:p>
                  </a:txBody>
                  <a:tcPr/>
                </a:tc>
                <a:tc hMerge="1" vMerge="1">
                  <a:txBody>
                    <a:bodyPr/>
                    <a:lstStyle/>
                    <a:p>
                      <a:endParaRPr lang="en-US" dirty="0"/>
                    </a:p>
                  </a:txBody>
                  <a:tcPr/>
                </a:tc>
                <a:tc>
                  <a:txBody>
                    <a:bodyPr/>
                    <a:lstStyle/>
                    <a:p>
                      <a:pPr algn="ctr"/>
                      <a:r>
                        <a:rPr lang="en-US" dirty="0">
                          <a:solidFill>
                            <a:schemeClr val="tx1"/>
                          </a:solidFill>
                        </a:rPr>
                        <a:t>Yes</a:t>
                      </a:r>
                    </a:p>
                  </a:txBody>
                  <a:tcPr>
                    <a:solidFill>
                      <a:schemeClr val="bg1"/>
                    </a:solidFill>
                  </a:tcPr>
                </a:tc>
                <a:tc>
                  <a:txBody>
                    <a:bodyPr/>
                    <a:lstStyle/>
                    <a:p>
                      <a:pPr algn="ctr"/>
                      <a:r>
                        <a:rPr lang="en-US" dirty="0">
                          <a:solidFill>
                            <a:schemeClr val="tx1"/>
                          </a:solidFill>
                        </a:rPr>
                        <a:t>No</a:t>
                      </a:r>
                    </a:p>
                  </a:txBody>
                  <a:tcPr>
                    <a:solidFill>
                      <a:schemeClr val="bg1"/>
                    </a:solidFill>
                  </a:tcPr>
                </a:tc>
                <a:extLst>
                  <a:ext uri="{0D108BD9-81ED-4DB2-BD59-A6C34878D82A}">
                    <a16:rowId xmlns:a16="http://schemas.microsoft.com/office/drawing/2014/main" val="1355088944"/>
                  </a:ext>
                </a:extLst>
              </a:tr>
              <a:tr h="284314">
                <a:tc rowSpan="3">
                  <a:txBody>
                    <a:bodyPr/>
                    <a:lstStyle/>
                    <a:p>
                      <a:pPr algn="ctr"/>
                      <a:r>
                        <a:rPr lang="en-US" dirty="0">
                          <a:solidFill>
                            <a:schemeClr val="tx1"/>
                          </a:solidFill>
                        </a:rPr>
                        <a:t>Outlook</a:t>
                      </a:r>
                    </a:p>
                  </a:txBody>
                  <a:tcPr>
                    <a:solidFill>
                      <a:schemeClr val="bg1"/>
                    </a:solidFill>
                  </a:tcPr>
                </a:tc>
                <a:tc>
                  <a:txBody>
                    <a:bodyPr/>
                    <a:lstStyle/>
                    <a:p>
                      <a:pPr algn="ctr"/>
                      <a:r>
                        <a:rPr lang="en-US" dirty="0">
                          <a:solidFill>
                            <a:schemeClr val="tx1"/>
                          </a:solidFill>
                        </a:rPr>
                        <a:t>Sunny</a:t>
                      </a:r>
                    </a:p>
                  </a:txBody>
                  <a:tcPr>
                    <a:solidFill>
                      <a:schemeClr val="bg1"/>
                    </a:solidFill>
                  </a:tcPr>
                </a:tc>
                <a:tc>
                  <a:txBody>
                    <a:bodyPr/>
                    <a:lstStyle/>
                    <a:p>
                      <a:pPr algn="ctr"/>
                      <a:r>
                        <a:rPr lang="en-US" dirty="0">
                          <a:solidFill>
                            <a:schemeClr val="tx1"/>
                          </a:solidFill>
                        </a:rPr>
                        <a:t>2</a:t>
                      </a:r>
                    </a:p>
                  </a:txBody>
                  <a:tcPr>
                    <a:solidFill>
                      <a:schemeClr val="bg1"/>
                    </a:solidFill>
                  </a:tcPr>
                </a:tc>
                <a:tc>
                  <a:txBody>
                    <a:bodyPr/>
                    <a:lstStyle/>
                    <a:p>
                      <a:pPr algn="ctr"/>
                      <a:r>
                        <a:rPr lang="en-US" dirty="0">
                          <a:solidFill>
                            <a:schemeClr val="tx1"/>
                          </a:solidFill>
                        </a:rPr>
                        <a:t>3</a:t>
                      </a:r>
                    </a:p>
                  </a:txBody>
                  <a:tcPr>
                    <a:solidFill>
                      <a:schemeClr val="bg1"/>
                    </a:solidFill>
                  </a:tcPr>
                </a:tc>
                <a:extLst>
                  <a:ext uri="{0D108BD9-81ED-4DB2-BD59-A6C34878D82A}">
                    <a16:rowId xmlns:a16="http://schemas.microsoft.com/office/drawing/2014/main" val="191086118"/>
                  </a:ext>
                </a:extLst>
              </a:tr>
              <a:tr h="284314">
                <a:tc vMerge="1">
                  <a:txBody>
                    <a:bodyPr/>
                    <a:lstStyle/>
                    <a:p>
                      <a:endParaRPr lang="en-US" dirty="0"/>
                    </a:p>
                  </a:txBody>
                  <a:tcPr/>
                </a:tc>
                <a:tc>
                  <a:txBody>
                    <a:bodyPr/>
                    <a:lstStyle/>
                    <a:p>
                      <a:pPr algn="ctr"/>
                      <a:r>
                        <a:rPr lang="en-US" dirty="0">
                          <a:solidFill>
                            <a:schemeClr val="tx1"/>
                          </a:solidFill>
                        </a:rPr>
                        <a:t>Overcast</a:t>
                      </a:r>
                    </a:p>
                  </a:txBody>
                  <a:tcPr>
                    <a:solidFill>
                      <a:schemeClr val="bg1"/>
                    </a:solidFill>
                  </a:tcPr>
                </a:tc>
                <a:tc>
                  <a:txBody>
                    <a:bodyPr/>
                    <a:lstStyle/>
                    <a:p>
                      <a:pPr algn="ctr"/>
                      <a:r>
                        <a:rPr lang="en-US" dirty="0">
                          <a:solidFill>
                            <a:schemeClr val="tx1"/>
                          </a:solidFill>
                        </a:rPr>
                        <a:t>4</a:t>
                      </a:r>
                    </a:p>
                  </a:txBody>
                  <a:tcPr>
                    <a:solidFill>
                      <a:schemeClr val="bg1"/>
                    </a:solidFill>
                  </a:tcPr>
                </a:tc>
                <a:tc>
                  <a:txBody>
                    <a:bodyPr/>
                    <a:lstStyle/>
                    <a:p>
                      <a:pPr algn="ctr"/>
                      <a:r>
                        <a:rPr lang="en-US" dirty="0">
                          <a:solidFill>
                            <a:schemeClr val="tx1"/>
                          </a:solidFill>
                        </a:rPr>
                        <a:t>0</a:t>
                      </a:r>
                    </a:p>
                  </a:txBody>
                  <a:tcPr>
                    <a:solidFill>
                      <a:schemeClr val="bg1"/>
                    </a:solidFill>
                  </a:tcPr>
                </a:tc>
                <a:extLst>
                  <a:ext uri="{0D108BD9-81ED-4DB2-BD59-A6C34878D82A}">
                    <a16:rowId xmlns:a16="http://schemas.microsoft.com/office/drawing/2014/main" val="3561835766"/>
                  </a:ext>
                </a:extLst>
              </a:tr>
              <a:tr h="284314">
                <a:tc vMerge="1">
                  <a:txBody>
                    <a:bodyPr/>
                    <a:lstStyle/>
                    <a:p>
                      <a:endParaRPr lang="en-US" dirty="0"/>
                    </a:p>
                  </a:txBody>
                  <a:tcPr/>
                </a:tc>
                <a:tc>
                  <a:txBody>
                    <a:bodyPr/>
                    <a:lstStyle/>
                    <a:p>
                      <a:pPr algn="ctr"/>
                      <a:r>
                        <a:rPr lang="en-US" dirty="0">
                          <a:solidFill>
                            <a:schemeClr val="tx1"/>
                          </a:solidFill>
                        </a:rPr>
                        <a:t>Rainy</a:t>
                      </a:r>
                    </a:p>
                  </a:txBody>
                  <a:tcPr>
                    <a:solidFill>
                      <a:schemeClr val="bg1"/>
                    </a:solidFill>
                  </a:tcPr>
                </a:tc>
                <a:tc>
                  <a:txBody>
                    <a:bodyPr/>
                    <a:lstStyle/>
                    <a:p>
                      <a:pPr algn="ctr"/>
                      <a:r>
                        <a:rPr lang="en-US" dirty="0">
                          <a:solidFill>
                            <a:schemeClr val="tx1"/>
                          </a:solidFill>
                        </a:rPr>
                        <a:t>3</a:t>
                      </a:r>
                    </a:p>
                  </a:txBody>
                  <a:tcPr>
                    <a:solidFill>
                      <a:schemeClr val="bg1"/>
                    </a:solidFill>
                  </a:tcPr>
                </a:tc>
                <a:tc>
                  <a:txBody>
                    <a:bodyPr/>
                    <a:lstStyle/>
                    <a:p>
                      <a:pPr algn="ctr"/>
                      <a:r>
                        <a:rPr lang="en-US" dirty="0">
                          <a:solidFill>
                            <a:schemeClr val="tx1"/>
                          </a:solidFill>
                        </a:rPr>
                        <a:t>2</a:t>
                      </a:r>
                    </a:p>
                  </a:txBody>
                  <a:tcPr>
                    <a:solidFill>
                      <a:schemeClr val="bg1"/>
                    </a:solidFill>
                  </a:tcPr>
                </a:tc>
                <a:extLst>
                  <a:ext uri="{0D108BD9-81ED-4DB2-BD59-A6C34878D82A}">
                    <a16:rowId xmlns:a16="http://schemas.microsoft.com/office/drawing/2014/main" val="383402891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18489288"/>
              </p:ext>
            </p:extLst>
          </p:nvPr>
        </p:nvGraphicFramePr>
        <p:xfrm>
          <a:off x="5844206" y="2060713"/>
          <a:ext cx="3127513" cy="1219200"/>
        </p:xfrm>
        <a:graphic>
          <a:graphicData uri="http://schemas.openxmlformats.org/drawingml/2006/table">
            <a:tbl>
              <a:tblPr firstRow="1" bandRow="1">
                <a:tableStyleId>{5C7B9036-0881-475A-ADF6-831E9562A627}</a:tableStyleId>
              </a:tblPr>
              <a:tblGrid>
                <a:gridCol w="874645">
                  <a:extLst>
                    <a:ext uri="{9D8B030D-6E8A-4147-A177-3AD203B41FA5}">
                      <a16:colId xmlns:a16="http://schemas.microsoft.com/office/drawing/2014/main" val="2052129180"/>
                    </a:ext>
                  </a:extLst>
                </a:gridCol>
                <a:gridCol w="984212">
                  <a:extLst>
                    <a:ext uri="{9D8B030D-6E8A-4147-A177-3AD203B41FA5}">
                      <a16:colId xmlns:a16="http://schemas.microsoft.com/office/drawing/2014/main" val="2402994890"/>
                    </a:ext>
                  </a:extLst>
                </a:gridCol>
                <a:gridCol w="761194">
                  <a:extLst>
                    <a:ext uri="{9D8B030D-6E8A-4147-A177-3AD203B41FA5}">
                      <a16:colId xmlns:a16="http://schemas.microsoft.com/office/drawing/2014/main" val="3395584209"/>
                    </a:ext>
                  </a:extLst>
                </a:gridCol>
                <a:gridCol w="507462">
                  <a:extLst>
                    <a:ext uri="{9D8B030D-6E8A-4147-A177-3AD203B41FA5}">
                      <a16:colId xmlns:a16="http://schemas.microsoft.com/office/drawing/2014/main" val="3531160684"/>
                    </a:ext>
                  </a:extLst>
                </a:gridCol>
              </a:tblGrid>
              <a:tr h="271669">
                <a:tc rowSpan="2" gridSpan="2">
                  <a:txBody>
                    <a:bodyPr/>
                    <a:lstStyle/>
                    <a:p>
                      <a:pPr algn="ctr"/>
                      <a:r>
                        <a:rPr lang="en-US" dirty="0">
                          <a:solidFill>
                            <a:schemeClr val="tx1"/>
                          </a:solidFill>
                        </a:rPr>
                        <a:t>Frequency</a:t>
                      </a:r>
                      <a:r>
                        <a:rPr lang="en-US" baseline="0" dirty="0">
                          <a:solidFill>
                            <a:schemeClr val="tx1"/>
                          </a:solidFill>
                        </a:rPr>
                        <a:t> Table</a:t>
                      </a:r>
                      <a:endParaRPr lang="en-US" dirty="0">
                        <a:solidFill>
                          <a:schemeClr val="tx1"/>
                        </a:solidFill>
                      </a:endParaRPr>
                    </a:p>
                  </a:txBody>
                  <a:tcPr>
                    <a:solidFill>
                      <a:schemeClr val="tx1">
                        <a:lumMod val="50000"/>
                        <a:lumOff val="50000"/>
                      </a:schemeClr>
                    </a:solidFill>
                  </a:tcPr>
                </a:tc>
                <a:tc rowSpan="2" hMerge="1">
                  <a:txBody>
                    <a:bodyPr/>
                    <a:lstStyle/>
                    <a:p>
                      <a:endParaRPr lang="en-US" dirty="0"/>
                    </a:p>
                  </a:txBody>
                  <a:tcPr/>
                </a:tc>
                <a:tc gridSpan="2">
                  <a:txBody>
                    <a:bodyPr/>
                    <a:lstStyle/>
                    <a:p>
                      <a:pPr algn="ctr"/>
                      <a:r>
                        <a:rPr lang="en-US" dirty="0">
                          <a:solidFill>
                            <a:schemeClr val="tx1"/>
                          </a:solidFill>
                        </a:rPr>
                        <a:t>Play</a:t>
                      </a:r>
                    </a:p>
                  </a:txBody>
                  <a:tcPr>
                    <a:solidFill>
                      <a:schemeClr val="bg1"/>
                    </a:solidFill>
                  </a:tcPr>
                </a:tc>
                <a:tc hMerge="1">
                  <a:txBody>
                    <a:bodyPr/>
                    <a:lstStyle/>
                    <a:p>
                      <a:endParaRPr lang="en-US" dirty="0"/>
                    </a:p>
                  </a:txBody>
                  <a:tcPr/>
                </a:tc>
                <a:extLst>
                  <a:ext uri="{0D108BD9-81ED-4DB2-BD59-A6C34878D82A}">
                    <a16:rowId xmlns:a16="http://schemas.microsoft.com/office/drawing/2014/main" val="2003289737"/>
                  </a:ext>
                </a:extLst>
              </a:tr>
              <a:tr h="0">
                <a:tc gridSpan="2" vMerge="1">
                  <a:txBody>
                    <a:bodyPr/>
                    <a:lstStyle/>
                    <a:p>
                      <a:endParaRPr lang="en-US" dirty="0"/>
                    </a:p>
                  </a:txBody>
                  <a:tcPr/>
                </a:tc>
                <a:tc hMerge="1" vMerge="1">
                  <a:txBody>
                    <a:bodyPr/>
                    <a:lstStyle/>
                    <a:p>
                      <a:endParaRPr lang="en-US" dirty="0"/>
                    </a:p>
                  </a:txBody>
                  <a:tcPr/>
                </a:tc>
                <a:tc>
                  <a:txBody>
                    <a:bodyPr/>
                    <a:lstStyle/>
                    <a:p>
                      <a:pPr algn="ctr"/>
                      <a:r>
                        <a:rPr lang="en-US" dirty="0">
                          <a:solidFill>
                            <a:schemeClr val="tx1"/>
                          </a:solidFill>
                        </a:rPr>
                        <a:t>Yes</a:t>
                      </a:r>
                    </a:p>
                  </a:txBody>
                  <a:tcPr>
                    <a:solidFill>
                      <a:schemeClr val="bg1"/>
                    </a:solidFill>
                  </a:tcPr>
                </a:tc>
                <a:tc>
                  <a:txBody>
                    <a:bodyPr/>
                    <a:lstStyle/>
                    <a:p>
                      <a:pPr algn="ctr"/>
                      <a:r>
                        <a:rPr lang="en-US" dirty="0">
                          <a:solidFill>
                            <a:schemeClr val="tx1"/>
                          </a:solidFill>
                        </a:rPr>
                        <a:t>No</a:t>
                      </a:r>
                    </a:p>
                  </a:txBody>
                  <a:tcPr>
                    <a:solidFill>
                      <a:schemeClr val="bg1"/>
                    </a:solidFill>
                  </a:tcPr>
                </a:tc>
                <a:extLst>
                  <a:ext uri="{0D108BD9-81ED-4DB2-BD59-A6C34878D82A}">
                    <a16:rowId xmlns:a16="http://schemas.microsoft.com/office/drawing/2014/main" val="1355088944"/>
                  </a:ext>
                </a:extLst>
              </a:tr>
              <a:tr h="284314">
                <a:tc rowSpan="2">
                  <a:txBody>
                    <a:bodyPr/>
                    <a:lstStyle/>
                    <a:p>
                      <a:pPr algn="ctr"/>
                      <a:r>
                        <a:rPr lang="en-US" dirty="0">
                          <a:solidFill>
                            <a:schemeClr val="tx1"/>
                          </a:solidFill>
                        </a:rPr>
                        <a:t>Humidity</a:t>
                      </a:r>
                    </a:p>
                  </a:txBody>
                  <a:tcPr>
                    <a:solidFill>
                      <a:schemeClr val="bg1"/>
                    </a:solidFill>
                  </a:tcPr>
                </a:tc>
                <a:tc>
                  <a:txBody>
                    <a:bodyPr/>
                    <a:lstStyle/>
                    <a:p>
                      <a:pPr algn="ctr"/>
                      <a:r>
                        <a:rPr lang="en-US" dirty="0">
                          <a:solidFill>
                            <a:schemeClr val="tx1"/>
                          </a:solidFill>
                        </a:rPr>
                        <a:t>High</a:t>
                      </a:r>
                    </a:p>
                  </a:txBody>
                  <a:tcPr>
                    <a:solidFill>
                      <a:schemeClr val="bg1"/>
                    </a:solidFill>
                  </a:tcPr>
                </a:tc>
                <a:tc>
                  <a:txBody>
                    <a:bodyPr/>
                    <a:lstStyle/>
                    <a:p>
                      <a:pPr algn="ctr"/>
                      <a:r>
                        <a:rPr lang="en-US" dirty="0">
                          <a:solidFill>
                            <a:schemeClr val="tx1"/>
                          </a:solidFill>
                        </a:rPr>
                        <a:t>3</a:t>
                      </a:r>
                    </a:p>
                  </a:txBody>
                  <a:tcPr>
                    <a:solidFill>
                      <a:schemeClr val="bg1"/>
                    </a:solidFill>
                  </a:tcPr>
                </a:tc>
                <a:tc>
                  <a:txBody>
                    <a:bodyPr/>
                    <a:lstStyle/>
                    <a:p>
                      <a:pPr algn="ctr"/>
                      <a:r>
                        <a:rPr lang="en-US" dirty="0">
                          <a:solidFill>
                            <a:schemeClr val="tx1"/>
                          </a:solidFill>
                        </a:rPr>
                        <a:t>4</a:t>
                      </a:r>
                    </a:p>
                  </a:txBody>
                  <a:tcPr>
                    <a:solidFill>
                      <a:schemeClr val="bg1"/>
                    </a:solidFill>
                  </a:tcPr>
                </a:tc>
                <a:extLst>
                  <a:ext uri="{0D108BD9-81ED-4DB2-BD59-A6C34878D82A}">
                    <a16:rowId xmlns:a16="http://schemas.microsoft.com/office/drawing/2014/main" val="191086118"/>
                  </a:ext>
                </a:extLst>
              </a:tr>
              <a:tr h="284314">
                <a:tc vMerge="1">
                  <a:txBody>
                    <a:bodyPr/>
                    <a:lstStyle/>
                    <a:p>
                      <a:endParaRPr lang="en-US" dirty="0"/>
                    </a:p>
                  </a:txBody>
                  <a:tcPr/>
                </a:tc>
                <a:tc>
                  <a:txBody>
                    <a:bodyPr/>
                    <a:lstStyle/>
                    <a:p>
                      <a:pPr algn="ctr"/>
                      <a:r>
                        <a:rPr lang="en-US" dirty="0">
                          <a:solidFill>
                            <a:schemeClr val="tx1"/>
                          </a:solidFill>
                        </a:rPr>
                        <a:t>Normal</a:t>
                      </a:r>
                    </a:p>
                  </a:txBody>
                  <a:tcPr>
                    <a:solidFill>
                      <a:schemeClr val="bg1"/>
                    </a:solidFill>
                  </a:tcPr>
                </a:tc>
                <a:tc>
                  <a:txBody>
                    <a:bodyPr/>
                    <a:lstStyle/>
                    <a:p>
                      <a:pPr algn="ctr"/>
                      <a:r>
                        <a:rPr lang="en-US" dirty="0">
                          <a:solidFill>
                            <a:schemeClr val="tx1"/>
                          </a:solidFill>
                        </a:rPr>
                        <a:t>6</a:t>
                      </a:r>
                    </a:p>
                  </a:txBody>
                  <a:tcPr>
                    <a:solidFill>
                      <a:schemeClr val="bg1"/>
                    </a:solidFill>
                  </a:tcPr>
                </a:tc>
                <a:tc>
                  <a:txBody>
                    <a:bodyPr/>
                    <a:lstStyle/>
                    <a:p>
                      <a:pPr algn="ctr"/>
                      <a:r>
                        <a:rPr lang="en-US" dirty="0">
                          <a:solidFill>
                            <a:schemeClr val="tx1"/>
                          </a:solidFill>
                        </a:rPr>
                        <a:t>1</a:t>
                      </a:r>
                    </a:p>
                  </a:txBody>
                  <a:tcPr>
                    <a:solidFill>
                      <a:schemeClr val="bg1"/>
                    </a:solidFill>
                  </a:tcPr>
                </a:tc>
                <a:extLst>
                  <a:ext uri="{0D108BD9-81ED-4DB2-BD59-A6C34878D82A}">
                    <a16:rowId xmlns:a16="http://schemas.microsoft.com/office/drawing/2014/main" val="356183576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04900972"/>
              </p:ext>
            </p:extLst>
          </p:nvPr>
        </p:nvGraphicFramePr>
        <p:xfrm>
          <a:off x="5844207" y="3551583"/>
          <a:ext cx="3127513" cy="1219200"/>
        </p:xfrm>
        <a:graphic>
          <a:graphicData uri="http://schemas.openxmlformats.org/drawingml/2006/table">
            <a:tbl>
              <a:tblPr firstRow="1" bandRow="1">
                <a:tableStyleId>{5C7B9036-0881-475A-ADF6-831E9562A627}</a:tableStyleId>
              </a:tblPr>
              <a:tblGrid>
                <a:gridCol w="874645">
                  <a:extLst>
                    <a:ext uri="{9D8B030D-6E8A-4147-A177-3AD203B41FA5}">
                      <a16:colId xmlns:a16="http://schemas.microsoft.com/office/drawing/2014/main" val="2052129180"/>
                    </a:ext>
                  </a:extLst>
                </a:gridCol>
                <a:gridCol w="984212">
                  <a:extLst>
                    <a:ext uri="{9D8B030D-6E8A-4147-A177-3AD203B41FA5}">
                      <a16:colId xmlns:a16="http://schemas.microsoft.com/office/drawing/2014/main" val="2402994890"/>
                    </a:ext>
                  </a:extLst>
                </a:gridCol>
                <a:gridCol w="761194">
                  <a:extLst>
                    <a:ext uri="{9D8B030D-6E8A-4147-A177-3AD203B41FA5}">
                      <a16:colId xmlns:a16="http://schemas.microsoft.com/office/drawing/2014/main" val="3395584209"/>
                    </a:ext>
                  </a:extLst>
                </a:gridCol>
                <a:gridCol w="507462">
                  <a:extLst>
                    <a:ext uri="{9D8B030D-6E8A-4147-A177-3AD203B41FA5}">
                      <a16:colId xmlns:a16="http://schemas.microsoft.com/office/drawing/2014/main" val="3531160684"/>
                    </a:ext>
                  </a:extLst>
                </a:gridCol>
              </a:tblGrid>
              <a:tr h="281333">
                <a:tc rowSpan="2" gridSpan="2">
                  <a:txBody>
                    <a:bodyPr/>
                    <a:lstStyle/>
                    <a:p>
                      <a:pPr algn="ctr"/>
                      <a:r>
                        <a:rPr lang="en-US" dirty="0">
                          <a:solidFill>
                            <a:schemeClr val="tx1"/>
                          </a:solidFill>
                        </a:rPr>
                        <a:t>Frequency</a:t>
                      </a:r>
                      <a:r>
                        <a:rPr lang="en-US" baseline="0" dirty="0">
                          <a:solidFill>
                            <a:schemeClr val="tx1"/>
                          </a:solidFill>
                        </a:rPr>
                        <a:t> Table</a:t>
                      </a:r>
                      <a:endParaRPr lang="en-US" dirty="0">
                        <a:solidFill>
                          <a:schemeClr val="tx1"/>
                        </a:solidFill>
                      </a:endParaRPr>
                    </a:p>
                  </a:txBody>
                  <a:tcPr>
                    <a:solidFill>
                      <a:schemeClr val="tx1">
                        <a:lumMod val="50000"/>
                        <a:lumOff val="50000"/>
                      </a:schemeClr>
                    </a:solidFill>
                  </a:tcPr>
                </a:tc>
                <a:tc rowSpan="2" hMerge="1">
                  <a:txBody>
                    <a:bodyPr/>
                    <a:lstStyle/>
                    <a:p>
                      <a:endParaRPr lang="en-US" dirty="0"/>
                    </a:p>
                  </a:txBody>
                  <a:tcPr/>
                </a:tc>
                <a:tc gridSpan="2">
                  <a:txBody>
                    <a:bodyPr/>
                    <a:lstStyle/>
                    <a:p>
                      <a:pPr algn="ctr"/>
                      <a:r>
                        <a:rPr lang="en-US" dirty="0">
                          <a:solidFill>
                            <a:schemeClr val="tx1"/>
                          </a:solidFill>
                        </a:rPr>
                        <a:t>Play</a:t>
                      </a:r>
                    </a:p>
                  </a:txBody>
                  <a:tcPr>
                    <a:solidFill>
                      <a:schemeClr val="bg1"/>
                    </a:solidFill>
                  </a:tcPr>
                </a:tc>
                <a:tc hMerge="1">
                  <a:txBody>
                    <a:bodyPr/>
                    <a:lstStyle/>
                    <a:p>
                      <a:endParaRPr lang="en-US" dirty="0"/>
                    </a:p>
                  </a:txBody>
                  <a:tcPr/>
                </a:tc>
                <a:extLst>
                  <a:ext uri="{0D108BD9-81ED-4DB2-BD59-A6C34878D82A}">
                    <a16:rowId xmlns:a16="http://schemas.microsoft.com/office/drawing/2014/main" val="2003289737"/>
                  </a:ext>
                </a:extLst>
              </a:tr>
              <a:tr h="0">
                <a:tc gridSpan="2" vMerge="1">
                  <a:txBody>
                    <a:bodyPr/>
                    <a:lstStyle/>
                    <a:p>
                      <a:endParaRPr lang="en-US" dirty="0"/>
                    </a:p>
                  </a:txBody>
                  <a:tcPr/>
                </a:tc>
                <a:tc hMerge="1" vMerge="1">
                  <a:txBody>
                    <a:bodyPr/>
                    <a:lstStyle/>
                    <a:p>
                      <a:endParaRPr lang="en-US" dirty="0"/>
                    </a:p>
                  </a:txBody>
                  <a:tcPr/>
                </a:tc>
                <a:tc>
                  <a:txBody>
                    <a:bodyPr/>
                    <a:lstStyle/>
                    <a:p>
                      <a:pPr algn="ctr"/>
                      <a:r>
                        <a:rPr lang="en-US" dirty="0">
                          <a:solidFill>
                            <a:schemeClr val="tx1"/>
                          </a:solidFill>
                        </a:rPr>
                        <a:t>Yes</a:t>
                      </a:r>
                    </a:p>
                  </a:txBody>
                  <a:tcPr>
                    <a:solidFill>
                      <a:schemeClr val="bg1"/>
                    </a:solidFill>
                  </a:tcPr>
                </a:tc>
                <a:tc>
                  <a:txBody>
                    <a:bodyPr/>
                    <a:lstStyle/>
                    <a:p>
                      <a:pPr algn="ctr"/>
                      <a:r>
                        <a:rPr lang="en-US" dirty="0">
                          <a:solidFill>
                            <a:schemeClr val="tx1"/>
                          </a:solidFill>
                        </a:rPr>
                        <a:t>No</a:t>
                      </a:r>
                    </a:p>
                  </a:txBody>
                  <a:tcPr>
                    <a:solidFill>
                      <a:schemeClr val="bg1"/>
                    </a:solidFill>
                  </a:tcPr>
                </a:tc>
                <a:extLst>
                  <a:ext uri="{0D108BD9-81ED-4DB2-BD59-A6C34878D82A}">
                    <a16:rowId xmlns:a16="http://schemas.microsoft.com/office/drawing/2014/main" val="1355088944"/>
                  </a:ext>
                </a:extLst>
              </a:tr>
              <a:tr h="284314">
                <a:tc rowSpan="2">
                  <a:txBody>
                    <a:bodyPr/>
                    <a:lstStyle/>
                    <a:p>
                      <a:pPr algn="ctr"/>
                      <a:r>
                        <a:rPr lang="en-US" dirty="0">
                          <a:solidFill>
                            <a:schemeClr val="tx1"/>
                          </a:solidFill>
                        </a:rPr>
                        <a:t>Wind</a:t>
                      </a:r>
                    </a:p>
                  </a:txBody>
                  <a:tcPr>
                    <a:solidFill>
                      <a:schemeClr val="bg1"/>
                    </a:solidFill>
                  </a:tcPr>
                </a:tc>
                <a:tc>
                  <a:txBody>
                    <a:bodyPr/>
                    <a:lstStyle/>
                    <a:p>
                      <a:pPr algn="ctr"/>
                      <a:r>
                        <a:rPr lang="en-US" dirty="0">
                          <a:solidFill>
                            <a:schemeClr val="tx1"/>
                          </a:solidFill>
                        </a:rPr>
                        <a:t>Strong</a:t>
                      </a:r>
                    </a:p>
                  </a:txBody>
                  <a:tcPr>
                    <a:solidFill>
                      <a:schemeClr val="bg1"/>
                    </a:solidFill>
                  </a:tcPr>
                </a:tc>
                <a:tc>
                  <a:txBody>
                    <a:bodyPr/>
                    <a:lstStyle/>
                    <a:p>
                      <a:pPr algn="ctr"/>
                      <a:r>
                        <a:rPr lang="en-US" dirty="0">
                          <a:solidFill>
                            <a:schemeClr val="tx1"/>
                          </a:solidFill>
                        </a:rPr>
                        <a:t>3</a:t>
                      </a:r>
                    </a:p>
                  </a:txBody>
                  <a:tcPr>
                    <a:solidFill>
                      <a:schemeClr val="bg1"/>
                    </a:solidFill>
                  </a:tcPr>
                </a:tc>
                <a:tc>
                  <a:txBody>
                    <a:bodyPr/>
                    <a:lstStyle/>
                    <a:p>
                      <a:pPr algn="ctr"/>
                      <a:r>
                        <a:rPr lang="en-US" dirty="0">
                          <a:solidFill>
                            <a:schemeClr val="tx1"/>
                          </a:solidFill>
                        </a:rPr>
                        <a:t>3</a:t>
                      </a:r>
                    </a:p>
                  </a:txBody>
                  <a:tcPr>
                    <a:solidFill>
                      <a:schemeClr val="bg1"/>
                    </a:solidFill>
                  </a:tcPr>
                </a:tc>
                <a:extLst>
                  <a:ext uri="{0D108BD9-81ED-4DB2-BD59-A6C34878D82A}">
                    <a16:rowId xmlns:a16="http://schemas.microsoft.com/office/drawing/2014/main" val="191086118"/>
                  </a:ext>
                </a:extLst>
              </a:tr>
              <a:tr h="284314">
                <a:tc vMerge="1">
                  <a:txBody>
                    <a:bodyPr/>
                    <a:lstStyle/>
                    <a:p>
                      <a:endParaRPr lang="en-US" dirty="0"/>
                    </a:p>
                  </a:txBody>
                  <a:tcPr/>
                </a:tc>
                <a:tc>
                  <a:txBody>
                    <a:bodyPr/>
                    <a:lstStyle/>
                    <a:p>
                      <a:pPr algn="ctr"/>
                      <a:r>
                        <a:rPr lang="en-US" dirty="0">
                          <a:solidFill>
                            <a:schemeClr val="tx1"/>
                          </a:solidFill>
                        </a:rPr>
                        <a:t>Week</a:t>
                      </a:r>
                    </a:p>
                  </a:txBody>
                  <a:tcPr>
                    <a:solidFill>
                      <a:schemeClr val="bg1"/>
                    </a:solidFill>
                  </a:tcPr>
                </a:tc>
                <a:tc>
                  <a:txBody>
                    <a:bodyPr/>
                    <a:lstStyle/>
                    <a:p>
                      <a:pPr algn="ctr"/>
                      <a:r>
                        <a:rPr lang="en-US" dirty="0">
                          <a:solidFill>
                            <a:schemeClr val="tx1"/>
                          </a:solidFill>
                        </a:rPr>
                        <a:t>6</a:t>
                      </a:r>
                    </a:p>
                  </a:txBody>
                  <a:tcPr>
                    <a:solidFill>
                      <a:schemeClr val="bg1"/>
                    </a:solidFill>
                  </a:tcPr>
                </a:tc>
                <a:tc>
                  <a:txBody>
                    <a:bodyPr/>
                    <a:lstStyle/>
                    <a:p>
                      <a:pPr algn="ctr"/>
                      <a:r>
                        <a:rPr lang="en-US" dirty="0">
                          <a:solidFill>
                            <a:schemeClr val="tx1"/>
                          </a:solidFill>
                        </a:rPr>
                        <a:t>2</a:t>
                      </a:r>
                    </a:p>
                  </a:txBody>
                  <a:tcPr>
                    <a:solidFill>
                      <a:schemeClr val="bg1"/>
                    </a:solidFill>
                  </a:tcPr>
                </a:tc>
                <a:extLst>
                  <a:ext uri="{0D108BD9-81ED-4DB2-BD59-A6C34878D82A}">
                    <a16:rowId xmlns:a16="http://schemas.microsoft.com/office/drawing/2014/main" val="3561835766"/>
                  </a:ext>
                </a:extLst>
              </a:tr>
            </a:tbl>
          </a:graphicData>
        </a:graphic>
      </p:graphicFrame>
    </p:spTree>
    <p:extLst>
      <p:ext uri="{BB962C8B-B14F-4D97-AF65-F5344CB8AC3E}">
        <p14:creationId xmlns:p14="http://schemas.microsoft.com/office/powerpoint/2010/main" val="369890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795146410"/>
              </p:ext>
            </p:extLst>
          </p:nvPr>
        </p:nvGraphicFramePr>
        <p:xfrm>
          <a:off x="357808" y="466863"/>
          <a:ext cx="5115340" cy="1828800"/>
        </p:xfrm>
        <a:graphic>
          <a:graphicData uri="http://schemas.openxmlformats.org/drawingml/2006/table">
            <a:tbl>
              <a:tblPr firstRow="1" bandRow="1">
                <a:tableStyleId>{5C7B9036-0881-475A-ADF6-831E9562A627}</a:tableStyleId>
              </a:tblPr>
              <a:tblGrid>
                <a:gridCol w="1023068">
                  <a:extLst>
                    <a:ext uri="{9D8B030D-6E8A-4147-A177-3AD203B41FA5}">
                      <a16:colId xmlns:a16="http://schemas.microsoft.com/office/drawing/2014/main" val="2357536410"/>
                    </a:ext>
                  </a:extLst>
                </a:gridCol>
                <a:gridCol w="1023068">
                  <a:extLst>
                    <a:ext uri="{9D8B030D-6E8A-4147-A177-3AD203B41FA5}">
                      <a16:colId xmlns:a16="http://schemas.microsoft.com/office/drawing/2014/main" val="724415105"/>
                    </a:ext>
                  </a:extLst>
                </a:gridCol>
                <a:gridCol w="1023068">
                  <a:extLst>
                    <a:ext uri="{9D8B030D-6E8A-4147-A177-3AD203B41FA5}">
                      <a16:colId xmlns:a16="http://schemas.microsoft.com/office/drawing/2014/main" val="1329985106"/>
                    </a:ext>
                  </a:extLst>
                </a:gridCol>
                <a:gridCol w="1023068">
                  <a:extLst>
                    <a:ext uri="{9D8B030D-6E8A-4147-A177-3AD203B41FA5}">
                      <a16:colId xmlns:a16="http://schemas.microsoft.com/office/drawing/2014/main" val="3373998741"/>
                    </a:ext>
                  </a:extLst>
                </a:gridCol>
                <a:gridCol w="1023068">
                  <a:extLst>
                    <a:ext uri="{9D8B030D-6E8A-4147-A177-3AD203B41FA5}">
                      <a16:colId xmlns:a16="http://schemas.microsoft.com/office/drawing/2014/main" val="2729628375"/>
                    </a:ext>
                  </a:extLst>
                </a:gridCol>
              </a:tblGrid>
              <a:tr h="296563">
                <a:tc rowSpan="2" gridSpan="2">
                  <a:txBody>
                    <a:bodyPr/>
                    <a:lstStyle/>
                    <a:p>
                      <a:pPr algn="ctr"/>
                      <a:r>
                        <a:rPr lang="en-US" dirty="0"/>
                        <a:t>Likelihood</a:t>
                      </a:r>
                      <a:r>
                        <a:rPr lang="en-US" baseline="0" dirty="0"/>
                        <a:t> Table</a:t>
                      </a:r>
                      <a:endParaRPr lang="en-US" dirty="0"/>
                    </a:p>
                  </a:txBody>
                  <a:tcPr>
                    <a:solidFill>
                      <a:schemeClr val="tx1">
                        <a:lumMod val="50000"/>
                        <a:lumOff val="50000"/>
                      </a:schemeClr>
                    </a:solidFill>
                  </a:tcPr>
                </a:tc>
                <a:tc rowSpan="2" hMerge="1">
                  <a:txBody>
                    <a:bodyPr/>
                    <a:lstStyle/>
                    <a:p>
                      <a:endParaRPr lang="en-US" dirty="0"/>
                    </a:p>
                  </a:txBody>
                  <a:tcPr/>
                </a:tc>
                <a:tc gridSpan="2">
                  <a:txBody>
                    <a:bodyPr/>
                    <a:lstStyle/>
                    <a:p>
                      <a:pPr algn="ctr"/>
                      <a:r>
                        <a:rPr lang="en-US" dirty="0"/>
                        <a:t>Play</a:t>
                      </a:r>
                    </a:p>
                  </a:txBody>
                  <a:tcPr>
                    <a:solidFill>
                      <a:schemeClr val="bg1"/>
                    </a:solidFill>
                  </a:tcPr>
                </a:tc>
                <a:tc hMerge="1">
                  <a:txBody>
                    <a:bodyPr/>
                    <a:lstStyle/>
                    <a:p>
                      <a:endParaRPr lang="en-US" dirty="0"/>
                    </a:p>
                  </a:txBody>
                  <a:tcPr/>
                </a:tc>
                <a:tc rowSpan="2">
                  <a:txBody>
                    <a:bodyPr/>
                    <a:lstStyle/>
                    <a:p>
                      <a:pPr algn="ctr"/>
                      <a:endParaRPr lang="en-US" dirty="0"/>
                    </a:p>
                  </a:txBody>
                  <a:tcPr>
                    <a:solidFill>
                      <a:schemeClr val="bg1"/>
                    </a:solidFill>
                  </a:tcPr>
                </a:tc>
                <a:extLst>
                  <a:ext uri="{0D108BD9-81ED-4DB2-BD59-A6C34878D82A}">
                    <a16:rowId xmlns:a16="http://schemas.microsoft.com/office/drawing/2014/main" val="293500469"/>
                  </a:ext>
                </a:extLst>
              </a:tr>
              <a:tr h="296563">
                <a:tc gridSpan="2" vMerge="1">
                  <a:txBody>
                    <a:bodyPr/>
                    <a:lstStyle/>
                    <a:p>
                      <a:endParaRPr lang="en-US" dirty="0"/>
                    </a:p>
                  </a:txBody>
                  <a:tcPr/>
                </a:tc>
                <a:tc hMerge="1" vMerge="1">
                  <a:txBody>
                    <a:bodyPr/>
                    <a:lstStyle/>
                    <a:p>
                      <a:endParaRPr lang="en-US" dirty="0"/>
                    </a:p>
                  </a:txBody>
                  <a:tcPr/>
                </a:tc>
                <a:tc>
                  <a:txBody>
                    <a:bodyPr/>
                    <a:lstStyle/>
                    <a:p>
                      <a:pPr algn="ctr"/>
                      <a:r>
                        <a:rPr lang="en-US" dirty="0"/>
                        <a:t>Yes</a:t>
                      </a:r>
                      <a:r>
                        <a:rPr lang="en-US" baseline="0" dirty="0"/>
                        <a:t> </a:t>
                      </a:r>
                      <a:endParaRPr lang="en-US" dirty="0"/>
                    </a:p>
                  </a:txBody>
                  <a:tcPr>
                    <a:solidFill>
                      <a:schemeClr val="bg1"/>
                    </a:solidFill>
                  </a:tcPr>
                </a:tc>
                <a:tc>
                  <a:txBody>
                    <a:bodyPr/>
                    <a:lstStyle/>
                    <a:p>
                      <a:pPr algn="ctr"/>
                      <a:r>
                        <a:rPr lang="en-US" dirty="0"/>
                        <a:t>No</a:t>
                      </a:r>
                    </a:p>
                  </a:txBody>
                  <a:tcPr>
                    <a:solidFill>
                      <a:schemeClr val="bg1"/>
                    </a:solidFill>
                  </a:tcPr>
                </a:tc>
                <a:tc vMerge="1">
                  <a:txBody>
                    <a:bodyPr/>
                    <a:lstStyle/>
                    <a:p>
                      <a:endParaRPr lang="en-US" dirty="0"/>
                    </a:p>
                  </a:txBody>
                  <a:tcPr/>
                </a:tc>
                <a:extLst>
                  <a:ext uri="{0D108BD9-81ED-4DB2-BD59-A6C34878D82A}">
                    <a16:rowId xmlns:a16="http://schemas.microsoft.com/office/drawing/2014/main" val="1072118097"/>
                  </a:ext>
                </a:extLst>
              </a:tr>
              <a:tr h="296563">
                <a:tc rowSpan="3">
                  <a:txBody>
                    <a:bodyPr/>
                    <a:lstStyle/>
                    <a:p>
                      <a:pPr algn="ctr"/>
                      <a:r>
                        <a:rPr lang="en-US" dirty="0"/>
                        <a:t>Outlook</a:t>
                      </a:r>
                    </a:p>
                  </a:txBody>
                  <a:tcPr>
                    <a:solidFill>
                      <a:schemeClr val="bg1"/>
                    </a:solidFill>
                  </a:tcPr>
                </a:tc>
                <a:tc>
                  <a:txBody>
                    <a:bodyPr/>
                    <a:lstStyle/>
                    <a:p>
                      <a:pPr algn="ctr"/>
                      <a:r>
                        <a:rPr lang="en-US" dirty="0"/>
                        <a:t>Sunny</a:t>
                      </a:r>
                    </a:p>
                  </a:txBody>
                  <a:tcPr>
                    <a:solidFill>
                      <a:schemeClr val="bg1"/>
                    </a:solidFill>
                  </a:tcPr>
                </a:tc>
                <a:tc>
                  <a:txBody>
                    <a:bodyPr/>
                    <a:lstStyle/>
                    <a:p>
                      <a:pPr algn="ctr"/>
                      <a:r>
                        <a:rPr lang="en-US" dirty="0"/>
                        <a:t>2/9</a:t>
                      </a:r>
                    </a:p>
                  </a:txBody>
                  <a:tcPr>
                    <a:solidFill>
                      <a:schemeClr val="bg1"/>
                    </a:solidFill>
                  </a:tcPr>
                </a:tc>
                <a:tc>
                  <a:txBody>
                    <a:bodyPr/>
                    <a:lstStyle/>
                    <a:p>
                      <a:pPr algn="ctr"/>
                      <a:r>
                        <a:rPr lang="en-US" dirty="0"/>
                        <a:t>3/5</a:t>
                      </a:r>
                    </a:p>
                  </a:txBody>
                  <a:tcPr>
                    <a:solidFill>
                      <a:schemeClr val="bg1"/>
                    </a:solidFill>
                  </a:tcPr>
                </a:tc>
                <a:tc>
                  <a:txBody>
                    <a:bodyPr/>
                    <a:lstStyle/>
                    <a:p>
                      <a:pPr algn="ctr"/>
                      <a:r>
                        <a:rPr lang="en-US" b="1" dirty="0"/>
                        <a:t>5/14</a:t>
                      </a:r>
                    </a:p>
                  </a:txBody>
                  <a:tcPr>
                    <a:solidFill>
                      <a:schemeClr val="tx1">
                        <a:lumMod val="50000"/>
                        <a:lumOff val="50000"/>
                      </a:schemeClr>
                    </a:solidFill>
                  </a:tcPr>
                </a:tc>
                <a:extLst>
                  <a:ext uri="{0D108BD9-81ED-4DB2-BD59-A6C34878D82A}">
                    <a16:rowId xmlns:a16="http://schemas.microsoft.com/office/drawing/2014/main" val="1398276695"/>
                  </a:ext>
                </a:extLst>
              </a:tr>
              <a:tr h="296563">
                <a:tc vMerge="1">
                  <a:txBody>
                    <a:bodyPr/>
                    <a:lstStyle/>
                    <a:p>
                      <a:endParaRPr lang="en-US" dirty="0"/>
                    </a:p>
                  </a:txBody>
                  <a:tcPr/>
                </a:tc>
                <a:tc>
                  <a:txBody>
                    <a:bodyPr/>
                    <a:lstStyle/>
                    <a:p>
                      <a:pPr algn="ctr"/>
                      <a:r>
                        <a:rPr lang="en-US" dirty="0"/>
                        <a:t>Overcast</a:t>
                      </a:r>
                    </a:p>
                  </a:txBody>
                  <a:tcPr>
                    <a:solidFill>
                      <a:schemeClr val="bg1"/>
                    </a:solidFill>
                  </a:tcPr>
                </a:tc>
                <a:tc>
                  <a:txBody>
                    <a:bodyPr/>
                    <a:lstStyle/>
                    <a:p>
                      <a:pPr algn="ctr"/>
                      <a:r>
                        <a:rPr lang="en-US" dirty="0"/>
                        <a:t>4/9</a:t>
                      </a:r>
                    </a:p>
                  </a:txBody>
                  <a:tcPr>
                    <a:solidFill>
                      <a:schemeClr val="bg1"/>
                    </a:solidFill>
                  </a:tcPr>
                </a:tc>
                <a:tc>
                  <a:txBody>
                    <a:bodyPr/>
                    <a:lstStyle/>
                    <a:p>
                      <a:pPr algn="ctr"/>
                      <a:r>
                        <a:rPr lang="en-US" dirty="0"/>
                        <a:t>0/5</a:t>
                      </a:r>
                    </a:p>
                  </a:txBody>
                  <a:tcPr>
                    <a:solidFill>
                      <a:schemeClr val="bg1"/>
                    </a:solidFill>
                  </a:tcPr>
                </a:tc>
                <a:tc>
                  <a:txBody>
                    <a:bodyPr/>
                    <a:lstStyle/>
                    <a:p>
                      <a:pPr algn="ctr"/>
                      <a:r>
                        <a:rPr lang="en-US" b="1" dirty="0"/>
                        <a:t>4/14</a:t>
                      </a:r>
                    </a:p>
                  </a:txBody>
                  <a:tcPr>
                    <a:solidFill>
                      <a:schemeClr val="tx1">
                        <a:lumMod val="50000"/>
                        <a:lumOff val="50000"/>
                      </a:schemeClr>
                    </a:solidFill>
                  </a:tcPr>
                </a:tc>
                <a:extLst>
                  <a:ext uri="{0D108BD9-81ED-4DB2-BD59-A6C34878D82A}">
                    <a16:rowId xmlns:a16="http://schemas.microsoft.com/office/drawing/2014/main" val="3071437348"/>
                  </a:ext>
                </a:extLst>
              </a:tr>
              <a:tr h="296563">
                <a:tc vMerge="1">
                  <a:txBody>
                    <a:bodyPr/>
                    <a:lstStyle/>
                    <a:p>
                      <a:endParaRPr lang="en-US" dirty="0"/>
                    </a:p>
                  </a:txBody>
                  <a:tcPr/>
                </a:tc>
                <a:tc>
                  <a:txBody>
                    <a:bodyPr/>
                    <a:lstStyle/>
                    <a:p>
                      <a:pPr algn="ctr"/>
                      <a:r>
                        <a:rPr lang="en-US" dirty="0"/>
                        <a:t>Rainy</a:t>
                      </a:r>
                    </a:p>
                  </a:txBody>
                  <a:tcPr>
                    <a:solidFill>
                      <a:schemeClr val="bg1"/>
                    </a:solidFill>
                  </a:tcPr>
                </a:tc>
                <a:tc>
                  <a:txBody>
                    <a:bodyPr/>
                    <a:lstStyle/>
                    <a:p>
                      <a:pPr algn="ctr"/>
                      <a:r>
                        <a:rPr lang="en-US" dirty="0"/>
                        <a:t>3/9</a:t>
                      </a:r>
                    </a:p>
                  </a:txBody>
                  <a:tcPr>
                    <a:solidFill>
                      <a:schemeClr val="bg1"/>
                    </a:solidFill>
                  </a:tcPr>
                </a:tc>
                <a:tc>
                  <a:txBody>
                    <a:bodyPr/>
                    <a:lstStyle/>
                    <a:p>
                      <a:pPr algn="ctr"/>
                      <a:r>
                        <a:rPr lang="en-US" dirty="0"/>
                        <a:t>2/5</a:t>
                      </a:r>
                    </a:p>
                  </a:txBody>
                  <a:tcPr>
                    <a:solidFill>
                      <a:schemeClr val="bg1"/>
                    </a:solidFill>
                  </a:tcPr>
                </a:tc>
                <a:tc>
                  <a:txBody>
                    <a:bodyPr/>
                    <a:lstStyle/>
                    <a:p>
                      <a:pPr algn="ctr"/>
                      <a:r>
                        <a:rPr lang="en-US" b="1" dirty="0"/>
                        <a:t>5/14</a:t>
                      </a:r>
                    </a:p>
                  </a:txBody>
                  <a:tcPr>
                    <a:solidFill>
                      <a:schemeClr val="tx1">
                        <a:lumMod val="50000"/>
                        <a:lumOff val="50000"/>
                      </a:schemeClr>
                    </a:solidFill>
                  </a:tcPr>
                </a:tc>
                <a:extLst>
                  <a:ext uri="{0D108BD9-81ED-4DB2-BD59-A6C34878D82A}">
                    <a16:rowId xmlns:a16="http://schemas.microsoft.com/office/drawing/2014/main" val="3742771154"/>
                  </a:ext>
                </a:extLst>
              </a:tr>
              <a:tr h="296563">
                <a:tc gridSpan="2">
                  <a:txBody>
                    <a:bodyPr/>
                    <a:lstStyle/>
                    <a:p>
                      <a:pPr algn="ctr"/>
                      <a:endParaRPr lang="en-US" dirty="0"/>
                    </a:p>
                  </a:txBody>
                  <a:tcPr>
                    <a:solidFill>
                      <a:schemeClr val="bg1"/>
                    </a:solidFill>
                  </a:tcPr>
                </a:tc>
                <a:tc hMerge="1">
                  <a:txBody>
                    <a:bodyPr/>
                    <a:lstStyle/>
                    <a:p>
                      <a:endParaRPr lang="en-US" dirty="0"/>
                    </a:p>
                  </a:txBody>
                  <a:tcPr/>
                </a:tc>
                <a:tc>
                  <a:txBody>
                    <a:bodyPr/>
                    <a:lstStyle/>
                    <a:p>
                      <a:pPr algn="ctr"/>
                      <a:r>
                        <a:rPr lang="en-US" b="1" dirty="0"/>
                        <a:t>9/14</a:t>
                      </a:r>
                    </a:p>
                  </a:txBody>
                  <a:tcPr>
                    <a:solidFill>
                      <a:schemeClr val="tx1">
                        <a:lumMod val="50000"/>
                        <a:lumOff val="50000"/>
                      </a:schemeClr>
                    </a:solidFill>
                  </a:tcPr>
                </a:tc>
                <a:tc>
                  <a:txBody>
                    <a:bodyPr/>
                    <a:lstStyle/>
                    <a:p>
                      <a:pPr algn="ctr"/>
                      <a:r>
                        <a:rPr lang="en-US" b="1" dirty="0"/>
                        <a:t>5/14</a:t>
                      </a:r>
                    </a:p>
                  </a:txBody>
                  <a:tcPr>
                    <a:solidFill>
                      <a:schemeClr val="tx1">
                        <a:lumMod val="50000"/>
                        <a:lumOff val="50000"/>
                      </a:schemeClr>
                    </a:solidFill>
                  </a:tcPr>
                </a:tc>
                <a:tc>
                  <a:txBody>
                    <a:bodyPr/>
                    <a:lstStyle/>
                    <a:p>
                      <a:pPr algn="ctr"/>
                      <a:endParaRPr lang="en-US" dirty="0"/>
                    </a:p>
                  </a:txBody>
                  <a:tcPr>
                    <a:solidFill>
                      <a:schemeClr val="bg1"/>
                    </a:solidFill>
                  </a:tcPr>
                </a:tc>
                <a:extLst>
                  <a:ext uri="{0D108BD9-81ED-4DB2-BD59-A6C34878D82A}">
                    <a16:rowId xmlns:a16="http://schemas.microsoft.com/office/drawing/2014/main" val="154716363"/>
                  </a:ext>
                </a:extLst>
              </a:tr>
            </a:tbl>
          </a:graphicData>
        </a:graphic>
      </p:graphicFrame>
      <p:cxnSp>
        <p:nvCxnSpPr>
          <p:cNvPr id="8" name="Elbow Connector 7"/>
          <p:cNvCxnSpPr/>
          <p:nvPr/>
        </p:nvCxnSpPr>
        <p:spPr>
          <a:xfrm flipV="1">
            <a:off x="3207026" y="205409"/>
            <a:ext cx="3061252" cy="967411"/>
          </a:xfrm>
          <a:prstGeom prst="bentConnector3">
            <a:avLst>
              <a:gd name="adj1" fmla="val 216"/>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6268278" y="51520"/>
            <a:ext cx="2929007" cy="307777"/>
          </a:xfrm>
          <a:prstGeom prst="rect">
            <a:avLst/>
          </a:prstGeom>
          <a:noFill/>
        </p:spPr>
        <p:txBody>
          <a:bodyPr wrap="none" rtlCol="0">
            <a:spAutoFit/>
          </a:bodyPr>
          <a:lstStyle/>
          <a:p>
            <a:r>
              <a:rPr lang="en-US" dirty="0">
                <a:solidFill>
                  <a:schemeClr val="bg1"/>
                </a:solidFill>
              </a:rPr>
              <a:t>P(</a:t>
            </a:r>
            <a:r>
              <a:rPr lang="en-US" dirty="0" err="1">
                <a:solidFill>
                  <a:schemeClr val="bg1"/>
                </a:solidFill>
              </a:rPr>
              <a:t>x|c</a:t>
            </a:r>
            <a:r>
              <a:rPr lang="en-US" dirty="0">
                <a:solidFill>
                  <a:schemeClr val="bg1"/>
                </a:solidFill>
              </a:rPr>
              <a:t>) = P(</a:t>
            </a:r>
            <a:r>
              <a:rPr lang="en-US" dirty="0" err="1">
                <a:solidFill>
                  <a:schemeClr val="bg1"/>
                </a:solidFill>
              </a:rPr>
              <a:t>sunny|Yes</a:t>
            </a:r>
            <a:r>
              <a:rPr lang="en-US" dirty="0">
                <a:solidFill>
                  <a:schemeClr val="bg1"/>
                </a:solidFill>
              </a:rPr>
              <a:t>) = 2/9 = 0.22</a:t>
            </a:r>
          </a:p>
        </p:txBody>
      </p:sp>
      <p:cxnSp>
        <p:nvCxnSpPr>
          <p:cNvPr id="15" name="Straight Arrow Connector 14"/>
          <p:cNvCxnSpPr/>
          <p:nvPr/>
        </p:nvCxnSpPr>
        <p:spPr>
          <a:xfrm flipV="1">
            <a:off x="5234609" y="1258957"/>
            <a:ext cx="1033669" cy="66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6268277" y="1073486"/>
            <a:ext cx="2536272" cy="307777"/>
          </a:xfrm>
          <a:prstGeom prst="rect">
            <a:avLst/>
          </a:prstGeom>
          <a:noFill/>
        </p:spPr>
        <p:txBody>
          <a:bodyPr wrap="none" rtlCol="0">
            <a:spAutoFit/>
          </a:bodyPr>
          <a:lstStyle/>
          <a:p>
            <a:r>
              <a:rPr lang="en-US" dirty="0">
                <a:solidFill>
                  <a:schemeClr val="bg1"/>
                </a:solidFill>
              </a:rPr>
              <a:t>P(x) = P(sunny) = 5/14 = 0.36</a:t>
            </a:r>
          </a:p>
        </p:txBody>
      </p:sp>
      <p:cxnSp>
        <p:nvCxnSpPr>
          <p:cNvPr id="18" name="Elbow Connector 17"/>
          <p:cNvCxnSpPr/>
          <p:nvPr/>
        </p:nvCxnSpPr>
        <p:spPr>
          <a:xfrm>
            <a:off x="3207026" y="2100470"/>
            <a:ext cx="2994991" cy="410817"/>
          </a:xfrm>
          <a:prstGeom prst="bentConnector3">
            <a:avLst>
              <a:gd name="adj1" fmla="val 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6268277" y="2320678"/>
            <a:ext cx="2367956" cy="307777"/>
          </a:xfrm>
          <a:prstGeom prst="rect">
            <a:avLst/>
          </a:prstGeom>
          <a:noFill/>
        </p:spPr>
        <p:txBody>
          <a:bodyPr wrap="none" rtlCol="0">
            <a:spAutoFit/>
          </a:bodyPr>
          <a:lstStyle/>
          <a:p>
            <a:r>
              <a:rPr lang="en-US" dirty="0">
                <a:solidFill>
                  <a:schemeClr val="bg1"/>
                </a:solidFill>
              </a:rPr>
              <a:t>P(c) = P(Yes) = 9/14 = 0.64</a:t>
            </a:r>
          </a:p>
        </p:txBody>
      </p:sp>
      <p:sp>
        <p:nvSpPr>
          <p:cNvPr id="22" name="TextBox 21"/>
          <p:cNvSpPr txBox="1"/>
          <p:nvPr/>
        </p:nvSpPr>
        <p:spPr>
          <a:xfrm>
            <a:off x="278019" y="2822773"/>
            <a:ext cx="2893741" cy="307777"/>
          </a:xfrm>
          <a:prstGeom prst="rect">
            <a:avLst/>
          </a:prstGeom>
          <a:noFill/>
        </p:spPr>
        <p:txBody>
          <a:bodyPr wrap="none" rtlCol="0">
            <a:spAutoFit/>
          </a:bodyPr>
          <a:lstStyle/>
          <a:p>
            <a:r>
              <a:rPr lang="en-US" dirty="0">
                <a:solidFill>
                  <a:schemeClr val="bg1"/>
                </a:solidFill>
              </a:rPr>
              <a:t>Likelihood of ‘Yes’ given Sunny is</a:t>
            </a:r>
          </a:p>
        </p:txBody>
      </p:sp>
      <p:sp>
        <p:nvSpPr>
          <p:cNvPr id="23" name="TextBox 22"/>
          <p:cNvSpPr txBox="1"/>
          <p:nvPr/>
        </p:nvSpPr>
        <p:spPr>
          <a:xfrm>
            <a:off x="688837" y="3126082"/>
            <a:ext cx="8342520" cy="307777"/>
          </a:xfrm>
          <a:prstGeom prst="rect">
            <a:avLst/>
          </a:prstGeom>
          <a:noFill/>
        </p:spPr>
        <p:txBody>
          <a:bodyPr wrap="square" rtlCol="0">
            <a:spAutoFit/>
          </a:bodyPr>
          <a:lstStyle/>
          <a:p>
            <a:r>
              <a:rPr lang="en-US" dirty="0">
                <a:solidFill>
                  <a:srgbClr val="FFFF00"/>
                </a:solidFill>
              </a:rPr>
              <a:t>P(</a:t>
            </a:r>
            <a:r>
              <a:rPr lang="en-US" dirty="0" err="1">
                <a:solidFill>
                  <a:srgbClr val="FFFF00"/>
                </a:solidFill>
              </a:rPr>
              <a:t>c|x</a:t>
            </a:r>
            <a:r>
              <a:rPr lang="en-US" dirty="0">
                <a:solidFill>
                  <a:srgbClr val="FFFF00"/>
                </a:solidFill>
              </a:rPr>
              <a:t>) = P(</a:t>
            </a:r>
            <a:r>
              <a:rPr lang="en-US" dirty="0" err="1">
                <a:solidFill>
                  <a:srgbClr val="FFFF00"/>
                </a:solidFill>
              </a:rPr>
              <a:t>Yes|Sunny</a:t>
            </a:r>
            <a:r>
              <a:rPr lang="en-US" dirty="0">
                <a:solidFill>
                  <a:srgbClr val="FFFF00"/>
                </a:solidFill>
              </a:rPr>
              <a:t>)= P(</a:t>
            </a:r>
            <a:r>
              <a:rPr lang="en-US" dirty="0" err="1">
                <a:solidFill>
                  <a:srgbClr val="FFFF00"/>
                </a:solidFill>
              </a:rPr>
              <a:t>Sunny|Yes</a:t>
            </a:r>
            <a:r>
              <a:rPr lang="en-US" dirty="0">
                <a:solidFill>
                  <a:srgbClr val="FFFF00"/>
                </a:solidFill>
              </a:rPr>
              <a:t>) * P(Yes) / P(Sunny) = (0.22 * 0.64) / 0.36 = 0.391</a:t>
            </a:r>
          </a:p>
        </p:txBody>
      </p:sp>
      <p:sp>
        <p:nvSpPr>
          <p:cNvPr id="24" name="TextBox 23"/>
          <p:cNvSpPr txBox="1"/>
          <p:nvPr/>
        </p:nvSpPr>
        <p:spPr>
          <a:xfrm>
            <a:off x="278019" y="3503771"/>
            <a:ext cx="3491661" cy="307777"/>
          </a:xfrm>
          <a:prstGeom prst="rect">
            <a:avLst/>
          </a:prstGeom>
          <a:noFill/>
        </p:spPr>
        <p:txBody>
          <a:bodyPr wrap="none" rtlCol="0">
            <a:spAutoFit/>
          </a:bodyPr>
          <a:lstStyle/>
          <a:p>
            <a:r>
              <a:rPr lang="en-US" dirty="0">
                <a:solidFill>
                  <a:schemeClr val="bg1"/>
                </a:solidFill>
              </a:rPr>
              <a:t>Similarly Likelihood of ‘No’ given Sunny is</a:t>
            </a:r>
          </a:p>
        </p:txBody>
      </p:sp>
      <p:sp>
        <p:nvSpPr>
          <p:cNvPr id="25" name="TextBox 24"/>
          <p:cNvSpPr txBox="1"/>
          <p:nvPr/>
        </p:nvSpPr>
        <p:spPr>
          <a:xfrm>
            <a:off x="688837" y="3894765"/>
            <a:ext cx="8342520" cy="307777"/>
          </a:xfrm>
          <a:prstGeom prst="rect">
            <a:avLst/>
          </a:prstGeom>
          <a:noFill/>
        </p:spPr>
        <p:txBody>
          <a:bodyPr wrap="square" rtlCol="0">
            <a:spAutoFit/>
          </a:bodyPr>
          <a:lstStyle/>
          <a:p>
            <a:r>
              <a:rPr lang="en-US" dirty="0">
                <a:solidFill>
                  <a:srgbClr val="FFFF00"/>
                </a:solidFill>
              </a:rPr>
              <a:t>P(</a:t>
            </a:r>
            <a:r>
              <a:rPr lang="en-US" dirty="0" err="1">
                <a:solidFill>
                  <a:srgbClr val="FFFF00"/>
                </a:solidFill>
              </a:rPr>
              <a:t>c|x</a:t>
            </a:r>
            <a:r>
              <a:rPr lang="en-US" dirty="0">
                <a:solidFill>
                  <a:srgbClr val="FFFF00"/>
                </a:solidFill>
              </a:rPr>
              <a:t>) = P(</a:t>
            </a:r>
            <a:r>
              <a:rPr lang="en-US" dirty="0" err="1">
                <a:solidFill>
                  <a:srgbClr val="FFFF00"/>
                </a:solidFill>
              </a:rPr>
              <a:t>No|Sunny</a:t>
            </a:r>
            <a:r>
              <a:rPr lang="en-US" dirty="0">
                <a:solidFill>
                  <a:srgbClr val="FFFF00"/>
                </a:solidFill>
              </a:rPr>
              <a:t>)= P(</a:t>
            </a:r>
            <a:r>
              <a:rPr lang="en-US" dirty="0" err="1">
                <a:solidFill>
                  <a:srgbClr val="FFFF00"/>
                </a:solidFill>
              </a:rPr>
              <a:t>sunny|No</a:t>
            </a:r>
            <a:r>
              <a:rPr lang="en-US" dirty="0">
                <a:solidFill>
                  <a:srgbClr val="FFFF00"/>
                </a:solidFill>
              </a:rPr>
              <a:t>) * P(No) / P(Sunny) = (0.6 * 0.36) / 0.36 = 0.6</a:t>
            </a:r>
          </a:p>
        </p:txBody>
      </p:sp>
    </p:spTree>
    <p:extLst>
      <p:ext uri="{BB962C8B-B14F-4D97-AF65-F5344CB8AC3E}">
        <p14:creationId xmlns:p14="http://schemas.microsoft.com/office/powerpoint/2010/main" val="335437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arn(inVertic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arn(inVertical)">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21" grpId="0"/>
      <p:bldP spid="22" grpId="0"/>
      <p:bldP spid="23"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3879893919"/>
              </p:ext>
            </p:extLst>
          </p:nvPr>
        </p:nvGraphicFramePr>
        <p:xfrm>
          <a:off x="278296" y="612639"/>
          <a:ext cx="3723862" cy="1560719"/>
        </p:xfrm>
        <a:graphic>
          <a:graphicData uri="http://schemas.openxmlformats.org/drawingml/2006/table">
            <a:tbl>
              <a:tblPr firstRow="1" bandRow="1">
                <a:tableStyleId>{5C7B9036-0881-475A-ADF6-831E9562A627}</a:tableStyleId>
              </a:tblPr>
              <a:tblGrid>
                <a:gridCol w="918036">
                  <a:extLst>
                    <a:ext uri="{9D8B030D-6E8A-4147-A177-3AD203B41FA5}">
                      <a16:colId xmlns:a16="http://schemas.microsoft.com/office/drawing/2014/main" val="2357536410"/>
                    </a:ext>
                  </a:extLst>
                </a:gridCol>
                <a:gridCol w="756410">
                  <a:extLst>
                    <a:ext uri="{9D8B030D-6E8A-4147-A177-3AD203B41FA5}">
                      <a16:colId xmlns:a16="http://schemas.microsoft.com/office/drawing/2014/main" val="724415105"/>
                    </a:ext>
                  </a:extLst>
                </a:gridCol>
                <a:gridCol w="698225">
                  <a:extLst>
                    <a:ext uri="{9D8B030D-6E8A-4147-A177-3AD203B41FA5}">
                      <a16:colId xmlns:a16="http://schemas.microsoft.com/office/drawing/2014/main" val="1329985106"/>
                    </a:ext>
                  </a:extLst>
                </a:gridCol>
                <a:gridCol w="606419">
                  <a:extLst>
                    <a:ext uri="{9D8B030D-6E8A-4147-A177-3AD203B41FA5}">
                      <a16:colId xmlns:a16="http://schemas.microsoft.com/office/drawing/2014/main" val="3373998741"/>
                    </a:ext>
                  </a:extLst>
                </a:gridCol>
                <a:gridCol w="744772">
                  <a:extLst>
                    <a:ext uri="{9D8B030D-6E8A-4147-A177-3AD203B41FA5}">
                      <a16:colId xmlns:a16="http://schemas.microsoft.com/office/drawing/2014/main" val="2729628375"/>
                    </a:ext>
                  </a:extLst>
                </a:gridCol>
              </a:tblGrid>
              <a:tr h="256277">
                <a:tc rowSpan="2" gridSpan="2">
                  <a:txBody>
                    <a:bodyPr/>
                    <a:lstStyle/>
                    <a:p>
                      <a:pPr algn="ctr"/>
                      <a:r>
                        <a:rPr lang="en-US" dirty="0"/>
                        <a:t>Likelihood</a:t>
                      </a:r>
                      <a:r>
                        <a:rPr lang="en-US" baseline="0" dirty="0"/>
                        <a:t> Table</a:t>
                      </a:r>
                      <a:endParaRPr lang="en-US" dirty="0"/>
                    </a:p>
                  </a:txBody>
                  <a:tcPr>
                    <a:solidFill>
                      <a:schemeClr val="tx1">
                        <a:lumMod val="50000"/>
                        <a:lumOff val="50000"/>
                      </a:schemeClr>
                    </a:solidFill>
                  </a:tcPr>
                </a:tc>
                <a:tc rowSpan="2" hMerge="1">
                  <a:txBody>
                    <a:bodyPr/>
                    <a:lstStyle/>
                    <a:p>
                      <a:endParaRPr lang="en-US" dirty="0"/>
                    </a:p>
                  </a:txBody>
                  <a:tcPr/>
                </a:tc>
                <a:tc gridSpan="2">
                  <a:txBody>
                    <a:bodyPr/>
                    <a:lstStyle/>
                    <a:p>
                      <a:pPr algn="ctr"/>
                      <a:r>
                        <a:rPr lang="en-US" dirty="0"/>
                        <a:t>Play</a:t>
                      </a:r>
                    </a:p>
                  </a:txBody>
                  <a:tcPr>
                    <a:solidFill>
                      <a:schemeClr val="bg1"/>
                    </a:solidFill>
                  </a:tcPr>
                </a:tc>
                <a:tc hMerge="1">
                  <a:txBody>
                    <a:bodyPr/>
                    <a:lstStyle/>
                    <a:p>
                      <a:endParaRPr lang="en-US" dirty="0"/>
                    </a:p>
                  </a:txBody>
                  <a:tcPr/>
                </a:tc>
                <a:tc rowSpan="2">
                  <a:txBody>
                    <a:bodyPr/>
                    <a:lstStyle/>
                    <a:p>
                      <a:pPr algn="ctr"/>
                      <a:endParaRPr lang="en-US" dirty="0"/>
                    </a:p>
                  </a:txBody>
                  <a:tcPr>
                    <a:solidFill>
                      <a:schemeClr val="bg1"/>
                    </a:solidFill>
                  </a:tcPr>
                </a:tc>
                <a:extLst>
                  <a:ext uri="{0D108BD9-81ED-4DB2-BD59-A6C34878D82A}">
                    <a16:rowId xmlns:a16="http://schemas.microsoft.com/office/drawing/2014/main" val="293500469"/>
                  </a:ext>
                </a:extLst>
              </a:tr>
              <a:tr h="256277">
                <a:tc gridSpan="2" vMerge="1">
                  <a:txBody>
                    <a:bodyPr/>
                    <a:lstStyle/>
                    <a:p>
                      <a:endParaRPr lang="en-US" dirty="0"/>
                    </a:p>
                  </a:txBody>
                  <a:tcPr/>
                </a:tc>
                <a:tc hMerge="1" vMerge="1">
                  <a:txBody>
                    <a:bodyPr/>
                    <a:lstStyle/>
                    <a:p>
                      <a:endParaRPr lang="en-US" dirty="0"/>
                    </a:p>
                  </a:txBody>
                  <a:tcPr/>
                </a:tc>
                <a:tc>
                  <a:txBody>
                    <a:bodyPr/>
                    <a:lstStyle/>
                    <a:p>
                      <a:pPr algn="ctr"/>
                      <a:r>
                        <a:rPr lang="en-US" dirty="0"/>
                        <a:t>Yes</a:t>
                      </a:r>
                      <a:r>
                        <a:rPr lang="en-US" baseline="0" dirty="0"/>
                        <a:t> </a:t>
                      </a:r>
                      <a:endParaRPr lang="en-US" dirty="0"/>
                    </a:p>
                  </a:txBody>
                  <a:tcPr>
                    <a:solidFill>
                      <a:schemeClr val="bg1"/>
                    </a:solidFill>
                  </a:tcPr>
                </a:tc>
                <a:tc>
                  <a:txBody>
                    <a:bodyPr/>
                    <a:lstStyle/>
                    <a:p>
                      <a:pPr algn="ctr"/>
                      <a:r>
                        <a:rPr lang="en-US" dirty="0"/>
                        <a:t>No</a:t>
                      </a:r>
                    </a:p>
                  </a:txBody>
                  <a:tcPr>
                    <a:solidFill>
                      <a:schemeClr val="bg1"/>
                    </a:solidFill>
                  </a:tcPr>
                </a:tc>
                <a:tc vMerge="1">
                  <a:txBody>
                    <a:bodyPr/>
                    <a:lstStyle/>
                    <a:p>
                      <a:endParaRPr lang="en-US" dirty="0"/>
                    </a:p>
                  </a:txBody>
                  <a:tcPr/>
                </a:tc>
                <a:extLst>
                  <a:ext uri="{0D108BD9-81ED-4DB2-BD59-A6C34878D82A}">
                    <a16:rowId xmlns:a16="http://schemas.microsoft.com/office/drawing/2014/main" val="1072118097"/>
                  </a:ext>
                </a:extLst>
              </a:tr>
              <a:tr h="256277">
                <a:tc rowSpan="2">
                  <a:txBody>
                    <a:bodyPr/>
                    <a:lstStyle/>
                    <a:p>
                      <a:pPr algn="ctr"/>
                      <a:r>
                        <a:rPr lang="en-US" dirty="0"/>
                        <a:t>Humidity</a:t>
                      </a:r>
                    </a:p>
                  </a:txBody>
                  <a:tcPr>
                    <a:solidFill>
                      <a:schemeClr val="bg1"/>
                    </a:solidFill>
                  </a:tcPr>
                </a:tc>
                <a:tc>
                  <a:txBody>
                    <a:bodyPr/>
                    <a:lstStyle/>
                    <a:p>
                      <a:pPr algn="ctr"/>
                      <a:r>
                        <a:rPr lang="en-US" dirty="0"/>
                        <a:t>High</a:t>
                      </a:r>
                    </a:p>
                  </a:txBody>
                  <a:tcPr>
                    <a:solidFill>
                      <a:schemeClr val="bg1"/>
                    </a:solidFill>
                  </a:tcPr>
                </a:tc>
                <a:tc>
                  <a:txBody>
                    <a:bodyPr/>
                    <a:lstStyle/>
                    <a:p>
                      <a:pPr algn="ctr"/>
                      <a:r>
                        <a:rPr lang="en-US" dirty="0"/>
                        <a:t>3/9</a:t>
                      </a:r>
                    </a:p>
                  </a:txBody>
                  <a:tcPr>
                    <a:solidFill>
                      <a:schemeClr val="bg1"/>
                    </a:solidFill>
                  </a:tcPr>
                </a:tc>
                <a:tc>
                  <a:txBody>
                    <a:bodyPr/>
                    <a:lstStyle/>
                    <a:p>
                      <a:pPr algn="ctr"/>
                      <a:r>
                        <a:rPr lang="en-US" dirty="0"/>
                        <a:t>4/5</a:t>
                      </a:r>
                    </a:p>
                  </a:txBody>
                  <a:tcPr>
                    <a:solidFill>
                      <a:schemeClr val="bg1"/>
                    </a:solidFill>
                  </a:tcPr>
                </a:tc>
                <a:tc>
                  <a:txBody>
                    <a:bodyPr/>
                    <a:lstStyle/>
                    <a:p>
                      <a:pPr algn="ctr"/>
                      <a:r>
                        <a:rPr lang="en-US" b="1" dirty="0"/>
                        <a:t>7/14</a:t>
                      </a:r>
                    </a:p>
                  </a:txBody>
                  <a:tcPr>
                    <a:solidFill>
                      <a:schemeClr val="tx1">
                        <a:lumMod val="50000"/>
                        <a:lumOff val="50000"/>
                      </a:schemeClr>
                    </a:solidFill>
                  </a:tcPr>
                </a:tc>
                <a:extLst>
                  <a:ext uri="{0D108BD9-81ED-4DB2-BD59-A6C34878D82A}">
                    <a16:rowId xmlns:a16="http://schemas.microsoft.com/office/drawing/2014/main" val="1398276695"/>
                  </a:ext>
                </a:extLst>
              </a:tr>
              <a:tr h="341519">
                <a:tc vMerge="1">
                  <a:txBody>
                    <a:bodyPr/>
                    <a:lstStyle/>
                    <a:p>
                      <a:endParaRPr lang="en-US" dirty="0"/>
                    </a:p>
                  </a:txBody>
                  <a:tcPr/>
                </a:tc>
                <a:tc>
                  <a:txBody>
                    <a:bodyPr/>
                    <a:lstStyle/>
                    <a:p>
                      <a:pPr algn="ctr"/>
                      <a:r>
                        <a:rPr lang="en-US" dirty="0"/>
                        <a:t>Normal</a:t>
                      </a:r>
                    </a:p>
                  </a:txBody>
                  <a:tcPr>
                    <a:solidFill>
                      <a:schemeClr val="bg1"/>
                    </a:solidFill>
                  </a:tcPr>
                </a:tc>
                <a:tc>
                  <a:txBody>
                    <a:bodyPr/>
                    <a:lstStyle/>
                    <a:p>
                      <a:pPr algn="ctr"/>
                      <a:r>
                        <a:rPr lang="en-US" dirty="0"/>
                        <a:t>6/9</a:t>
                      </a:r>
                    </a:p>
                  </a:txBody>
                  <a:tcPr>
                    <a:solidFill>
                      <a:schemeClr val="bg1"/>
                    </a:solidFill>
                  </a:tcPr>
                </a:tc>
                <a:tc>
                  <a:txBody>
                    <a:bodyPr/>
                    <a:lstStyle/>
                    <a:p>
                      <a:pPr algn="ctr"/>
                      <a:r>
                        <a:rPr lang="en-US" dirty="0"/>
                        <a:t>1/5</a:t>
                      </a:r>
                    </a:p>
                  </a:txBody>
                  <a:tcPr>
                    <a:solidFill>
                      <a:schemeClr val="bg1"/>
                    </a:solidFill>
                  </a:tcPr>
                </a:tc>
                <a:tc>
                  <a:txBody>
                    <a:bodyPr/>
                    <a:lstStyle/>
                    <a:p>
                      <a:pPr algn="ctr"/>
                      <a:r>
                        <a:rPr lang="en-US" b="1" dirty="0"/>
                        <a:t>7/14</a:t>
                      </a:r>
                    </a:p>
                  </a:txBody>
                  <a:tcPr>
                    <a:solidFill>
                      <a:schemeClr val="tx1">
                        <a:lumMod val="50000"/>
                        <a:lumOff val="50000"/>
                      </a:schemeClr>
                    </a:solidFill>
                  </a:tcPr>
                </a:tc>
                <a:extLst>
                  <a:ext uri="{0D108BD9-81ED-4DB2-BD59-A6C34878D82A}">
                    <a16:rowId xmlns:a16="http://schemas.microsoft.com/office/drawing/2014/main" val="3071437348"/>
                  </a:ext>
                </a:extLst>
              </a:tr>
              <a:tr h="256277">
                <a:tc gridSpan="2">
                  <a:txBody>
                    <a:bodyPr/>
                    <a:lstStyle/>
                    <a:p>
                      <a:pPr algn="ctr"/>
                      <a:endParaRPr lang="en-US" dirty="0"/>
                    </a:p>
                  </a:txBody>
                  <a:tcPr>
                    <a:solidFill>
                      <a:schemeClr val="bg1"/>
                    </a:solidFill>
                  </a:tcPr>
                </a:tc>
                <a:tc hMerge="1">
                  <a:txBody>
                    <a:bodyPr/>
                    <a:lstStyle/>
                    <a:p>
                      <a:endParaRPr lang="en-US" dirty="0"/>
                    </a:p>
                  </a:txBody>
                  <a:tcPr/>
                </a:tc>
                <a:tc>
                  <a:txBody>
                    <a:bodyPr/>
                    <a:lstStyle/>
                    <a:p>
                      <a:pPr algn="ctr"/>
                      <a:r>
                        <a:rPr lang="en-US" b="1" dirty="0"/>
                        <a:t>9/14</a:t>
                      </a:r>
                    </a:p>
                  </a:txBody>
                  <a:tcPr>
                    <a:solidFill>
                      <a:schemeClr val="tx1">
                        <a:lumMod val="50000"/>
                        <a:lumOff val="50000"/>
                      </a:schemeClr>
                    </a:solidFill>
                  </a:tcPr>
                </a:tc>
                <a:tc>
                  <a:txBody>
                    <a:bodyPr/>
                    <a:lstStyle/>
                    <a:p>
                      <a:pPr algn="ctr"/>
                      <a:r>
                        <a:rPr lang="en-US" b="1" dirty="0"/>
                        <a:t>5/14</a:t>
                      </a:r>
                    </a:p>
                  </a:txBody>
                  <a:tcPr>
                    <a:solidFill>
                      <a:schemeClr val="tx1">
                        <a:lumMod val="50000"/>
                        <a:lumOff val="50000"/>
                      </a:schemeClr>
                    </a:solidFill>
                  </a:tcPr>
                </a:tc>
                <a:tc>
                  <a:txBody>
                    <a:bodyPr/>
                    <a:lstStyle/>
                    <a:p>
                      <a:pPr algn="ctr"/>
                      <a:endParaRPr lang="en-US" dirty="0"/>
                    </a:p>
                  </a:txBody>
                  <a:tcPr>
                    <a:solidFill>
                      <a:schemeClr val="bg1"/>
                    </a:solidFill>
                  </a:tcPr>
                </a:tc>
                <a:extLst>
                  <a:ext uri="{0D108BD9-81ED-4DB2-BD59-A6C34878D82A}">
                    <a16:rowId xmlns:a16="http://schemas.microsoft.com/office/drawing/2014/main" val="154716363"/>
                  </a:ext>
                </a:extLst>
              </a:tr>
            </a:tbl>
          </a:graphicData>
        </a:graphic>
      </p:graphicFrame>
      <p:sp>
        <p:nvSpPr>
          <p:cNvPr id="4" name="TextBox 3"/>
          <p:cNvSpPr txBox="1"/>
          <p:nvPr/>
        </p:nvSpPr>
        <p:spPr>
          <a:xfrm>
            <a:off x="278296" y="2403839"/>
            <a:ext cx="3723862" cy="307777"/>
          </a:xfrm>
          <a:prstGeom prst="rect">
            <a:avLst/>
          </a:prstGeom>
          <a:noFill/>
        </p:spPr>
        <p:txBody>
          <a:bodyPr wrap="square" rtlCol="0">
            <a:spAutoFit/>
          </a:bodyPr>
          <a:lstStyle/>
          <a:p>
            <a:r>
              <a:rPr lang="en-US" dirty="0">
                <a:solidFill>
                  <a:srgbClr val="FFFF00"/>
                </a:solidFill>
              </a:rPr>
              <a:t>P(</a:t>
            </a:r>
            <a:r>
              <a:rPr lang="en-US" dirty="0" err="1">
                <a:solidFill>
                  <a:srgbClr val="FFFF00"/>
                </a:solidFill>
              </a:rPr>
              <a:t>Yes|Hight</a:t>
            </a:r>
            <a:r>
              <a:rPr lang="en-US" dirty="0">
                <a:solidFill>
                  <a:srgbClr val="FFFF00"/>
                </a:solidFill>
              </a:rPr>
              <a:t>) = (0.33 * 0.6) / 0.5 = 0.42 </a:t>
            </a:r>
          </a:p>
        </p:txBody>
      </p:sp>
      <p:sp>
        <p:nvSpPr>
          <p:cNvPr id="5" name="TextBox 4"/>
          <p:cNvSpPr txBox="1"/>
          <p:nvPr/>
        </p:nvSpPr>
        <p:spPr>
          <a:xfrm>
            <a:off x="278296" y="2942097"/>
            <a:ext cx="3723862" cy="307777"/>
          </a:xfrm>
          <a:prstGeom prst="rect">
            <a:avLst/>
          </a:prstGeom>
          <a:noFill/>
        </p:spPr>
        <p:txBody>
          <a:bodyPr wrap="square" rtlCol="0">
            <a:spAutoFit/>
          </a:bodyPr>
          <a:lstStyle/>
          <a:p>
            <a:r>
              <a:rPr lang="en-US" dirty="0">
                <a:solidFill>
                  <a:srgbClr val="FFFF00"/>
                </a:solidFill>
              </a:rPr>
              <a:t>P(</a:t>
            </a:r>
            <a:r>
              <a:rPr lang="en-US" dirty="0" err="1">
                <a:solidFill>
                  <a:srgbClr val="FFFF00"/>
                </a:solidFill>
              </a:rPr>
              <a:t>No|Hight</a:t>
            </a:r>
            <a:r>
              <a:rPr lang="en-US" dirty="0">
                <a:solidFill>
                  <a:srgbClr val="FFFF00"/>
                </a:solidFill>
              </a:rPr>
              <a:t>) = (0.8 * 0.36) / 0.5 = 0.58 </a:t>
            </a:r>
          </a:p>
        </p:txBody>
      </p:sp>
      <p:graphicFrame>
        <p:nvGraphicFramePr>
          <p:cNvPr id="6" name="Table 5"/>
          <p:cNvGraphicFramePr>
            <a:graphicFrameLocks noGrp="1"/>
          </p:cNvGraphicFramePr>
          <p:nvPr>
            <p:extLst>
              <p:ext uri="{D42A27DB-BD31-4B8C-83A1-F6EECF244321}">
                <p14:modId xmlns:p14="http://schemas.microsoft.com/office/powerpoint/2010/main" val="2927101132"/>
              </p:ext>
            </p:extLst>
          </p:nvPr>
        </p:nvGraphicFramePr>
        <p:xfrm>
          <a:off x="4954863" y="612638"/>
          <a:ext cx="3723862" cy="1560719"/>
        </p:xfrm>
        <a:graphic>
          <a:graphicData uri="http://schemas.openxmlformats.org/drawingml/2006/table">
            <a:tbl>
              <a:tblPr firstRow="1" bandRow="1">
                <a:tableStyleId>{5C7B9036-0881-475A-ADF6-831E9562A627}</a:tableStyleId>
              </a:tblPr>
              <a:tblGrid>
                <a:gridCol w="918036">
                  <a:extLst>
                    <a:ext uri="{9D8B030D-6E8A-4147-A177-3AD203B41FA5}">
                      <a16:colId xmlns:a16="http://schemas.microsoft.com/office/drawing/2014/main" val="2357536410"/>
                    </a:ext>
                  </a:extLst>
                </a:gridCol>
                <a:gridCol w="756410">
                  <a:extLst>
                    <a:ext uri="{9D8B030D-6E8A-4147-A177-3AD203B41FA5}">
                      <a16:colId xmlns:a16="http://schemas.microsoft.com/office/drawing/2014/main" val="724415105"/>
                    </a:ext>
                  </a:extLst>
                </a:gridCol>
                <a:gridCol w="698225">
                  <a:extLst>
                    <a:ext uri="{9D8B030D-6E8A-4147-A177-3AD203B41FA5}">
                      <a16:colId xmlns:a16="http://schemas.microsoft.com/office/drawing/2014/main" val="1329985106"/>
                    </a:ext>
                  </a:extLst>
                </a:gridCol>
                <a:gridCol w="606419">
                  <a:extLst>
                    <a:ext uri="{9D8B030D-6E8A-4147-A177-3AD203B41FA5}">
                      <a16:colId xmlns:a16="http://schemas.microsoft.com/office/drawing/2014/main" val="3373998741"/>
                    </a:ext>
                  </a:extLst>
                </a:gridCol>
                <a:gridCol w="744772">
                  <a:extLst>
                    <a:ext uri="{9D8B030D-6E8A-4147-A177-3AD203B41FA5}">
                      <a16:colId xmlns:a16="http://schemas.microsoft.com/office/drawing/2014/main" val="2729628375"/>
                    </a:ext>
                  </a:extLst>
                </a:gridCol>
              </a:tblGrid>
              <a:tr h="256277">
                <a:tc rowSpan="2" gridSpan="2">
                  <a:txBody>
                    <a:bodyPr/>
                    <a:lstStyle/>
                    <a:p>
                      <a:pPr algn="ctr"/>
                      <a:r>
                        <a:rPr lang="en-US" dirty="0"/>
                        <a:t>Likelihood</a:t>
                      </a:r>
                      <a:r>
                        <a:rPr lang="en-US" baseline="0" dirty="0"/>
                        <a:t> Table</a:t>
                      </a:r>
                      <a:endParaRPr lang="en-US" dirty="0"/>
                    </a:p>
                  </a:txBody>
                  <a:tcPr>
                    <a:solidFill>
                      <a:schemeClr val="tx1">
                        <a:lumMod val="50000"/>
                        <a:lumOff val="50000"/>
                      </a:schemeClr>
                    </a:solidFill>
                  </a:tcPr>
                </a:tc>
                <a:tc rowSpan="2" hMerge="1">
                  <a:txBody>
                    <a:bodyPr/>
                    <a:lstStyle/>
                    <a:p>
                      <a:endParaRPr lang="en-US" dirty="0"/>
                    </a:p>
                  </a:txBody>
                  <a:tcPr/>
                </a:tc>
                <a:tc gridSpan="2">
                  <a:txBody>
                    <a:bodyPr/>
                    <a:lstStyle/>
                    <a:p>
                      <a:pPr algn="ctr"/>
                      <a:r>
                        <a:rPr lang="en-US" dirty="0"/>
                        <a:t>Play</a:t>
                      </a:r>
                    </a:p>
                  </a:txBody>
                  <a:tcPr>
                    <a:solidFill>
                      <a:schemeClr val="bg1"/>
                    </a:solidFill>
                  </a:tcPr>
                </a:tc>
                <a:tc hMerge="1">
                  <a:txBody>
                    <a:bodyPr/>
                    <a:lstStyle/>
                    <a:p>
                      <a:endParaRPr lang="en-US" dirty="0"/>
                    </a:p>
                  </a:txBody>
                  <a:tcPr/>
                </a:tc>
                <a:tc rowSpan="2">
                  <a:txBody>
                    <a:bodyPr/>
                    <a:lstStyle/>
                    <a:p>
                      <a:pPr algn="ctr"/>
                      <a:endParaRPr lang="en-US" dirty="0"/>
                    </a:p>
                  </a:txBody>
                  <a:tcPr>
                    <a:solidFill>
                      <a:schemeClr val="bg1"/>
                    </a:solidFill>
                  </a:tcPr>
                </a:tc>
                <a:extLst>
                  <a:ext uri="{0D108BD9-81ED-4DB2-BD59-A6C34878D82A}">
                    <a16:rowId xmlns:a16="http://schemas.microsoft.com/office/drawing/2014/main" val="293500469"/>
                  </a:ext>
                </a:extLst>
              </a:tr>
              <a:tr h="256277">
                <a:tc gridSpan="2" vMerge="1">
                  <a:txBody>
                    <a:bodyPr/>
                    <a:lstStyle/>
                    <a:p>
                      <a:endParaRPr lang="en-US" dirty="0"/>
                    </a:p>
                  </a:txBody>
                  <a:tcPr/>
                </a:tc>
                <a:tc hMerge="1" vMerge="1">
                  <a:txBody>
                    <a:bodyPr/>
                    <a:lstStyle/>
                    <a:p>
                      <a:endParaRPr lang="en-US" dirty="0"/>
                    </a:p>
                  </a:txBody>
                  <a:tcPr/>
                </a:tc>
                <a:tc>
                  <a:txBody>
                    <a:bodyPr/>
                    <a:lstStyle/>
                    <a:p>
                      <a:pPr algn="ctr"/>
                      <a:r>
                        <a:rPr lang="en-US" dirty="0"/>
                        <a:t>Yes</a:t>
                      </a:r>
                      <a:r>
                        <a:rPr lang="en-US" baseline="0" dirty="0"/>
                        <a:t> </a:t>
                      </a:r>
                      <a:endParaRPr lang="en-US" dirty="0"/>
                    </a:p>
                  </a:txBody>
                  <a:tcPr>
                    <a:solidFill>
                      <a:schemeClr val="bg1"/>
                    </a:solidFill>
                  </a:tcPr>
                </a:tc>
                <a:tc>
                  <a:txBody>
                    <a:bodyPr/>
                    <a:lstStyle/>
                    <a:p>
                      <a:pPr algn="ctr"/>
                      <a:r>
                        <a:rPr lang="en-US" dirty="0"/>
                        <a:t>No</a:t>
                      </a:r>
                    </a:p>
                  </a:txBody>
                  <a:tcPr>
                    <a:solidFill>
                      <a:schemeClr val="bg1"/>
                    </a:solidFill>
                  </a:tcPr>
                </a:tc>
                <a:tc vMerge="1">
                  <a:txBody>
                    <a:bodyPr/>
                    <a:lstStyle/>
                    <a:p>
                      <a:endParaRPr lang="en-US" dirty="0"/>
                    </a:p>
                  </a:txBody>
                  <a:tcPr/>
                </a:tc>
                <a:extLst>
                  <a:ext uri="{0D108BD9-81ED-4DB2-BD59-A6C34878D82A}">
                    <a16:rowId xmlns:a16="http://schemas.microsoft.com/office/drawing/2014/main" val="1072118097"/>
                  </a:ext>
                </a:extLst>
              </a:tr>
              <a:tr h="256277">
                <a:tc rowSpan="2">
                  <a:txBody>
                    <a:bodyPr/>
                    <a:lstStyle/>
                    <a:p>
                      <a:pPr algn="ctr"/>
                      <a:r>
                        <a:rPr lang="en-US" dirty="0"/>
                        <a:t>Wind</a:t>
                      </a:r>
                    </a:p>
                  </a:txBody>
                  <a:tcPr>
                    <a:solidFill>
                      <a:schemeClr val="bg1"/>
                    </a:solidFill>
                  </a:tcPr>
                </a:tc>
                <a:tc>
                  <a:txBody>
                    <a:bodyPr/>
                    <a:lstStyle/>
                    <a:p>
                      <a:pPr algn="ctr"/>
                      <a:r>
                        <a:rPr lang="en-US" dirty="0"/>
                        <a:t>Strong</a:t>
                      </a:r>
                    </a:p>
                  </a:txBody>
                  <a:tcPr>
                    <a:solidFill>
                      <a:schemeClr val="bg1"/>
                    </a:solidFill>
                  </a:tcPr>
                </a:tc>
                <a:tc>
                  <a:txBody>
                    <a:bodyPr/>
                    <a:lstStyle/>
                    <a:p>
                      <a:pPr algn="ctr"/>
                      <a:r>
                        <a:rPr lang="en-US" dirty="0"/>
                        <a:t>3/9</a:t>
                      </a:r>
                    </a:p>
                  </a:txBody>
                  <a:tcPr>
                    <a:solidFill>
                      <a:schemeClr val="bg1"/>
                    </a:solidFill>
                  </a:tcPr>
                </a:tc>
                <a:tc>
                  <a:txBody>
                    <a:bodyPr/>
                    <a:lstStyle/>
                    <a:p>
                      <a:pPr algn="ctr"/>
                      <a:r>
                        <a:rPr lang="en-US" dirty="0"/>
                        <a:t>3/5</a:t>
                      </a:r>
                    </a:p>
                  </a:txBody>
                  <a:tcPr>
                    <a:solidFill>
                      <a:schemeClr val="bg1"/>
                    </a:solidFill>
                  </a:tcPr>
                </a:tc>
                <a:tc>
                  <a:txBody>
                    <a:bodyPr/>
                    <a:lstStyle/>
                    <a:p>
                      <a:pPr algn="ctr"/>
                      <a:r>
                        <a:rPr lang="en-US" b="1" dirty="0"/>
                        <a:t>6/14</a:t>
                      </a:r>
                    </a:p>
                  </a:txBody>
                  <a:tcPr>
                    <a:solidFill>
                      <a:schemeClr val="tx1">
                        <a:lumMod val="50000"/>
                        <a:lumOff val="50000"/>
                      </a:schemeClr>
                    </a:solidFill>
                  </a:tcPr>
                </a:tc>
                <a:extLst>
                  <a:ext uri="{0D108BD9-81ED-4DB2-BD59-A6C34878D82A}">
                    <a16:rowId xmlns:a16="http://schemas.microsoft.com/office/drawing/2014/main" val="1398276695"/>
                  </a:ext>
                </a:extLst>
              </a:tr>
              <a:tr h="341519">
                <a:tc vMerge="1">
                  <a:txBody>
                    <a:bodyPr/>
                    <a:lstStyle/>
                    <a:p>
                      <a:endParaRPr lang="en-US" dirty="0"/>
                    </a:p>
                  </a:txBody>
                  <a:tcPr/>
                </a:tc>
                <a:tc>
                  <a:txBody>
                    <a:bodyPr/>
                    <a:lstStyle/>
                    <a:p>
                      <a:pPr algn="ctr"/>
                      <a:r>
                        <a:rPr lang="en-US" dirty="0"/>
                        <a:t>Week</a:t>
                      </a:r>
                    </a:p>
                  </a:txBody>
                  <a:tcPr>
                    <a:solidFill>
                      <a:schemeClr val="bg1"/>
                    </a:solidFill>
                  </a:tcPr>
                </a:tc>
                <a:tc>
                  <a:txBody>
                    <a:bodyPr/>
                    <a:lstStyle/>
                    <a:p>
                      <a:pPr algn="ctr"/>
                      <a:r>
                        <a:rPr lang="en-US" dirty="0"/>
                        <a:t>6/9</a:t>
                      </a:r>
                    </a:p>
                  </a:txBody>
                  <a:tcPr>
                    <a:solidFill>
                      <a:schemeClr val="bg1"/>
                    </a:solidFill>
                  </a:tcPr>
                </a:tc>
                <a:tc>
                  <a:txBody>
                    <a:bodyPr/>
                    <a:lstStyle/>
                    <a:p>
                      <a:pPr algn="ctr"/>
                      <a:r>
                        <a:rPr lang="en-US" dirty="0"/>
                        <a:t>2/5</a:t>
                      </a:r>
                    </a:p>
                  </a:txBody>
                  <a:tcPr>
                    <a:solidFill>
                      <a:schemeClr val="bg1"/>
                    </a:solidFill>
                  </a:tcPr>
                </a:tc>
                <a:tc>
                  <a:txBody>
                    <a:bodyPr/>
                    <a:lstStyle/>
                    <a:p>
                      <a:pPr algn="ctr"/>
                      <a:r>
                        <a:rPr lang="en-US" b="1" dirty="0"/>
                        <a:t>8/14</a:t>
                      </a:r>
                    </a:p>
                  </a:txBody>
                  <a:tcPr>
                    <a:solidFill>
                      <a:schemeClr val="tx1">
                        <a:lumMod val="50000"/>
                        <a:lumOff val="50000"/>
                      </a:schemeClr>
                    </a:solidFill>
                  </a:tcPr>
                </a:tc>
                <a:extLst>
                  <a:ext uri="{0D108BD9-81ED-4DB2-BD59-A6C34878D82A}">
                    <a16:rowId xmlns:a16="http://schemas.microsoft.com/office/drawing/2014/main" val="3071437348"/>
                  </a:ext>
                </a:extLst>
              </a:tr>
              <a:tr h="256277">
                <a:tc gridSpan="2">
                  <a:txBody>
                    <a:bodyPr/>
                    <a:lstStyle/>
                    <a:p>
                      <a:pPr algn="ctr"/>
                      <a:endParaRPr lang="en-US" dirty="0"/>
                    </a:p>
                  </a:txBody>
                  <a:tcPr>
                    <a:solidFill>
                      <a:schemeClr val="bg1"/>
                    </a:solidFill>
                  </a:tcPr>
                </a:tc>
                <a:tc hMerge="1">
                  <a:txBody>
                    <a:bodyPr/>
                    <a:lstStyle/>
                    <a:p>
                      <a:endParaRPr lang="en-US" dirty="0"/>
                    </a:p>
                  </a:txBody>
                  <a:tcPr/>
                </a:tc>
                <a:tc>
                  <a:txBody>
                    <a:bodyPr/>
                    <a:lstStyle/>
                    <a:p>
                      <a:pPr algn="ctr"/>
                      <a:r>
                        <a:rPr lang="en-US" b="1" dirty="0"/>
                        <a:t>9/14</a:t>
                      </a:r>
                    </a:p>
                  </a:txBody>
                  <a:tcPr>
                    <a:solidFill>
                      <a:schemeClr val="tx1">
                        <a:lumMod val="50000"/>
                        <a:lumOff val="50000"/>
                      </a:schemeClr>
                    </a:solidFill>
                  </a:tcPr>
                </a:tc>
                <a:tc>
                  <a:txBody>
                    <a:bodyPr/>
                    <a:lstStyle/>
                    <a:p>
                      <a:pPr algn="ctr"/>
                      <a:r>
                        <a:rPr lang="en-US" b="1" dirty="0"/>
                        <a:t>5/14</a:t>
                      </a:r>
                    </a:p>
                  </a:txBody>
                  <a:tcPr>
                    <a:solidFill>
                      <a:schemeClr val="tx1">
                        <a:lumMod val="50000"/>
                        <a:lumOff val="50000"/>
                      </a:schemeClr>
                    </a:solidFill>
                  </a:tcPr>
                </a:tc>
                <a:tc>
                  <a:txBody>
                    <a:bodyPr/>
                    <a:lstStyle/>
                    <a:p>
                      <a:pPr algn="ctr"/>
                      <a:endParaRPr lang="en-US" dirty="0"/>
                    </a:p>
                  </a:txBody>
                  <a:tcPr>
                    <a:solidFill>
                      <a:schemeClr val="bg1"/>
                    </a:solidFill>
                  </a:tcPr>
                </a:tc>
                <a:extLst>
                  <a:ext uri="{0D108BD9-81ED-4DB2-BD59-A6C34878D82A}">
                    <a16:rowId xmlns:a16="http://schemas.microsoft.com/office/drawing/2014/main" val="154716363"/>
                  </a:ext>
                </a:extLst>
              </a:tr>
            </a:tbl>
          </a:graphicData>
        </a:graphic>
      </p:graphicFrame>
      <p:sp>
        <p:nvSpPr>
          <p:cNvPr id="7" name="TextBox 6"/>
          <p:cNvSpPr txBox="1"/>
          <p:nvPr/>
        </p:nvSpPr>
        <p:spPr>
          <a:xfrm>
            <a:off x="801757" y="228269"/>
            <a:ext cx="2433680" cy="307777"/>
          </a:xfrm>
          <a:prstGeom prst="rect">
            <a:avLst/>
          </a:prstGeom>
          <a:noFill/>
        </p:spPr>
        <p:txBody>
          <a:bodyPr wrap="none" rtlCol="0">
            <a:spAutoFit/>
          </a:bodyPr>
          <a:lstStyle/>
          <a:p>
            <a:r>
              <a:rPr lang="en-US" dirty="0">
                <a:solidFill>
                  <a:schemeClr val="accent6">
                    <a:lumMod val="20000"/>
                    <a:lumOff val="80000"/>
                  </a:schemeClr>
                </a:solidFill>
              </a:rPr>
              <a:t>Likelihood table for Humidity</a:t>
            </a:r>
          </a:p>
        </p:txBody>
      </p:sp>
      <p:sp>
        <p:nvSpPr>
          <p:cNvPr id="8" name="TextBox 7"/>
          <p:cNvSpPr txBox="1"/>
          <p:nvPr/>
        </p:nvSpPr>
        <p:spPr>
          <a:xfrm>
            <a:off x="5546035" y="228268"/>
            <a:ext cx="2145139" cy="307777"/>
          </a:xfrm>
          <a:prstGeom prst="rect">
            <a:avLst/>
          </a:prstGeom>
          <a:noFill/>
        </p:spPr>
        <p:txBody>
          <a:bodyPr wrap="none" rtlCol="0">
            <a:spAutoFit/>
          </a:bodyPr>
          <a:lstStyle/>
          <a:p>
            <a:r>
              <a:rPr lang="en-US" dirty="0">
                <a:solidFill>
                  <a:schemeClr val="accent6">
                    <a:lumMod val="20000"/>
                    <a:lumOff val="80000"/>
                  </a:schemeClr>
                </a:solidFill>
              </a:rPr>
              <a:t>Likelihood table for Wind</a:t>
            </a:r>
          </a:p>
        </p:txBody>
      </p:sp>
      <p:sp>
        <p:nvSpPr>
          <p:cNvPr id="9" name="TextBox 8"/>
          <p:cNvSpPr txBox="1"/>
          <p:nvPr/>
        </p:nvSpPr>
        <p:spPr>
          <a:xfrm>
            <a:off x="4954863" y="2403839"/>
            <a:ext cx="3723862" cy="307777"/>
          </a:xfrm>
          <a:prstGeom prst="rect">
            <a:avLst/>
          </a:prstGeom>
          <a:noFill/>
        </p:spPr>
        <p:txBody>
          <a:bodyPr wrap="square" rtlCol="0">
            <a:spAutoFit/>
          </a:bodyPr>
          <a:lstStyle/>
          <a:p>
            <a:r>
              <a:rPr lang="en-US" dirty="0">
                <a:solidFill>
                  <a:srgbClr val="FFFF00"/>
                </a:solidFill>
              </a:rPr>
              <a:t>P(</a:t>
            </a:r>
            <a:r>
              <a:rPr lang="en-US" dirty="0" err="1">
                <a:solidFill>
                  <a:srgbClr val="FFFF00"/>
                </a:solidFill>
              </a:rPr>
              <a:t>Yes|Week</a:t>
            </a:r>
            <a:r>
              <a:rPr lang="en-US" dirty="0">
                <a:solidFill>
                  <a:srgbClr val="FFFF00"/>
                </a:solidFill>
              </a:rPr>
              <a:t>) = (0.67 * 0.64) / 0.57 = 0.75</a:t>
            </a:r>
          </a:p>
        </p:txBody>
      </p:sp>
      <p:sp>
        <p:nvSpPr>
          <p:cNvPr id="10" name="TextBox 9"/>
          <p:cNvSpPr txBox="1"/>
          <p:nvPr/>
        </p:nvSpPr>
        <p:spPr>
          <a:xfrm>
            <a:off x="4954863" y="2851892"/>
            <a:ext cx="3723862" cy="307777"/>
          </a:xfrm>
          <a:prstGeom prst="rect">
            <a:avLst/>
          </a:prstGeom>
          <a:noFill/>
        </p:spPr>
        <p:txBody>
          <a:bodyPr wrap="square" rtlCol="0">
            <a:spAutoFit/>
          </a:bodyPr>
          <a:lstStyle/>
          <a:p>
            <a:r>
              <a:rPr lang="en-US" dirty="0">
                <a:solidFill>
                  <a:srgbClr val="FFFF00"/>
                </a:solidFill>
              </a:rPr>
              <a:t>P(</a:t>
            </a:r>
            <a:r>
              <a:rPr lang="en-US" dirty="0" err="1">
                <a:solidFill>
                  <a:srgbClr val="FFFF00"/>
                </a:solidFill>
              </a:rPr>
              <a:t>No|Week</a:t>
            </a:r>
            <a:r>
              <a:rPr lang="en-US" dirty="0">
                <a:solidFill>
                  <a:srgbClr val="FFFF00"/>
                </a:solidFill>
              </a:rPr>
              <a:t>) = (0.4 * 0.36) / 0.57 = 0.25</a:t>
            </a:r>
          </a:p>
        </p:txBody>
      </p:sp>
      <p:grpSp>
        <p:nvGrpSpPr>
          <p:cNvPr id="11" name="Google Shape;1402;p49"/>
          <p:cNvGrpSpPr/>
          <p:nvPr/>
        </p:nvGrpSpPr>
        <p:grpSpPr>
          <a:xfrm>
            <a:off x="3927508" y="4643093"/>
            <a:ext cx="1079865" cy="445620"/>
            <a:chOff x="2571250" y="5664711"/>
            <a:chExt cx="1439820" cy="594160"/>
          </a:xfrm>
        </p:grpSpPr>
        <p:sp>
          <p:nvSpPr>
            <p:cNvPr id="12" name="Google Shape;1403;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404;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 name="Google Shape;1405;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406;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 name="Google Shape;1407;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408;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8" name="Google Shape;1409;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410;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 name="Google Shape;1411;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412;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2" name="Google Shape;1413;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414;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4" name="Google Shape;1415;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416;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6" name="Google Shape;1417;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418;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8" name="Google Shape;1419;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420;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421;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422;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423;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424;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425;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426;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205842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Box 2"/>
          <p:cNvSpPr txBox="1"/>
          <p:nvPr/>
        </p:nvSpPr>
        <p:spPr>
          <a:xfrm>
            <a:off x="351183" y="258417"/>
            <a:ext cx="3828292" cy="307777"/>
          </a:xfrm>
          <a:prstGeom prst="rect">
            <a:avLst/>
          </a:prstGeom>
          <a:noFill/>
        </p:spPr>
        <p:txBody>
          <a:bodyPr wrap="none" rtlCol="0">
            <a:spAutoFit/>
          </a:bodyPr>
          <a:lstStyle/>
          <a:p>
            <a:r>
              <a:rPr lang="en-US" dirty="0">
                <a:solidFill>
                  <a:schemeClr val="bg1"/>
                </a:solidFill>
              </a:rPr>
              <a:t>Suppose we have a day with following values:</a:t>
            </a:r>
          </a:p>
        </p:txBody>
      </p:sp>
      <p:sp>
        <p:nvSpPr>
          <p:cNvPr id="4" name="TextBox 3"/>
          <p:cNvSpPr txBox="1"/>
          <p:nvPr/>
        </p:nvSpPr>
        <p:spPr>
          <a:xfrm>
            <a:off x="5055704" y="238538"/>
            <a:ext cx="2693366" cy="954107"/>
          </a:xfrm>
          <a:prstGeom prst="rect">
            <a:avLst/>
          </a:prstGeom>
          <a:noFill/>
        </p:spPr>
        <p:txBody>
          <a:bodyPr wrap="none" rtlCol="0">
            <a:spAutoFit/>
          </a:bodyPr>
          <a:lstStyle/>
          <a:p>
            <a:r>
              <a:rPr lang="en-US" dirty="0">
                <a:solidFill>
                  <a:schemeClr val="bg1"/>
                </a:solidFill>
              </a:rPr>
              <a:t>Outlook		= Rain</a:t>
            </a:r>
          </a:p>
          <a:p>
            <a:r>
              <a:rPr lang="en-US" dirty="0">
                <a:solidFill>
                  <a:schemeClr val="bg1"/>
                </a:solidFill>
              </a:rPr>
              <a:t>Humidity		= High</a:t>
            </a:r>
          </a:p>
          <a:p>
            <a:r>
              <a:rPr lang="en-US" dirty="0">
                <a:solidFill>
                  <a:schemeClr val="bg1"/>
                </a:solidFill>
              </a:rPr>
              <a:t>Wind 		= Weak</a:t>
            </a:r>
          </a:p>
          <a:p>
            <a:r>
              <a:rPr lang="en-US" dirty="0">
                <a:solidFill>
                  <a:srgbClr val="00B0F0"/>
                </a:solidFill>
              </a:rPr>
              <a:t>Play		= ?</a:t>
            </a:r>
          </a:p>
        </p:txBody>
      </p:sp>
      <p:sp>
        <p:nvSpPr>
          <p:cNvPr id="5" name="TextBox 4"/>
          <p:cNvSpPr txBox="1"/>
          <p:nvPr/>
        </p:nvSpPr>
        <p:spPr>
          <a:xfrm>
            <a:off x="279173" y="2195074"/>
            <a:ext cx="8921032" cy="523220"/>
          </a:xfrm>
          <a:prstGeom prst="rect">
            <a:avLst/>
          </a:prstGeom>
          <a:noFill/>
        </p:spPr>
        <p:txBody>
          <a:bodyPr wrap="none" rtlCol="0">
            <a:spAutoFit/>
          </a:bodyPr>
          <a:lstStyle/>
          <a:p>
            <a:r>
              <a:rPr lang="en-US" dirty="0">
                <a:solidFill>
                  <a:schemeClr val="accent3">
                    <a:lumMod val="60000"/>
                    <a:lumOff val="40000"/>
                  </a:schemeClr>
                </a:solidFill>
              </a:rPr>
              <a:t>Likelihood of ‘Yes’ on that Day </a:t>
            </a:r>
            <a:r>
              <a:rPr lang="en-US" dirty="0">
                <a:solidFill>
                  <a:schemeClr val="accent5">
                    <a:lumMod val="75000"/>
                  </a:schemeClr>
                </a:solidFill>
              </a:rPr>
              <a:t>=</a:t>
            </a:r>
            <a:r>
              <a:rPr lang="en-US" dirty="0">
                <a:solidFill>
                  <a:schemeClr val="accent3">
                    <a:lumMod val="60000"/>
                    <a:lumOff val="40000"/>
                  </a:schemeClr>
                </a:solidFill>
              </a:rPr>
              <a:t> P(Outlook = </a:t>
            </a:r>
            <a:r>
              <a:rPr lang="en-US" dirty="0" err="1">
                <a:solidFill>
                  <a:schemeClr val="accent3">
                    <a:lumMod val="60000"/>
                    <a:lumOff val="40000"/>
                  </a:schemeClr>
                </a:solidFill>
              </a:rPr>
              <a:t>Rain|Yes</a:t>
            </a:r>
            <a:r>
              <a:rPr lang="en-US" dirty="0">
                <a:solidFill>
                  <a:schemeClr val="accent3">
                    <a:lumMod val="60000"/>
                    <a:lumOff val="40000"/>
                  </a:schemeClr>
                </a:solidFill>
              </a:rPr>
              <a:t>) * P(Humidity=</a:t>
            </a:r>
            <a:r>
              <a:rPr lang="en-US" dirty="0" err="1">
                <a:solidFill>
                  <a:schemeClr val="accent3">
                    <a:lumMod val="60000"/>
                    <a:lumOff val="40000"/>
                  </a:schemeClr>
                </a:solidFill>
              </a:rPr>
              <a:t>High|Yes</a:t>
            </a:r>
            <a:r>
              <a:rPr lang="en-US" dirty="0">
                <a:solidFill>
                  <a:schemeClr val="accent3">
                    <a:lumMod val="60000"/>
                    <a:lumOff val="40000"/>
                  </a:schemeClr>
                </a:solidFill>
              </a:rPr>
              <a:t>) * P(Win =</a:t>
            </a:r>
            <a:r>
              <a:rPr lang="en-US" dirty="0" err="1">
                <a:solidFill>
                  <a:schemeClr val="accent3">
                    <a:lumMod val="60000"/>
                    <a:lumOff val="40000"/>
                  </a:schemeClr>
                </a:solidFill>
              </a:rPr>
              <a:t>Week|Yes</a:t>
            </a:r>
            <a:r>
              <a:rPr lang="en-US" dirty="0">
                <a:solidFill>
                  <a:schemeClr val="accent3">
                    <a:lumMod val="60000"/>
                    <a:lumOff val="40000"/>
                  </a:schemeClr>
                </a:solidFill>
              </a:rPr>
              <a:t>) * P(Yes)</a:t>
            </a:r>
          </a:p>
          <a:p>
            <a:r>
              <a:rPr lang="en-US" dirty="0">
                <a:solidFill>
                  <a:schemeClr val="accent3">
                    <a:lumMod val="60000"/>
                    <a:lumOff val="40000"/>
                  </a:schemeClr>
                </a:solidFill>
              </a:rPr>
              <a:t>		            </a:t>
            </a:r>
            <a:r>
              <a:rPr lang="en-US" dirty="0">
                <a:solidFill>
                  <a:schemeClr val="accent5">
                    <a:lumMod val="75000"/>
                  </a:schemeClr>
                </a:solidFill>
              </a:rPr>
              <a:t>=</a:t>
            </a:r>
            <a:r>
              <a:rPr lang="en-US" dirty="0">
                <a:solidFill>
                  <a:schemeClr val="accent3">
                    <a:lumMod val="60000"/>
                    <a:lumOff val="40000"/>
                  </a:schemeClr>
                </a:solidFill>
              </a:rPr>
              <a:t>   3/9 * 3/9 * 6/9 * 9/14 = 0.0477</a:t>
            </a:r>
          </a:p>
        </p:txBody>
      </p:sp>
      <p:sp>
        <p:nvSpPr>
          <p:cNvPr id="6" name="TextBox 5"/>
          <p:cNvSpPr txBox="1"/>
          <p:nvPr/>
        </p:nvSpPr>
        <p:spPr>
          <a:xfrm>
            <a:off x="407896" y="3094273"/>
            <a:ext cx="8600431" cy="523220"/>
          </a:xfrm>
          <a:prstGeom prst="rect">
            <a:avLst/>
          </a:prstGeom>
          <a:noFill/>
        </p:spPr>
        <p:txBody>
          <a:bodyPr wrap="none" rtlCol="0">
            <a:spAutoFit/>
          </a:bodyPr>
          <a:lstStyle/>
          <a:p>
            <a:r>
              <a:rPr lang="en-US" dirty="0">
                <a:solidFill>
                  <a:schemeClr val="accent3">
                    <a:lumMod val="60000"/>
                    <a:lumOff val="40000"/>
                  </a:schemeClr>
                </a:solidFill>
              </a:rPr>
              <a:t>Likelihood of ‘No’ on that Day </a:t>
            </a:r>
            <a:r>
              <a:rPr lang="en-US" dirty="0">
                <a:solidFill>
                  <a:schemeClr val="accent5">
                    <a:lumMod val="75000"/>
                  </a:schemeClr>
                </a:solidFill>
              </a:rPr>
              <a:t>=</a:t>
            </a:r>
            <a:r>
              <a:rPr lang="en-US" dirty="0">
                <a:solidFill>
                  <a:schemeClr val="accent3">
                    <a:lumMod val="60000"/>
                    <a:lumOff val="40000"/>
                  </a:schemeClr>
                </a:solidFill>
              </a:rPr>
              <a:t> P(Outlook = </a:t>
            </a:r>
            <a:r>
              <a:rPr lang="en-US" dirty="0" err="1">
                <a:solidFill>
                  <a:schemeClr val="accent3">
                    <a:lumMod val="60000"/>
                    <a:lumOff val="40000"/>
                  </a:schemeClr>
                </a:solidFill>
              </a:rPr>
              <a:t>Rain|No</a:t>
            </a:r>
            <a:r>
              <a:rPr lang="en-US" dirty="0">
                <a:solidFill>
                  <a:schemeClr val="accent3">
                    <a:lumMod val="60000"/>
                    <a:lumOff val="40000"/>
                  </a:schemeClr>
                </a:solidFill>
              </a:rPr>
              <a:t>) * P(Humidity=</a:t>
            </a:r>
            <a:r>
              <a:rPr lang="en-US" dirty="0" err="1">
                <a:solidFill>
                  <a:schemeClr val="accent3">
                    <a:lumMod val="60000"/>
                    <a:lumOff val="40000"/>
                  </a:schemeClr>
                </a:solidFill>
              </a:rPr>
              <a:t>High|No</a:t>
            </a:r>
            <a:r>
              <a:rPr lang="en-US" dirty="0">
                <a:solidFill>
                  <a:schemeClr val="accent3">
                    <a:lumMod val="60000"/>
                    <a:lumOff val="40000"/>
                  </a:schemeClr>
                </a:solidFill>
              </a:rPr>
              <a:t>) * P(Win =</a:t>
            </a:r>
            <a:r>
              <a:rPr lang="en-US" dirty="0" err="1">
                <a:solidFill>
                  <a:schemeClr val="accent3">
                    <a:lumMod val="60000"/>
                    <a:lumOff val="40000"/>
                  </a:schemeClr>
                </a:solidFill>
              </a:rPr>
              <a:t>Week|No</a:t>
            </a:r>
            <a:r>
              <a:rPr lang="en-US" dirty="0">
                <a:solidFill>
                  <a:schemeClr val="accent3">
                    <a:lumMod val="60000"/>
                    <a:lumOff val="40000"/>
                  </a:schemeClr>
                </a:solidFill>
              </a:rPr>
              <a:t>) * P(No)</a:t>
            </a:r>
          </a:p>
          <a:p>
            <a:r>
              <a:rPr lang="en-US" dirty="0">
                <a:solidFill>
                  <a:schemeClr val="accent3">
                    <a:lumMod val="60000"/>
                    <a:lumOff val="40000"/>
                  </a:schemeClr>
                </a:solidFill>
              </a:rPr>
              <a:t>		           </a:t>
            </a:r>
            <a:r>
              <a:rPr lang="en-US" dirty="0">
                <a:solidFill>
                  <a:schemeClr val="accent5">
                    <a:lumMod val="75000"/>
                  </a:schemeClr>
                </a:solidFill>
              </a:rPr>
              <a:t>=</a:t>
            </a:r>
            <a:r>
              <a:rPr lang="en-US" dirty="0">
                <a:solidFill>
                  <a:schemeClr val="accent3">
                    <a:lumMod val="60000"/>
                    <a:lumOff val="40000"/>
                  </a:schemeClr>
                </a:solidFill>
              </a:rPr>
              <a:t> 2/5 * 4/5 * 2/5 * 5/14 = 0.0457</a:t>
            </a:r>
          </a:p>
        </p:txBody>
      </p:sp>
      <p:grpSp>
        <p:nvGrpSpPr>
          <p:cNvPr id="7" name="Google Shape;1355;p49"/>
          <p:cNvGrpSpPr/>
          <p:nvPr/>
        </p:nvGrpSpPr>
        <p:grpSpPr>
          <a:xfrm>
            <a:off x="3718880" y="1503060"/>
            <a:ext cx="1336824" cy="316035"/>
            <a:chOff x="3042485" y="5594633"/>
            <a:chExt cx="2159652" cy="510557"/>
          </a:xfrm>
        </p:grpSpPr>
        <p:sp>
          <p:nvSpPr>
            <p:cNvPr id="8" name="Google Shape;1356;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357;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358;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359;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360;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61;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62;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63;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364;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365;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366;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367;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368;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369;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370;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1338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Box 2"/>
          <p:cNvSpPr txBox="1"/>
          <p:nvPr/>
        </p:nvSpPr>
        <p:spPr>
          <a:xfrm>
            <a:off x="669234" y="1093304"/>
            <a:ext cx="3599062" cy="307777"/>
          </a:xfrm>
          <a:prstGeom prst="rect">
            <a:avLst/>
          </a:prstGeom>
          <a:noFill/>
        </p:spPr>
        <p:txBody>
          <a:bodyPr wrap="none" rtlCol="0">
            <a:spAutoFit/>
          </a:bodyPr>
          <a:lstStyle/>
          <a:p>
            <a:r>
              <a:rPr lang="en-US" dirty="0">
                <a:solidFill>
                  <a:schemeClr val="bg1"/>
                </a:solidFill>
              </a:rPr>
              <a:t>P(Yes) = 0.0477 / ( 0.0477+0.0457) = 0.51 </a:t>
            </a:r>
          </a:p>
        </p:txBody>
      </p:sp>
      <p:sp>
        <p:nvSpPr>
          <p:cNvPr id="4" name="TextBox 3"/>
          <p:cNvSpPr txBox="1"/>
          <p:nvPr/>
        </p:nvSpPr>
        <p:spPr>
          <a:xfrm>
            <a:off x="669234" y="1643269"/>
            <a:ext cx="3518912" cy="307777"/>
          </a:xfrm>
          <a:prstGeom prst="rect">
            <a:avLst/>
          </a:prstGeom>
          <a:noFill/>
        </p:spPr>
        <p:txBody>
          <a:bodyPr wrap="none" rtlCol="0">
            <a:spAutoFit/>
          </a:bodyPr>
          <a:lstStyle/>
          <a:p>
            <a:r>
              <a:rPr lang="en-US" dirty="0">
                <a:solidFill>
                  <a:schemeClr val="bg1"/>
                </a:solidFill>
              </a:rPr>
              <a:t>P(No) = 0.0457 / ( 0.0477+0.0457) = 0.49 </a:t>
            </a:r>
          </a:p>
        </p:txBody>
      </p:sp>
      <p:grpSp>
        <p:nvGrpSpPr>
          <p:cNvPr id="5" name="Google Shape;1051;p49"/>
          <p:cNvGrpSpPr/>
          <p:nvPr/>
        </p:nvGrpSpPr>
        <p:grpSpPr>
          <a:xfrm>
            <a:off x="7529392" y="2552586"/>
            <a:ext cx="901148" cy="1018874"/>
            <a:chOff x="1582665" y="1011072"/>
            <a:chExt cx="584040" cy="720220"/>
          </a:xfrm>
        </p:grpSpPr>
        <p:sp>
          <p:nvSpPr>
            <p:cNvPr id="6" name="Google Shape;1052;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1053;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054;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055;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056;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11" name="Google Shape;674;p46"/>
          <p:cNvPicPr preferRelativeResize="0"/>
          <p:nvPr/>
        </p:nvPicPr>
        <p:blipFill>
          <a:blip r:embed="rId2">
            <a:alphaModFix/>
          </a:blip>
          <a:stretch>
            <a:fillRect/>
          </a:stretch>
        </p:blipFill>
        <p:spPr>
          <a:xfrm rot="19189394">
            <a:off x="5148498" y="839374"/>
            <a:ext cx="2621450" cy="2867478"/>
          </a:xfrm>
          <a:prstGeom prst="rect">
            <a:avLst/>
          </a:prstGeom>
          <a:noFill/>
          <a:ln>
            <a:noFill/>
          </a:ln>
        </p:spPr>
      </p:pic>
      <p:sp>
        <p:nvSpPr>
          <p:cNvPr id="22" name="TextBox 21"/>
          <p:cNvSpPr txBox="1"/>
          <p:nvPr/>
        </p:nvSpPr>
        <p:spPr>
          <a:xfrm>
            <a:off x="5393635" y="1517427"/>
            <a:ext cx="2001137" cy="1169551"/>
          </a:xfrm>
          <a:prstGeom prst="rect">
            <a:avLst/>
          </a:prstGeom>
          <a:noFill/>
        </p:spPr>
        <p:txBody>
          <a:bodyPr wrap="square" rtlCol="0">
            <a:spAutoFit/>
          </a:bodyPr>
          <a:lstStyle/>
          <a:p>
            <a:r>
              <a:rPr lang="en-US" dirty="0"/>
              <a:t>Our model predicts that there is a 51% chance there will be game tomorrow </a:t>
            </a:r>
          </a:p>
          <a:p>
            <a:r>
              <a:rPr lang="en" dirty="0">
                <a:solidFill>
                  <a:schemeClr val="dk1"/>
                </a:solidFill>
                <a:latin typeface="IBM Plex Sans Condensed"/>
                <a:ea typeface="IBM Plex Sans Condensed"/>
                <a:cs typeface="IBM Plex Sans Condensed"/>
                <a:sym typeface="IBM Plex Sans Condensed"/>
              </a:rPr>
              <a:t>    😉 😉</a:t>
            </a:r>
            <a:endParaRPr lang="en-US" dirty="0"/>
          </a:p>
        </p:txBody>
      </p:sp>
      <p:pic>
        <p:nvPicPr>
          <p:cNvPr id="13" name="Google Shape;680;p46"/>
          <p:cNvPicPr preferRelativeResize="0"/>
          <p:nvPr/>
        </p:nvPicPr>
        <p:blipFill>
          <a:blip r:embed="rId3">
            <a:alphaModFix/>
          </a:blip>
          <a:stretch>
            <a:fillRect/>
          </a:stretch>
        </p:blipFill>
        <p:spPr>
          <a:xfrm>
            <a:off x="3753019" y="679666"/>
            <a:ext cx="366071" cy="342900"/>
          </a:xfrm>
          <a:prstGeom prst="rect">
            <a:avLst/>
          </a:prstGeom>
          <a:noFill/>
          <a:ln>
            <a:noFill/>
          </a:ln>
        </p:spPr>
      </p:pic>
    </p:spTree>
    <p:extLst>
      <p:ext uri="{BB962C8B-B14F-4D97-AF65-F5344CB8AC3E}">
        <p14:creationId xmlns:p14="http://schemas.microsoft.com/office/powerpoint/2010/main" val="726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434"/>
        <p:cNvGrpSpPr/>
        <p:nvPr/>
      </p:nvGrpSpPr>
      <p:grpSpPr>
        <a:xfrm>
          <a:off x="0" y="0"/>
          <a:ext cx="0" cy="0"/>
          <a:chOff x="0" y="0"/>
          <a:chExt cx="0" cy="0"/>
        </a:xfrm>
      </p:grpSpPr>
      <p:sp>
        <p:nvSpPr>
          <p:cNvPr id="435" name="Google Shape;435;p38"/>
          <p:cNvSpPr txBox="1">
            <a:spLocks noGrp="1"/>
          </p:cNvSpPr>
          <p:nvPr>
            <p:ph type="title"/>
          </p:nvPr>
        </p:nvSpPr>
        <p:spPr>
          <a:xfrm>
            <a:off x="321514" y="375071"/>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a:t>Roadmap</a:t>
            </a:r>
            <a:endParaRPr sz="3600" dirty="0"/>
          </a:p>
        </p:txBody>
      </p:sp>
      <p:sp>
        <p:nvSpPr>
          <p:cNvPr id="436" name="Google Shape;436;p3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437" name="Google Shape;437;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lang="en-US" sz="1800" dirty="0">
              <a:solidFill>
                <a:schemeClr val="lt1"/>
              </a:solidFill>
              <a:latin typeface="Calibri"/>
              <a:ea typeface="Calibri"/>
              <a:cs typeface="Calibri"/>
            </a:endParaRPr>
          </a:p>
        </p:txBody>
      </p:sp>
      <p:grpSp>
        <p:nvGrpSpPr>
          <p:cNvPr id="439" name="Google Shape;439;p38"/>
          <p:cNvGrpSpPr/>
          <p:nvPr/>
        </p:nvGrpSpPr>
        <p:grpSpPr>
          <a:xfrm>
            <a:off x="1683025" y="1391974"/>
            <a:ext cx="782122" cy="765443"/>
            <a:chOff x="1786339" y="1703401"/>
            <a:chExt cx="473400" cy="473400"/>
          </a:xfrm>
        </p:grpSpPr>
        <p:sp>
          <p:nvSpPr>
            <p:cNvPr id="440" name="Google Shape;440;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441" name="Google Shape;441;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IBM Plex Sans Condensed"/>
                  <a:ea typeface="IBM Plex Sans Condensed"/>
                  <a:cs typeface="IBM Plex Sans Condensed"/>
                  <a:sym typeface="IBM Plex Sans Condensed"/>
                </a:rPr>
                <a:t>1</a:t>
              </a:r>
              <a:endParaRPr sz="2000" dirty="0">
                <a:solidFill>
                  <a:schemeClr val="dk1"/>
                </a:solidFill>
                <a:latin typeface="IBM Plex Sans Condensed"/>
                <a:ea typeface="IBM Plex Sans Condensed"/>
                <a:cs typeface="IBM Plex Sans Condensed"/>
                <a:sym typeface="IBM Plex Sans Condensed"/>
              </a:endParaRPr>
            </a:p>
          </p:txBody>
        </p:sp>
      </p:grpSp>
      <p:grpSp>
        <p:nvGrpSpPr>
          <p:cNvPr id="442" name="Google Shape;442;p38"/>
          <p:cNvGrpSpPr/>
          <p:nvPr/>
        </p:nvGrpSpPr>
        <p:grpSpPr>
          <a:xfrm>
            <a:off x="3610111" y="1333353"/>
            <a:ext cx="882005" cy="861495"/>
            <a:chOff x="3814414" y="1703401"/>
            <a:chExt cx="473400" cy="473400"/>
          </a:xfrm>
        </p:grpSpPr>
        <p:sp>
          <p:nvSpPr>
            <p:cNvPr id="443" name="Google Shape;443;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444" name="Google Shape;444;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IBM Plex Sans Condensed"/>
                  <a:ea typeface="IBM Plex Sans Condensed"/>
                  <a:cs typeface="IBM Plex Sans Condensed"/>
                  <a:sym typeface="IBM Plex Sans Condensed"/>
                </a:rPr>
                <a:t>3</a:t>
              </a:r>
              <a:endParaRPr sz="2000" dirty="0">
                <a:solidFill>
                  <a:schemeClr val="dk1"/>
                </a:solidFill>
                <a:latin typeface="IBM Plex Sans Condensed"/>
                <a:ea typeface="IBM Plex Sans Condensed"/>
                <a:cs typeface="IBM Plex Sans Condensed"/>
                <a:sym typeface="IBM Plex Sans Condensed"/>
              </a:endParaRPr>
            </a:p>
          </p:txBody>
        </p:sp>
      </p:grpSp>
      <p:grpSp>
        <p:nvGrpSpPr>
          <p:cNvPr id="445" name="Google Shape;445;p38"/>
          <p:cNvGrpSpPr/>
          <p:nvPr/>
        </p:nvGrpSpPr>
        <p:grpSpPr>
          <a:xfrm>
            <a:off x="5729342" y="1367047"/>
            <a:ext cx="831585" cy="832928"/>
            <a:chOff x="5842489" y="1703401"/>
            <a:chExt cx="473400" cy="473400"/>
          </a:xfrm>
        </p:grpSpPr>
        <p:sp>
          <p:nvSpPr>
            <p:cNvPr id="446" name="Google Shape;446;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447" name="Google Shape;447;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IBM Plex Sans Condensed"/>
                  <a:ea typeface="IBM Plex Sans Condensed"/>
                  <a:cs typeface="IBM Plex Sans Condensed"/>
                  <a:sym typeface="IBM Plex Sans Condensed"/>
                </a:rPr>
                <a:t>5</a:t>
              </a:r>
              <a:endParaRPr sz="2000" dirty="0">
                <a:solidFill>
                  <a:schemeClr val="dk1"/>
                </a:solidFill>
                <a:latin typeface="IBM Plex Sans Condensed"/>
                <a:ea typeface="IBM Plex Sans Condensed"/>
                <a:cs typeface="IBM Plex Sans Condensed"/>
                <a:sym typeface="IBM Plex Sans Condensed"/>
              </a:endParaRPr>
            </a:p>
          </p:txBody>
        </p:sp>
      </p:grpSp>
      <p:grpSp>
        <p:nvGrpSpPr>
          <p:cNvPr id="451" name="Google Shape;451;p38"/>
          <p:cNvGrpSpPr/>
          <p:nvPr/>
        </p:nvGrpSpPr>
        <p:grpSpPr>
          <a:xfrm>
            <a:off x="4711867" y="3578650"/>
            <a:ext cx="937734" cy="905755"/>
            <a:chOff x="4852739" y="3576300"/>
            <a:chExt cx="473400" cy="473400"/>
          </a:xfrm>
        </p:grpSpPr>
        <p:sp>
          <p:nvSpPr>
            <p:cNvPr id="452" name="Google Shape;452;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453" name="Google Shape;453;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IBM Plex Sans Condensed"/>
                  <a:ea typeface="IBM Plex Sans Condensed"/>
                  <a:cs typeface="IBM Plex Sans Condensed"/>
                  <a:sym typeface="IBM Plex Sans Condensed"/>
                </a:rPr>
                <a:t>4</a:t>
              </a:r>
              <a:endParaRPr sz="2000" dirty="0">
                <a:solidFill>
                  <a:schemeClr val="dk1"/>
                </a:solidFill>
                <a:latin typeface="IBM Plex Sans Condensed"/>
                <a:ea typeface="IBM Plex Sans Condensed"/>
                <a:cs typeface="IBM Plex Sans Condensed"/>
                <a:sym typeface="IBM Plex Sans Condensed"/>
              </a:endParaRPr>
            </a:p>
          </p:txBody>
        </p:sp>
      </p:grpSp>
      <p:grpSp>
        <p:nvGrpSpPr>
          <p:cNvPr id="454" name="Google Shape;454;p38"/>
          <p:cNvGrpSpPr/>
          <p:nvPr/>
        </p:nvGrpSpPr>
        <p:grpSpPr>
          <a:xfrm>
            <a:off x="2732648" y="3678603"/>
            <a:ext cx="659910" cy="667958"/>
            <a:chOff x="2893992" y="3645628"/>
            <a:chExt cx="334744" cy="334744"/>
          </a:xfrm>
        </p:grpSpPr>
        <p:sp>
          <p:nvSpPr>
            <p:cNvPr id="455" name="Google Shape;455;p38"/>
            <p:cNvSpPr/>
            <p:nvPr/>
          </p:nvSpPr>
          <p:spPr>
            <a:xfrm rot="-2700000">
              <a:off x="2893992" y="3645628"/>
              <a:ext cx="334744" cy="334744"/>
            </a:xfrm>
            <a:prstGeom prst="teardrop">
              <a:avLst>
                <a:gd name="adj" fmla="val 100000"/>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456" name="Google Shape;456;p38"/>
            <p:cNvSpPr/>
            <p:nvPr/>
          </p:nvSpPr>
          <p:spPr>
            <a:xfrm flipH="1">
              <a:off x="2994314" y="3752502"/>
              <a:ext cx="134100" cy="13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IBM Plex Sans Condensed"/>
                  <a:ea typeface="IBM Plex Sans Condensed"/>
                  <a:cs typeface="IBM Plex Sans Condensed"/>
                  <a:sym typeface="IBM Plex Sans Condensed"/>
                </a:rPr>
                <a:t>2</a:t>
              </a:r>
              <a:endParaRPr sz="2000" dirty="0">
                <a:solidFill>
                  <a:schemeClr val="dk1"/>
                </a:solidFill>
                <a:latin typeface="IBM Plex Sans Condensed"/>
                <a:ea typeface="IBM Plex Sans Condensed"/>
                <a:cs typeface="IBM Plex Sans Condensed"/>
                <a:sym typeface="IBM Plex Sans Condensed"/>
              </a:endParaRPr>
            </a:p>
          </p:txBody>
        </p:sp>
      </p:grpSp>
      <p:sp>
        <p:nvSpPr>
          <p:cNvPr id="457" name="Google Shape;457;p38"/>
          <p:cNvSpPr txBox="1"/>
          <p:nvPr/>
        </p:nvSpPr>
        <p:spPr>
          <a:xfrm>
            <a:off x="1077540" y="735830"/>
            <a:ext cx="1890998" cy="533400"/>
          </a:xfrm>
          <a:prstGeom prst="rect">
            <a:avLst/>
          </a:prstGeom>
          <a:noFill/>
          <a:ln>
            <a:noFill/>
          </a:ln>
        </p:spPr>
        <p:txBody>
          <a:bodyPr spcFirstLastPara="1" wrap="square" lIns="0" tIns="0" rIns="0" bIns="0" anchor="b" anchorCtr="0">
            <a:noAutofit/>
          </a:bodyPr>
          <a:lstStyle/>
          <a:p>
            <a:pPr algn="ctr"/>
            <a:r>
              <a:rPr lang="en" sz="1800" b="1" dirty="0">
                <a:ea typeface="IBM Plex Sans Condensed"/>
                <a:sym typeface="IBM Plex Sans Condensed"/>
              </a:rPr>
              <a:t>What is Naive Bayes?</a:t>
            </a:r>
            <a:endParaRPr lang="en-US" sz="1800" b="1" dirty="0"/>
          </a:p>
        </p:txBody>
      </p:sp>
      <p:sp>
        <p:nvSpPr>
          <p:cNvPr id="458" name="Google Shape;458;p38"/>
          <p:cNvSpPr txBox="1"/>
          <p:nvPr/>
        </p:nvSpPr>
        <p:spPr>
          <a:xfrm>
            <a:off x="2875349" y="545330"/>
            <a:ext cx="2351530" cy="723900"/>
          </a:xfrm>
          <a:prstGeom prst="rect">
            <a:avLst/>
          </a:prstGeom>
          <a:noFill/>
          <a:ln>
            <a:noFill/>
          </a:ln>
        </p:spPr>
        <p:txBody>
          <a:bodyPr spcFirstLastPara="1" wrap="square" lIns="0" tIns="0" rIns="0" bIns="0" anchor="b" anchorCtr="0">
            <a:noAutofit/>
          </a:bodyPr>
          <a:lstStyle/>
          <a:p>
            <a:pPr algn="ctr"/>
            <a:r>
              <a:rPr lang="en-US" sz="1800" b="1" dirty="0">
                <a:solidFill>
                  <a:schemeClr val="tx1"/>
                </a:solidFill>
                <a:sym typeface="IBM Plex Sans Condensed"/>
              </a:rPr>
              <a:t>Industrial Use Of Naïve Bayes</a:t>
            </a:r>
            <a:endParaRPr lang="en-US" sz="1800" b="1" dirty="0">
              <a:solidFill>
                <a:schemeClr val="tx1"/>
              </a:solidFill>
            </a:endParaRPr>
          </a:p>
        </p:txBody>
      </p:sp>
      <p:sp>
        <p:nvSpPr>
          <p:cNvPr id="459" name="Google Shape;459;p38"/>
          <p:cNvSpPr txBox="1"/>
          <p:nvPr/>
        </p:nvSpPr>
        <p:spPr>
          <a:xfrm>
            <a:off x="5435989" y="592772"/>
            <a:ext cx="1286400" cy="533400"/>
          </a:xfrm>
          <a:prstGeom prst="rect">
            <a:avLst/>
          </a:prstGeom>
          <a:noFill/>
          <a:ln>
            <a:noFill/>
          </a:ln>
        </p:spPr>
        <p:txBody>
          <a:bodyPr spcFirstLastPara="1" wrap="square" lIns="0" tIns="0" rIns="0" bIns="0" anchor="b" anchorCtr="0">
            <a:noAutofit/>
          </a:bodyPr>
          <a:lstStyle/>
          <a:p>
            <a:pPr marL="0" marR="0" lvl="0" indent="0" algn="ctr">
              <a:lnSpc>
                <a:spcPct val="100000"/>
              </a:lnSpc>
              <a:spcBef>
                <a:spcPts val="0"/>
              </a:spcBef>
              <a:spcAft>
                <a:spcPts val="0"/>
              </a:spcAft>
              <a:buNone/>
            </a:pPr>
            <a:r>
              <a:rPr lang="en" sz="1800" b="1" dirty="0">
                <a:solidFill>
                  <a:schemeClr val="dk1"/>
                </a:solidFill>
                <a:latin typeface="+mj-lt"/>
                <a:sym typeface="IBM Plex Sans Condensed"/>
              </a:rPr>
              <a:t>Demo</a:t>
            </a:r>
            <a:endParaRPr lang="en-US" sz="1800" b="1" dirty="0">
              <a:solidFill>
                <a:schemeClr val="dk1"/>
              </a:solidFill>
              <a:latin typeface="+mj-lt"/>
            </a:endParaRPr>
          </a:p>
        </p:txBody>
      </p:sp>
      <p:sp>
        <p:nvSpPr>
          <p:cNvPr id="460" name="Google Shape;460;p38"/>
          <p:cNvSpPr txBox="1"/>
          <p:nvPr/>
        </p:nvSpPr>
        <p:spPr>
          <a:xfrm>
            <a:off x="2301828" y="4437793"/>
            <a:ext cx="1749286" cy="593395"/>
          </a:xfrm>
          <a:prstGeom prst="rect">
            <a:avLst/>
          </a:prstGeom>
          <a:noFill/>
          <a:ln>
            <a:noFill/>
          </a:ln>
        </p:spPr>
        <p:txBody>
          <a:bodyPr spcFirstLastPara="1" wrap="square" lIns="0" tIns="0" rIns="0" bIns="0" anchor="t" anchorCtr="0">
            <a:noAutofit/>
          </a:bodyPr>
          <a:lstStyle/>
          <a:p>
            <a:r>
              <a:rPr lang="en" sz="1800" b="1" dirty="0" smtClean="0">
                <a:ea typeface="IBM Plex Sans Condensed"/>
                <a:sym typeface="IBM Plex Sans Condensed"/>
              </a:rPr>
              <a:t>What is</a:t>
            </a:r>
            <a:r>
              <a:rPr lang="en" sz="1800" b="1" dirty="0">
                <a:ea typeface="IBM Plex Sans Condensed"/>
                <a:sym typeface="IBM Plex Sans Condensed"/>
              </a:rPr>
              <a:t> Bayes' </a:t>
            </a:r>
            <a:endParaRPr lang="en" sz="1800" b="1" dirty="0" smtClean="0">
              <a:ea typeface="IBM Plex Sans Condensed"/>
              <a:sym typeface="IBM Plex Sans Condensed"/>
            </a:endParaRPr>
          </a:p>
          <a:p>
            <a:r>
              <a:rPr lang="en" sz="1800" b="1" dirty="0" smtClean="0">
                <a:ea typeface="IBM Plex Sans Condensed"/>
                <a:sym typeface="IBM Plex Sans Condensed"/>
              </a:rPr>
              <a:t>Theorem</a:t>
            </a:r>
            <a:r>
              <a:rPr lang="en" sz="1800" b="1" dirty="0">
                <a:ea typeface="IBM Plex Sans Condensed"/>
                <a:sym typeface="IBM Plex Sans Condensed"/>
              </a:rPr>
              <a:t>?</a:t>
            </a:r>
            <a:endParaRPr lang="en" sz="1800" b="1" dirty="0">
              <a:ea typeface="IBM Plex Sans Condensed"/>
            </a:endParaRPr>
          </a:p>
          <a:p>
            <a:pPr marL="0" marR="0" lvl="0" indent="0" algn="ctr">
              <a:lnSpc>
                <a:spcPct val="100000"/>
              </a:lnSpc>
              <a:spcBef>
                <a:spcPts val="0"/>
              </a:spcBef>
              <a:spcAft>
                <a:spcPts val="0"/>
              </a:spcAft>
              <a:buNone/>
            </a:pPr>
            <a:endParaRPr lang="en" sz="900" dirty="0">
              <a:solidFill>
                <a:schemeClr val="dk1"/>
              </a:solidFill>
              <a:latin typeface="IBM Plex Sans Condensed"/>
              <a:ea typeface="IBM Plex Sans Condensed"/>
              <a:cs typeface="IBM Plex Sans Condensed"/>
            </a:endParaRPr>
          </a:p>
        </p:txBody>
      </p:sp>
      <p:sp>
        <p:nvSpPr>
          <p:cNvPr id="461" name="Google Shape;461;p38"/>
          <p:cNvSpPr txBox="1"/>
          <p:nvPr/>
        </p:nvSpPr>
        <p:spPr>
          <a:xfrm>
            <a:off x="4256818" y="4467790"/>
            <a:ext cx="1888317" cy="533400"/>
          </a:xfrm>
          <a:prstGeom prst="rect">
            <a:avLst/>
          </a:prstGeom>
          <a:noFill/>
          <a:ln>
            <a:noFill/>
          </a:ln>
        </p:spPr>
        <p:txBody>
          <a:bodyPr spcFirstLastPara="1" wrap="square" lIns="0" tIns="0" rIns="0" bIns="0" anchor="t" anchorCtr="0">
            <a:noAutofit/>
          </a:bodyPr>
          <a:lstStyle/>
          <a:p>
            <a:pPr algn="ctr"/>
            <a:r>
              <a:rPr lang="en" sz="1800" b="1" dirty="0">
                <a:solidFill>
                  <a:schemeClr val="tx1"/>
                </a:solidFill>
                <a:sym typeface="IBM Plex Sans Condensed"/>
              </a:rPr>
              <a:t>Bayes's Theorem </a:t>
            </a:r>
            <a:r>
              <a:rPr lang="en" sz="1800" b="1" dirty="0" smtClean="0">
                <a:solidFill>
                  <a:schemeClr val="tx1"/>
                </a:solidFill>
                <a:sym typeface="IBM Plex Sans Condensed"/>
              </a:rPr>
              <a:t>Example</a:t>
            </a:r>
            <a:endParaRPr lang="en" sz="1800" b="1" dirty="0">
              <a:solidFill>
                <a:schemeClr val="tx1"/>
              </a:solidFill>
              <a:sym typeface="IBM Plex Sans Condensed"/>
            </a:endParaRPr>
          </a:p>
          <a:p>
            <a:pPr marL="0" marR="0" lvl="0" indent="0" algn="ctr">
              <a:lnSpc>
                <a:spcPct val="100000"/>
              </a:lnSpc>
              <a:spcBef>
                <a:spcPts val="0"/>
              </a:spcBef>
              <a:spcAft>
                <a:spcPts val="0"/>
              </a:spcAft>
              <a:buNone/>
            </a:pPr>
            <a:endParaRPr lang="en" sz="900" b="1" dirty="0">
              <a:solidFill>
                <a:schemeClr val="dk1"/>
              </a:solidFill>
              <a:latin typeface="IBM Plex Sans Condense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4" name="Google Shape;689;p47"/>
          <p:cNvPicPr preferRelativeResize="0"/>
          <p:nvPr/>
        </p:nvPicPr>
        <p:blipFill>
          <a:blip r:embed="rId2">
            <a:alphaModFix/>
          </a:blip>
          <a:stretch>
            <a:fillRect/>
          </a:stretch>
        </p:blipFill>
        <p:spPr>
          <a:xfrm>
            <a:off x="5632899" y="1498475"/>
            <a:ext cx="2840226" cy="3645025"/>
          </a:xfrm>
          <a:prstGeom prst="rect">
            <a:avLst/>
          </a:prstGeom>
          <a:noFill/>
          <a:ln>
            <a:noFill/>
          </a:ln>
        </p:spPr>
      </p:pic>
      <p:pic>
        <p:nvPicPr>
          <p:cNvPr id="5" name="Google Shape;696;p47"/>
          <p:cNvPicPr preferRelativeResize="0"/>
          <p:nvPr/>
        </p:nvPicPr>
        <p:blipFill>
          <a:blip r:embed="rId3">
            <a:alphaModFix/>
          </a:blip>
          <a:stretch>
            <a:fillRect/>
          </a:stretch>
        </p:blipFill>
        <p:spPr>
          <a:xfrm>
            <a:off x="6864412" y="2012866"/>
            <a:ext cx="241950" cy="237212"/>
          </a:xfrm>
          <a:prstGeom prst="rect">
            <a:avLst/>
          </a:prstGeom>
          <a:noFill/>
          <a:ln>
            <a:noFill/>
          </a:ln>
        </p:spPr>
      </p:pic>
      <p:sp>
        <p:nvSpPr>
          <p:cNvPr id="7" name="Google Shape;383;p36"/>
          <p:cNvSpPr txBox="1">
            <a:spLocks/>
          </p:cNvSpPr>
          <p:nvPr/>
        </p:nvSpPr>
        <p:spPr>
          <a:xfrm>
            <a:off x="1320038" y="1317422"/>
            <a:ext cx="4960500" cy="1628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dirty="0" smtClean="0">
                <a:solidFill>
                  <a:schemeClr val="bg1"/>
                </a:solidFill>
              </a:rPr>
              <a:t>Demo</a:t>
            </a:r>
            <a:endParaRPr lang="en-US" sz="6000" dirty="0">
              <a:solidFill>
                <a:schemeClr val="bg1"/>
              </a:solidFill>
            </a:endParaRPr>
          </a:p>
        </p:txBody>
      </p:sp>
      <p:sp>
        <p:nvSpPr>
          <p:cNvPr id="8" name="Google Shape;384;p36"/>
          <p:cNvSpPr txBox="1">
            <a:spLocks/>
          </p:cNvSpPr>
          <p:nvPr/>
        </p:nvSpPr>
        <p:spPr>
          <a:xfrm>
            <a:off x="1320038" y="3126575"/>
            <a:ext cx="4960500" cy="383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5000"/>
              </a:lnSpc>
              <a:spcBef>
                <a:spcPts val="0"/>
              </a:spcBef>
              <a:spcAft>
                <a:spcPts val="800"/>
              </a:spcAft>
              <a:buClr>
                <a:schemeClr val="dk1"/>
              </a:buClr>
              <a:buSzPts val="1800"/>
              <a:buFont typeface="IBM Plex Sans Condensed"/>
              <a:buNone/>
              <a:defRPr sz="1800" b="0" i="0" u="none" strike="noStrike" cap="none">
                <a:solidFill>
                  <a:schemeClr val="dk1"/>
                </a:solidFill>
                <a:latin typeface="IBM Plex Sans Condensed"/>
                <a:ea typeface="IBM Plex Sans Condensed"/>
                <a:cs typeface="IBM Plex Sans Condensed"/>
                <a:sym typeface="IBM Plex Sans Condensed"/>
              </a:defRPr>
            </a:lvl1pPr>
            <a:lvl2pPr marL="914400" marR="0" lvl="1"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2pPr>
            <a:lvl3pPr marL="1371600" marR="0" lvl="2"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3pPr>
            <a:lvl4pPr marL="1828800" marR="0" lvl="3"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4pPr>
            <a:lvl5pPr marL="2286000" marR="0" lvl="4"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5pPr>
            <a:lvl6pPr marL="2743200" marR="0" lvl="5"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6pPr>
            <a:lvl7pPr marL="3200400" marR="0" lvl="6"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7pPr>
            <a:lvl8pPr marL="3657600" marR="0" lvl="7"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8pPr>
            <a:lvl9pPr marL="4114800" marR="0" lvl="8" indent="-381000" algn="l" rtl="0">
              <a:lnSpc>
                <a:spcPct val="115000"/>
              </a:lnSpc>
              <a:spcBef>
                <a:spcPts val="800"/>
              </a:spcBef>
              <a:spcAft>
                <a:spcPts val="80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9pPr>
          </a:lstStyle>
          <a:p>
            <a:pPr marL="0" indent="0"/>
            <a:r>
              <a:rPr lang="en-US" dirty="0"/>
              <a:t>Naive Bayes with SKLEARN</a:t>
            </a:r>
          </a:p>
        </p:txBody>
      </p:sp>
      <p:pic>
        <p:nvPicPr>
          <p:cNvPr id="9" name="Google Shape;674;p46"/>
          <p:cNvPicPr preferRelativeResize="0"/>
          <p:nvPr/>
        </p:nvPicPr>
        <p:blipFill>
          <a:blip r:embed="rId4">
            <a:alphaModFix/>
          </a:blip>
          <a:stretch>
            <a:fillRect/>
          </a:stretch>
        </p:blipFill>
        <p:spPr>
          <a:xfrm>
            <a:off x="6010585" y="757435"/>
            <a:ext cx="1299138" cy="1301028"/>
          </a:xfrm>
          <a:prstGeom prst="rect">
            <a:avLst/>
          </a:prstGeom>
          <a:noFill/>
          <a:ln>
            <a:noFill/>
          </a:ln>
        </p:spPr>
      </p:pic>
      <p:sp>
        <p:nvSpPr>
          <p:cNvPr id="10" name="TextBox 9"/>
          <p:cNvSpPr txBox="1"/>
          <p:nvPr/>
        </p:nvSpPr>
        <p:spPr>
          <a:xfrm>
            <a:off x="6437651" y="952843"/>
            <a:ext cx="441146" cy="646331"/>
          </a:xfrm>
          <a:prstGeom prst="rect">
            <a:avLst/>
          </a:prstGeom>
          <a:noFill/>
        </p:spPr>
        <p:txBody>
          <a:bodyPr wrap="none" rtlCol="0">
            <a:spAutoFit/>
          </a:bodyPr>
          <a:lstStyle/>
          <a:p>
            <a:r>
              <a:rPr lang="en-US" sz="3600" dirty="0" smtClean="0">
                <a:solidFill>
                  <a:schemeClr val="accent5">
                    <a:lumMod val="75000"/>
                  </a:schemeClr>
                </a:solidFill>
              </a:rPr>
              <a:t>5</a:t>
            </a:r>
            <a:endParaRPr lang="en-US" sz="3600" dirty="0">
              <a:solidFill>
                <a:schemeClr val="accent5">
                  <a:lumMod val="75000"/>
                </a:schemeClr>
              </a:solidFill>
            </a:endParaRPr>
          </a:p>
        </p:txBody>
      </p:sp>
    </p:spTree>
    <p:extLst>
      <p:ext uri="{BB962C8B-B14F-4D97-AF65-F5344CB8AC3E}">
        <p14:creationId xmlns:p14="http://schemas.microsoft.com/office/powerpoint/2010/main" val="2841277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t>
            </a:r>
            <a:r>
              <a:rPr lang="en-US" dirty="0" err="1"/>
              <a:t>Sklearn</a:t>
            </a:r>
            <a:r>
              <a:rPr lang="en-US" dirty="0"/>
              <a:t> ?</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9" name="TextBox 8"/>
          <p:cNvSpPr txBox="1"/>
          <p:nvPr/>
        </p:nvSpPr>
        <p:spPr>
          <a:xfrm>
            <a:off x="722243" y="1245705"/>
            <a:ext cx="7414591" cy="738664"/>
          </a:xfrm>
          <a:prstGeom prst="rect">
            <a:avLst/>
          </a:prstGeom>
          <a:noFill/>
        </p:spPr>
        <p:txBody>
          <a:bodyPr wrap="square" rtlCol="0">
            <a:spAutoFit/>
          </a:bodyPr>
          <a:lstStyle/>
          <a:p>
            <a:r>
              <a:rPr lang="en-US" dirty="0" err="1"/>
              <a:t>Scikit</a:t>
            </a:r>
            <a:r>
              <a:rPr lang="en-US" dirty="0"/>
              <a:t>-learn is a free machine learning library for Python. It features various algorithms like support vector machine, random forests, and k-</a:t>
            </a:r>
            <a:r>
              <a:rPr lang="en-US" dirty="0" err="1"/>
              <a:t>neighbours</a:t>
            </a:r>
            <a:r>
              <a:rPr lang="en-US" dirty="0"/>
              <a:t>, and it also supports Python numerical and scientific libraries like </a:t>
            </a:r>
            <a:r>
              <a:rPr lang="en-US" dirty="0" err="1"/>
              <a:t>NumPy</a:t>
            </a:r>
            <a:r>
              <a:rPr lang="en-US" dirty="0"/>
              <a:t> and </a:t>
            </a:r>
            <a:r>
              <a:rPr lang="en-US" dirty="0" err="1"/>
              <a:t>SciPy</a:t>
            </a:r>
            <a:r>
              <a:rPr lang="en-US" dirty="0"/>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513" y="2122936"/>
            <a:ext cx="3423727" cy="1899099"/>
          </a:xfrm>
          <a:prstGeom prst="rect">
            <a:avLst/>
          </a:prstGeom>
        </p:spPr>
      </p:pic>
    </p:spTree>
    <p:extLst>
      <p:ext uri="{BB962C8B-B14F-4D97-AF65-F5344CB8AC3E}">
        <p14:creationId xmlns:p14="http://schemas.microsoft.com/office/powerpoint/2010/main" val="3156074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Naïve </a:t>
            </a:r>
            <a:r>
              <a:rPr lang="en-US" dirty="0" err="1"/>
              <a:t>bayes</a:t>
            </a:r>
            <a:endParaRPr lang="en-US" dirty="0"/>
          </a:p>
        </p:txBody>
      </p:sp>
      <p:sp>
        <p:nvSpPr>
          <p:cNvPr id="3" name="Text Placeholder 2"/>
          <p:cNvSpPr>
            <a:spLocks noGrp="1"/>
          </p:cNvSpPr>
          <p:nvPr>
            <p:ph type="body" idx="1"/>
          </p:nvPr>
        </p:nvSpPr>
        <p:spPr>
          <a:xfrm>
            <a:off x="779100" y="1353950"/>
            <a:ext cx="2324700" cy="2230763"/>
          </a:xfrm>
        </p:spPr>
        <p:style>
          <a:lnRef idx="1">
            <a:schemeClr val="accent1"/>
          </a:lnRef>
          <a:fillRef idx="2">
            <a:schemeClr val="accent1"/>
          </a:fillRef>
          <a:effectRef idx="1">
            <a:schemeClr val="accent1"/>
          </a:effectRef>
          <a:fontRef idx="minor">
            <a:schemeClr val="dk1"/>
          </a:fontRef>
        </p:style>
        <p:txBody>
          <a:bodyPr/>
          <a:lstStyle/>
          <a:p>
            <a:pPr marL="101600" indent="0" algn="ctr">
              <a:buNone/>
            </a:pPr>
            <a:r>
              <a:rPr lang="en-US" dirty="0">
                <a:solidFill>
                  <a:srgbClr val="7030A0"/>
                </a:solidFill>
              </a:rPr>
              <a:t>Gaussian NB</a:t>
            </a:r>
          </a:p>
          <a:p>
            <a:pPr marL="101600" indent="0">
              <a:buNone/>
            </a:pPr>
            <a:r>
              <a:rPr lang="en-US" dirty="0"/>
              <a:t> It should be used for features in decimal form. GNB assumes features to follow a normal distribution.</a:t>
            </a:r>
            <a:endParaRPr lang="en-US" dirty="0">
              <a:solidFill>
                <a:schemeClr val="tx1"/>
              </a:solidFill>
            </a:endParaRPr>
          </a:p>
        </p:txBody>
      </p:sp>
      <p:sp>
        <p:nvSpPr>
          <p:cNvPr id="4" name="Text Placeholder 3"/>
          <p:cNvSpPr>
            <a:spLocks noGrp="1"/>
          </p:cNvSpPr>
          <p:nvPr>
            <p:ph type="body" idx="2"/>
          </p:nvPr>
        </p:nvSpPr>
        <p:spPr>
          <a:xfrm>
            <a:off x="3293887" y="1353950"/>
            <a:ext cx="2324700" cy="2230763"/>
          </a:xfrm>
        </p:spPr>
        <p:style>
          <a:lnRef idx="1">
            <a:schemeClr val="accent3"/>
          </a:lnRef>
          <a:fillRef idx="2">
            <a:schemeClr val="accent3"/>
          </a:fillRef>
          <a:effectRef idx="1">
            <a:schemeClr val="accent3"/>
          </a:effectRef>
          <a:fontRef idx="minor">
            <a:schemeClr val="dk1"/>
          </a:fontRef>
        </p:style>
        <p:txBody>
          <a:bodyPr/>
          <a:lstStyle/>
          <a:p>
            <a:pPr marL="101600" indent="0" algn="ctr">
              <a:buNone/>
            </a:pPr>
            <a:r>
              <a:rPr lang="en-US" dirty="0" err="1">
                <a:solidFill>
                  <a:srgbClr val="7030A0"/>
                </a:solidFill>
              </a:rPr>
              <a:t>MultiNomial</a:t>
            </a:r>
            <a:r>
              <a:rPr lang="en-US" dirty="0">
                <a:solidFill>
                  <a:srgbClr val="7030A0"/>
                </a:solidFill>
              </a:rPr>
              <a:t> NB</a:t>
            </a:r>
          </a:p>
          <a:p>
            <a:pPr marL="101600" indent="0">
              <a:buNone/>
            </a:pPr>
            <a:r>
              <a:rPr lang="en-US" dirty="0"/>
              <a:t> It should be used for the features with discrete values like word count 1,2,3...</a:t>
            </a:r>
            <a:endParaRPr lang="en-US" dirty="0">
              <a:solidFill>
                <a:srgbClr val="7030A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7" name="Text Placeholder 3"/>
          <p:cNvSpPr txBox="1">
            <a:spLocks/>
          </p:cNvSpPr>
          <p:nvPr/>
        </p:nvSpPr>
        <p:spPr>
          <a:xfrm>
            <a:off x="5808675" y="1353950"/>
            <a:ext cx="2324700" cy="2230763"/>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1pPr>
            <a:lvl2pPr marL="914400" marR="0" lvl="1"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2pPr>
            <a:lvl3pPr marL="1371600" marR="0" lvl="2"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3pPr>
            <a:lvl4pPr marL="1828800" marR="0" lvl="3"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4pPr>
            <a:lvl5pPr marL="2286000" marR="0" lvl="4"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5pPr>
            <a:lvl6pPr marL="2743200" marR="0" lvl="5"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6pPr>
            <a:lvl7pPr marL="3200400" marR="0" lvl="6"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7pPr>
            <a:lvl8pPr marL="3657600" marR="0" lvl="7" indent="-355600" algn="l" rtl="0">
              <a:lnSpc>
                <a:spcPct val="115000"/>
              </a:lnSpc>
              <a:spcBef>
                <a:spcPts val="800"/>
              </a:spcBef>
              <a:spcAft>
                <a:spcPts val="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8pPr>
            <a:lvl9pPr marL="4114800" marR="0" lvl="8" indent="-355600" algn="l" rtl="0">
              <a:lnSpc>
                <a:spcPct val="115000"/>
              </a:lnSpc>
              <a:spcBef>
                <a:spcPts val="800"/>
              </a:spcBef>
              <a:spcAft>
                <a:spcPts val="800"/>
              </a:spcAft>
              <a:buClr>
                <a:schemeClr val="dk1"/>
              </a:buClr>
              <a:buSzPts val="2000"/>
              <a:buFont typeface="IBM Plex Sans Condensed"/>
              <a:buChar char="■"/>
              <a:defRPr sz="2000" b="0" i="0" u="none" strike="noStrike" cap="none">
                <a:solidFill>
                  <a:schemeClr val="dk1"/>
                </a:solidFill>
                <a:latin typeface="IBM Plex Sans Condensed"/>
                <a:ea typeface="IBM Plex Sans Condensed"/>
                <a:cs typeface="IBM Plex Sans Condensed"/>
                <a:sym typeface="IBM Plex Sans Condensed"/>
              </a:defRPr>
            </a:lvl9pPr>
          </a:lstStyle>
          <a:p>
            <a:pPr marL="101600" indent="0" algn="ctr">
              <a:buNone/>
            </a:pPr>
            <a:r>
              <a:rPr lang="en-US" dirty="0">
                <a:solidFill>
                  <a:srgbClr val="7030A0"/>
                </a:solidFill>
              </a:rPr>
              <a:t>Bernoulli NB</a:t>
            </a:r>
          </a:p>
          <a:p>
            <a:pPr marL="101600" indent="0">
              <a:buNone/>
            </a:pPr>
            <a:r>
              <a:rPr lang="en-US" dirty="0"/>
              <a:t> It should be used for features with binary or </a:t>
            </a:r>
            <a:r>
              <a:rPr lang="en-US" dirty="0" err="1"/>
              <a:t>boolean</a:t>
            </a:r>
            <a:r>
              <a:rPr lang="en-US" dirty="0"/>
              <a:t> values like True/False or 0/1</a:t>
            </a:r>
            <a:endParaRPr lang="en-US" dirty="0">
              <a:solidFill>
                <a:srgbClr val="7030A0"/>
              </a:solidFill>
            </a:endParaRPr>
          </a:p>
        </p:txBody>
      </p:sp>
    </p:spTree>
    <p:extLst>
      <p:ext uri="{BB962C8B-B14F-4D97-AF65-F5344CB8AC3E}">
        <p14:creationId xmlns:p14="http://schemas.microsoft.com/office/powerpoint/2010/main" val="3058845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7430" y="627489"/>
            <a:ext cx="7593300" cy="396300"/>
          </a:xfrm>
        </p:spPr>
        <p:txBody>
          <a:bodyPr/>
          <a:lstStyle/>
          <a:p>
            <a:pPr algn="ctr"/>
            <a:r>
              <a:rPr lang="en-US" dirty="0" smtClean="0"/>
              <a:t>Thanks for listening</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7" name="Google Shape;46;p11"/>
          <p:cNvPicPr preferRelativeResize="0"/>
          <p:nvPr/>
        </p:nvPicPr>
        <p:blipFill>
          <a:blip r:embed="rId2">
            <a:alphaModFix/>
          </a:blip>
          <a:stretch>
            <a:fillRect/>
          </a:stretch>
        </p:blipFill>
        <p:spPr>
          <a:xfrm>
            <a:off x="5359778" y="1023789"/>
            <a:ext cx="3162577" cy="4034313"/>
          </a:xfrm>
          <a:prstGeom prst="rect">
            <a:avLst/>
          </a:prstGeom>
          <a:noFill/>
          <a:ln>
            <a:noFill/>
          </a:ln>
        </p:spPr>
      </p:pic>
    </p:spTree>
    <p:extLst>
      <p:ext uri="{BB962C8B-B14F-4D97-AF65-F5344CB8AC3E}">
        <p14:creationId xmlns:p14="http://schemas.microsoft.com/office/powerpoint/2010/main" val="68706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80" name="Google Shape;80;p14"/>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81" name="Google Shape;81;p14"/>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p>
            <a:r>
              <a:rPr lang="en"/>
              <a:t>What is Naive Bayes?</a:t>
            </a:r>
            <a:endParaRPr lang="en" dirty="0"/>
          </a:p>
        </p:txBody>
      </p:sp>
      <p:sp>
        <p:nvSpPr>
          <p:cNvPr id="82" name="Google Shape;82;p14"/>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t>Let’s start with the first set of slides</a:t>
            </a:r>
            <a:endParaRPr/>
          </a:p>
        </p:txBody>
      </p:sp>
      <p:sp>
        <p:nvSpPr>
          <p:cNvPr id="83" name="Google Shape;83;p14"/>
          <p:cNvSpPr/>
          <p:nvPr/>
        </p:nvSpPr>
        <p:spPr>
          <a:xfrm>
            <a:off x="6815202" y="576011"/>
            <a:ext cx="251950" cy="700149"/>
          </a:xfrm>
          <a:prstGeom prst="rect">
            <a:avLst/>
          </a:prstGeom>
        </p:spPr>
        <p:txBody>
          <a:bodyPr>
            <a:prstTxWarp prst="textPlain">
              <a:avLst/>
            </a:prstTxWarp>
          </a:bodyPr>
          <a:lstStyle/>
          <a:p>
            <a:pPr lvl="0" algn="ctr"/>
            <a:r>
              <a:rPr b="1" i="0">
                <a:ln>
                  <a:noFill/>
                </a:ln>
                <a:gradFill>
                  <a:gsLst>
                    <a:gs pos="0">
                      <a:srgbClr val="FF9F4D"/>
                    </a:gs>
                    <a:gs pos="58000">
                      <a:schemeClr val="accent5"/>
                    </a:gs>
                    <a:gs pos="100000">
                      <a:schemeClr val="accent5"/>
                    </a:gs>
                  </a:gsLst>
                  <a:path path="circle">
                    <a:fillToRect l="100000" t="100000"/>
                  </a:path>
                  <a:tileRect r="-100000" b="-100000"/>
                </a:gradFill>
                <a:latin typeface="Bebas Neue"/>
              </a:rPr>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p>
            <a:pPr marL="0" indent="0">
              <a:spcAft>
                <a:spcPts val="800"/>
              </a:spcAft>
              <a:buNone/>
            </a:pPr>
            <a:r>
              <a:rPr lang="en" dirty="0"/>
              <a:t>“Naive Bayes is a simple but surprisingly powerful algorithm </a:t>
            </a:r>
            <a:r>
              <a:rPr lang="en"/>
              <a:t>for predictive modeling”.</a:t>
            </a:r>
            <a:endParaRPr/>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101" name="Google Shape;101;p16"/>
          <p:cNvPicPr preferRelativeResize="0"/>
          <p:nvPr/>
        </p:nvPicPr>
        <p:blipFill>
          <a:blip r:embed="rId3">
            <a:alphaModFix/>
          </a:blip>
          <a:stretch>
            <a:fillRect/>
          </a:stretch>
        </p:blipFill>
        <p:spPr>
          <a:xfrm>
            <a:off x="6289026" y="4313015"/>
            <a:ext cx="548700" cy="660155"/>
          </a:xfrm>
          <a:prstGeom prst="rect">
            <a:avLst/>
          </a:prstGeom>
          <a:noFill/>
          <a:ln>
            <a:noFill/>
          </a:ln>
        </p:spPr>
      </p:pic>
      <p:sp>
        <p:nvSpPr>
          <p:cNvPr id="3" name="Text Placeholder 2">
            <a:extLst>
              <a:ext uri="{FF2B5EF4-FFF2-40B4-BE49-F238E27FC236}">
                <a16:creationId xmlns:a16="http://schemas.microsoft.com/office/drawing/2014/main" id="{EDD5DB3E-B4F7-43AA-B8A2-142A3A0A3675}"/>
              </a:ext>
            </a:extLst>
          </p:cNvPr>
          <p:cNvSpPr>
            <a:spLocks noGrp="1"/>
          </p:cNvSpPr>
          <p:nvPr>
            <p:ph type="body" idx="1"/>
          </p:nvPr>
        </p:nvSpPr>
        <p:spPr>
          <a:xfrm>
            <a:off x="779100" y="1277748"/>
            <a:ext cx="5611698" cy="3874975"/>
          </a:xfrm>
        </p:spPr>
        <p:txBody>
          <a:bodyPr/>
          <a:lstStyle/>
          <a:p>
            <a:r>
              <a:rPr lang="en-US"/>
              <a:t>The Naive Bayes classifier assumes that the presence of a feature in a class is not related to any other. Even if these features depend on each other or depend on the existence of other features, all of these properties contribute independently to the probability that a particular fruit is an apple or oranges. banana, and that's why it's called "Naive."</a:t>
            </a:r>
          </a:p>
        </p:txBody>
      </p:sp>
      <p:pic>
        <p:nvPicPr>
          <p:cNvPr id="4" name="Picture 4" descr="Graphical user interface, application&#10;&#10;Description automatically generated">
            <a:extLst>
              <a:ext uri="{FF2B5EF4-FFF2-40B4-BE49-F238E27FC236}">
                <a16:creationId xmlns:a16="http://schemas.microsoft.com/office/drawing/2014/main" id="{66C63125-BE9B-4D8C-97B3-88D84917E724}"/>
              </a:ext>
            </a:extLst>
          </p:cNvPr>
          <p:cNvPicPr>
            <a:picLocks noChangeAspect="1"/>
          </p:cNvPicPr>
          <p:nvPr/>
        </p:nvPicPr>
        <p:blipFill>
          <a:blip r:embed="rId4"/>
          <a:stretch>
            <a:fillRect/>
          </a:stretch>
        </p:blipFill>
        <p:spPr>
          <a:xfrm>
            <a:off x="1234092" y="0"/>
            <a:ext cx="4608662" cy="1324867"/>
          </a:xfrm>
          <a:prstGeom prst="rect">
            <a:avLst/>
          </a:prstGeom>
        </p:spPr>
      </p:pic>
      <p:grpSp>
        <p:nvGrpSpPr>
          <p:cNvPr id="10" name="Google Shape;1212;p49"/>
          <p:cNvGrpSpPr/>
          <p:nvPr/>
        </p:nvGrpSpPr>
        <p:grpSpPr>
          <a:xfrm>
            <a:off x="7523004" y="1862139"/>
            <a:ext cx="445805" cy="405735"/>
            <a:chOff x="8843122" y="4420259"/>
            <a:chExt cx="720202" cy="655469"/>
          </a:xfrm>
        </p:grpSpPr>
        <p:sp>
          <p:nvSpPr>
            <p:cNvPr id="11" name="Google Shape;1213;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214;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215;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216;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217;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218;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 name="Google Shape;1173;p49"/>
          <p:cNvGrpSpPr/>
          <p:nvPr/>
        </p:nvGrpSpPr>
        <p:grpSpPr>
          <a:xfrm>
            <a:off x="7284654" y="2390394"/>
            <a:ext cx="975318" cy="1688697"/>
            <a:chOff x="1631150" y="4455641"/>
            <a:chExt cx="720000" cy="657002"/>
          </a:xfrm>
        </p:grpSpPr>
        <p:sp>
          <p:nvSpPr>
            <p:cNvPr id="18" name="Google Shape;1174;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175;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176;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177;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178;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rot="1056946">
            <a:off x="4927973" y="1540538"/>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4927477" y="1149914"/>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608959">
            <a:off x="4918050" y="2325043"/>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7"/>
          <p:cNvGrpSpPr/>
          <p:nvPr/>
        </p:nvGrpSpPr>
        <p:grpSpPr>
          <a:xfrm>
            <a:off x="5864296" y="1233444"/>
            <a:ext cx="2714848" cy="3653541"/>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2" name="Google Shape;122;p17"/>
          <p:cNvSpPr txBox="1">
            <a:spLocks noGrp="1"/>
          </p:cNvSpPr>
          <p:nvPr>
            <p:ph type="ctrTitle" idx="4294967295"/>
          </p:nvPr>
        </p:nvSpPr>
        <p:spPr>
          <a:xfrm>
            <a:off x="477895" y="2272214"/>
            <a:ext cx="3411600" cy="2001600"/>
          </a:xfrm>
          <a:prstGeom prst="rect">
            <a:avLst/>
          </a:prstGeom>
        </p:spPr>
        <p:txBody>
          <a:bodyPr spcFirstLastPara="1" wrap="square" lIns="0" tIns="0" rIns="0" bIns="0" anchor="b" anchorCtr="0">
            <a:noAutofit/>
          </a:bodyPr>
          <a:lstStyle/>
          <a:p>
            <a:pPr>
              <a:lnSpc>
                <a:spcPct val="80000"/>
              </a:lnSpc>
            </a:pPr>
            <a:r>
              <a:rPr lang="en" sz="7700" dirty="0"/>
              <a:t>What is Bayes' Theorem?</a:t>
            </a:r>
            <a:endParaRPr lang="en-US" dirty="0"/>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20" name="Google Shape;79;p14"/>
          <p:cNvPicPr preferRelativeResize="0"/>
          <p:nvPr/>
        </p:nvPicPr>
        <p:blipFill>
          <a:blip r:embed="rId5">
            <a:alphaModFix/>
          </a:blip>
          <a:stretch>
            <a:fillRect/>
          </a:stretch>
        </p:blipFill>
        <p:spPr>
          <a:xfrm>
            <a:off x="6136210" y="404852"/>
            <a:ext cx="1496437" cy="1343865"/>
          </a:xfrm>
          <a:prstGeom prst="rect">
            <a:avLst/>
          </a:prstGeom>
          <a:noFill/>
          <a:ln>
            <a:noFill/>
          </a:ln>
        </p:spPr>
      </p:pic>
      <p:sp>
        <p:nvSpPr>
          <p:cNvPr id="2" name="TextBox 1"/>
          <p:cNvSpPr txBox="1"/>
          <p:nvPr/>
        </p:nvSpPr>
        <p:spPr>
          <a:xfrm>
            <a:off x="6603642" y="472684"/>
            <a:ext cx="569387" cy="923330"/>
          </a:xfrm>
          <a:prstGeom prst="rect">
            <a:avLst/>
          </a:prstGeom>
          <a:noFill/>
        </p:spPr>
        <p:txBody>
          <a:bodyPr wrap="none" rtlCol="0">
            <a:spAutoFit/>
          </a:bodyPr>
          <a:lstStyle/>
          <a:p>
            <a:r>
              <a:rPr lang="en-US" sz="5400" dirty="0" smtClean="0"/>
              <a:t>2</a:t>
            </a:r>
            <a:endParaRPr lang="en-US" sz="5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Text Placeholder 4">
            <a:extLst>
              <a:ext uri="{FF2B5EF4-FFF2-40B4-BE49-F238E27FC236}">
                <a16:creationId xmlns:a16="http://schemas.microsoft.com/office/drawing/2014/main" id="{AE27DF4C-3690-4405-98B8-9A332C4A5B83}"/>
              </a:ext>
            </a:extLst>
          </p:cNvPr>
          <p:cNvSpPr>
            <a:spLocks noGrp="1"/>
          </p:cNvSpPr>
          <p:nvPr>
            <p:ph type="body" idx="1"/>
          </p:nvPr>
        </p:nvSpPr>
        <p:spPr>
          <a:xfrm>
            <a:off x="1339098" y="1340697"/>
            <a:ext cx="5494907" cy="4054398"/>
          </a:xfrm>
        </p:spPr>
        <p:txBody>
          <a:bodyPr/>
          <a:lstStyle/>
          <a:p>
            <a:pPr marL="101600" indent="0">
              <a:buNone/>
            </a:pPr>
            <a:r>
              <a:rPr lang="en-US" dirty="0"/>
              <a:t>In statistics and the theory of probability, Bayes' theorem describes the probability of an event, based on prior knowledge of the conditions that may be related to the event. It serves as a way to find a conditional probability</a:t>
            </a:r>
          </a:p>
        </p:txBody>
      </p:sp>
      <p:grpSp>
        <p:nvGrpSpPr>
          <p:cNvPr id="6" name="Google Shape;1256;p49"/>
          <p:cNvGrpSpPr/>
          <p:nvPr/>
        </p:nvGrpSpPr>
        <p:grpSpPr>
          <a:xfrm>
            <a:off x="7421217" y="940906"/>
            <a:ext cx="1093305" cy="3114260"/>
            <a:chOff x="8011692" y="3184166"/>
            <a:chExt cx="306600" cy="719859"/>
          </a:xfrm>
        </p:grpSpPr>
        <p:sp>
          <p:nvSpPr>
            <p:cNvPr id="7" name="Google Shape;1257;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8" name="Google Shape;1258;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 name="Google Shape;1259;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 name="Google Shape;1260;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 name="Google Shape;1261;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 name="Google Shape;1262;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144" name="Google Shape;144;p19"/>
          <p:cNvPicPr preferRelativeResize="0"/>
          <p:nvPr/>
        </p:nvPicPr>
        <p:blipFill rotWithShape="1">
          <a:blip r:embed="rId3">
            <a:alphaModFix/>
          </a:blip>
          <a:srcRect r="7621"/>
          <a:stretch/>
        </p:blipFill>
        <p:spPr>
          <a:xfrm>
            <a:off x="6551075" y="1156825"/>
            <a:ext cx="2592926" cy="3745875"/>
          </a:xfrm>
          <a:prstGeom prst="rect">
            <a:avLst/>
          </a:prstGeom>
          <a:noFill/>
          <a:ln>
            <a:noFill/>
          </a:ln>
        </p:spPr>
      </p:pic>
      <p:pic>
        <p:nvPicPr>
          <p:cNvPr id="145" name="Google Shape;145;p19"/>
          <p:cNvPicPr preferRelativeResize="0"/>
          <p:nvPr/>
        </p:nvPicPr>
        <p:blipFill>
          <a:blip r:embed="rId4">
            <a:alphaModFix/>
          </a:blip>
          <a:stretch>
            <a:fillRect/>
          </a:stretch>
        </p:blipFill>
        <p:spPr>
          <a:xfrm>
            <a:off x="6323340" y="641960"/>
            <a:ext cx="485775" cy="440380"/>
          </a:xfrm>
          <a:prstGeom prst="rect">
            <a:avLst/>
          </a:prstGeom>
          <a:noFill/>
          <a:ln>
            <a:noFill/>
          </a:ln>
        </p:spPr>
      </p:pic>
      <p:sp>
        <p:nvSpPr>
          <p:cNvPr id="9" name="Title 8">
            <a:extLst>
              <a:ext uri="{FF2B5EF4-FFF2-40B4-BE49-F238E27FC236}">
                <a16:creationId xmlns:a16="http://schemas.microsoft.com/office/drawing/2014/main" id="{4BDE3134-5B1D-4D84-9529-01BBE437D932}"/>
              </a:ext>
            </a:extLst>
          </p:cNvPr>
          <p:cNvSpPr>
            <a:spLocks noGrp="1"/>
          </p:cNvSpPr>
          <p:nvPr>
            <p:ph type="title"/>
          </p:nvPr>
        </p:nvSpPr>
        <p:spPr/>
        <p:txBody>
          <a:bodyPr/>
          <a:lstStyle/>
          <a:p>
            <a:endParaRPr lang="en-US"/>
          </a:p>
        </p:txBody>
      </p:sp>
      <p:pic>
        <p:nvPicPr>
          <p:cNvPr id="10" name="Picture 10" descr="Graphical user interface, text, application&#10;&#10;Description automatically generated">
            <a:extLst>
              <a:ext uri="{FF2B5EF4-FFF2-40B4-BE49-F238E27FC236}">
                <a16:creationId xmlns:a16="http://schemas.microsoft.com/office/drawing/2014/main" id="{E4EB78BB-9215-4AA6-B7AC-F540EE3B8A63}"/>
              </a:ext>
            </a:extLst>
          </p:cNvPr>
          <p:cNvPicPr>
            <a:picLocks noChangeAspect="1"/>
          </p:cNvPicPr>
          <p:nvPr/>
        </p:nvPicPr>
        <p:blipFill>
          <a:blip r:embed="rId5"/>
          <a:stretch>
            <a:fillRect/>
          </a:stretch>
        </p:blipFill>
        <p:spPr>
          <a:xfrm>
            <a:off x="181155" y="1759789"/>
            <a:ext cx="6301596" cy="287475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Google Shape;383;p36"/>
          <p:cNvSpPr txBox="1">
            <a:spLocks/>
          </p:cNvSpPr>
          <p:nvPr/>
        </p:nvSpPr>
        <p:spPr>
          <a:xfrm>
            <a:off x="779100" y="1517488"/>
            <a:ext cx="4960500" cy="1628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dirty="0" smtClean="0">
                <a:solidFill>
                  <a:schemeClr val="bg1"/>
                </a:solidFill>
              </a:rPr>
              <a:t>3) Industrial </a:t>
            </a:r>
            <a:r>
              <a:rPr lang="en-US" sz="6000" dirty="0">
                <a:solidFill>
                  <a:schemeClr val="bg1"/>
                </a:solidFill>
              </a:rPr>
              <a:t>Use Of Naïve Bayes</a:t>
            </a:r>
          </a:p>
        </p:txBody>
      </p:sp>
      <p:sp>
        <p:nvSpPr>
          <p:cNvPr id="7" name="Google Shape;384;p36"/>
          <p:cNvSpPr txBox="1">
            <a:spLocks/>
          </p:cNvSpPr>
          <p:nvPr/>
        </p:nvSpPr>
        <p:spPr>
          <a:xfrm>
            <a:off x="692961" y="3572191"/>
            <a:ext cx="4938934" cy="9851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5000"/>
              </a:lnSpc>
              <a:spcBef>
                <a:spcPts val="0"/>
              </a:spcBef>
              <a:spcAft>
                <a:spcPts val="800"/>
              </a:spcAft>
              <a:buClr>
                <a:schemeClr val="dk1"/>
              </a:buClr>
              <a:buSzPts val="1800"/>
              <a:buFont typeface="IBM Plex Sans Condensed"/>
              <a:buNone/>
              <a:defRPr sz="1800" b="0" i="0" u="none" strike="noStrike" cap="none">
                <a:solidFill>
                  <a:schemeClr val="dk1"/>
                </a:solidFill>
                <a:latin typeface="IBM Plex Sans Condensed"/>
                <a:ea typeface="IBM Plex Sans Condensed"/>
                <a:cs typeface="IBM Plex Sans Condensed"/>
                <a:sym typeface="IBM Plex Sans Condensed"/>
              </a:defRPr>
            </a:lvl1pPr>
            <a:lvl2pPr marL="914400" marR="0" lvl="1"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2pPr>
            <a:lvl3pPr marL="1371600" marR="0" lvl="2"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3pPr>
            <a:lvl4pPr marL="1828800" marR="0" lvl="3"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4pPr>
            <a:lvl5pPr marL="2286000" marR="0" lvl="4"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5pPr>
            <a:lvl6pPr marL="2743200" marR="0" lvl="5"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6pPr>
            <a:lvl7pPr marL="3200400" marR="0" lvl="6"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7pPr>
            <a:lvl8pPr marL="3657600" marR="0" lvl="7" indent="-381000" algn="l" rtl="0">
              <a:lnSpc>
                <a:spcPct val="115000"/>
              </a:lnSpc>
              <a:spcBef>
                <a:spcPts val="800"/>
              </a:spcBef>
              <a:spcAft>
                <a:spcPts val="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8pPr>
            <a:lvl9pPr marL="4114800" marR="0" lvl="8" indent="-381000" algn="l" rtl="0">
              <a:lnSpc>
                <a:spcPct val="115000"/>
              </a:lnSpc>
              <a:spcBef>
                <a:spcPts val="800"/>
              </a:spcBef>
              <a:spcAft>
                <a:spcPts val="800"/>
              </a:spcAft>
              <a:buClr>
                <a:schemeClr val="dk1"/>
              </a:buClr>
              <a:buSzPts val="2400"/>
              <a:buFont typeface="IBM Plex Sans Condensed"/>
              <a:buChar char="■"/>
              <a:defRPr sz="2400" b="0" i="0" u="none" strike="noStrike" cap="none">
                <a:solidFill>
                  <a:schemeClr val="dk1"/>
                </a:solidFill>
                <a:latin typeface="IBM Plex Sans Condensed"/>
                <a:ea typeface="IBM Plex Sans Condensed"/>
                <a:cs typeface="IBM Plex Sans Condensed"/>
                <a:sym typeface="IBM Plex Sans Condensed"/>
              </a:defRPr>
            </a:lvl9pPr>
          </a:lstStyle>
          <a:p>
            <a:pPr marL="0" indent="0">
              <a:lnSpc>
                <a:spcPct val="114999"/>
              </a:lnSpc>
            </a:pPr>
            <a:r>
              <a:rPr lang="en-US" dirty="0"/>
              <a:t>Now that you have an idea of what exactly Naive Bayes is and how it works, let's see where it is used in the industry.</a:t>
            </a:r>
          </a:p>
        </p:txBody>
      </p:sp>
      <p:pic>
        <p:nvPicPr>
          <p:cNvPr id="8" name="Picture 8" descr="A picture containing text&#10;&#10;Description automatically generated">
            <a:extLst>
              <a:ext uri="{FF2B5EF4-FFF2-40B4-BE49-F238E27FC236}">
                <a16:creationId xmlns:a16="http://schemas.microsoft.com/office/drawing/2014/main" id="{1523A649-EB21-4D52-9944-73BCE2D94D90}"/>
              </a:ext>
            </a:extLst>
          </p:cNvPr>
          <p:cNvPicPr>
            <a:picLocks noChangeAspect="1"/>
          </p:cNvPicPr>
          <p:nvPr/>
        </p:nvPicPr>
        <p:blipFill>
          <a:blip r:embed="rId2"/>
          <a:stretch>
            <a:fillRect/>
          </a:stretch>
        </p:blipFill>
        <p:spPr>
          <a:xfrm>
            <a:off x="5460276" y="1517488"/>
            <a:ext cx="3492799" cy="2303792"/>
          </a:xfrm>
          <a:prstGeom prst="rect">
            <a:avLst/>
          </a:prstGeom>
        </p:spPr>
      </p:pic>
    </p:spTree>
    <p:extLst>
      <p:ext uri="{BB962C8B-B14F-4D97-AF65-F5344CB8AC3E}">
        <p14:creationId xmlns:p14="http://schemas.microsoft.com/office/powerpoint/2010/main" val="270255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676</Words>
  <Application>Microsoft Office PowerPoint</Application>
  <PresentationFormat>On-screen Show (16:9)</PresentationFormat>
  <Paragraphs>179</Paragraphs>
  <Slides>23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Arial</vt:lpstr>
      <vt:lpstr>Bebas Neue</vt:lpstr>
      <vt:lpstr>IBM Plex Sans Condensed</vt:lpstr>
      <vt:lpstr>Flavius template</vt:lpstr>
      <vt:lpstr>Naive Bayes Tutorial</vt:lpstr>
      <vt:lpstr>Roadmap</vt:lpstr>
      <vt:lpstr>What is Naive Bayes?</vt:lpstr>
      <vt:lpstr>PowerPoint Presentation</vt:lpstr>
      <vt:lpstr>PowerPoint Presentation</vt:lpstr>
      <vt:lpstr>What is 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What is Sklearn ?</vt:lpstr>
      <vt:lpstr>Types Of Naïve bayes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HoangLong</cp:lastModifiedBy>
  <cp:revision>204</cp:revision>
  <dcterms:modified xsi:type="dcterms:W3CDTF">2021-04-13T05:47:37Z</dcterms:modified>
</cp:coreProperties>
</file>