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 id="273" r:id="rId18"/>
    <p:sldId id="278" r:id="rId19"/>
    <p:sldId id="274" r:id="rId20"/>
    <p:sldId id="276" r:id="rId21"/>
    <p:sldId id="275" r:id="rId22"/>
    <p:sldId id="277" r:id="rId23"/>
    <p:sldId id="280" r:id="rId24"/>
    <p:sldId id="281" r:id="rId25"/>
    <p:sldId id="282" r:id="rId26"/>
    <p:sldId id="27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h Ngo" initials="BN" lastIdx="1" clrIdx="0">
    <p:extLst>
      <p:ext uri="{19B8F6BF-5375-455C-9EA6-DF929625EA0E}">
        <p15:presenceInfo xmlns:p15="http://schemas.microsoft.com/office/powerpoint/2012/main" userId="8820f755fd1f4a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56"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Chương" userId="5867d6787dd6da8e" providerId="LiveId" clId="{20429FCD-0D13-4053-8127-62C7FD56515E}"/>
    <pc:docChg chg="custSel addSld modSld">
      <pc:chgData name="Long Chương" userId="5867d6787dd6da8e" providerId="LiveId" clId="{20429FCD-0D13-4053-8127-62C7FD56515E}" dt="2020-11-22T16:28:45.899" v="9" actId="20577"/>
      <pc:docMkLst>
        <pc:docMk/>
      </pc:docMkLst>
      <pc:sldChg chg="modSp mod">
        <pc:chgData name="Long Chương" userId="5867d6787dd6da8e" providerId="LiveId" clId="{20429FCD-0D13-4053-8127-62C7FD56515E}" dt="2020-11-22T16:28:45.899" v="9" actId="20577"/>
        <pc:sldMkLst>
          <pc:docMk/>
          <pc:sldMk cId="1302064916" sldId="256"/>
        </pc:sldMkLst>
        <pc:spChg chg="mod">
          <ac:chgData name="Long Chương" userId="5867d6787dd6da8e" providerId="LiveId" clId="{20429FCD-0D13-4053-8127-62C7FD56515E}" dt="2020-11-22T16:28:45.899" v="9" actId="20577"/>
          <ac:spMkLst>
            <pc:docMk/>
            <pc:sldMk cId="1302064916" sldId="256"/>
            <ac:spMk id="3" creationId="{B4C17BA4-2756-4745-B895-D0BBEC68E203}"/>
          </ac:spMkLst>
        </pc:spChg>
      </pc:sldChg>
      <pc:sldChg chg="modSp new mod">
        <pc:chgData name="Long Chương" userId="5867d6787dd6da8e" providerId="LiveId" clId="{20429FCD-0D13-4053-8127-62C7FD56515E}" dt="2020-11-22T16:28:16.159" v="5"/>
        <pc:sldMkLst>
          <pc:docMk/>
          <pc:sldMk cId="1855352140" sldId="280"/>
        </pc:sldMkLst>
        <pc:spChg chg="mod">
          <ac:chgData name="Long Chương" userId="5867d6787dd6da8e" providerId="LiveId" clId="{20429FCD-0D13-4053-8127-62C7FD56515E}" dt="2020-11-22T16:25:19.240" v="2" actId="27636"/>
          <ac:spMkLst>
            <pc:docMk/>
            <pc:sldMk cId="1855352140" sldId="280"/>
            <ac:spMk id="2" creationId="{5FB7B72C-B038-4E3E-8809-D968534D4B5A}"/>
          </ac:spMkLst>
        </pc:spChg>
        <pc:spChg chg="mod">
          <ac:chgData name="Long Chương" userId="5867d6787dd6da8e" providerId="LiveId" clId="{20429FCD-0D13-4053-8127-62C7FD56515E}" dt="2020-11-22T16:28:16.159" v="5"/>
          <ac:spMkLst>
            <pc:docMk/>
            <pc:sldMk cId="1855352140" sldId="280"/>
            <ac:spMk id="3" creationId="{FAABFAF9-D715-4E9C-999F-37E0DE7A14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27208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86181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35765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087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78075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474927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83769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265107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F147A-CF35-4F8F-B946-B9EF4AB7C93A}"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94344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5165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F147A-CF35-4F8F-B946-B9EF4AB7C93A}"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268832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7F147A-CF35-4F8F-B946-B9EF4AB7C93A}"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53978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F147A-CF35-4F8F-B946-B9EF4AB7C93A}"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41652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380750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7F147A-CF35-4F8F-B946-B9EF4AB7C93A}"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357863-7C2C-4B33-8771-358A1C15969F}" type="slidenum">
              <a:rPr lang="en-US" smtClean="0"/>
              <a:t>‹#›</a:t>
            </a:fld>
            <a:endParaRPr lang="en-US"/>
          </a:p>
        </p:txBody>
      </p:sp>
    </p:spTree>
    <p:extLst>
      <p:ext uri="{BB962C8B-B14F-4D97-AF65-F5344CB8AC3E}">
        <p14:creationId xmlns:p14="http://schemas.microsoft.com/office/powerpoint/2010/main" val="120068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7F147A-CF35-4F8F-B946-B9EF4AB7C93A}" type="datetimeFigureOut">
              <a:rPr lang="en-US" smtClean="0"/>
              <a:t>11/25/2020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357863-7C2C-4B33-8771-358A1C15969F}" type="slidenum">
              <a:rPr lang="en-US" smtClean="0"/>
              <a:t>‹#›</a:t>
            </a:fld>
            <a:endParaRPr lang="en-US"/>
          </a:p>
        </p:txBody>
      </p:sp>
    </p:spTree>
    <p:extLst>
      <p:ext uri="{BB962C8B-B14F-4D97-AF65-F5344CB8AC3E}">
        <p14:creationId xmlns:p14="http://schemas.microsoft.com/office/powerpoint/2010/main" val="2460127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BAB2-AD67-477C-A78E-E3B55948C9EF}"/>
              </a:ext>
            </a:extLst>
          </p:cNvPr>
          <p:cNvSpPr>
            <a:spLocks noGrp="1"/>
          </p:cNvSpPr>
          <p:nvPr>
            <p:ph type="ctrTitle"/>
          </p:nvPr>
        </p:nvSpPr>
        <p:spPr>
          <a:xfrm>
            <a:off x="3045368" y="2043663"/>
            <a:ext cx="6105194" cy="2031055"/>
          </a:xfrm>
        </p:spPr>
        <p:txBody>
          <a:bodyPr>
            <a:normAutofit/>
          </a:bodyPr>
          <a:lstStyle/>
          <a:p>
            <a:pPr algn="ctr"/>
            <a:r>
              <a:rPr lang="en-US" dirty="0">
                <a:solidFill>
                  <a:srgbClr val="FF0000"/>
                </a:solidFill>
              </a:rPr>
              <a:t>MACHINE LEARNING</a:t>
            </a:r>
          </a:p>
        </p:txBody>
      </p:sp>
      <p:sp>
        <p:nvSpPr>
          <p:cNvPr id="3" name="Subtitle 2">
            <a:extLst>
              <a:ext uri="{FF2B5EF4-FFF2-40B4-BE49-F238E27FC236}">
                <a16:creationId xmlns:a16="http://schemas.microsoft.com/office/drawing/2014/main" id="{B4C17BA4-2756-4745-B895-D0BBEC68E203}"/>
              </a:ext>
            </a:extLst>
          </p:cNvPr>
          <p:cNvSpPr>
            <a:spLocks noGrp="1"/>
          </p:cNvSpPr>
          <p:nvPr>
            <p:ph type="subTitle" idx="1"/>
          </p:nvPr>
        </p:nvSpPr>
        <p:spPr>
          <a:xfrm>
            <a:off x="3045368" y="4074718"/>
            <a:ext cx="6105194" cy="682079"/>
          </a:xfrm>
        </p:spPr>
        <p:txBody>
          <a:bodyPr>
            <a:normAutofit fontScale="92500" lnSpcReduction="20000"/>
          </a:bodyPr>
          <a:lstStyle/>
          <a:p>
            <a:pPr algn="ctr"/>
            <a:r>
              <a:rPr lang="en-US" dirty="0">
                <a:solidFill>
                  <a:srgbClr val="FF0000"/>
                </a:solidFill>
              </a:rPr>
              <a:t>518H0104 – CHƯƠNG THÀNH LONG</a:t>
            </a:r>
          </a:p>
          <a:p>
            <a:pPr algn="ctr"/>
            <a:r>
              <a:rPr lang="en-US">
                <a:solidFill>
                  <a:srgbClr val="FF0000"/>
                </a:solidFill>
              </a:rPr>
              <a:t>518H0328 </a:t>
            </a:r>
            <a:r>
              <a:rPr lang="en-US" dirty="0">
                <a:solidFill>
                  <a:srgbClr val="FF0000"/>
                </a:solidFill>
              </a:rPr>
              <a:t>– NGÔ NGỌC PHƯƠNG BÌNH</a:t>
            </a:r>
          </a:p>
          <a:p>
            <a:endParaRPr lang="en-US" dirty="0">
              <a:solidFill>
                <a:srgbClr val="FF0000"/>
              </a:solidFill>
            </a:endParaRPr>
          </a:p>
        </p:txBody>
      </p:sp>
    </p:spTree>
    <p:extLst>
      <p:ext uri="{BB962C8B-B14F-4D97-AF65-F5344CB8AC3E}">
        <p14:creationId xmlns:p14="http://schemas.microsoft.com/office/powerpoint/2010/main" val="130206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EF50-DBC2-4D53-9758-8D97F04169D4}"/>
              </a:ext>
            </a:extLst>
          </p:cNvPr>
          <p:cNvSpPr>
            <a:spLocks noGrp="1"/>
          </p:cNvSpPr>
          <p:nvPr>
            <p:ph type="title"/>
          </p:nvPr>
        </p:nvSpPr>
        <p:spPr/>
        <p:txBody>
          <a:bodyPr/>
          <a:lstStyle/>
          <a:p>
            <a:r>
              <a:rPr lang="en-US" dirty="0"/>
              <a:t>Data after balance</a:t>
            </a:r>
          </a:p>
        </p:txBody>
      </p:sp>
      <p:pic>
        <p:nvPicPr>
          <p:cNvPr id="4" name="Content Placeholder 3">
            <a:extLst>
              <a:ext uri="{FF2B5EF4-FFF2-40B4-BE49-F238E27FC236}">
                <a16:creationId xmlns:a16="http://schemas.microsoft.com/office/drawing/2014/main" id="{693090D4-9478-4FEB-A751-82F22093E74F}"/>
              </a:ext>
            </a:extLst>
          </p:cNvPr>
          <p:cNvPicPr>
            <a:picLocks noGrp="1" noChangeAspect="1"/>
          </p:cNvPicPr>
          <p:nvPr>
            <p:ph idx="1"/>
          </p:nvPr>
        </p:nvPicPr>
        <p:blipFill>
          <a:blip r:embed="rId2"/>
          <a:stretch>
            <a:fillRect/>
          </a:stretch>
        </p:blipFill>
        <p:spPr>
          <a:xfrm>
            <a:off x="5341543" y="2133600"/>
            <a:ext cx="3410740" cy="3778250"/>
          </a:xfrm>
          <a:prstGeom prst="rect">
            <a:avLst/>
          </a:prstGeom>
        </p:spPr>
      </p:pic>
    </p:spTree>
    <p:extLst>
      <p:ext uri="{BB962C8B-B14F-4D97-AF65-F5344CB8AC3E}">
        <p14:creationId xmlns:p14="http://schemas.microsoft.com/office/powerpoint/2010/main" val="405016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6FC9-0270-4667-9FE7-4F36C8029833}"/>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4) Solving the problem by using classification models: </a:t>
            </a:r>
            <a:r>
              <a:rPr lang="en-SG" sz="3600" b="0" i="0" u="none" strike="noStrike" dirty="0" err="1">
                <a:solidFill>
                  <a:srgbClr val="000000"/>
                </a:solidFill>
                <a:effectLst/>
                <a:latin typeface="Calibri" panose="020F0502020204030204" pitchFamily="34" charset="0"/>
              </a:rPr>
              <a:t>kNN</a:t>
            </a:r>
            <a:r>
              <a:rPr lang="en-SG" sz="3600" b="0" i="0" u="none" strike="noStrike" dirty="0">
                <a:solidFill>
                  <a:srgbClr val="000000"/>
                </a:solidFill>
                <a:effectLst/>
                <a:latin typeface="Calibri" panose="020F0502020204030204" pitchFamily="34" charset="0"/>
              </a:rPr>
              <a:t>, NB, SVM, Logistic Regression, </a:t>
            </a:r>
            <a:r>
              <a:rPr lang="en-SG" sz="3600" b="0" i="0" u="none" strike="noStrike" dirty="0" err="1">
                <a:solidFill>
                  <a:srgbClr val="000000"/>
                </a:solidFill>
                <a:effectLst/>
                <a:latin typeface="Calibri" panose="020F0502020204030204" pitchFamily="34" charset="0"/>
              </a:rPr>
              <a:t>MultiLayer</a:t>
            </a:r>
            <a:r>
              <a:rPr lang="en-SG" sz="3600" b="0" i="0" u="none" strike="noStrike" dirty="0">
                <a:solidFill>
                  <a:srgbClr val="000000"/>
                </a:solidFill>
                <a:effectLst/>
                <a:latin typeface="Calibri" panose="020F0502020204030204" pitchFamily="34" charset="0"/>
              </a:rPr>
              <a:t> Perceptron (</a:t>
            </a:r>
            <a:r>
              <a:rPr lang="en-SG" sz="3600" b="0" i="0" u="none" strike="noStrike" dirty="0" err="1">
                <a:solidFill>
                  <a:srgbClr val="000000"/>
                </a:solidFill>
                <a:effectLst/>
                <a:latin typeface="Calibri" panose="020F0502020204030204" pitchFamily="34" charset="0"/>
              </a:rPr>
              <a:t>i.e</a:t>
            </a:r>
            <a:r>
              <a:rPr lang="en-SG" sz="3600" b="0" i="0" u="none" strike="noStrike" dirty="0">
                <a:solidFill>
                  <a:srgbClr val="000000"/>
                </a:solidFill>
                <a:effectLst/>
                <a:latin typeface="Calibri" panose="020F0502020204030204" pitchFamily="34" charset="0"/>
              </a:rPr>
              <a:t> FFNN). (2p)</a:t>
            </a:r>
            <a:br>
              <a:rPr lang="en-SG" b="0" dirty="0">
                <a:effectLst/>
              </a:rPr>
            </a:br>
            <a:endParaRPr lang="en-US" dirty="0"/>
          </a:p>
        </p:txBody>
      </p:sp>
      <p:sp>
        <p:nvSpPr>
          <p:cNvPr id="3" name="Content Placeholder 2">
            <a:extLst>
              <a:ext uri="{FF2B5EF4-FFF2-40B4-BE49-F238E27FC236}">
                <a16:creationId xmlns:a16="http://schemas.microsoft.com/office/drawing/2014/main" id="{182F353C-443A-4319-9535-E3DF3358DC0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Naïve Bayes:</a:t>
            </a:r>
            <a:r>
              <a:rPr lang="en-SG" b="0" i="0" dirty="0">
                <a:effectLst/>
                <a:latin typeface="urw-din"/>
              </a:rPr>
              <a:t>Naive Bayes classifiers are a collection of classification algorithms based on </a:t>
            </a:r>
            <a:r>
              <a:rPr lang="en-SG" b="1" i="0" dirty="0">
                <a:effectLst/>
                <a:latin typeface="urw-din"/>
              </a:rPr>
              <a:t>Bayes’ Theorem</a:t>
            </a:r>
            <a:r>
              <a:rPr lang="en-SG" b="0" i="0" dirty="0">
                <a:effectLst/>
                <a:latin typeface="urw-din"/>
              </a:rPr>
              <a:t>. It is not a single algorithm but a family of algorithms where all of them share a common principle, i.e. every pair of features being classified is independent of each other.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5D7460-06BB-42F2-A09E-D2839280C062}"/>
              </a:ext>
            </a:extLst>
          </p:cNvPr>
          <p:cNvPicPr>
            <a:picLocks noChangeAspect="1"/>
          </p:cNvPicPr>
          <p:nvPr/>
        </p:nvPicPr>
        <p:blipFill>
          <a:blip r:embed="rId2"/>
          <a:stretch>
            <a:fillRect/>
          </a:stretch>
        </p:blipFill>
        <p:spPr>
          <a:xfrm>
            <a:off x="4648153" y="3319942"/>
            <a:ext cx="4439270" cy="3017589"/>
          </a:xfrm>
          <a:prstGeom prst="rect">
            <a:avLst/>
          </a:prstGeom>
        </p:spPr>
      </p:pic>
    </p:spTree>
    <p:extLst>
      <p:ext uri="{BB962C8B-B14F-4D97-AF65-F5344CB8AC3E}">
        <p14:creationId xmlns:p14="http://schemas.microsoft.com/office/powerpoint/2010/main" val="412184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379B-E0E0-498A-8F55-B0DE952A82F7}"/>
              </a:ext>
            </a:extLst>
          </p:cNvPr>
          <p:cNvSpPr>
            <a:spLocks noGrp="1"/>
          </p:cNvSpPr>
          <p:nvPr>
            <p:ph type="title"/>
          </p:nvPr>
        </p:nvSpPr>
        <p:spPr>
          <a:xfrm>
            <a:off x="2592925" y="624109"/>
            <a:ext cx="9025827" cy="2446261"/>
          </a:xfrm>
        </p:spPr>
        <p:txBody>
          <a:bodyPr>
            <a:normAutofit/>
          </a:bodyPr>
          <a:lstStyle/>
          <a:p>
            <a:r>
              <a:rPr lang="en-US" sz="2400" dirty="0"/>
              <a:t>SVM: </a:t>
            </a:r>
            <a:r>
              <a:rPr lang="en-SG" sz="2400" dirty="0"/>
              <a:t>The objecti</a:t>
            </a:r>
            <a:r>
              <a:rPr lang="en-SG" sz="2400" dirty="0">
                <a:effectLst/>
              </a:rPr>
              <a:t>v</a:t>
            </a:r>
            <a:r>
              <a:rPr lang="en-SG" sz="2400" dirty="0"/>
              <a:t>e of the support vector machine algorithm is to find a hyperplane in an N-dimensional space(N — the number of features) that distinctly classifies the data points.</a:t>
            </a:r>
            <a:endParaRPr lang="en-US" sz="2400" dirty="0"/>
          </a:p>
        </p:txBody>
      </p:sp>
      <p:pic>
        <p:nvPicPr>
          <p:cNvPr id="7" name="Picture 6">
            <a:extLst>
              <a:ext uri="{FF2B5EF4-FFF2-40B4-BE49-F238E27FC236}">
                <a16:creationId xmlns:a16="http://schemas.microsoft.com/office/drawing/2014/main" id="{32AA789E-9717-4523-8825-71DFB137068B}"/>
              </a:ext>
            </a:extLst>
          </p:cNvPr>
          <p:cNvPicPr>
            <a:picLocks noChangeAspect="1"/>
          </p:cNvPicPr>
          <p:nvPr/>
        </p:nvPicPr>
        <p:blipFill>
          <a:blip r:embed="rId2"/>
          <a:stretch>
            <a:fillRect/>
          </a:stretch>
        </p:blipFill>
        <p:spPr>
          <a:xfrm>
            <a:off x="3509648" y="2133600"/>
            <a:ext cx="7192379" cy="4115374"/>
          </a:xfrm>
          <a:prstGeom prst="rect">
            <a:avLst/>
          </a:prstGeom>
        </p:spPr>
      </p:pic>
    </p:spTree>
    <p:extLst>
      <p:ext uri="{BB962C8B-B14F-4D97-AF65-F5344CB8AC3E}">
        <p14:creationId xmlns:p14="http://schemas.microsoft.com/office/powerpoint/2010/main" val="67156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E153-C7EE-4434-A28F-6A7FA1D14E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85E4E7-2064-4D10-AE68-20B809D5B7DF}"/>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6CCB6122-267A-4E46-BE88-A43D094DE59E}"/>
              </a:ext>
            </a:extLst>
          </p:cNvPr>
          <p:cNvPicPr>
            <a:picLocks noChangeAspect="1"/>
          </p:cNvPicPr>
          <p:nvPr/>
        </p:nvPicPr>
        <p:blipFill>
          <a:blip r:embed="rId2"/>
          <a:stretch>
            <a:fillRect/>
          </a:stretch>
        </p:blipFill>
        <p:spPr>
          <a:xfrm>
            <a:off x="3636274" y="624110"/>
            <a:ext cx="5826507" cy="5287112"/>
          </a:xfrm>
          <a:prstGeom prst="rect">
            <a:avLst/>
          </a:prstGeom>
        </p:spPr>
      </p:pic>
    </p:spTree>
    <p:extLst>
      <p:ext uri="{BB962C8B-B14F-4D97-AF65-F5344CB8AC3E}">
        <p14:creationId xmlns:p14="http://schemas.microsoft.com/office/powerpoint/2010/main" val="350705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DCAA-344C-47D4-990E-1E8CD12BC454}"/>
              </a:ext>
            </a:extLst>
          </p:cNvPr>
          <p:cNvSpPr>
            <a:spLocks noGrp="1"/>
          </p:cNvSpPr>
          <p:nvPr>
            <p:ph type="title"/>
          </p:nvPr>
        </p:nvSpPr>
        <p:spPr/>
        <p:txBody>
          <a:bodyPr>
            <a:noAutofit/>
          </a:bodyPr>
          <a:lstStyle/>
          <a:p>
            <a:pPr algn="l"/>
            <a:r>
              <a:rPr lang="en-US" sz="2000" dirty="0">
                <a:latin typeface="Times New Roman" panose="02020603050405020304" pitchFamily="18" charset="0"/>
                <a:cs typeface="Times New Roman" panose="02020603050405020304" pitchFamily="18" charset="0"/>
              </a:rPr>
              <a:t>Linear regression: </a:t>
            </a:r>
            <a:r>
              <a:rPr lang="en-SG" sz="2000" i="0" dirty="0">
                <a:solidFill>
                  <a:srgbClr val="000000"/>
                </a:solidFill>
                <a:effectLst/>
                <a:latin typeface="Times New Roman" panose="02020603050405020304" pitchFamily="18" charset="0"/>
                <a:cs typeface="Times New Roman" panose="02020603050405020304" pitchFamily="18" charset="0"/>
              </a:rPr>
              <a:t>Linear regression uses the relationship between the data-points to draw a straight line through all them.</a:t>
            </a:r>
            <a:br>
              <a:rPr lang="en-SG" sz="2000" i="0" dirty="0">
                <a:solidFill>
                  <a:srgbClr val="000000"/>
                </a:solidFill>
                <a:effectLst/>
                <a:latin typeface="Times New Roman" panose="02020603050405020304" pitchFamily="18" charset="0"/>
                <a:cs typeface="Times New Roman" panose="02020603050405020304" pitchFamily="18" charset="0"/>
              </a:rPr>
            </a:br>
            <a:r>
              <a:rPr lang="en-SG" sz="2000" i="0" dirty="0">
                <a:solidFill>
                  <a:srgbClr val="000000"/>
                </a:solidFill>
                <a:effectLst/>
                <a:latin typeface="Times New Roman" panose="02020603050405020304" pitchFamily="18" charset="0"/>
                <a:cs typeface="Times New Roman" panose="02020603050405020304" pitchFamily="18" charset="0"/>
              </a:rPr>
              <a:t>This line can be used to predict future values.</a:t>
            </a:r>
            <a:br>
              <a:rPr lang="en-SG" sz="2000" i="0" dirty="0">
                <a:solidFill>
                  <a:srgbClr val="000000"/>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99BF74-B257-458D-BA9A-6F019D51F52F}"/>
              </a:ext>
            </a:extLst>
          </p:cNvPr>
          <p:cNvPicPr>
            <a:picLocks noGrp="1" noChangeAspect="1"/>
          </p:cNvPicPr>
          <p:nvPr>
            <p:ph idx="1"/>
          </p:nvPr>
        </p:nvPicPr>
        <p:blipFill>
          <a:blip r:embed="rId2"/>
          <a:stretch>
            <a:fillRect/>
          </a:stretch>
        </p:blipFill>
        <p:spPr>
          <a:xfrm>
            <a:off x="4530794" y="2133600"/>
            <a:ext cx="5032238" cy="3778250"/>
          </a:xfrm>
          <a:prstGeom prst="rect">
            <a:avLst/>
          </a:prstGeom>
        </p:spPr>
      </p:pic>
    </p:spTree>
    <p:extLst>
      <p:ext uri="{BB962C8B-B14F-4D97-AF65-F5344CB8AC3E}">
        <p14:creationId xmlns:p14="http://schemas.microsoft.com/office/powerpoint/2010/main" val="23464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029F87-9B0A-4485-A208-4339795C5B86}"/>
              </a:ext>
            </a:extLst>
          </p:cNvPr>
          <p:cNvPicPr>
            <a:picLocks noChangeAspect="1"/>
          </p:cNvPicPr>
          <p:nvPr/>
        </p:nvPicPr>
        <p:blipFill>
          <a:blip r:embed="rId2"/>
          <a:stretch>
            <a:fillRect/>
          </a:stretch>
        </p:blipFill>
        <p:spPr>
          <a:xfrm>
            <a:off x="3242864" y="956345"/>
            <a:ext cx="5706271" cy="4538443"/>
          </a:xfrm>
          <a:prstGeom prst="rect">
            <a:avLst/>
          </a:prstGeom>
        </p:spPr>
      </p:pic>
    </p:spTree>
    <p:extLst>
      <p:ext uri="{BB962C8B-B14F-4D97-AF65-F5344CB8AC3E}">
        <p14:creationId xmlns:p14="http://schemas.microsoft.com/office/powerpoint/2010/main" val="305416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D089-8967-4C78-8F5A-D5C9180325AD}"/>
              </a:ext>
            </a:extLst>
          </p:cNvPr>
          <p:cNvSpPr>
            <a:spLocks noGrp="1"/>
          </p:cNvSpPr>
          <p:nvPr>
            <p:ph type="title"/>
          </p:nvPr>
        </p:nvSpPr>
        <p:spPr/>
        <p:txBody>
          <a:bodyPr>
            <a:noAutofit/>
          </a:bodyPr>
          <a:lstStyle/>
          <a:p>
            <a:pPr algn="l"/>
            <a:r>
              <a:rPr lang="en-US" sz="2000" dirty="0">
                <a:latin typeface="Times New Roman" panose="02020603050405020304" pitchFamily="18" charset="0"/>
                <a:cs typeface="Times New Roman" panose="02020603050405020304" pitchFamily="18" charset="0"/>
              </a:rPr>
              <a:t>KNN:</a:t>
            </a:r>
            <a:r>
              <a:rPr lang="en-SG" sz="2000" b="0" i="0" dirty="0">
                <a:solidFill>
                  <a:srgbClr val="292929"/>
                </a:solidFill>
                <a:effectLst/>
                <a:latin typeface="Times New Roman" panose="02020603050405020304" pitchFamily="18" charset="0"/>
                <a:cs typeface="Times New Roman" panose="02020603050405020304" pitchFamily="18" charset="0"/>
              </a:rPr>
              <a:t>K-Nearest </a:t>
            </a:r>
            <a:r>
              <a:rPr lang="en-SG" sz="2000" b="0" i="0" dirty="0" err="1">
                <a:solidFill>
                  <a:srgbClr val="292929"/>
                </a:solidFill>
                <a:effectLst/>
                <a:latin typeface="Times New Roman" panose="02020603050405020304" pitchFamily="18" charset="0"/>
                <a:cs typeface="Times New Roman" panose="02020603050405020304" pitchFamily="18" charset="0"/>
              </a:rPr>
              <a:t>Neighbors</a:t>
            </a:r>
            <a:br>
              <a:rPr lang="en-SG" sz="2000" b="0" i="0" dirty="0">
                <a:solidFill>
                  <a:srgbClr val="292929"/>
                </a:solidFill>
                <a:effectLst/>
                <a:latin typeface="Times New Roman" panose="02020603050405020304" pitchFamily="18" charset="0"/>
                <a:cs typeface="Times New Roman" panose="02020603050405020304" pitchFamily="18" charset="0"/>
              </a:rPr>
            </a:br>
            <a:r>
              <a:rPr lang="en-SG" sz="2000" b="0" i="0" dirty="0">
                <a:solidFill>
                  <a:srgbClr val="292929"/>
                </a:solidFill>
                <a:effectLst/>
                <a:latin typeface="Times New Roman" panose="02020603050405020304" pitchFamily="18" charset="0"/>
                <a:cs typeface="Times New Roman" panose="02020603050405020304" pitchFamily="18" charset="0"/>
              </a:rPr>
              <a:t>The KNN algorithm assumes that similar things exist in close proximity. In other words, similar things are near to each other.</a:t>
            </a:r>
            <a:br>
              <a:rPr lang="en-SG" sz="2000" b="0" i="0" dirty="0">
                <a:solidFill>
                  <a:srgbClr val="292929"/>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C1BECD-7941-4786-8DD2-8E8300F7333A}"/>
              </a:ext>
            </a:extLst>
          </p:cNvPr>
          <p:cNvPicPr>
            <a:picLocks noGrp="1" noChangeAspect="1"/>
          </p:cNvPicPr>
          <p:nvPr>
            <p:ph idx="1"/>
          </p:nvPr>
        </p:nvPicPr>
        <p:blipFill>
          <a:blip r:embed="rId2"/>
          <a:stretch>
            <a:fillRect/>
          </a:stretch>
        </p:blipFill>
        <p:spPr>
          <a:xfrm>
            <a:off x="6673451" y="2133599"/>
            <a:ext cx="4270300" cy="3778250"/>
          </a:xfrm>
          <a:prstGeom prst="rect">
            <a:avLst/>
          </a:prstGeom>
        </p:spPr>
      </p:pic>
      <p:pic>
        <p:nvPicPr>
          <p:cNvPr id="5" name="Picture 4">
            <a:extLst>
              <a:ext uri="{FF2B5EF4-FFF2-40B4-BE49-F238E27FC236}">
                <a16:creationId xmlns:a16="http://schemas.microsoft.com/office/drawing/2014/main" id="{6A83101F-F764-48A5-8257-E47D1AC974D9}"/>
              </a:ext>
            </a:extLst>
          </p:cNvPr>
          <p:cNvPicPr>
            <a:picLocks noChangeAspect="1"/>
          </p:cNvPicPr>
          <p:nvPr/>
        </p:nvPicPr>
        <p:blipFill>
          <a:blip r:embed="rId3"/>
          <a:stretch>
            <a:fillRect/>
          </a:stretch>
        </p:blipFill>
        <p:spPr>
          <a:xfrm>
            <a:off x="2592925" y="1678751"/>
            <a:ext cx="3403129" cy="4872505"/>
          </a:xfrm>
          <a:prstGeom prst="rect">
            <a:avLst/>
          </a:prstGeom>
        </p:spPr>
      </p:pic>
    </p:spTree>
    <p:extLst>
      <p:ext uri="{BB962C8B-B14F-4D97-AF65-F5344CB8AC3E}">
        <p14:creationId xmlns:p14="http://schemas.microsoft.com/office/powerpoint/2010/main" val="31670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0AA-D057-483B-8612-813BBBEA3452}"/>
              </a:ext>
            </a:extLst>
          </p:cNvPr>
          <p:cNvSpPr>
            <a:spLocks noGrp="1"/>
          </p:cNvSpPr>
          <p:nvPr>
            <p:ph type="title"/>
          </p:nvPr>
        </p:nvSpPr>
        <p:spPr/>
        <p:txBody>
          <a:bodyPr/>
          <a:lstStyle/>
          <a:p>
            <a:r>
              <a:rPr lang="en-SG" sz="3600" b="0" i="0" u="none" strike="noStrike" dirty="0">
                <a:solidFill>
                  <a:srgbClr val="000000"/>
                </a:solidFill>
                <a:effectLst/>
                <a:latin typeface="Calibri" panose="020F0502020204030204" pitchFamily="34" charset="0"/>
              </a:rPr>
              <a:t>5) Using early stopping for training process, using validation dataset. (1p)</a:t>
            </a:r>
            <a:endParaRPr lang="en-US" dirty="0"/>
          </a:p>
        </p:txBody>
      </p:sp>
      <p:sp>
        <p:nvSpPr>
          <p:cNvPr id="3" name="Content Placeholder 2">
            <a:extLst>
              <a:ext uri="{FF2B5EF4-FFF2-40B4-BE49-F238E27FC236}">
                <a16:creationId xmlns:a16="http://schemas.microsoft.com/office/drawing/2014/main" id="{C79B13EA-FDCE-4F48-A5D0-4BC526115F6F}"/>
              </a:ext>
            </a:extLst>
          </p:cNvPr>
          <p:cNvSpPr>
            <a:spLocks noGrp="1"/>
          </p:cNvSpPr>
          <p:nvPr>
            <p:ph idx="1"/>
          </p:nvPr>
        </p:nvSpPr>
        <p:spPr/>
        <p:txBody>
          <a:bodyPr/>
          <a:lstStyle/>
          <a:p>
            <a:r>
              <a:rPr lang="en-SG" b="0" i="0" dirty="0">
                <a:solidFill>
                  <a:srgbClr val="555555"/>
                </a:solidFill>
                <a:effectLst/>
                <a:latin typeface="Helvetica Neue"/>
              </a:rPr>
              <a:t> Early stopping is a method that allows you to specify an arbitrary large number of training epochs and stop training once the model performance stops improving on a hold out validation dataset.</a:t>
            </a:r>
            <a:endParaRPr lang="en-US" dirty="0"/>
          </a:p>
        </p:txBody>
      </p:sp>
      <p:pic>
        <p:nvPicPr>
          <p:cNvPr id="4" name="Picture 3">
            <a:extLst>
              <a:ext uri="{FF2B5EF4-FFF2-40B4-BE49-F238E27FC236}">
                <a16:creationId xmlns:a16="http://schemas.microsoft.com/office/drawing/2014/main" id="{2C96AE96-8030-4330-9763-F131F0A7BA45}"/>
              </a:ext>
            </a:extLst>
          </p:cNvPr>
          <p:cNvPicPr>
            <a:picLocks noChangeAspect="1"/>
          </p:cNvPicPr>
          <p:nvPr/>
        </p:nvPicPr>
        <p:blipFill>
          <a:blip r:embed="rId2"/>
          <a:stretch>
            <a:fillRect/>
          </a:stretch>
        </p:blipFill>
        <p:spPr>
          <a:xfrm>
            <a:off x="2159905" y="3151763"/>
            <a:ext cx="9774014" cy="3238952"/>
          </a:xfrm>
          <a:prstGeom prst="rect">
            <a:avLst/>
          </a:prstGeom>
        </p:spPr>
      </p:pic>
    </p:spTree>
    <p:extLst>
      <p:ext uri="{BB962C8B-B14F-4D97-AF65-F5344CB8AC3E}">
        <p14:creationId xmlns:p14="http://schemas.microsoft.com/office/powerpoint/2010/main" val="50424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BAEF-E401-49E7-A54C-BA3CD0F886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40AE1E-9C42-44F6-8BB7-C6F02CCEFD2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24ADF53-F432-4414-8BF4-7483D611C754}"/>
              </a:ext>
            </a:extLst>
          </p:cNvPr>
          <p:cNvPicPr>
            <a:picLocks noChangeAspect="1"/>
          </p:cNvPicPr>
          <p:nvPr/>
        </p:nvPicPr>
        <p:blipFill>
          <a:blip r:embed="rId2"/>
          <a:stretch>
            <a:fillRect/>
          </a:stretch>
        </p:blipFill>
        <p:spPr>
          <a:xfrm>
            <a:off x="2978091" y="1124126"/>
            <a:ext cx="8321879" cy="4689446"/>
          </a:xfrm>
          <a:prstGeom prst="rect">
            <a:avLst/>
          </a:prstGeom>
        </p:spPr>
      </p:pic>
    </p:spTree>
    <p:extLst>
      <p:ext uri="{BB962C8B-B14F-4D97-AF65-F5344CB8AC3E}">
        <p14:creationId xmlns:p14="http://schemas.microsoft.com/office/powerpoint/2010/main" val="301094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E4A0-D3E9-4B37-8430-E03817EA72F2}"/>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6) </a:t>
            </a:r>
            <a:r>
              <a:rPr lang="en-SG" sz="3600" b="0" i="0" u="none" strike="noStrike" dirty="0" err="1">
                <a:solidFill>
                  <a:srgbClr val="000000"/>
                </a:solidFill>
                <a:effectLst/>
                <a:latin typeface="Calibri" panose="020F0502020204030204" pitchFamily="34" charset="0"/>
              </a:rPr>
              <a:t>MultiLayer</a:t>
            </a:r>
            <a:r>
              <a:rPr lang="en-SG" sz="3600" b="0" i="0" u="none" strike="noStrike" dirty="0">
                <a:solidFill>
                  <a:srgbClr val="000000"/>
                </a:solidFill>
                <a:effectLst/>
                <a:latin typeface="Calibri" panose="020F0502020204030204" pitchFamily="34" charset="0"/>
              </a:rPr>
              <a:t> Perceptron and Train the model using parameters: batch size and epoch number. (1p)</a:t>
            </a:r>
            <a:br>
              <a:rPr lang="en-SG" b="0" dirty="0">
                <a:effectLst/>
              </a:rPr>
            </a:br>
            <a:endParaRPr lang="en-US" dirty="0"/>
          </a:p>
        </p:txBody>
      </p:sp>
      <p:sp>
        <p:nvSpPr>
          <p:cNvPr id="3" name="Content Placeholder 2">
            <a:extLst>
              <a:ext uri="{FF2B5EF4-FFF2-40B4-BE49-F238E27FC236}">
                <a16:creationId xmlns:a16="http://schemas.microsoft.com/office/drawing/2014/main" id="{291E62A8-2322-4879-8B9E-344A8A03EFAF}"/>
              </a:ext>
            </a:extLst>
          </p:cNvPr>
          <p:cNvSpPr>
            <a:spLocks noGrp="1"/>
          </p:cNvSpPr>
          <p:nvPr>
            <p:ph idx="1"/>
          </p:nvPr>
        </p:nvSpPr>
        <p:spPr/>
        <p:txBody>
          <a:bodyPr/>
          <a:lstStyle/>
          <a:p>
            <a:r>
              <a:rPr lang="en-SG" b="0" i="0" dirty="0">
                <a:solidFill>
                  <a:srgbClr val="555555"/>
                </a:solidFill>
                <a:effectLst/>
                <a:latin typeface="Helvetica Neue"/>
              </a:rPr>
              <a:t>The batch size is a hyperparameter that defines the number of samples to work through before updating the internal model parameters</a:t>
            </a:r>
          </a:p>
          <a:p>
            <a:pPr algn="l" fontAlgn="base">
              <a:buFont typeface="Arial" panose="020B0604020202020204" pitchFamily="34" charset="0"/>
              <a:buChar char="•"/>
            </a:pPr>
            <a:r>
              <a:rPr lang="en-SG" b="1" i="0" dirty="0">
                <a:solidFill>
                  <a:srgbClr val="555555"/>
                </a:solidFill>
                <a:effectLst/>
                <a:latin typeface="Helvetica Neue"/>
              </a:rPr>
              <a:t>Batch Gradient Descent</a:t>
            </a:r>
            <a:r>
              <a:rPr lang="en-SG" b="0" i="0" dirty="0">
                <a:solidFill>
                  <a:srgbClr val="555555"/>
                </a:solidFill>
                <a:effectLst/>
                <a:latin typeface="Helvetica Neue"/>
              </a:rPr>
              <a:t>. Batch Size = Size of Training Set</a:t>
            </a:r>
          </a:p>
          <a:p>
            <a:pPr algn="l" fontAlgn="base">
              <a:buFont typeface="Arial" panose="020B0604020202020204" pitchFamily="34" charset="0"/>
              <a:buChar char="•"/>
            </a:pPr>
            <a:r>
              <a:rPr lang="en-SG" b="1" i="0" dirty="0">
                <a:solidFill>
                  <a:srgbClr val="555555"/>
                </a:solidFill>
                <a:effectLst/>
                <a:latin typeface="Helvetica Neue"/>
              </a:rPr>
              <a:t>Stochastic Gradient Descent</a:t>
            </a:r>
            <a:r>
              <a:rPr lang="en-SG" b="0" i="0" dirty="0">
                <a:solidFill>
                  <a:srgbClr val="555555"/>
                </a:solidFill>
                <a:effectLst/>
                <a:latin typeface="Helvetica Neue"/>
              </a:rPr>
              <a:t>. Batch Size = 1</a:t>
            </a:r>
          </a:p>
          <a:p>
            <a:pPr algn="l" fontAlgn="base">
              <a:buFont typeface="Arial" panose="020B0604020202020204" pitchFamily="34" charset="0"/>
              <a:buChar char="•"/>
            </a:pPr>
            <a:r>
              <a:rPr lang="en-SG" b="1" i="0" dirty="0">
                <a:solidFill>
                  <a:srgbClr val="555555"/>
                </a:solidFill>
                <a:effectLst/>
                <a:latin typeface="Helvetica Neue"/>
              </a:rPr>
              <a:t>Mini-Batch Gradient Descent</a:t>
            </a:r>
            <a:r>
              <a:rPr lang="en-SG" b="0" i="0" dirty="0">
                <a:solidFill>
                  <a:srgbClr val="555555"/>
                </a:solidFill>
                <a:effectLst/>
                <a:latin typeface="Helvetica Neue"/>
              </a:rPr>
              <a:t>. 1 &lt; Batch Size &lt; Size of Training Set</a:t>
            </a:r>
          </a:p>
          <a:p>
            <a:endParaRPr lang="en-US" dirty="0"/>
          </a:p>
        </p:txBody>
      </p:sp>
    </p:spTree>
    <p:extLst>
      <p:ext uri="{BB962C8B-B14F-4D97-AF65-F5344CB8AC3E}">
        <p14:creationId xmlns:p14="http://schemas.microsoft.com/office/powerpoint/2010/main" val="246348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DAF6-558C-426F-95CD-2074FDDB046E}"/>
              </a:ext>
            </a:extLst>
          </p:cNvPr>
          <p:cNvSpPr>
            <a:spLocks noGrp="1"/>
          </p:cNvSpPr>
          <p:nvPr>
            <p:ph type="title"/>
          </p:nvPr>
        </p:nvSpPr>
        <p:spPr/>
        <p:txBody>
          <a:bodyPr>
            <a:normAutofit/>
          </a:bodyPr>
          <a:lstStyle/>
          <a:p>
            <a:r>
              <a:rPr lang="en-SG" sz="3200" b="0" i="0" u="none" strike="noStrike" dirty="0">
                <a:solidFill>
                  <a:srgbClr val="000000"/>
                </a:solidFill>
                <a:effectLst/>
                <a:latin typeface="Times New Roman" panose="02020603050405020304" pitchFamily="18" charset="0"/>
                <a:cs typeface="Times New Roman" panose="02020603050405020304" pitchFamily="18" charset="0"/>
              </a:rPr>
              <a:t>Present machine learning issues by building machine learning models for classification problems.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FA48FB-A5B9-4BF1-BB07-6EC318E48AD5}"/>
              </a:ext>
            </a:extLst>
          </p:cNvPr>
          <p:cNvSpPr>
            <a:spLocks noGrp="1"/>
          </p:cNvSpPr>
          <p:nvPr>
            <p:ph idx="1"/>
          </p:nvPr>
        </p:nvSpPr>
        <p:spPr/>
        <p:txBody>
          <a:bodyPr>
            <a:normAutofit/>
          </a:bodyPr>
          <a:lstStyle/>
          <a:p>
            <a:r>
              <a:rPr lang="en-SG" sz="1800" b="0" i="0" u="none" strike="noStrike" dirty="0">
                <a:solidFill>
                  <a:srgbClr val="000000"/>
                </a:solidFill>
                <a:effectLst/>
                <a:latin typeface="Calibri" panose="020F0502020204030204" pitchFamily="34" charset="0"/>
              </a:rPr>
              <a:t>1) Standardize data: using a dataset of numeric and categorical (nominal) types(1p)</a:t>
            </a:r>
          </a:p>
          <a:p>
            <a:pPr rtl="0">
              <a:spcBef>
                <a:spcPts val="0"/>
              </a:spcBef>
              <a:spcAft>
                <a:spcPts val="0"/>
              </a:spcAft>
            </a:pPr>
            <a:r>
              <a:rPr lang="en-SG" sz="1800" b="0" i="0" u="none" strike="noStrike" dirty="0">
                <a:solidFill>
                  <a:srgbClr val="000000"/>
                </a:solidFill>
                <a:effectLst/>
                <a:latin typeface="Calibri" panose="020F0502020204030204" pitchFamily="34" charset="0"/>
              </a:rPr>
              <a:t>2) Processing with unbalanced data, it means there is unequal/or bias distribution of classes in the dataset.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3) Draw a chart showing statistical information of the dataset: quantity by labels (classes).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4) Solving the problem by using classification models: </a:t>
            </a:r>
            <a:r>
              <a:rPr lang="en-SG" sz="1800" b="0" i="0" u="none" strike="noStrike" dirty="0" err="1">
                <a:solidFill>
                  <a:srgbClr val="000000"/>
                </a:solidFill>
                <a:effectLst/>
                <a:latin typeface="Calibri" panose="020F0502020204030204" pitchFamily="34" charset="0"/>
              </a:rPr>
              <a:t>kNN</a:t>
            </a:r>
            <a:r>
              <a:rPr lang="en-SG" sz="1800" b="0" i="0" u="none" strike="noStrike" dirty="0">
                <a:solidFill>
                  <a:srgbClr val="000000"/>
                </a:solidFill>
                <a:effectLst/>
                <a:latin typeface="Calibri" panose="020F0502020204030204" pitchFamily="34" charset="0"/>
              </a:rPr>
              <a:t>, NB, SVM, Logistic Regression, </a:t>
            </a:r>
            <a:r>
              <a:rPr lang="en-SG" sz="1800" b="0" i="0" u="none" strike="noStrike" dirty="0" err="1">
                <a:solidFill>
                  <a:srgbClr val="000000"/>
                </a:solidFill>
                <a:effectLst/>
                <a:latin typeface="Calibri" panose="020F0502020204030204" pitchFamily="34" charset="0"/>
              </a:rPr>
              <a:t>MultiLayer</a:t>
            </a:r>
            <a:r>
              <a:rPr lang="en-SG" sz="1800" b="0" i="0" u="none" strike="noStrike" dirty="0">
                <a:solidFill>
                  <a:srgbClr val="000000"/>
                </a:solidFill>
                <a:effectLst/>
                <a:latin typeface="Calibri" panose="020F0502020204030204" pitchFamily="34" charset="0"/>
              </a:rPr>
              <a:t> Perceptron (</a:t>
            </a:r>
            <a:r>
              <a:rPr lang="en-SG" sz="1800" b="0" i="0" u="none" strike="noStrike" dirty="0" err="1">
                <a:solidFill>
                  <a:srgbClr val="000000"/>
                </a:solidFill>
                <a:effectLst/>
                <a:latin typeface="Calibri" panose="020F0502020204030204" pitchFamily="34" charset="0"/>
              </a:rPr>
              <a:t>i.e</a:t>
            </a:r>
            <a:r>
              <a:rPr lang="en-SG" sz="1800" b="0" i="0" u="none" strike="noStrike" dirty="0">
                <a:solidFill>
                  <a:srgbClr val="000000"/>
                </a:solidFill>
                <a:effectLst/>
                <a:latin typeface="Calibri" panose="020F0502020204030204" pitchFamily="34" charset="0"/>
              </a:rPr>
              <a:t> FFNN). (2p)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5) Using early stopping for training process, using validation dataset.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6) Train the model using parameters: batch size and epoch number.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7) Display model evaluation results with different measures.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8) Present the </a:t>
            </a:r>
            <a:r>
              <a:rPr lang="en-SG" sz="1800" b="0" i="0" u="none" strike="noStrike" dirty="0" err="1">
                <a:solidFill>
                  <a:srgbClr val="000000"/>
                </a:solidFill>
                <a:effectLst/>
                <a:latin typeface="Calibri" panose="020F0502020204030204" pitchFamily="34" charset="0"/>
              </a:rPr>
              <a:t>overfiting</a:t>
            </a:r>
            <a:r>
              <a:rPr lang="en-SG" sz="1800" b="0" i="0" u="none" strike="noStrike" dirty="0">
                <a:solidFill>
                  <a:srgbClr val="000000"/>
                </a:solidFill>
                <a:effectLst/>
                <a:latin typeface="Calibri" panose="020F0502020204030204" pitchFamily="34" charset="0"/>
              </a:rPr>
              <a:t> issue and illustrate this issue through examples. (1p)</a:t>
            </a:r>
            <a:endParaRPr lang="en-SG" b="0" dirty="0">
              <a:effectLst/>
            </a:endParaRPr>
          </a:p>
          <a:p>
            <a:pPr rtl="0">
              <a:spcBef>
                <a:spcPts val="0"/>
              </a:spcBef>
              <a:spcAft>
                <a:spcPts val="0"/>
              </a:spcAft>
            </a:pPr>
            <a:r>
              <a:rPr lang="en-SG" sz="1800" b="0" i="0" u="none" strike="noStrike" dirty="0">
                <a:solidFill>
                  <a:srgbClr val="000000"/>
                </a:solidFill>
                <a:effectLst/>
                <a:latin typeface="Calibri" panose="020F0502020204030204" pitchFamily="34" charset="0"/>
              </a:rPr>
              <a:t>9) Presenting (by a program) an example of using Convolution Neural Network or Long Short Term Memory (2p)</a:t>
            </a:r>
            <a:endParaRPr lang="en-SG" b="0" dirty="0">
              <a:effectLst/>
            </a:endParaRPr>
          </a:p>
          <a:p>
            <a:pPr marL="0" indent="0">
              <a:buNone/>
            </a:pPr>
            <a:endParaRPr lang="en-US" dirty="0"/>
          </a:p>
        </p:txBody>
      </p:sp>
    </p:spTree>
    <p:extLst>
      <p:ext uri="{BB962C8B-B14F-4D97-AF65-F5344CB8AC3E}">
        <p14:creationId xmlns:p14="http://schemas.microsoft.com/office/powerpoint/2010/main" val="274120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DEC3-220F-473B-AA64-40D4EB8632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64D68F-8865-47C2-9D49-44B67D20AF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6A637A7-4F84-47F1-B067-ADA1CB400E89}"/>
              </a:ext>
            </a:extLst>
          </p:cNvPr>
          <p:cNvPicPr>
            <a:picLocks noChangeAspect="1"/>
          </p:cNvPicPr>
          <p:nvPr/>
        </p:nvPicPr>
        <p:blipFill>
          <a:blip r:embed="rId2"/>
          <a:stretch>
            <a:fillRect/>
          </a:stretch>
        </p:blipFill>
        <p:spPr>
          <a:xfrm>
            <a:off x="3017274" y="1532700"/>
            <a:ext cx="8059275" cy="4334480"/>
          </a:xfrm>
          <a:prstGeom prst="rect">
            <a:avLst/>
          </a:prstGeom>
        </p:spPr>
      </p:pic>
    </p:spTree>
    <p:extLst>
      <p:ext uri="{BB962C8B-B14F-4D97-AF65-F5344CB8AC3E}">
        <p14:creationId xmlns:p14="http://schemas.microsoft.com/office/powerpoint/2010/main" val="2079139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2DC5-A315-49CD-A1A6-D50772B72E26}"/>
              </a:ext>
            </a:extLst>
          </p:cNvPr>
          <p:cNvSpPr>
            <a:spLocks noGrp="1"/>
          </p:cNvSpPr>
          <p:nvPr>
            <p:ph idx="1"/>
          </p:nvPr>
        </p:nvSpPr>
        <p:spPr/>
        <p:txBody>
          <a:bodyPr/>
          <a:lstStyle/>
          <a:p>
            <a:pPr marL="0" indent="0">
              <a:buNone/>
            </a:pPr>
            <a:endParaRPr lang="en-SG" b="0" dirty="0">
              <a:effectLst/>
            </a:endParaRPr>
          </a:p>
          <a:p>
            <a:pPr marL="0" indent="0">
              <a:buNone/>
            </a:pPr>
            <a:endParaRPr lang="en-US" dirty="0"/>
          </a:p>
        </p:txBody>
      </p:sp>
      <p:pic>
        <p:nvPicPr>
          <p:cNvPr id="4" name="Picture 3">
            <a:extLst>
              <a:ext uri="{FF2B5EF4-FFF2-40B4-BE49-F238E27FC236}">
                <a16:creationId xmlns:a16="http://schemas.microsoft.com/office/drawing/2014/main" id="{DDC3008E-EC5D-4EA3-B719-DD665A476E06}"/>
              </a:ext>
            </a:extLst>
          </p:cNvPr>
          <p:cNvPicPr>
            <a:picLocks noChangeAspect="1"/>
          </p:cNvPicPr>
          <p:nvPr/>
        </p:nvPicPr>
        <p:blipFill>
          <a:blip r:embed="rId2"/>
          <a:stretch>
            <a:fillRect/>
          </a:stretch>
        </p:blipFill>
        <p:spPr>
          <a:xfrm>
            <a:off x="2870326" y="818982"/>
            <a:ext cx="8202170" cy="800212"/>
          </a:xfrm>
          <a:prstGeom prst="rect">
            <a:avLst/>
          </a:prstGeom>
        </p:spPr>
      </p:pic>
      <p:pic>
        <p:nvPicPr>
          <p:cNvPr id="5" name="Picture 4">
            <a:extLst>
              <a:ext uri="{FF2B5EF4-FFF2-40B4-BE49-F238E27FC236}">
                <a16:creationId xmlns:a16="http://schemas.microsoft.com/office/drawing/2014/main" id="{0AD7BAF5-DC94-4378-A549-5E6C01E715CB}"/>
              </a:ext>
            </a:extLst>
          </p:cNvPr>
          <p:cNvPicPr>
            <a:picLocks noChangeAspect="1"/>
          </p:cNvPicPr>
          <p:nvPr/>
        </p:nvPicPr>
        <p:blipFill>
          <a:blip r:embed="rId3"/>
          <a:stretch>
            <a:fillRect/>
          </a:stretch>
        </p:blipFill>
        <p:spPr>
          <a:xfrm>
            <a:off x="2589212" y="2565275"/>
            <a:ext cx="8915400" cy="3608683"/>
          </a:xfrm>
          <a:prstGeom prst="rect">
            <a:avLst/>
          </a:prstGeom>
        </p:spPr>
      </p:pic>
    </p:spTree>
    <p:extLst>
      <p:ext uri="{BB962C8B-B14F-4D97-AF65-F5344CB8AC3E}">
        <p14:creationId xmlns:p14="http://schemas.microsoft.com/office/powerpoint/2010/main" val="118488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3479D2-FB6D-4DF1-9722-45D2EC26DCD3}"/>
              </a:ext>
            </a:extLst>
          </p:cNvPr>
          <p:cNvPicPr>
            <a:picLocks noChangeAspect="1"/>
          </p:cNvPicPr>
          <p:nvPr/>
        </p:nvPicPr>
        <p:blipFill>
          <a:blip r:embed="rId2"/>
          <a:stretch>
            <a:fillRect/>
          </a:stretch>
        </p:blipFill>
        <p:spPr>
          <a:xfrm>
            <a:off x="2659310" y="946778"/>
            <a:ext cx="7600426" cy="4964444"/>
          </a:xfrm>
          <a:prstGeom prst="rect">
            <a:avLst/>
          </a:prstGeom>
        </p:spPr>
      </p:pic>
    </p:spTree>
    <p:extLst>
      <p:ext uri="{BB962C8B-B14F-4D97-AF65-F5344CB8AC3E}">
        <p14:creationId xmlns:p14="http://schemas.microsoft.com/office/powerpoint/2010/main" val="388050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8) Present the </a:t>
            </a:r>
            <a:r>
              <a:rPr lang="en-SG" sz="3600" b="0" i="0" u="none" strike="noStrike" dirty="0" err="1">
                <a:solidFill>
                  <a:srgbClr val="000000"/>
                </a:solidFill>
                <a:effectLst/>
                <a:latin typeface="Calibri" panose="020F0502020204030204" pitchFamily="34" charset="0"/>
              </a:rPr>
              <a:t>overfiting</a:t>
            </a:r>
            <a:r>
              <a:rPr lang="en-SG" sz="3600" b="0" i="0" u="none" strike="noStrike" dirty="0">
                <a:solidFill>
                  <a:srgbClr val="000000"/>
                </a:solidFill>
                <a:effectLst/>
                <a:latin typeface="Calibri" panose="020F0502020204030204" pitchFamily="34" charset="0"/>
              </a:rPr>
              <a:t> issue and illustrate this issue through examples. (1p)</a:t>
            </a:r>
            <a:br>
              <a:rPr lang="en-SG" b="0" dirty="0">
                <a:effectLst/>
              </a:rPr>
            </a:b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p:txBody>
          <a:bodyPr/>
          <a:lstStyle/>
          <a:p>
            <a:r>
              <a:rPr lang="en-SG" b="0" i="0" dirty="0">
                <a:effectLst/>
                <a:latin typeface="urw-din"/>
              </a:rPr>
              <a:t>A statistical model is said to be overfitted, when we train it with a lot of data </a:t>
            </a:r>
          </a:p>
          <a:p>
            <a:r>
              <a:rPr lang="en-SG" b="0" i="0" dirty="0">
                <a:effectLst/>
                <a:latin typeface="urw-din"/>
              </a:rPr>
              <a:t>When a model gets trained with so much of data, it starts learning from the noise and inaccurate data entries in our data set. Then the model does not categorize the data correctly, because of too many details and noise. </a:t>
            </a:r>
            <a:endParaRPr lang="en-US" dirty="0"/>
          </a:p>
        </p:txBody>
      </p:sp>
    </p:spTree>
    <p:extLst>
      <p:ext uri="{BB962C8B-B14F-4D97-AF65-F5344CB8AC3E}">
        <p14:creationId xmlns:p14="http://schemas.microsoft.com/office/powerpoint/2010/main" val="185535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a:xfrm>
            <a:off x="2690093" y="690088"/>
            <a:ext cx="8814519" cy="1214912"/>
          </a:xfrm>
        </p:spPr>
        <p:txBody>
          <a:bodyPr>
            <a:normAutofit fontScale="90000"/>
          </a:bodyPr>
          <a:lstStyle/>
          <a:p>
            <a:r>
              <a:rPr lang="en-SG" b="0" dirty="0">
                <a:solidFill>
                  <a:srgbClr val="000000"/>
                </a:solidFill>
                <a:effectLst/>
                <a:latin typeface="Calibri" panose="020F0502020204030204" pitchFamily="34" charset="0"/>
              </a:rPr>
              <a:t>Example:</a:t>
            </a:r>
            <a:br>
              <a:rPr lang="en-SG" b="0" dirty="0">
                <a:solidFill>
                  <a:srgbClr val="000000"/>
                </a:solidFill>
                <a:effectLst/>
                <a:latin typeface="Calibri" panose="020F0502020204030204" pitchFamily="34" charset="0"/>
              </a:rPr>
            </a:br>
            <a:br>
              <a:rPr lang="en-SG" b="0" dirty="0">
                <a:effectLst/>
              </a:rPr>
            </a:b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a:xfrm>
            <a:off x="431196" y="3880562"/>
            <a:ext cx="3519367" cy="345750"/>
          </a:xfrm>
        </p:spPr>
        <p:txBody>
          <a:bodyPr>
            <a:normAutofit lnSpcReduction="10000"/>
          </a:bodyPr>
          <a:lstStyle/>
          <a:p>
            <a:r>
              <a:rPr lang="en-US" dirty="0" err="1"/>
              <a:t>Trainning</a:t>
            </a:r>
            <a:r>
              <a:rPr lang="en-US" dirty="0"/>
              <a:t> set</a:t>
            </a:r>
          </a:p>
        </p:txBody>
      </p:sp>
      <p:pic>
        <p:nvPicPr>
          <p:cNvPr id="7" name="Picture 6">
            <a:extLst>
              <a:ext uri="{FF2B5EF4-FFF2-40B4-BE49-F238E27FC236}">
                <a16:creationId xmlns:a16="http://schemas.microsoft.com/office/drawing/2014/main" id="{C5F6CC0A-9F08-430E-8A92-991FB68C1E33}"/>
              </a:ext>
            </a:extLst>
          </p:cNvPr>
          <p:cNvPicPr>
            <a:picLocks noChangeAspect="1"/>
          </p:cNvPicPr>
          <p:nvPr/>
        </p:nvPicPr>
        <p:blipFill>
          <a:blip r:embed="rId2"/>
          <a:stretch>
            <a:fillRect/>
          </a:stretch>
        </p:blipFill>
        <p:spPr>
          <a:xfrm>
            <a:off x="346314" y="1292583"/>
            <a:ext cx="3604249" cy="2542570"/>
          </a:xfrm>
          <a:prstGeom prst="rect">
            <a:avLst/>
          </a:prstGeom>
        </p:spPr>
      </p:pic>
      <p:pic>
        <p:nvPicPr>
          <p:cNvPr id="9" name="Picture 8">
            <a:extLst>
              <a:ext uri="{FF2B5EF4-FFF2-40B4-BE49-F238E27FC236}">
                <a16:creationId xmlns:a16="http://schemas.microsoft.com/office/drawing/2014/main" id="{75AAECEC-B295-4E94-9DED-9CCB18422BA7}"/>
              </a:ext>
            </a:extLst>
          </p:cNvPr>
          <p:cNvPicPr>
            <a:picLocks noChangeAspect="1"/>
          </p:cNvPicPr>
          <p:nvPr/>
        </p:nvPicPr>
        <p:blipFill>
          <a:blip r:embed="rId3"/>
          <a:stretch>
            <a:fillRect/>
          </a:stretch>
        </p:blipFill>
        <p:spPr>
          <a:xfrm>
            <a:off x="4225771" y="1280233"/>
            <a:ext cx="3519367" cy="2688085"/>
          </a:xfrm>
          <a:prstGeom prst="rect">
            <a:avLst/>
          </a:prstGeom>
        </p:spPr>
      </p:pic>
      <p:sp>
        <p:nvSpPr>
          <p:cNvPr id="11" name="TextBox 10">
            <a:extLst>
              <a:ext uri="{FF2B5EF4-FFF2-40B4-BE49-F238E27FC236}">
                <a16:creationId xmlns:a16="http://schemas.microsoft.com/office/drawing/2014/main" id="{103C5864-5D41-4707-B67F-AE98B05C5E89}"/>
              </a:ext>
            </a:extLst>
          </p:cNvPr>
          <p:cNvSpPr txBox="1"/>
          <p:nvPr/>
        </p:nvSpPr>
        <p:spPr>
          <a:xfrm>
            <a:off x="4234649" y="3906175"/>
            <a:ext cx="3519367" cy="646331"/>
          </a:xfrm>
          <a:prstGeom prst="rect">
            <a:avLst/>
          </a:prstGeom>
          <a:noFill/>
        </p:spPr>
        <p:txBody>
          <a:bodyPr wrap="square">
            <a:spAutoFit/>
          </a:bodyPr>
          <a:lstStyle/>
          <a:p>
            <a:r>
              <a:rPr lang="en-US" dirty="0"/>
              <a:t>After 1 </a:t>
            </a:r>
            <a:r>
              <a:rPr lang="en-US" dirty="0" err="1"/>
              <a:t>day,learning,still</a:t>
            </a:r>
            <a:r>
              <a:rPr lang="en-US" dirty="0"/>
              <a:t> have wrong</a:t>
            </a:r>
          </a:p>
        </p:txBody>
      </p:sp>
      <p:pic>
        <p:nvPicPr>
          <p:cNvPr id="13" name="Picture 12">
            <a:extLst>
              <a:ext uri="{FF2B5EF4-FFF2-40B4-BE49-F238E27FC236}">
                <a16:creationId xmlns:a16="http://schemas.microsoft.com/office/drawing/2014/main" id="{6D4314EC-82CB-480C-8CC5-1C5B30722137}"/>
              </a:ext>
            </a:extLst>
          </p:cNvPr>
          <p:cNvPicPr>
            <a:picLocks noChangeAspect="1"/>
          </p:cNvPicPr>
          <p:nvPr/>
        </p:nvPicPr>
        <p:blipFill>
          <a:blip r:embed="rId4"/>
          <a:stretch>
            <a:fillRect/>
          </a:stretch>
        </p:blipFill>
        <p:spPr>
          <a:xfrm>
            <a:off x="8042794" y="1261859"/>
            <a:ext cx="3944990" cy="2706459"/>
          </a:xfrm>
          <a:prstGeom prst="rect">
            <a:avLst/>
          </a:prstGeom>
        </p:spPr>
      </p:pic>
      <p:sp>
        <p:nvSpPr>
          <p:cNvPr id="15" name="TextBox 14">
            <a:extLst>
              <a:ext uri="{FF2B5EF4-FFF2-40B4-BE49-F238E27FC236}">
                <a16:creationId xmlns:a16="http://schemas.microsoft.com/office/drawing/2014/main" id="{3A0005DB-C990-40F3-AC1F-2FDAB883B586}"/>
              </a:ext>
            </a:extLst>
          </p:cNvPr>
          <p:cNvSpPr txBox="1"/>
          <p:nvPr/>
        </p:nvSpPr>
        <p:spPr>
          <a:xfrm>
            <a:off x="7956612" y="3931522"/>
            <a:ext cx="4235388" cy="369332"/>
          </a:xfrm>
          <a:prstGeom prst="rect">
            <a:avLst/>
          </a:prstGeom>
          <a:noFill/>
        </p:spPr>
        <p:txBody>
          <a:bodyPr wrap="square">
            <a:spAutoFit/>
          </a:bodyPr>
          <a:lstStyle/>
          <a:p>
            <a:r>
              <a:rPr lang="en-US" dirty="0"/>
              <a:t>Perfect learning </a:t>
            </a:r>
          </a:p>
        </p:txBody>
      </p:sp>
    </p:spTree>
    <p:extLst>
      <p:ext uri="{BB962C8B-B14F-4D97-AF65-F5344CB8AC3E}">
        <p14:creationId xmlns:p14="http://schemas.microsoft.com/office/powerpoint/2010/main" val="423344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B72C-B038-4E3E-8809-D968534D4B5A}"/>
              </a:ext>
            </a:extLst>
          </p:cNvPr>
          <p:cNvSpPr>
            <a:spLocks noGrp="1"/>
          </p:cNvSpPr>
          <p:nvPr>
            <p:ph type="title"/>
          </p:nvPr>
        </p:nvSpPr>
        <p:spPr>
          <a:xfrm>
            <a:off x="2690093" y="690088"/>
            <a:ext cx="8814519" cy="1214912"/>
          </a:xfrm>
        </p:spPr>
        <p:txBody>
          <a:bodyPr>
            <a:normAutofit/>
          </a:bodyPr>
          <a:lstStyle/>
          <a:p>
            <a:r>
              <a:rPr lang="en-SG" b="0" dirty="0">
                <a:solidFill>
                  <a:srgbClr val="000000"/>
                </a:solidFill>
                <a:effectLst/>
                <a:latin typeface="Calibri" panose="020F0502020204030204" pitchFamily="34" charset="0"/>
              </a:rPr>
              <a:t>But…</a:t>
            </a:r>
            <a:endParaRPr lang="en-US" dirty="0"/>
          </a:p>
        </p:txBody>
      </p:sp>
      <p:sp>
        <p:nvSpPr>
          <p:cNvPr id="3" name="Content Placeholder 2">
            <a:extLst>
              <a:ext uri="{FF2B5EF4-FFF2-40B4-BE49-F238E27FC236}">
                <a16:creationId xmlns:a16="http://schemas.microsoft.com/office/drawing/2014/main" id="{FAABFAF9-D715-4E9C-999F-37E0DE7A140A}"/>
              </a:ext>
            </a:extLst>
          </p:cNvPr>
          <p:cNvSpPr>
            <a:spLocks noGrp="1"/>
          </p:cNvSpPr>
          <p:nvPr>
            <p:ph idx="1"/>
          </p:nvPr>
        </p:nvSpPr>
        <p:spPr>
          <a:xfrm>
            <a:off x="431196" y="3880562"/>
            <a:ext cx="3519367" cy="345750"/>
          </a:xfrm>
        </p:spPr>
        <p:txBody>
          <a:bodyPr>
            <a:normAutofit lnSpcReduction="10000"/>
          </a:bodyPr>
          <a:lstStyle/>
          <a:p>
            <a:r>
              <a:rPr lang="en-US" dirty="0"/>
              <a:t>Testing set</a:t>
            </a:r>
          </a:p>
        </p:txBody>
      </p:sp>
      <p:sp>
        <p:nvSpPr>
          <p:cNvPr id="11" name="TextBox 10">
            <a:extLst>
              <a:ext uri="{FF2B5EF4-FFF2-40B4-BE49-F238E27FC236}">
                <a16:creationId xmlns:a16="http://schemas.microsoft.com/office/drawing/2014/main" id="{103C5864-5D41-4707-B67F-AE98B05C5E89}"/>
              </a:ext>
            </a:extLst>
          </p:cNvPr>
          <p:cNvSpPr txBox="1"/>
          <p:nvPr/>
        </p:nvSpPr>
        <p:spPr>
          <a:xfrm>
            <a:off x="4234649" y="3906175"/>
            <a:ext cx="3519367" cy="646331"/>
          </a:xfrm>
          <a:prstGeom prst="rect">
            <a:avLst/>
          </a:prstGeom>
          <a:noFill/>
        </p:spPr>
        <p:txBody>
          <a:bodyPr wrap="square">
            <a:spAutoFit/>
          </a:bodyPr>
          <a:lstStyle/>
          <a:p>
            <a:r>
              <a:rPr lang="en-US" dirty="0"/>
              <a:t>On training set : not ok </a:t>
            </a:r>
          </a:p>
          <a:p>
            <a:r>
              <a:rPr lang="en-US" dirty="0"/>
              <a:t>On testing set : 100% exactly</a:t>
            </a:r>
          </a:p>
        </p:txBody>
      </p:sp>
      <p:sp>
        <p:nvSpPr>
          <p:cNvPr id="15" name="TextBox 14">
            <a:extLst>
              <a:ext uri="{FF2B5EF4-FFF2-40B4-BE49-F238E27FC236}">
                <a16:creationId xmlns:a16="http://schemas.microsoft.com/office/drawing/2014/main" id="{3A0005DB-C990-40F3-AC1F-2FDAB883B586}"/>
              </a:ext>
            </a:extLst>
          </p:cNvPr>
          <p:cNvSpPr txBox="1"/>
          <p:nvPr/>
        </p:nvSpPr>
        <p:spPr>
          <a:xfrm>
            <a:off x="7956612" y="3931522"/>
            <a:ext cx="4235388" cy="646331"/>
          </a:xfrm>
          <a:prstGeom prst="rect">
            <a:avLst/>
          </a:prstGeom>
          <a:noFill/>
        </p:spPr>
        <p:txBody>
          <a:bodyPr wrap="square">
            <a:spAutoFit/>
          </a:bodyPr>
          <a:lstStyle/>
          <a:p>
            <a:r>
              <a:rPr lang="en-US" dirty="0"/>
              <a:t>On training set : 100%</a:t>
            </a:r>
          </a:p>
          <a:p>
            <a:r>
              <a:rPr lang="en-US" dirty="0"/>
              <a:t>On testing set: not ok </a:t>
            </a:r>
          </a:p>
        </p:txBody>
      </p:sp>
      <p:pic>
        <p:nvPicPr>
          <p:cNvPr id="5" name="Picture 4">
            <a:extLst>
              <a:ext uri="{FF2B5EF4-FFF2-40B4-BE49-F238E27FC236}">
                <a16:creationId xmlns:a16="http://schemas.microsoft.com/office/drawing/2014/main" id="{D410C187-B053-43B0-85B5-0D53A1649966}"/>
              </a:ext>
            </a:extLst>
          </p:cNvPr>
          <p:cNvPicPr>
            <a:picLocks noChangeAspect="1"/>
          </p:cNvPicPr>
          <p:nvPr/>
        </p:nvPicPr>
        <p:blipFill>
          <a:blip r:embed="rId2"/>
          <a:stretch>
            <a:fillRect/>
          </a:stretch>
        </p:blipFill>
        <p:spPr>
          <a:xfrm>
            <a:off x="204217" y="1280233"/>
            <a:ext cx="3519368" cy="2657846"/>
          </a:xfrm>
          <a:prstGeom prst="rect">
            <a:avLst/>
          </a:prstGeom>
        </p:spPr>
      </p:pic>
      <p:pic>
        <p:nvPicPr>
          <p:cNvPr id="8" name="Picture 7">
            <a:extLst>
              <a:ext uri="{FF2B5EF4-FFF2-40B4-BE49-F238E27FC236}">
                <a16:creationId xmlns:a16="http://schemas.microsoft.com/office/drawing/2014/main" id="{4580DD21-17C5-415D-A76B-43D246A6BB04}"/>
              </a:ext>
            </a:extLst>
          </p:cNvPr>
          <p:cNvPicPr>
            <a:picLocks noChangeAspect="1"/>
          </p:cNvPicPr>
          <p:nvPr/>
        </p:nvPicPr>
        <p:blipFill>
          <a:blip r:embed="rId3"/>
          <a:stretch>
            <a:fillRect/>
          </a:stretch>
        </p:blipFill>
        <p:spPr>
          <a:xfrm>
            <a:off x="3809767" y="1261859"/>
            <a:ext cx="3942629" cy="2706459"/>
          </a:xfrm>
          <a:prstGeom prst="rect">
            <a:avLst/>
          </a:prstGeom>
        </p:spPr>
      </p:pic>
      <p:pic>
        <p:nvPicPr>
          <p:cNvPr id="12" name="Picture 11">
            <a:extLst>
              <a:ext uri="{FF2B5EF4-FFF2-40B4-BE49-F238E27FC236}">
                <a16:creationId xmlns:a16="http://schemas.microsoft.com/office/drawing/2014/main" id="{F4133C4C-9349-4DC5-9F5C-85E692CC28B6}"/>
              </a:ext>
            </a:extLst>
          </p:cNvPr>
          <p:cNvPicPr>
            <a:picLocks noChangeAspect="1"/>
          </p:cNvPicPr>
          <p:nvPr/>
        </p:nvPicPr>
        <p:blipFill>
          <a:blip r:embed="rId4"/>
          <a:stretch>
            <a:fillRect/>
          </a:stretch>
        </p:blipFill>
        <p:spPr>
          <a:xfrm>
            <a:off x="7838578" y="1231620"/>
            <a:ext cx="4235388" cy="2706459"/>
          </a:xfrm>
          <a:prstGeom prst="rect">
            <a:avLst/>
          </a:prstGeom>
        </p:spPr>
      </p:pic>
    </p:spTree>
    <p:extLst>
      <p:ext uri="{BB962C8B-B14F-4D97-AF65-F5344CB8AC3E}">
        <p14:creationId xmlns:p14="http://schemas.microsoft.com/office/powerpoint/2010/main" val="376290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84B0-8BAC-4D2A-A7F0-951D7CA53437}"/>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9) Presenting (by a program) an example of using Convolution Neural Network or Long Short Term Memory (2p)</a:t>
            </a:r>
            <a:br>
              <a:rPr lang="en-SG" b="0" dirty="0">
                <a:effectLst/>
              </a:rPr>
            </a:br>
            <a:endParaRPr lang="en-US" dirty="0"/>
          </a:p>
        </p:txBody>
      </p:sp>
      <p:sp>
        <p:nvSpPr>
          <p:cNvPr id="3" name="Content Placeholder 2">
            <a:extLst>
              <a:ext uri="{FF2B5EF4-FFF2-40B4-BE49-F238E27FC236}">
                <a16:creationId xmlns:a16="http://schemas.microsoft.com/office/drawing/2014/main" id="{B57936AE-F9EB-4A14-8296-87A9149CF994}"/>
              </a:ext>
            </a:extLst>
          </p:cNvPr>
          <p:cNvSpPr>
            <a:spLocks noGrp="1"/>
          </p:cNvSpPr>
          <p:nvPr>
            <p:ph idx="1"/>
          </p:nvPr>
        </p:nvSpPr>
        <p:spPr>
          <a:xfrm>
            <a:off x="2589212" y="2759978"/>
            <a:ext cx="8915400" cy="3151244"/>
          </a:xfrm>
        </p:spPr>
        <p:txBody>
          <a:bodyPr/>
          <a:lstStyle/>
          <a:p>
            <a:pPr algn="l"/>
            <a:r>
              <a:rPr lang="en-SG" b="1" i="0" dirty="0">
                <a:solidFill>
                  <a:srgbClr val="292929"/>
                </a:solidFill>
                <a:effectLst/>
                <a:latin typeface="charter"/>
              </a:rPr>
              <a:t>Convolutional Neural Networks (CNN)</a:t>
            </a:r>
            <a:endParaRPr lang="en-SG" b="0" i="0" dirty="0">
              <a:solidFill>
                <a:srgbClr val="292929"/>
              </a:solidFill>
              <a:effectLst/>
              <a:latin typeface="charter"/>
            </a:endParaRPr>
          </a:p>
          <a:p>
            <a:pPr marL="0" indent="0" algn="l">
              <a:buNone/>
            </a:pPr>
            <a:r>
              <a:rPr lang="en-SG" b="0" i="0" dirty="0">
                <a:solidFill>
                  <a:srgbClr val="292929"/>
                </a:solidFill>
                <a:effectLst/>
                <a:latin typeface="charter"/>
              </a:rPr>
              <a:t>Convolutional Neural Networks (CNN) is one of the variants of neural networks used heavily in the field of Computer Vision. It derives its name from the type of hidden layers it consists of. The hidden layers of a CNN typically consist of convolutional layers, pooling layers, fully connected layers, and normalization layers. </a:t>
            </a:r>
          </a:p>
          <a:p>
            <a:endParaRPr lang="en-US" dirty="0"/>
          </a:p>
        </p:txBody>
      </p:sp>
    </p:spTree>
    <p:extLst>
      <p:ext uri="{BB962C8B-B14F-4D97-AF65-F5344CB8AC3E}">
        <p14:creationId xmlns:p14="http://schemas.microsoft.com/office/powerpoint/2010/main" val="9551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2FC5F2-6BFE-42A5-8645-BE66AF2959EA}"/>
              </a:ext>
            </a:extLst>
          </p:cNvPr>
          <p:cNvPicPr>
            <a:picLocks noGrp="1" noChangeAspect="1"/>
          </p:cNvPicPr>
          <p:nvPr>
            <p:ph idx="1"/>
          </p:nvPr>
        </p:nvPicPr>
        <p:blipFill>
          <a:blip r:embed="rId2"/>
          <a:stretch>
            <a:fillRect/>
          </a:stretch>
        </p:blipFill>
        <p:spPr>
          <a:xfrm>
            <a:off x="2450238" y="1620247"/>
            <a:ext cx="7263268" cy="4291604"/>
          </a:xfrm>
        </p:spPr>
      </p:pic>
    </p:spTree>
    <p:extLst>
      <p:ext uri="{BB962C8B-B14F-4D97-AF65-F5344CB8AC3E}">
        <p14:creationId xmlns:p14="http://schemas.microsoft.com/office/powerpoint/2010/main" val="395654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E615-D247-4E37-8DED-DAE712E719F6}"/>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1) Standardize data: using a dataset of numeric and categorical (nominal) types(1p)</a:t>
            </a:r>
            <a:br>
              <a:rPr lang="en-SG" sz="3600" b="0" i="0" u="none" strike="noStrike" dirty="0">
                <a:solidFill>
                  <a:srgbClr val="000000"/>
                </a:solidFill>
                <a:effectLst/>
                <a:latin typeface="Calibri" panose="020F0502020204030204" pitchFamily="34" charset="0"/>
              </a:rPr>
            </a:br>
            <a:endParaRPr lang="en-US" dirty="0"/>
          </a:p>
        </p:txBody>
      </p:sp>
      <p:pic>
        <p:nvPicPr>
          <p:cNvPr id="4" name="Content Placeholder 3">
            <a:extLst>
              <a:ext uri="{FF2B5EF4-FFF2-40B4-BE49-F238E27FC236}">
                <a16:creationId xmlns:a16="http://schemas.microsoft.com/office/drawing/2014/main" id="{4D192AC3-70A8-4254-B25B-51179F5D4E67}"/>
              </a:ext>
            </a:extLst>
          </p:cNvPr>
          <p:cNvPicPr>
            <a:picLocks noGrp="1" noChangeAspect="1"/>
          </p:cNvPicPr>
          <p:nvPr>
            <p:ph idx="1"/>
          </p:nvPr>
        </p:nvPicPr>
        <p:blipFill>
          <a:blip r:embed="rId2"/>
          <a:stretch>
            <a:fillRect/>
          </a:stretch>
        </p:blipFill>
        <p:spPr>
          <a:xfrm>
            <a:off x="3886968" y="1905000"/>
            <a:ext cx="5712107" cy="3778250"/>
          </a:xfrm>
          <a:prstGeom prst="rect">
            <a:avLst/>
          </a:prstGeom>
        </p:spPr>
      </p:pic>
    </p:spTree>
    <p:extLst>
      <p:ext uri="{BB962C8B-B14F-4D97-AF65-F5344CB8AC3E}">
        <p14:creationId xmlns:p14="http://schemas.microsoft.com/office/powerpoint/2010/main" val="368102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9B1A-9BD2-45E5-9FB0-D6AB3291382A}"/>
              </a:ext>
            </a:extLst>
          </p:cNvPr>
          <p:cNvSpPr>
            <a:spLocks noGrp="1"/>
          </p:cNvSpPr>
          <p:nvPr>
            <p:ph type="title"/>
          </p:nvPr>
        </p:nvSpPr>
        <p:spPr/>
        <p:txBody>
          <a:bodyPr/>
          <a:lstStyle/>
          <a:p>
            <a:r>
              <a:rPr lang="en-US" dirty="0"/>
              <a:t>Change to numeric data by using </a:t>
            </a:r>
            <a:r>
              <a:rPr lang="en-US" dirty="0" err="1"/>
              <a:t>sklearn</a:t>
            </a:r>
            <a:r>
              <a:rPr lang="en-US" dirty="0"/>
              <a:t> library.</a:t>
            </a:r>
          </a:p>
        </p:txBody>
      </p:sp>
      <p:pic>
        <p:nvPicPr>
          <p:cNvPr id="4" name="Content Placeholder 3">
            <a:extLst>
              <a:ext uri="{FF2B5EF4-FFF2-40B4-BE49-F238E27FC236}">
                <a16:creationId xmlns:a16="http://schemas.microsoft.com/office/drawing/2014/main" id="{0CB6E1F8-2B0C-471B-95F7-96E0D735CD0D}"/>
              </a:ext>
            </a:extLst>
          </p:cNvPr>
          <p:cNvPicPr>
            <a:picLocks noGrp="1" noChangeAspect="1"/>
          </p:cNvPicPr>
          <p:nvPr>
            <p:ph idx="1"/>
          </p:nvPr>
        </p:nvPicPr>
        <p:blipFill>
          <a:blip r:embed="rId2"/>
          <a:stretch>
            <a:fillRect/>
          </a:stretch>
        </p:blipFill>
        <p:spPr>
          <a:xfrm>
            <a:off x="2523626" y="2366812"/>
            <a:ext cx="3572374" cy="2286319"/>
          </a:xfrm>
          <a:prstGeom prst="rect">
            <a:avLst/>
          </a:prstGeom>
        </p:spPr>
      </p:pic>
      <p:pic>
        <p:nvPicPr>
          <p:cNvPr id="5" name="Picture 4">
            <a:extLst>
              <a:ext uri="{FF2B5EF4-FFF2-40B4-BE49-F238E27FC236}">
                <a16:creationId xmlns:a16="http://schemas.microsoft.com/office/drawing/2014/main" id="{A360249D-17F4-4CFF-832C-970CCC0E3461}"/>
              </a:ext>
            </a:extLst>
          </p:cNvPr>
          <p:cNvPicPr>
            <a:picLocks noChangeAspect="1"/>
          </p:cNvPicPr>
          <p:nvPr/>
        </p:nvPicPr>
        <p:blipFill>
          <a:blip r:embed="rId3"/>
          <a:stretch>
            <a:fillRect/>
          </a:stretch>
        </p:blipFill>
        <p:spPr>
          <a:xfrm>
            <a:off x="6861203" y="2285837"/>
            <a:ext cx="3553321" cy="2448267"/>
          </a:xfrm>
          <a:prstGeom prst="rect">
            <a:avLst/>
          </a:prstGeom>
        </p:spPr>
      </p:pic>
    </p:spTree>
    <p:extLst>
      <p:ext uri="{BB962C8B-B14F-4D97-AF65-F5344CB8AC3E}">
        <p14:creationId xmlns:p14="http://schemas.microsoft.com/office/powerpoint/2010/main" val="82696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E90-C5EE-4DC9-B7AC-9568AFA06805}"/>
              </a:ext>
            </a:extLst>
          </p:cNvPr>
          <p:cNvSpPr>
            <a:spLocks noGrp="1"/>
          </p:cNvSpPr>
          <p:nvPr>
            <p:ph type="title"/>
          </p:nvPr>
        </p:nvSpPr>
        <p:spPr/>
        <p:txBody>
          <a:bodyPr>
            <a:normAutofit fontScale="90000"/>
          </a:bodyPr>
          <a:lstStyle/>
          <a:p>
            <a:r>
              <a:rPr lang="en-SG" sz="3600" b="0" i="0" u="none" strike="noStrike" dirty="0">
                <a:solidFill>
                  <a:srgbClr val="000000"/>
                </a:solidFill>
                <a:effectLst/>
                <a:latin typeface="Calibri" panose="020F0502020204030204" pitchFamily="34" charset="0"/>
              </a:rPr>
              <a:t>2) Processing with unbalanced data, it means there is unequal/or bias distribution of classes in the dataset.</a:t>
            </a:r>
            <a:br>
              <a:rPr lang="en-SG" sz="3600" b="0" i="0" u="none" strike="noStrike" dirty="0">
                <a:solidFill>
                  <a:srgbClr val="000000"/>
                </a:solidFill>
                <a:effectLst/>
                <a:latin typeface="Calibri" panose="020F0502020204030204" pitchFamily="34" charset="0"/>
              </a:rPr>
            </a:br>
            <a:r>
              <a:rPr lang="en-SG" sz="3600" b="0" i="0" u="none" strike="noStrike" dirty="0">
                <a:solidFill>
                  <a:srgbClr val="000000"/>
                </a:solidFill>
                <a:effectLst/>
                <a:latin typeface="Calibri" panose="020F0502020204030204" pitchFamily="34" charset="0"/>
              </a:rPr>
              <a:t>3) Draw a chart showing statistical information of the dataset: quantity by labels (classes). (1p)</a:t>
            </a:r>
            <a:br>
              <a:rPr lang="en-SG" b="0" dirty="0">
                <a:effectLst/>
              </a:rPr>
            </a:br>
            <a:endParaRPr lang="en-US" dirty="0"/>
          </a:p>
        </p:txBody>
      </p:sp>
      <p:sp>
        <p:nvSpPr>
          <p:cNvPr id="6" name="Content Placeholder 5">
            <a:extLst>
              <a:ext uri="{FF2B5EF4-FFF2-40B4-BE49-F238E27FC236}">
                <a16:creationId xmlns:a16="http://schemas.microsoft.com/office/drawing/2014/main" id="{48ADAA8F-D85F-4AF5-9792-865656A6B5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155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7BDB5-0396-464A-80BD-DF1AFE121D7B}"/>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9E90F6B6-EA48-40ED-A74F-866112DFF563}"/>
              </a:ext>
            </a:extLst>
          </p:cNvPr>
          <p:cNvPicPr>
            <a:picLocks noChangeAspect="1"/>
          </p:cNvPicPr>
          <p:nvPr/>
        </p:nvPicPr>
        <p:blipFill>
          <a:blip r:embed="rId2"/>
          <a:stretch>
            <a:fillRect/>
          </a:stretch>
        </p:blipFill>
        <p:spPr>
          <a:xfrm>
            <a:off x="2589212" y="1378855"/>
            <a:ext cx="8447714" cy="4100290"/>
          </a:xfrm>
          <a:prstGeom prst="rect">
            <a:avLst/>
          </a:prstGeom>
        </p:spPr>
      </p:pic>
    </p:spTree>
    <p:extLst>
      <p:ext uri="{BB962C8B-B14F-4D97-AF65-F5344CB8AC3E}">
        <p14:creationId xmlns:p14="http://schemas.microsoft.com/office/powerpoint/2010/main" val="97041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C4DE-B574-43B2-B83D-2A1866F9B44F}"/>
              </a:ext>
            </a:extLst>
          </p:cNvPr>
          <p:cNvSpPr>
            <a:spLocks noGrp="1"/>
          </p:cNvSpPr>
          <p:nvPr>
            <p:ph type="title"/>
          </p:nvPr>
        </p:nvSpPr>
        <p:spPr/>
        <p:txBody>
          <a:bodyPr/>
          <a:lstStyle/>
          <a:p>
            <a:r>
              <a:rPr lang="en-US" dirty="0"/>
              <a:t>Using another data to solve this problem.</a:t>
            </a:r>
          </a:p>
        </p:txBody>
      </p:sp>
      <p:pic>
        <p:nvPicPr>
          <p:cNvPr id="4" name="Content Placeholder 3">
            <a:extLst>
              <a:ext uri="{FF2B5EF4-FFF2-40B4-BE49-F238E27FC236}">
                <a16:creationId xmlns:a16="http://schemas.microsoft.com/office/drawing/2014/main" id="{BE4A9982-3A89-46AC-94A4-6A6A0D3C033C}"/>
              </a:ext>
            </a:extLst>
          </p:cNvPr>
          <p:cNvPicPr>
            <a:picLocks noGrp="1" noChangeAspect="1"/>
          </p:cNvPicPr>
          <p:nvPr>
            <p:ph idx="1"/>
          </p:nvPr>
        </p:nvPicPr>
        <p:blipFill>
          <a:blip r:embed="rId2"/>
          <a:stretch>
            <a:fillRect/>
          </a:stretch>
        </p:blipFill>
        <p:spPr>
          <a:xfrm>
            <a:off x="3104867" y="2100077"/>
            <a:ext cx="7887801" cy="2657846"/>
          </a:xfrm>
          <a:prstGeom prst="rect">
            <a:avLst/>
          </a:prstGeom>
        </p:spPr>
      </p:pic>
    </p:spTree>
    <p:extLst>
      <p:ext uri="{BB962C8B-B14F-4D97-AF65-F5344CB8AC3E}">
        <p14:creationId xmlns:p14="http://schemas.microsoft.com/office/powerpoint/2010/main" val="253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9BB5-BA8A-489B-A159-F44DCC37FE13}"/>
              </a:ext>
            </a:extLst>
          </p:cNvPr>
          <p:cNvSpPr>
            <a:spLocks noGrp="1"/>
          </p:cNvSpPr>
          <p:nvPr>
            <p:ph type="title"/>
          </p:nvPr>
        </p:nvSpPr>
        <p:spPr/>
        <p:txBody>
          <a:bodyPr>
            <a:normAutofit fontScale="90000"/>
          </a:bodyPr>
          <a:lstStyle/>
          <a:p>
            <a:r>
              <a:rPr lang="en-US" dirty="0"/>
              <a:t>This diagram below show how different between 2 classes (0,1)</a:t>
            </a:r>
            <a:br>
              <a:rPr lang="en-US" dirty="0"/>
            </a:br>
            <a:r>
              <a:rPr lang="en-US" dirty="0">
                <a:sym typeface="Wingdings" panose="05000000000000000000" pitchFamily="2" charset="2"/>
              </a:rPr>
              <a:t> unbalance</a:t>
            </a:r>
            <a:endParaRPr lang="en-US" dirty="0"/>
          </a:p>
        </p:txBody>
      </p:sp>
      <p:pic>
        <p:nvPicPr>
          <p:cNvPr id="4" name="Content Placeholder 3">
            <a:extLst>
              <a:ext uri="{FF2B5EF4-FFF2-40B4-BE49-F238E27FC236}">
                <a16:creationId xmlns:a16="http://schemas.microsoft.com/office/drawing/2014/main" id="{F0257E72-4463-4614-85AC-C3F5A18117FA}"/>
              </a:ext>
            </a:extLst>
          </p:cNvPr>
          <p:cNvPicPr>
            <a:picLocks noGrp="1" noChangeAspect="1"/>
          </p:cNvPicPr>
          <p:nvPr>
            <p:ph idx="1"/>
          </p:nvPr>
        </p:nvPicPr>
        <p:blipFill>
          <a:blip r:embed="rId2"/>
          <a:stretch>
            <a:fillRect/>
          </a:stretch>
        </p:blipFill>
        <p:spPr>
          <a:xfrm>
            <a:off x="4899593" y="2301380"/>
            <a:ext cx="3422184" cy="3778250"/>
          </a:xfrm>
          <a:prstGeom prst="rect">
            <a:avLst/>
          </a:prstGeom>
        </p:spPr>
      </p:pic>
    </p:spTree>
    <p:extLst>
      <p:ext uri="{BB962C8B-B14F-4D97-AF65-F5344CB8AC3E}">
        <p14:creationId xmlns:p14="http://schemas.microsoft.com/office/powerpoint/2010/main" val="350398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E26B-6572-4493-8DB4-7B201CEA31D0}"/>
              </a:ext>
            </a:extLst>
          </p:cNvPr>
          <p:cNvSpPr>
            <a:spLocks noGrp="1"/>
          </p:cNvSpPr>
          <p:nvPr>
            <p:ph type="title"/>
          </p:nvPr>
        </p:nvSpPr>
        <p:spPr/>
        <p:txBody>
          <a:bodyPr>
            <a:normAutofit fontScale="90000"/>
          </a:bodyPr>
          <a:lstStyle/>
          <a:p>
            <a:r>
              <a:rPr lang="en-US" dirty="0"/>
              <a:t>By using Up-sample Minority class</a:t>
            </a:r>
            <a:br>
              <a:rPr lang="en-US" dirty="0"/>
            </a:br>
            <a:r>
              <a:rPr lang="en-US" dirty="0"/>
              <a:t>We try to separate class</a:t>
            </a:r>
            <a:br>
              <a:rPr lang="en-US" dirty="0"/>
            </a:br>
            <a:r>
              <a:rPr lang="en-US" dirty="0"/>
              <a:t>Up-sample for class and combine  </a:t>
            </a:r>
          </a:p>
        </p:txBody>
      </p:sp>
      <p:pic>
        <p:nvPicPr>
          <p:cNvPr id="4" name="Content Placeholder 3">
            <a:extLst>
              <a:ext uri="{FF2B5EF4-FFF2-40B4-BE49-F238E27FC236}">
                <a16:creationId xmlns:a16="http://schemas.microsoft.com/office/drawing/2014/main" id="{FABB11D2-82D8-490F-B8ED-409359CD0C16}"/>
              </a:ext>
            </a:extLst>
          </p:cNvPr>
          <p:cNvPicPr>
            <a:picLocks noGrp="1" noChangeAspect="1"/>
          </p:cNvPicPr>
          <p:nvPr>
            <p:ph idx="1"/>
          </p:nvPr>
        </p:nvPicPr>
        <p:blipFill>
          <a:blip r:embed="rId2"/>
          <a:stretch>
            <a:fillRect/>
          </a:stretch>
        </p:blipFill>
        <p:spPr>
          <a:xfrm>
            <a:off x="3794321" y="2376881"/>
            <a:ext cx="6508894" cy="3778250"/>
          </a:xfrm>
          <a:prstGeom prst="rect">
            <a:avLst/>
          </a:prstGeom>
        </p:spPr>
      </p:pic>
    </p:spTree>
    <p:extLst>
      <p:ext uri="{BB962C8B-B14F-4D97-AF65-F5344CB8AC3E}">
        <p14:creationId xmlns:p14="http://schemas.microsoft.com/office/powerpoint/2010/main" val="27931717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TotalTime>
  <Words>843</Words>
  <Application>Microsoft Office PowerPoint</Application>
  <PresentationFormat>Widescreen</PresentationFormat>
  <Paragraphs>48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Century Gothic</vt:lpstr>
      <vt:lpstr>charter</vt:lpstr>
      <vt:lpstr>Helvetica Neue</vt:lpstr>
      <vt:lpstr>Times New Roman</vt:lpstr>
      <vt:lpstr>urw-din</vt:lpstr>
      <vt:lpstr>Wingdings 3</vt:lpstr>
      <vt:lpstr>Wisp</vt:lpstr>
      <vt:lpstr>MACHINE LEARNING</vt:lpstr>
      <vt:lpstr>Present machine learning issues by building machine learning models for classification problems.</vt:lpstr>
      <vt:lpstr>1) Standardize data: using a dataset of numeric and categorical (nominal) types(1p) </vt:lpstr>
      <vt:lpstr>Change to numeric data by using sklearn library.</vt:lpstr>
      <vt:lpstr>2) Processing with unbalanced data, it means there is unequal/or bias distribution of classes in the dataset. 3) Draw a chart showing statistical information of the dataset: quantity by labels (classes). (1p) </vt:lpstr>
      <vt:lpstr>PowerPoint Presentation</vt:lpstr>
      <vt:lpstr>Using another data to solve this problem.</vt:lpstr>
      <vt:lpstr>This diagram below show how different between 2 classes (0,1)  unbalance</vt:lpstr>
      <vt:lpstr>By using Up-sample Minority class We try to separate class Up-sample for class and combine  </vt:lpstr>
      <vt:lpstr>Data after balance</vt:lpstr>
      <vt:lpstr>4) Solving the problem by using classification models: kNN, NB, SVM, Logistic Regression, MultiLayer Perceptron (i.e FFNN). (2p) </vt:lpstr>
      <vt:lpstr>SVM: The objective of the support vector machine algorithm is to find a hyperplane in an N-dimensional space(N — the number of features) that distinctly classifies the data points.</vt:lpstr>
      <vt:lpstr>PowerPoint Presentation</vt:lpstr>
      <vt:lpstr>Linear regression: Linear regression uses the relationship between the data-points to draw a straight line through all them. This line can be used to predict future values. </vt:lpstr>
      <vt:lpstr>PowerPoint Presentation</vt:lpstr>
      <vt:lpstr>KNN:K-Nearest Neighbors The KNN algorithm assumes that similar things exist in close proximity. In other words, similar things are near to each other. </vt:lpstr>
      <vt:lpstr>5) Using early stopping for training process, using validation dataset. (1p)</vt:lpstr>
      <vt:lpstr>PowerPoint Presentation</vt:lpstr>
      <vt:lpstr>6) MultiLayer Perceptron and Train the model using parameters: batch size and epoch number. (1p) </vt:lpstr>
      <vt:lpstr>PowerPoint Presentation</vt:lpstr>
      <vt:lpstr>PowerPoint Presentation</vt:lpstr>
      <vt:lpstr>PowerPoint Presentation</vt:lpstr>
      <vt:lpstr>8) Present the overfiting issue and illustrate this issue through examples. (1p) </vt:lpstr>
      <vt:lpstr>Example:  </vt:lpstr>
      <vt:lpstr>But…</vt:lpstr>
      <vt:lpstr>9) Presenting (by a program) an example of using Convolution Neural Network or Long Short Term Memory (2p)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Long Chương</dc:creator>
  <cp:lastModifiedBy>Binh Ngo</cp:lastModifiedBy>
  <cp:revision>15</cp:revision>
  <dcterms:created xsi:type="dcterms:W3CDTF">2020-11-22T14:19:01Z</dcterms:created>
  <dcterms:modified xsi:type="dcterms:W3CDTF">2020-11-24T23:42:40Z</dcterms:modified>
</cp:coreProperties>
</file>