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1" d="100"/>
          <a:sy n="41" d="100"/>
        </p:scale>
        <p:origin x="7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12/6/2021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12/6/2021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5ACC-71A0-4D67-B5E8-3B7607F35AF6}"/>
              </a:ext>
            </a:extLst>
          </p:cNvPr>
          <p:cNvSpPr>
            <a:spLocks noGrp="1"/>
          </p:cNvSpPr>
          <p:nvPr>
            <p:ph type="ctrTitle"/>
          </p:nvPr>
        </p:nvSpPr>
        <p:spPr/>
        <p:txBody>
          <a:bodyPr/>
          <a:lstStyle/>
          <a:p>
            <a:r>
              <a:rPr lang="en-US" dirty="0"/>
              <a:t>Federated Calculations</a:t>
            </a:r>
            <a:br>
              <a:rPr lang="en-US" dirty="0"/>
            </a:br>
            <a:r>
              <a:rPr lang="en-US" sz="3200" dirty="0"/>
              <a:t>Fitbit dataset</a:t>
            </a:r>
            <a:endParaRPr lang="en-US" dirty="0"/>
          </a:p>
        </p:txBody>
      </p:sp>
      <p:sp>
        <p:nvSpPr>
          <p:cNvPr id="3" name="Subtitle 2">
            <a:extLst>
              <a:ext uri="{FF2B5EF4-FFF2-40B4-BE49-F238E27FC236}">
                <a16:creationId xmlns:a16="http://schemas.microsoft.com/office/drawing/2014/main" id="{9DFB9CB5-939C-457A-A399-C8E618841C81}"/>
              </a:ext>
            </a:extLst>
          </p:cNvPr>
          <p:cNvSpPr>
            <a:spLocks noGrp="1"/>
          </p:cNvSpPr>
          <p:nvPr>
            <p:ph type="subTitle" idx="1"/>
          </p:nvPr>
        </p:nvSpPr>
        <p:spPr/>
        <p:txBody>
          <a:bodyPr/>
          <a:lstStyle/>
          <a:p>
            <a:pPr>
              <a:lnSpc>
                <a:spcPct val="100000"/>
              </a:lnSpc>
              <a:spcBef>
                <a:spcPts val="0"/>
              </a:spcBef>
            </a:pPr>
            <a:r>
              <a:rPr lang="en-US" dirty="0"/>
              <a:t>Isaias Rivera</a:t>
            </a:r>
            <a:br>
              <a:rPr lang="en-US" dirty="0"/>
            </a:br>
            <a:r>
              <a:rPr lang="en-US" dirty="0"/>
              <a:t>CS 528-01</a:t>
            </a:r>
          </a:p>
        </p:txBody>
      </p:sp>
    </p:spTree>
    <p:extLst>
      <p:ext uri="{BB962C8B-B14F-4D97-AF65-F5344CB8AC3E}">
        <p14:creationId xmlns:p14="http://schemas.microsoft.com/office/powerpoint/2010/main" val="350417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D576-0129-475F-AD07-2D7644259F4F}"/>
              </a:ext>
            </a:extLst>
          </p:cNvPr>
          <p:cNvSpPr>
            <a:spLocks noGrp="1"/>
          </p:cNvSpPr>
          <p:nvPr>
            <p:ph type="title"/>
          </p:nvPr>
        </p:nvSpPr>
        <p:spPr/>
        <p:txBody>
          <a:bodyPr/>
          <a:lstStyle/>
          <a:p>
            <a:r>
              <a:rPr lang="en-US" dirty="0"/>
              <a:t>Example Results</a:t>
            </a:r>
          </a:p>
        </p:txBody>
      </p:sp>
      <p:sp>
        <p:nvSpPr>
          <p:cNvPr id="3" name="Content Placeholder 2">
            <a:extLst>
              <a:ext uri="{FF2B5EF4-FFF2-40B4-BE49-F238E27FC236}">
                <a16:creationId xmlns:a16="http://schemas.microsoft.com/office/drawing/2014/main" id="{A6E86282-F172-445A-8C9E-235B031A054D}"/>
              </a:ext>
            </a:extLst>
          </p:cNvPr>
          <p:cNvSpPr>
            <a:spLocks noGrp="1"/>
          </p:cNvSpPr>
          <p:nvPr>
            <p:ph sz="half" idx="1"/>
          </p:nvPr>
        </p:nvSpPr>
        <p:spPr/>
        <p:txBody>
          <a:bodyPr/>
          <a:lstStyle/>
          <a:p>
            <a:pPr marL="0" indent="0">
              <a:buNone/>
            </a:pPr>
            <a:r>
              <a:rPr lang="en-US" dirty="0"/>
              <a:t>Heart BPM</a:t>
            </a:r>
          </a:p>
          <a:p>
            <a:pPr marL="0" indent="0">
              <a:buNone/>
            </a:pPr>
            <a:r>
              <a:rPr lang="en-US" dirty="0"/>
              <a:t>79.5</a:t>
            </a:r>
          </a:p>
        </p:txBody>
      </p:sp>
      <p:sp>
        <p:nvSpPr>
          <p:cNvPr id="4" name="Content Placeholder 3">
            <a:extLst>
              <a:ext uri="{FF2B5EF4-FFF2-40B4-BE49-F238E27FC236}">
                <a16:creationId xmlns:a16="http://schemas.microsoft.com/office/drawing/2014/main" id="{CDC57DE3-E764-43A8-9DE6-67138CAFA2BB}"/>
              </a:ext>
            </a:extLst>
          </p:cNvPr>
          <p:cNvSpPr>
            <a:spLocks noGrp="1"/>
          </p:cNvSpPr>
          <p:nvPr>
            <p:ph sz="half" idx="2"/>
          </p:nvPr>
        </p:nvSpPr>
        <p:spPr/>
        <p:txBody>
          <a:bodyPr/>
          <a:lstStyle/>
          <a:p>
            <a:pPr marL="0" indent="0">
              <a:buNone/>
            </a:pPr>
            <a:r>
              <a:rPr lang="en-US" dirty="0"/>
              <a:t>Test function calculation</a:t>
            </a:r>
          </a:p>
          <a:p>
            <a:pPr marL="0" indent="0">
              <a:buNone/>
            </a:pPr>
            <a:r>
              <a:rPr lang="en-US" dirty="0"/>
              <a:t>2511.54573138182</a:t>
            </a:r>
          </a:p>
        </p:txBody>
      </p:sp>
    </p:spTree>
    <p:extLst>
      <p:ext uri="{BB962C8B-B14F-4D97-AF65-F5344CB8AC3E}">
        <p14:creationId xmlns:p14="http://schemas.microsoft.com/office/powerpoint/2010/main" val="341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393-0190-43B7-A2B5-B951D0359CE2}"/>
              </a:ext>
            </a:extLst>
          </p:cNvPr>
          <p:cNvSpPr>
            <a:spLocks noGrp="1"/>
          </p:cNvSpPr>
          <p:nvPr>
            <p:ph type="title"/>
          </p:nvPr>
        </p:nvSpPr>
        <p:spPr/>
        <p:txBody>
          <a:bodyPr/>
          <a:lstStyle/>
          <a:p>
            <a:r>
              <a:rPr lang="en-US" dirty="0"/>
              <a:t>Moving Forward</a:t>
            </a:r>
          </a:p>
        </p:txBody>
      </p:sp>
      <p:sp>
        <p:nvSpPr>
          <p:cNvPr id="3" name="Content Placeholder 2">
            <a:extLst>
              <a:ext uri="{FF2B5EF4-FFF2-40B4-BE49-F238E27FC236}">
                <a16:creationId xmlns:a16="http://schemas.microsoft.com/office/drawing/2014/main" id="{127B6AC3-C25F-442B-A9AF-0563D0BCCF84}"/>
              </a:ext>
            </a:extLst>
          </p:cNvPr>
          <p:cNvSpPr>
            <a:spLocks noGrp="1"/>
          </p:cNvSpPr>
          <p:nvPr>
            <p:ph idx="1"/>
          </p:nvPr>
        </p:nvSpPr>
        <p:spPr/>
        <p:txBody>
          <a:bodyPr>
            <a:normAutofit/>
          </a:bodyPr>
          <a:lstStyle/>
          <a:p>
            <a:pPr marL="0" indent="0">
              <a:buNone/>
            </a:pPr>
            <a:r>
              <a:rPr lang="en-US" sz="2400" dirty="0"/>
              <a:t>In addition to a server being able to run calculations on a userbase, I also would want each user to be able to compare with each other without revealing each other’s values. This might be accomplished with garbled circuits, however that might be too inefficient.</a:t>
            </a:r>
            <a:br>
              <a:rPr lang="en-US" sz="2400" dirty="0"/>
            </a:br>
            <a:br>
              <a:rPr lang="en-US" sz="2400" dirty="0"/>
            </a:br>
            <a:r>
              <a:rPr lang="en-US" sz="2400" dirty="0"/>
              <a:t>Additionally, this could be expanded to federated learning, where each user could create a local model and be grouped with a server model.</a:t>
            </a:r>
          </a:p>
        </p:txBody>
      </p:sp>
    </p:spTree>
    <p:extLst>
      <p:ext uri="{BB962C8B-B14F-4D97-AF65-F5344CB8AC3E}">
        <p14:creationId xmlns:p14="http://schemas.microsoft.com/office/powerpoint/2010/main" val="226318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C81E-2F30-4491-BEC0-C2749E9DE821}"/>
              </a:ext>
            </a:extLst>
          </p:cNvPr>
          <p:cNvSpPr>
            <a:spLocks noGrp="1"/>
          </p:cNvSpPr>
          <p:nvPr>
            <p:ph type="title"/>
          </p:nvPr>
        </p:nvSpPr>
        <p:spPr>
          <a:xfrm>
            <a:off x="1261872" y="2766219"/>
            <a:ext cx="9692640" cy="1325562"/>
          </a:xfrm>
        </p:spPr>
        <p:txBody>
          <a:bodyPr>
            <a:normAutofit/>
          </a:bodyPr>
          <a:lstStyle/>
          <a:p>
            <a:r>
              <a:rPr lang="en-US" sz="7200" dirty="0"/>
              <a:t>Thank You!</a:t>
            </a:r>
          </a:p>
        </p:txBody>
      </p:sp>
    </p:spTree>
    <p:extLst>
      <p:ext uri="{BB962C8B-B14F-4D97-AF65-F5344CB8AC3E}">
        <p14:creationId xmlns:p14="http://schemas.microsoft.com/office/powerpoint/2010/main" val="213242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22A8-4DFB-4832-A4BD-1817C75F64B0}"/>
              </a:ext>
            </a:extLst>
          </p:cNvPr>
          <p:cNvSpPr>
            <a:spLocks noGrp="1"/>
          </p:cNvSpPr>
          <p:nvPr>
            <p:ph type="title"/>
          </p:nvPr>
        </p:nvSpPr>
        <p:spPr/>
        <p:txBody>
          <a:bodyPr/>
          <a:lstStyle/>
          <a:p>
            <a:r>
              <a:rPr lang="en-US"/>
              <a:t>Team Description</a:t>
            </a:r>
          </a:p>
        </p:txBody>
      </p:sp>
      <p:sp>
        <p:nvSpPr>
          <p:cNvPr id="3" name="Content Placeholder 2">
            <a:extLst>
              <a:ext uri="{FF2B5EF4-FFF2-40B4-BE49-F238E27FC236}">
                <a16:creationId xmlns:a16="http://schemas.microsoft.com/office/drawing/2014/main" id="{2F6C4256-D504-4D72-A3CA-DF3258BF8F26}"/>
              </a:ext>
            </a:extLst>
          </p:cNvPr>
          <p:cNvSpPr>
            <a:spLocks noGrp="1"/>
          </p:cNvSpPr>
          <p:nvPr>
            <p:ph idx="1"/>
          </p:nvPr>
        </p:nvSpPr>
        <p:spPr/>
        <p:txBody>
          <a:bodyPr>
            <a:normAutofit/>
          </a:bodyPr>
          <a:lstStyle/>
          <a:p>
            <a:pPr marL="0" indent="0">
              <a:buNone/>
            </a:pPr>
            <a:r>
              <a:rPr lang="en-US" sz="2400" dirty="0"/>
              <a:t>The team is only myself. I am a third year undergraduate computer science student doing Co-Terminal at Illinois Tech. I value my online privacy greatly, which is why I took an interest in this class.</a:t>
            </a:r>
          </a:p>
        </p:txBody>
      </p:sp>
    </p:spTree>
    <p:extLst>
      <p:ext uri="{BB962C8B-B14F-4D97-AF65-F5344CB8AC3E}">
        <p14:creationId xmlns:p14="http://schemas.microsoft.com/office/powerpoint/2010/main" val="387148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E991-CEE1-458B-AC26-5DA299899188}"/>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6D40A88D-F5B5-40FC-943D-CDEE16728038}"/>
              </a:ext>
            </a:extLst>
          </p:cNvPr>
          <p:cNvSpPr>
            <a:spLocks noGrp="1"/>
          </p:cNvSpPr>
          <p:nvPr>
            <p:ph idx="1"/>
          </p:nvPr>
        </p:nvSpPr>
        <p:spPr/>
        <p:txBody>
          <a:bodyPr>
            <a:normAutofit/>
          </a:bodyPr>
          <a:lstStyle/>
          <a:p>
            <a:pPr marL="0" indent="0">
              <a:buNone/>
            </a:pPr>
            <a:r>
              <a:rPr lang="en-US" sz="2400" dirty="0"/>
              <a:t>The ultimate goal with this project was to have the capability of running calculations over an entire user base.</a:t>
            </a:r>
          </a:p>
          <a:p>
            <a:pPr marL="0" indent="0">
              <a:buNone/>
            </a:pPr>
            <a:r>
              <a:rPr lang="en-US" sz="2400" dirty="0"/>
              <a:t>This means the server, or whoever is running the calculation would not know any intermediate values of the computation. The only thing that should be revealed is the final computation to the entity requesting.</a:t>
            </a:r>
          </a:p>
        </p:txBody>
      </p:sp>
    </p:spTree>
    <p:extLst>
      <p:ext uri="{BB962C8B-B14F-4D97-AF65-F5344CB8AC3E}">
        <p14:creationId xmlns:p14="http://schemas.microsoft.com/office/powerpoint/2010/main" val="249493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344C-E19F-40E6-B8EB-DC09984B07B5}"/>
              </a:ext>
            </a:extLst>
          </p:cNvPr>
          <p:cNvSpPr>
            <a:spLocks noGrp="1"/>
          </p:cNvSpPr>
          <p:nvPr>
            <p:ph type="title"/>
          </p:nvPr>
        </p:nvSpPr>
        <p:spPr>
          <a:xfrm>
            <a:off x="1261872" y="365760"/>
            <a:ext cx="9692640" cy="1325562"/>
          </a:xfrm>
        </p:spPr>
        <p:txBody>
          <a:bodyPr/>
          <a:lstStyle/>
          <a:p>
            <a:r>
              <a:rPr lang="en-US" dirty="0"/>
              <a:t>Dataset</a:t>
            </a:r>
          </a:p>
        </p:txBody>
      </p:sp>
      <p:sp>
        <p:nvSpPr>
          <p:cNvPr id="3" name="Content Placeholder 2">
            <a:extLst>
              <a:ext uri="{FF2B5EF4-FFF2-40B4-BE49-F238E27FC236}">
                <a16:creationId xmlns:a16="http://schemas.microsoft.com/office/drawing/2014/main" id="{7D8FBA8D-DE13-4F27-A584-3642EF857BFD}"/>
              </a:ext>
            </a:extLst>
          </p:cNvPr>
          <p:cNvSpPr>
            <a:spLocks noGrp="1"/>
          </p:cNvSpPr>
          <p:nvPr>
            <p:ph idx="1"/>
          </p:nvPr>
        </p:nvSpPr>
        <p:spPr/>
        <p:txBody>
          <a:bodyPr>
            <a:normAutofit/>
          </a:bodyPr>
          <a:lstStyle/>
          <a:p>
            <a:pPr marL="0" indent="0">
              <a:buNone/>
            </a:pPr>
            <a:r>
              <a:rPr lang="en-US" sz="2800" dirty="0"/>
              <a:t>Fitbit Fitness obtained from Kaggle includes personal fitness tracker data from 33 Fitbit users. The data includes things like daily calories burnt to hourly steps taken.</a:t>
            </a:r>
          </a:p>
          <a:p>
            <a:pPr marL="0" indent="0">
              <a:buNone/>
            </a:pPr>
            <a:r>
              <a:rPr lang="en-US" sz="2800" dirty="0"/>
              <a:t>Each user is separated with their own data, where no other object/entity is allowed directly access this data.</a:t>
            </a:r>
          </a:p>
        </p:txBody>
      </p:sp>
    </p:spTree>
    <p:extLst>
      <p:ext uri="{BB962C8B-B14F-4D97-AF65-F5344CB8AC3E}">
        <p14:creationId xmlns:p14="http://schemas.microsoft.com/office/powerpoint/2010/main" val="86880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89D3-B44F-48B2-A639-0E8645A33A08}"/>
              </a:ext>
            </a:extLst>
          </p:cNvPr>
          <p:cNvSpPr>
            <a:spLocks noGrp="1"/>
          </p:cNvSpPr>
          <p:nvPr>
            <p:ph type="title"/>
          </p:nvPr>
        </p:nvSpPr>
        <p:spPr/>
        <p:txBody>
          <a:bodyPr/>
          <a:lstStyle/>
          <a:p>
            <a:r>
              <a:rPr lang="en-US" dirty="0"/>
              <a:t>Privacy and Security Technique</a:t>
            </a:r>
          </a:p>
        </p:txBody>
      </p:sp>
      <p:sp>
        <p:nvSpPr>
          <p:cNvPr id="3" name="Content Placeholder 2">
            <a:extLst>
              <a:ext uri="{FF2B5EF4-FFF2-40B4-BE49-F238E27FC236}">
                <a16:creationId xmlns:a16="http://schemas.microsoft.com/office/drawing/2014/main" id="{95A5961D-5CC0-4787-A550-4920FED84E6A}"/>
              </a:ext>
            </a:extLst>
          </p:cNvPr>
          <p:cNvSpPr>
            <a:spLocks noGrp="1"/>
          </p:cNvSpPr>
          <p:nvPr>
            <p:ph idx="1"/>
          </p:nvPr>
        </p:nvSpPr>
        <p:spPr/>
        <p:txBody>
          <a:bodyPr>
            <a:normAutofit/>
          </a:bodyPr>
          <a:lstStyle/>
          <a:p>
            <a:pPr marL="0" indent="0">
              <a:buNone/>
            </a:pPr>
            <a:r>
              <a:rPr lang="en-US" sz="2400" dirty="0"/>
              <a:t>When a attribute is to be used for a calculation Laplacian noise is added to the value.</a:t>
            </a:r>
          </a:p>
          <a:p>
            <a:pPr marL="0" indent="0">
              <a:buNone/>
            </a:pPr>
            <a:r>
              <a:rPr lang="en-US" sz="2400" dirty="0"/>
              <a:t>Because calculations can use multiple attributes, it is also ensured that privacy parameter is split up between each attribute.</a:t>
            </a:r>
          </a:p>
          <a:p>
            <a:pPr marL="0" indent="0">
              <a:buNone/>
            </a:pPr>
            <a:r>
              <a:rPr lang="en-US" sz="2400" dirty="0"/>
              <a:t>Additionally, to ensure the entity requesting the calculation does not see any intermediary values, the calculations are performed on HE values as it is passed from user to user.</a:t>
            </a:r>
          </a:p>
        </p:txBody>
      </p:sp>
    </p:spTree>
    <p:extLst>
      <p:ext uri="{BB962C8B-B14F-4D97-AF65-F5344CB8AC3E}">
        <p14:creationId xmlns:p14="http://schemas.microsoft.com/office/powerpoint/2010/main" val="308700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49A6-BA35-4CCC-8F12-429FF959C690}"/>
              </a:ext>
            </a:extLst>
          </p:cNvPr>
          <p:cNvSpPr>
            <a:spLocks noGrp="1"/>
          </p:cNvSpPr>
          <p:nvPr>
            <p:ph type="title"/>
          </p:nvPr>
        </p:nvSpPr>
        <p:spPr/>
        <p:txBody>
          <a:bodyPr/>
          <a:lstStyle/>
          <a:p>
            <a:r>
              <a:rPr lang="en-US" dirty="0"/>
              <a:t>Lifecycle of a request</a:t>
            </a:r>
          </a:p>
        </p:txBody>
      </p:sp>
      <p:pic>
        <p:nvPicPr>
          <p:cNvPr id="6" name="Content Placeholder 5">
            <a:extLst>
              <a:ext uri="{FF2B5EF4-FFF2-40B4-BE49-F238E27FC236}">
                <a16:creationId xmlns:a16="http://schemas.microsoft.com/office/drawing/2014/main" id="{371D311F-400A-4886-8562-797430A8A05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503738" y="1079861"/>
            <a:ext cx="6080125" cy="4698278"/>
          </a:xfrm>
        </p:spPr>
      </p:pic>
      <p:sp>
        <p:nvSpPr>
          <p:cNvPr id="4" name="Text Placeholder 3">
            <a:extLst>
              <a:ext uri="{FF2B5EF4-FFF2-40B4-BE49-F238E27FC236}">
                <a16:creationId xmlns:a16="http://schemas.microsoft.com/office/drawing/2014/main" id="{CFFAF0BC-4276-4A9A-99EE-A1A5EBE49CCD}"/>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1907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2870-C825-4B11-887A-6CA790C3E326}"/>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E5CC243D-3A1C-4140-B918-C5345A1910A9}"/>
              </a:ext>
            </a:extLst>
          </p:cNvPr>
          <p:cNvSpPr>
            <a:spLocks noGrp="1"/>
          </p:cNvSpPr>
          <p:nvPr>
            <p:ph idx="1"/>
          </p:nvPr>
        </p:nvSpPr>
        <p:spPr/>
        <p:txBody>
          <a:bodyPr>
            <a:normAutofit/>
          </a:bodyPr>
          <a:lstStyle/>
          <a:p>
            <a:pPr marL="0" indent="0">
              <a:buNone/>
            </a:pPr>
            <a:r>
              <a:rPr lang="en-US" sz="2400" dirty="0"/>
              <a:t>This project was made using Python 3.10.</a:t>
            </a:r>
          </a:p>
          <a:p>
            <a:pPr marL="0" indent="0">
              <a:buNone/>
            </a:pPr>
            <a:r>
              <a:rPr lang="en-US" sz="2400" dirty="0"/>
              <a:t>Currently, communication between Server and User is done on the same instance, however, both objects do not access attributes directly from each other.</a:t>
            </a:r>
          </a:p>
        </p:txBody>
      </p:sp>
    </p:spTree>
    <p:extLst>
      <p:ext uri="{BB962C8B-B14F-4D97-AF65-F5344CB8AC3E}">
        <p14:creationId xmlns:p14="http://schemas.microsoft.com/office/powerpoint/2010/main" val="209090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4EEC-DC10-42B6-A5C9-9F48C9F599F7}"/>
              </a:ext>
            </a:extLst>
          </p:cNvPr>
          <p:cNvSpPr>
            <a:spLocks noGrp="1"/>
          </p:cNvSpPr>
          <p:nvPr>
            <p:ph type="title"/>
          </p:nvPr>
        </p:nvSpPr>
        <p:spPr/>
        <p:txBody>
          <a:bodyPr/>
          <a:lstStyle/>
          <a:p>
            <a:r>
              <a:rPr lang="en-US" dirty="0"/>
              <a:t>Example User</a:t>
            </a:r>
          </a:p>
        </p:txBody>
      </p:sp>
      <p:sp>
        <p:nvSpPr>
          <p:cNvPr id="3" name="Content Placeholder 2">
            <a:extLst>
              <a:ext uri="{FF2B5EF4-FFF2-40B4-BE49-F238E27FC236}">
                <a16:creationId xmlns:a16="http://schemas.microsoft.com/office/drawing/2014/main" id="{A81D1831-4FBB-4BBD-905D-3A2D90EDD30B}"/>
              </a:ext>
            </a:extLst>
          </p:cNvPr>
          <p:cNvSpPr>
            <a:spLocks noGrp="1"/>
          </p:cNvSpPr>
          <p:nvPr>
            <p:ph idx="1"/>
          </p:nvPr>
        </p:nvSpPr>
        <p:spPr/>
        <p:txBody>
          <a:bodyPr>
            <a:normAutofit fontScale="92500" lnSpcReduction="20000"/>
          </a:bodyPr>
          <a:lstStyle/>
          <a:p>
            <a:pPr marL="0" indent="0">
              <a:spcBef>
                <a:spcPts val="0"/>
              </a:spcBef>
              <a:buNone/>
            </a:pPr>
            <a:r>
              <a:rPr lang="en-US" dirty="0">
                <a:latin typeface="Consolas" panose="020B0609020204030204" pitchFamily="49" charset="0"/>
                <a:cs typeface="Calibri" panose="020F0502020204030204" pitchFamily="34" charset="0"/>
              </a:rPr>
              <a:t>--------[ 8877689391 ]--------</a:t>
            </a:r>
          </a:p>
          <a:p>
            <a:pPr marL="0" indent="0">
              <a:spcBef>
                <a:spcPts val="0"/>
              </a:spcBef>
              <a:buNone/>
            </a:pPr>
            <a:r>
              <a:rPr lang="en-US" dirty="0">
                <a:latin typeface="Consolas" panose="020B0609020204030204" pitchFamily="49" charset="0"/>
                <a:cs typeface="Calibri" panose="020F0502020204030204" pitchFamily="34" charset="0"/>
              </a:rPr>
              <a:t>  daily</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TotalSteps</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TotalDistance</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TrackerDistance</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LoggedActivitiesDistance</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VeryActiveDistance</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ModeratelyActiveDistance</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LightActiveDistance</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SedentaryActiveDistance</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VeryActiveMinutes</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FairlyActiveMinutes</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LightlyActiveMinutes</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SedentaryMinutes</a:t>
            </a:r>
            <a:r>
              <a:rPr lang="en-US" dirty="0">
                <a:latin typeface="Consolas" panose="020B0609020204030204" pitchFamily="49" charset="0"/>
                <a:cs typeface="Calibri" panose="020F0502020204030204" pitchFamily="34" charset="0"/>
              </a:rPr>
              <a:t>            31</a:t>
            </a:r>
          </a:p>
          <a:p>
            <a:pPr marL="0" indent="0">
              <a:spcBef>
                <a:spcPts val="0"/>
              </a:spcBef>
              <a:buNone/>
            </a:pPr>
            <a:r>
              <a:rPr lang="en-US" dirty="0">
                <a:latin typeface="Consolas" panose="020B0609020204030204" pitchFamily="49" charset="0"/>
                <a:cs typeface="Calibri" panose="020F0502020204030204" pitchFamily="34" charset="0"/>
              </a:rPr>
              <a:t>    Calories                    31</a:t>
            </a:r>
          </a:p>
          <a:p>
            <a:pPr marL="0" indent="0">
              <a:spcBef>
                <a:spcPts val="0"/>
              </a:spcBef>
              <a:buNone/>
            </a:pPr>
            <a:r>
              <a:rPr lang="en-US" dirty="0">
                <a:latin typeface="Consolas" panose="020B0609020204030204" pitchFamily="49" charset="0"/>
                <a:cs typeface="Calibri" panose="020F0502020204030204" pitchFamily="34" charset="0"/>
              </a:rPr>
              <a:t>  heart</a:t>
            </a:r>
          </a:p>
          <a:p>
            <a:pPr marL="0" indent="0">
              <a:spcBef>
                <a:spcPts val="0"/>
              </a:spcBef>
              <a:buNone/>
            </a:pPr>
            <a:r>
              <a:rPr lang="en-US" dirty="0">
                <a:latin typeface="Consolas" panose="020B0609020204030204" pitchFamily="49" charset="0"/>
                <a:cs typeface="Calibri" panose="020F0502020204030204" pitchFamily="34" charset="0"/>
              </a:rPr>
              <a:t>    Value    228841</a:t>
            </a:r>
          </a:p>
          <a:p>
            <a:pPr marL="0" indent="0">
              <a:spcBef>
                <a:spcPts val="0"/>
              </a:spcBef>
              <a:buNone/>
            </a:pPr>
            <a:r>
              <a:rPr lang="en-US" dirty="0">
                <a:latin typeface="Consolas" panose="020B0609020204030204" pitchFamily="49" charset="0"/>
                <a:cs typeface="Calibri" panose="020F0502020204030204" pitchFamily="34" charset="0"/>
              </a:rPr>
              <a:t>  hourly</a:t>
            </a:r>
          </a:p>
          <a:p>
            <a:pPr marL="0" indent="0">
              <a:spcBef>
                <a:spcPts val="0"/>
              </a:spcBef>
              <a:buNone/>
            </a:pPr>
            <a:r>
              <a:rPr lang="en-US" dirty="0">
                <a:latin typeface="Consolas" panose="020B0609020204030204" pitchFamily="49" charset="0"/>
                <a:cs typeface="Calibri" panose="020F0502020204030204" pitchFamily="34" charset="0"/>
              </a:rPr>
              <a:t>    Calories            735</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TotalIntensity</a:t>
            </a:r>
            <a:r>
              <a:rPr lang="en-US" dirty="0">
                <a:latin typeface="Consolas" panose="020B0609020204030204" pitchFamily="49" charset="0"/>
                <a:cs typeface="Calibri" panose="020F0502020204030204" pitchFamily="34" charset="0"/>
              </a:rPr>
              <a:t>      735</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AverageIntensity</a:t>
            </a:r>
            <a:r>
              <a:rPr lang="en-US" dirty="0">
                <a:latin typeface="Consolas" panose="020B0609020204030204" pitchFamily="49" charset="0"/>
                <a:cs typeface="Calibri" panose="020F0502020204030204" pitchFamily="34" charset="0"/>
              </a:rPr>
              <a:t>    735</a:t>
            </a:r>
          </a:p>
          <a:p>
            <a:pPr marL="0" indent="0">
              <a:spcBef>
                <a:spcPts val="0"/>
              </a:spcBef>
              <a:buNone/>
            </a:pP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StepTotal</a:t>
            </a:r>
            <a:r>
              <a:rPr lang="en-US" dirty="0">
                <a:latin typeface="Consolas" panose="020B0609020204030204" pitchFamily="49" charset="0"/>
                <a:cs typeface="Calibri" panose="020F0502020204030204" pitchFamily="34" charset="0"/>
              </a:rPr>
              <a:t>           735</a:t>
            </a:r>
          </a:p>
        </p:txBody>
      </p:sp>
      <p:sp>
        <p:nvSpPr>
          <p:cNvPr id="4" name="Text Placeholder 3">
            <a:extLst>
              <a:ext uri="{FF2B5EF4-FFF2-40B4-BE49-F238E27FC236}">
                <a16:creationId xmlns:a16="http://schemas.microsoft.com/office/drawing/2014/main" id="{66277636-3DFC-4E15-AA5B-6DACEE8CE488}"/>
              </a:ext>
            </a:extLst>
          </p:cNvPr>
          <p:cNvSpPr>
            <a:spLocks noGrp="1"/>
          </p:cNvSpPr>
          <p:nvPr>
            <p:ph type="body" sz="half" idx="2"/>
          </p:nvPr>
        </p:nvSpPr>
        <p:spPr/>
        <p:txBody>
          <a:bodyPr>
            <a:normAutofit/>
          </a:bodyPr>
          <a:lstStyle/>
          <a:p>
            <a:r>
              <a:rPr lang="en-US" sz="1600" dirty="0"/>
              <a:t>An example of a single User in the dataset</a:t>
            </a:r>
            <a:br>
              <a:rPr lang="en-US" sz="1600" dirty="0"/>
            </a:br>
            <a:r>
              <a:rPr lang="en-US" sz="1600" dirty="0"/>
              <a:t>Each number represents the number of entries for that specific field</a:t>
            </a:r>
          </a:p>
        </p:txBody>
      </p:sp>
    </p:spTree>
    <p:extLst>
      <p:ext uri="{BB962C8B-B14F-4D97-AF65-F5344CB8AC3E}">
        <p14:creationId xmlns:p14="http://schemas.microsoft.com/office/powerpoint/2010/main" val="279931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001A-AE26-4460-B661-5A0DA37F2F91}"/>
              </a:ext>
            </a:extLst>
          </p:cNvPr>
          <p:cNvSpPr>
            <a:spLocks noGrp="1"/>
          </p:cNvSpPr>
          <p:nvPr>
            <p:ph type="title"/>
          </p:nvPr>
        </p:nvSpPr>
        <p:spPr/>
        <p:txBody>
          <a:bodyPr/>
          <a:lstStyle/>
          <a:p>
            <a:r>
              <a:rPr lang="en-US" dirty="0"/>
              <a:t>Example Calculation</a:t>
            </a:r>
          </a:p>
        </p:txBody>
      </p:sp>
      <p:sp>
        <p:nvSpPr>
          <p:cNvPr id="3" name="Content Placeholder 2">
            <a:extLst>
              <a:ext uri="{FF2B5EF4-FFF2-40B4-BE49-F238E27FC236}">
                <a16:creationId xmlns:a16="http://schemas.microsoft.com/office/drawing/2014/main" id="{6076B1AD-57BA-414A-8F02-13C652609702}"/>
              </a:ext>
            </a:extLst>
          </p:cNvPr>
          <p:cNvSpPr>
            <a:spLocks noGrp="1"/>
          </p:cNvSpPr>
          <p:nvPr>
            <p:ph idx="1"/>
          </p:nvPr>
        </p:nvSpPr>
        <p:spPr>
          <a:xfrm>
            <a:off x="1261871" y="1828800"/>
            <a:ext cx="9574195" cy="4351337"/>
          </a:xfrm>
        </p:spPr>
        <p:txBody>
          <a:bodyPr>
            <a:normAutofit/>
          </a:bodyPr>
          <a:lstStyle/>
          <a:p>
            <a:pPr marL="0" indent="0">
              <a:lnSpc>
                <a:spcPct val="120000"/>
              </a:lnSpc>
              <a:spcBef>
                <a:spcPts val="0"/>
              </a:spcBef>
              <a:buNone/>
            </a:pPr>
            <a:r>
              <a:rPr lang="en-US" sz="1050" dirty="0">
                <a:solidFill>
                  <a:srgbClr val="EF596F"/>
                </a:solidFill>
                <a:latin typeface="Source Code Pro" panose="020B0509030403020204" pitchFamily="49" charset="0"/>
              </a:rPr>
              <a:t>users</a:t>
            </a:r>
            <a:r>
              <a:rPr lang="en-US" sz="1050" dirty="0">
                <a:solidFill>
                  <a:srgbClr val="ABB2BF"/>
                </a:solidFill>
                <a:latin typeface="Source Code Pro" panose="020B0509030403020204" pitchFamily="49" charset="0"/>
              </a:rPr>
              <a:t>: </a:t>
            </a:r>
            <a:r>
              <a:rPr lang="en-US" sz="1050" dirty="0">
                <a:solidFill>
                  <a:srgbClr val="E5C07B"/>
                </a:solidFill>
                <a:latin typeface="Source Code Pro" panose="020B0509030403020204" pitchFamily="49" charset="0"/>
              </a:rPr>
              <a:t>list</a:t>
            </a:r>
            <a:r>
              <a:rPr lang="en-US" sz="1050" dirty="0">
                <a:solidFill>
                  <a:srgbClr val="ABB2BF"/>
                </a:solidFill>
                <a:latin typeface="Source Code Pro" panose="020B0509030403020204" pitchFamily="49" charset="0"/>
              </a:rPr>
              <a:t>[</a:t>
            </a:r>
            <a:r>
              <a:rPr lang="en-US" sz="1050" dirty="0">
                <a:solidFill>
                  <a:srgbClr val="E5C07B"/>
                </a:solidFill>
                <a:latin typeface="Source Code Pro" panose="020B0509030403020204" pitchFamily="49" charset="0"/>
              </a:rPr>
              <a:t>User</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dirty="0" err="1">
                <a:solidFill>
                  <a:srgbClr val="E5C07B"/>
                </a:solidFill>
                <a:latin typeface="Source Code Pro" panose="020B0509030403020204" pitchFamily="49" charset="0"/>
              </a:rPr>
              <a:t>dataset</a:t>
            </a:r>
            <a:r>
              <a:rPr lang="en-US" sz="1050" dirty="0" err="1">
                <a:solidFill>
                  <a:srgbClr val="ABB2BF"/>
                </a:solidFill>
                <a:latin typeface="Source Code Pro" panose="020B0509030403020204" pitchFamily="49" charset="0"/>
              </a:rPr>
              <a:t>.</a:t>
            </a:r>
            <a:r>
              <a:rPr lang="en-US" sz="1050" b="1" dirty="0" err="1">
                <a:solidFill>
                  <a:srgbClr val="61AFEF"/>
                </a:solidFill>
                <a:latin typeface="Source Code Pro" panose="020B0509030403020204" pitchFamily="49" charset="0"/>
              </a:rPr>
              <a:t>get_dataset</a:t>
            </a:r>
            <a:r>
              <a:rPr lang="en-US" sz="1050" dirty="0">
                <a:solidFill>
                  <a:srgbClr val="ABB2BF"/>
                </a:solidFill>
                <a:latin typeface="Source Code Pro" panose="020B0509030403020204" pitchFamily="49" charset="0"/>
              </a:rPr>
              <a:t>()  </a:t>
            </a:r>
            <a:r>
              <a:rPr lang="en-US" sz="1050" i="1" dirty="0">
                <a:solidFill>
                  <a:srgbClr val="7F848E"/>
                </a:solidFill>
                <a:latin typeface="Source Code Pro" panose="020B0509030403020204" pitchFamily="49" charset="0"/>
              </a:rPr>
              <a:t># Get all users as objects</a:t>
            </a:r>
            <a:endParaRPr lang="en-US" sz="1050" dirty="0">
              <a:solidFill>
                <a:srgbClr val="ABB2BF"/>
              </a:solidFill>
              <a:latin typeface="Source Code Pro" panose="020B0509030403020204" pitchFamily="49" charset="0"/>
            </a:endParaRPr>
          </a:p>
          <a:p>
            <a:pPr marL="0" indent="0">
              <a:lnSpc>
                <a:spcPct val="120000"/>
              </a:lnSpc>
              <a:spcBef>
                <a:spcPts val="0"/>
              </a:spcBef>
              <a:buNone/>
            </a:pPr>
            <a:r>
              <a:rPr lang="en-US" sz="1050" dirty="0">
                <a:solidFill>
                  <a:srgbClr val="EF596F"/>
                </a:solidFill>
                <a:latin typeface="Source Code Pro" panose="020B0509030403020204" pitchFamily="49" charset="0"/>
              </a:rPr>
              <a:t>server</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dirty="0">
                <a:solidFill>
                  <a:srgbClr val="E5C07B"/>
                </a:solidFill>
                <a:latin typeface="Source Code Pro" panose="020B0509030403020204" pitchFamily="49" charset="0"/>
              </a:rPr>
              <a:t>Server</a:t>
            </a:r>
            <a:r>
              <a:rPr lang="en-US" sz="1050" dirty="0">
                <a:solidFill>
                  <a:srgbClr val="ABB2BF"/>
                </a:solidFill>
                <a:latin typeface="Source Code Pro" panose="020B0509030403020204" pitchFamily="49" charset="0"/>
              </a:rPr>
              <a:t>(</a:t>
            </a:r>
            <a:r>
              <a:rPr lang="en-US" sz="1050" dirty="0">
                <a:solidFill>
                  <a:srgbClr val="EF596F"/>
                </a:solidFill>
                <a:latin typeface="Source Code Pro" panose="020B0509030403020204" pitchFamily="49" charset="0"/>
              </a:rPr>
              <a:t>users</a:t>
            </a:r>
            <a:r>
              <a:rPr lang="en-US" sz="1050" dirty="0">
                <a:solidFill>
                  <a:srgbClr val="ABB2BF"/>
                </a:solidFill>
                <a:latin typeface="Source Code Pro" panose="020B0509030403020204" pitchFamily="49" charset="0"/>
              </a:rPr>
              <a:t>, </a:t>
            </a:r>
            <a:r>
              <a:rPr lang="en-US" sz="1050" i="1" dirty="0">
                <a:solidFill>
                  <a:srgbClr val="EF596F"/>
                </a:solidFill>
                <a:latin typeface="Source Code Pro" panose="020B0509030403020204" pitchFamily="49" charset="0"/>
              </a:rPr>
              <a:t>epsilon</a:t>
            </a:r>
            <a:r>
              <a:rPr lang="en-US" sz="1050" dirty="0">
                <a:solidFill>
                  <a:srgbClr val="2BBAC5"/>
                </a:solidFill>
                <a:latin typeface="Source Code Pro" panose="020B0509030403020204" pitchFamily="49" charset="0"/>
              </a:rPr>
              <a:t>=</a:t>
            </a:r>
            <a:r>
              <a:rPr lang="en-US" sz="1050" dirty="0">
                <a:solidFill>
                  <a:srgbClr val="D19A66"/>
                </a:solidFill>
                <a:latin typeface="Source Code Pro" panose="020B0509030403020204" pitchFamily="49" charset="0"/>
              </a:rPr>
              <a:t>3</a:t>
            </a:r>
            <a:r>
              <a:rPr lang="en-US" sz="1050" dirty="0">
                <a:solidFill>
                  <a:srgbClr val="ABB2BF"/>
                </a:solidFill>
                <a:latin typeface="Source Code Pro" panose="020B0509030403020204" pitchFamily="49" charset="0"/>
              </a:rPr>
              <a:t>)  </a:t>
            </a:r>
            <a:r>
              <a:rPr lang="en-US" sz="1050" i="1" dirty="0">
                <a:solidFill>
                  <a:srgbClr val="7F848E"/>
                </a:solidFill>
                <a:latin typeface="Source Code Pro" panose="020B0509030403020204" pitchFamily="49" charset="0"/>
              </a:rPr>
              <a:t># Initialize a server with privacy parameter epsilon of 3</a:t>
            </a:r>
            <a:endParaRPr lang="en-US" sz="1050" dirty="0">
              <a:solidFill>
                <a:srgbClr val="ABB2BF"/>
              </a:solidFill>
              <a:latin typeface="Source Code Pro" panose="020B0509030403020204" pitchFamily="49" charset="0"/>
            </a:endParaRPr>
          </a:p>
          <a:p>
            <a:pPr marL="0" indent="0">
              <a:lnSpc>
                <a:spcPct val="120000"/>
              </a:lnSpc>
              <a:spcBef>
                <a:spcPts val="0"/>
              </a:spcBef>
              <a:buNone/>
            </a:pPr>
            <a:br>
              <a:rPr lang="en-US" sz="1050" dirty="0">
                <a:solidFill>
                  <a:srgbClr val="ABB2BF"/>
                </a:solidFill>
                <a:latin typeface="Source Code Pro" panose="020B0509030403020204" pitchFamily="49" charset="0"/>
              </a:rPr>
            </a:br>
            <a:r>
              <a:rPr lang="en-US" sz="1050" i="1" dirty="0">
                <a:solidFill>
                  <a:srgbClr val="7F848E"/>
                </a:solidFill>
                <a:latin typeface="Source Code Pro" panose="020B0509030403020204" pitchFamily="49" charset="0"/>
              </a:rPr>
              <a:t># Example calculation given a list of attributes, determined upon request</a:t>
            </a:r>
            <a:endParaRPr lang="en-US" sz="1050" dirty="0">
              <a:solidFill>
                <a:srgbClr val="ABB2BF"/>
              </a:solidFill>
              <a:latin typeface="Source Code Pro" panose="020B0509030403020204" pitchFamily="49" charset="0"/>
            </a:endParaRPr>
          </a:p>
          <a:p>
            <a:pPr marL="0" indent="0">
              <a:lnSpc>
                <a:spcPct val="120000"/>
              </a:lnSpc>
              <a:spcBef>
                <a:spcPts val="0"/>
              </a:spcBef>
              <a:buNone/>
            </a:pPr>
            <a:r>
              <a:rPr lang="en-US" sz="1050" dirty="0">
                <a:solidFill>
                  <a:srgbClr val="D55FDE"/>
                </a:solidFill>
                <a:latin typeface="Source Code Pro" panose="020B0509030403020204" pitchFamily="49" charset="0"/>
              </a:rPr>
              <a:t>def</a:t>
            </a:r>
            <a:r>
              <a:rPr lang="en-US" sz="1050" dirty="0">
                <a:solidFill>
                  <a:srgbClr val="ABB2BF"/>
                </a:solidFill>
                <a:latin typeface="Source Code Pro" panose="020B0509030403020204" pitchFamily="49" charset="0"/>
              </a:rPr>
              <a:t> </a:t>
            </a:r>
            <a:r>
              <a:rPr lang="en-US" sz="1050" b="1" dirty="0">
                <a:solidFill>
                  <a:srgbClr val="61AFEF"/>
                </a:solidFill>
                <a:latin typeface="Source Code Pro" panose="020B0509030403020204" pitchFamily="49" charset="0"/>
              </a:rPr>
              <a:t>test</a:t>
            </a:r>
            <a:r>
              <a:rPr lang="en-US" sz="1050" dirty="0">
                <a:solidFill>
                  <a:srgbClr val="ABB2BF"/>
                </a:solidFill>
                <a:latin typeface="Source Code Pro" panose="020B0509030403020204" pitchFamily="49" charset="0"/>
              </a:rPr>
              <a:t>(</a:t>
            </a:r>
            <a:r>
              <a:rPr lang="en-US" sz="1050" i="1" dirty="0">
                <a:solidFill>
                  <a:srgbClr val="EF596F"/>
                </a:solidFill>
                <a:latin typeface="Source Code Pro" panose="020B0509030403020204" pitchFamily="49" charset="0"/>
              </a:rPr>
              <a:t>pub</a:t>
            </a:r>
            <a:r>
              <a:rPr lang="en-US" sz="1050" dirty="0">
                <a:solidFill>
                  <a:srgbClr val="ABB2BF"/>
                </a:solidFill>
                <a:latin typeface="Source Code Pro" panose="020B0509030403020204" pitchFamily="49" charset="0"/>
              </a:rPr>
              <a:t>: </a:t>
            </a:r>
            <a:r>
              <a:rPr lang="en-US" sz="1050" dirty="0" err="1">
                <a:solidFill>
                  <a:srgbClr val="E5C07B"/>
                </a:solidFill>
                <a:latin typeface="Source Code Pro" panose="020B0509030403020204" pitchFamily="49" charset="0"/>
              </a:rPr>
              <a:t>PubKey</a:t>
            </a:r>
            <a:r>
              <a:rPr lang="en-US" sz="1050" dirty="0">
                <a:solidFill>
                  <a:srgbClr val="ABB2BF"/>
                </a:solidFill>
                <a:latin typeface="Source Code Pro" panose="020B0509030403020204" pitchFamily="49" charset="0"/>
              </a:rPr>
              <a:t>, </a:t>
            </a:r>
            <a:r>
              <a:rPr lang="en-US" sz="1050" i="1" dirty="0">
                <a:solidFill>
                  <a:srgbClr val="EF596F"/>
                </a:solidFill>
                <a:latin typeface="Source Code Pro" panose="020B0509030403020204" pitchFamily="49" charset="0"/>
              </a:rPr>
              <a:t>acc</a:t>
            </a:r>
            <a:r>
              <a:rPr lang="en-US" sz="1050" dirty="0">
                <a:solidFill>
                  <a:srgbClr val="ABB2BF"/>
                </a:solidFill>
                <a:latin typeface="Source Code Pro" panose="020B0509030403020204" pitchFamily="49" charset="0"/>
              </a:rPr>
              <a:t>: </a:t>
            </a:r>
            <a:r>
              <a:rPr lang="en-US" sz="1050" dirty="0" err="1">
                <a:solidFill>
                  <a:srgbClr val="E5C07B"/>
                </a:solidFill>
                <a:latin typeface="Source Code Pro" panose="020B0509030403020204" pitchFamily="49" charset="0"/>
              </a:rPr>
              <a:t>EncryptedNumber</a:t>
            </a:r>
            <a:r>
              <a:rPr lang="en-US" sz="1050" dirty="0">
                <a:solidFill>
                  <a:srgbClr val="ABB2BF"/>
                </a:solidFill>
                <a:latin typeface="Source Code Pro" panose="020B0509030403020204" pitchFamily="49" charset="0"/>
              </a:rPr>
              <a:t>, </a:t>
            </a:r>
            <a:r>
              <a:rPr lang="en-US" sz="1050" i="1" dirty="0" err="1">
                <a:solidFill>
                  <a:srgbClr val="EF596F"/>
                </a:solidFill>
                <a:latin typeface="Source Code Pro" panose="020B0509030403020204" pitchFamily="49" charset="0"/>
              </a:rPr>
              <a:t>usr</a:t>
            </a:r>
            <a:r>
              <a:rPr lang="en-US" sz="1050" dirty="0">
                <a:solidFill>
                  <a:srgbClr val="ABB2BF"/>
                </a:solidFill>
                <a:latin typeface="Source Code Pro" panose="020B0509030403020204" pitchFamily="49" charset="0"/>
              </a:rPr>
              <a:t>: </a:t>
            </a:r>
            <a:r>
              <a:rPr lang="en-US" sz="1050" dirty="0">
                <a:solidFill>
                  <a:srgbClr val="E5C07B"/>
                </a:solidFill>
                <a:latin typeface="Source Code Pro" panose="020B0509030403020204" pitchFamily="49" charset="0"/>
              </a:rPr>
              <a:t>list</a:t>
            </a:r>
            <a:r>
              <a:rPr lang="en-US" sz="1050" dirty="0">
                <a:solidFill>
                  <a:srgbClr val="ABB2BF"/>
                </a:solidFill>
                <a:latin typeface="Source Code Pro" panose="020B0509030403020204" pitchFamily="49" charset="0"/>
              </a:rPr>
              <a:t>[</a:t>
            </a:r>
            <a:r>
              <a:rPr lang="en-US" sz="1050" dirty="0">
                <a:solidFill>
                  <a:srgbClr val="E5C07B"/>
                </a:solidFill>
                <a:latin typeface="Source Code Pro" panose="020B0509030403020204" pitchFamily="49" charset="0"/>
              </a:rPr>
              <a:t>Number</a:t>
            </a:r>
            <a:r>
              <a:rPr lang="en-US" sz="1050" dirty="0">
                <a:solidFill>
                  <a:srgbClr val="ABB2BF"/>
                </a:solidFill>
                <a:latin typeface="Source Code Pro" panose="020B0509030403020204" pitchFamily="49" charset="0"/>
              </a:rPr>
              <a:t>]) -&gt; </a:t>
            </a:r>
            <a:r>
              <a:rPr lang="en-US" sz="1050" dirty="0" err="1">
                <a:solidFill>
                  <a:srgbClr val="E5C07B"/>
                </a:solidFill>
                <a:latin typeface="Source Code Pro" panose="020B0509030403020204" pitchFamily="49" charset="0"/>
              </a:rPr>
              <a:t>EncryptedNumber</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dirty="0">
                <a:solidFill>
                  <a:srgbClr val="E5C07B"/>
                </a:solidFill>
                <a:latin typeface="Source Code Pro" panose="020B0509030403020204" pitchFamily="49" charset="0"/>
              </a:rPr>
              <a:t>bool</a:t>
            </a:r>
            <a:r>
              <a:rPr lang="en-US" sz="1050" dirty="0">
                <a:solidFill>
                  <a:srgbClr val="ABB2BF"/>
                </a:solidFill>
                <a:latin typeface="Source Code Pro" panose="020B0509030403020204" pitchFamily="49" charset="0"/>
              </a:rPr>
              <a:t>:</a:t>
            </a:r>
          </a:p>
          <a:p>
            <a:pPr marL="0" indent="0">
              <a:lnSpc>
                <a:spcPct val="120000"/>
              </a:lnSpc>
              <a:spcBef>
                <a:spcPts val="0"/>
              </a:spcBef>
              <a:buNone/>
            </a:pPr>
            <a:r>
              <a:rPr lang="en-US" sz="1050" dirty="0">
                <a:solidFill>
                  <a:srgbClr val="ABB2BF"/>
                </a:solidFill>
                <a:latin typeface="Source Code Pro" panose="020B0509030403020204" pitchFamily="49" charset="0"/>
              </a:rPr>
              <a:t>    </a:t>
            </a:r>
            <a:r>
              <a:rPr lang="en-US" sz="1050" dirty="0">
                <a:solidFill>
                  <a:srgbClr val="EF596F"/>
                </a:solidFill>
                <a:latin typeface="Source Code Pro" panose="020B0509030403020204" pitchFamily="49" charset="0"/>
              </a:rPr>
              <a:t>calories</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i="1" dirty="0" err="1">
                <a:solidFill>
                  <a:srgbClr val="EF596F"/>
                </a:solidFill>
                <a:latin typeface="Source Code Pro" panose="020B0509030403020204" pitchFamily="49" charset="0"/>
              </a:rPr>
              <a:t>usr</a:t>
            </a:r>
            <a:r>
              <a:rPr lang="en-US" sz="1050" dirty="0">
                <a:solidFill>
                  <a:srgbClr val="ABB2BF"/>
                </a:solidFill>
                <a:latin typeface="Source Code Pro" panose="020B0509030403020204" pitchFamily="49" charset="0"/>
              </a:rPr>
              <a:t>[</a:t>
            </a:r>
            <a:r>
              <a:rPr lang="en-US" sz="1050" dirty="0">
                <a:solidFill>
                  <a:srgbClr val="D19A66"/>
                </a:solidFill>
                <a:latin typeface="Source Code Pro" panose="020B0509030403020204" pitchFamily="49" charset="0"/>
              </a:rPr>
              <a:t>0</a:t>
            </a:r>
            <a:r>
              <a:rPr lang="en-US" sz="1050" dirty="0">
                <a:solidFill>
                  <a:srgbClr val="ABB2BF"/>
                </a:solidFill>
                <a:latin typeface="Source Code Pro" panose="020B0509030403020204" pitchFamily="49" charset="0"/>
              </a:rPr>
              <a:t>]</a:t>
            </a:r>
          </a:p>
          <a:p>
            <a:pPr marL="0" indent="0">
              <a:lnSpc>
                <a:spcPct val="120000"/>
              </a:lnSpc>
              <a:spcBef>
                <a:spcPts val="0"/>
              </a:spcBef>
              <a:buNone/>
            </a:pPr>
            <a:r>
              <a:rPr lang="en-US" sz="1050" dirty="0">
                <a:solidFill>
                  <a:srgbClr val="ABB2BF"/>
                </a:solidFill>
                <a:latin typeface="Source Code Pro" panose="020B0509030403020204" pitchFamily="49" charset="0"/>
              </a:rPr>
              <a:t>    </a:t>
            </a:r>
            <a:r>
              <a:rPr lang="en-US" sz="1050" dirty="0" err="1">
                <a:solidFill>
                  <a:srgbClr val="EF596F"/>
                </a:solidFill>
                <a:latin typeface="Source Code Pro" panose="020B0509030403020204" pitchFamily="49" charset="0"/>
              </a:rPr>
              <a:t>mod_active_dist</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i="1" dirty="0" err="1">
                <a:solidFill>
                  <a:srgbClr val="EF596F"/>
                </a:solidFill>
                <a:latin typeface="Source Code Pro" panose="020B0509030403020204" pitchFamily="49" charset="0"/>
              </a:rPr>
              <a:t>usr</a:t>
            </a:r>
            <a:r>
              <a:rPr lang="en-US" sz="1050" dirty="0">
                <a:solidFill>
                  <a:srgbClr val="ABB2BF"/>
                </a:solidFill>
                <a:latin typeface="Source Code Pro" panose="020B0509030403020204" pitchFamily="49" charset="0"/>
              </a:rPr>
              <a:t>[</a:t>
            </a:r>
            <a:r>
              <a:rPr lang="en-US" sz="1050" dirty="0">
                <a:solidFill>
                  <a:srgbClr val="D19A66"/>
                </a:solidFill>
                <a:latin typeface="Source Code Pro" panose="020B0509030403020204" pitchFamily="49" charset="0"/>
              </a:rPr>
              <a:t>1</a:t>
            </a:r>
            <a:r>
              <a:rPr lang="en-US" sz="1050" dirty="0">
                <a:solidFill>
                  <a:srgbClr val="ABB2BF"/>
                </a:solidFill>
                <a:latin typeface="Source Code Pro" panose="020B0509030403020204" pitchFamily="49" charset="0"/>
              </a:rPr>
              <a:t>]</a:t>
            </a:r>
          </a:p>
          <a:p>
            <a:pPr marL="0" indent="0">
              <a:lnSpc>
                <a:spcPct val="120000"/>
              </a:lnSpc>
              <a:spcBef>
                <a:spcPts val="0"/>
              </a:spcBef>
              <a:buNone/>
            </a:pPr>
            <a:br>
              <a:rPr lang="en-US" sz="1050" dirty="0">
                <a:solidFill>
                  <a:srgbClr val="ABB2BF"/>
                </a:solidFill>
                <a:latin typeface="Source Code Pro" panose="020B0509030403020204" pitchFamily="49" charset="0"/>
              </a:rPr>
            </a:br>
            <a:r>
              <a:rPr lang="en-US" sz="1050" dirty="0">
                <a:solidFill>
                  <a:srgbClr val="ABB2BF"/>
                </a:solidFill>
                <a:latin typeface="Source Code Pro" panose="020B0509030403020204" pitchFamily="49" charset="0"/>
              </a:rPr>
              <a:t>    </a:t>
            </a:r>
            <a:r>
              <a:rPr lang="en-US" sz="1050" i="1" dirty="0">
                <a:solidFill>
                  <a:srgbClr val="D55FDE"/>
                </a:solidFill>
                <a:latin typeface="Source Code Pro" panose="020B0509030403020204" pitchFamily="49" charset="0"/>
              </a:rPr>
              <a:t>if</a:t>
            </a:r>
            <a:r>
              <a:rPr lang="en-US" sz="1050" dirty="0">
                <a:solidFill>
                  <a:srgbClr val="ABB2BF"/>
                </a:solidFill>
                <a:latin typeface="Source Code Pro" panose="020B0509030403020204" pitchFamily="49" charset="0"/>
              </a:rPr>
              <a:t> </a:t>
            </a:r>
            <a:r>
              <a:rPr lang="en-US" sz="1050" dirty="0" err="1">
                <a:solidFill>
                  <a:srgbClr val="EF596F"/>
                </a:solidFill>
                <a:latin typeface="Source Code Pro" panose="020B0509030403020204" pitchFamily="49" charset="0"/>
              </a:rPr>
              <a:t>mod_active_dist</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dirty="0">
                <a:solidFill>
                  <a:srgbClr val="D19A66"/>
                </a:solidFill>
                <a:latin typeface="Source Code Pro" panose="020B0509030403020204" pitchFamily="49" charset="0"/>
              </a:rPr>
              <a:t>0</a:t>
            </a:r>
            <a:r>
              <a:rPr lang="en-US" sz="1050" dirty="0">
                <a:solidFill>
                  <a:srgbClr val="ABB2BF"/>
                </a:solidFill>
                <a:latin typeface="Source Code Pro" panose="020B0509030403020204" pitchFamily="49" charset="0"/>
              </a:rPr>
              <a:t>:</a:t>
            </a:r>
          </a:p>
          <a:p>
            <a:pPr marL="0" indent="0">
              <a:lnSpc>
                <a:spcPct val="120000"/>
              </a:lnSpc>
              <a:spcBef>
                <a:spcPts val="0"/>
              </a:spcBef>
              <a:buNone/>
            </a:pPr>
            <a:r>
              <a:rPr lang="en-US" sz="1050" dirty="0">
                <a:solidFill>
                  <a:srgbClr val="ABB2BF"/>
                </a:solidFill>
                <a:latin typeface="Source Code Pro" panose="020B0509030403020204" pitchFamily="49" charset="0"/>
              </a:rPr>
              <a:t>        </a:t>
            </a:r>
            <a:r>
              <a:rPr lang="en-US" sz="1050" i="1" dirty="0">
                <a:solidFill>
                  <a:srgbClr val="EF596F"/>
                </a:solidFill>
                <a:latin typeface="Source Code Pro" panose="020B0509030403020204" pitchFamily="49" charset="0"/>
              </a:rPr>
              <a:t>acc</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i="1" dirty="0">
                <a:solidFill>
                  <a:srgbClr val="EF596F"/>
                </a:solidFill>
                <a:latin typeface="Source Code Pro" panose="020B0509030403020204" pitchFamily="49" charset="0"/>
              </a:rPr>
              <a:t>acc</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dirty="0" err="1">
                <a:solidFill>
                  <a:srgbClr val="E5C07B"/>
                </a:solidFill>
                <a:latin typeface="Source Code Pro" panose="020B0509030403020204" pitchFamily="49" charset="0"/>
              </a:rPr>
              <a:t>EncodedNumber</a:t>
            </a:r>
            <a:r>
              <a:rPr lang="en-US" sz="1050" dirty="0" err="1">
                <a:solidFill>
                  <a:srgbClr val="ABB2BF"/>
                </a:solidFill>
                <a:latin typeface="Source Code Pro" panose="020B0509030403020204" pitchFamily="49" charset="0"/>
              </a:rPr>
              <a:t>.</a:t>
            </a:r>
            <a:r>
              <a:rPr lang="en-US" sz="1050" b="1" dirty="0" err="1">
                <a:solidFill>
                  <a:srgbClr val="61AFEF"/>
                </a:solidFill>
                <a:latin typeface="Source Code Pro" panose="020B0509030403020204" pitchFamily="49" charset="0"/>
              </a:rPr>
              <a:t>encode</a:t>
            </a:r>
            <a:r>
              <a:rPr lang="en-US" sz="1050" dirty="0">
                <a:solidFill>
                  <a:srgbClr val="ABB2BF"/>
                </a:solidFill>
                <a:latin typeface="Source Code Pro" panose="020B0509030403020204" pitchFamily="49" charset="0"/>
              </a:rPr>
              <a:t>(</a:t>
            </a:r>
            <a:r>
              <a:rPr lang="en-US" sz="1050" i="1" dirty="0">
                <a:solidFill>
                  <a:srgbClr val="EF596F"/>
                </a:solidFill>
                <a:latin typeface="Source Code Pro" panose="020B0509030403020204" pitchFamily="49" charset="0"/>
              </a:rPr>
              <a:t>pub</a:t>
            </a:r>
            <a:r>
              <a:rPr lang="en-US" sz="1050" dirty="0">
                <a:solidFill>
                  <a:srgbClr val="ABB2BF"/>
                </a:solidFill>
                <a:latin typeface="Source Code Pro" panose="020B0509030403020204" pitchFamily="49" charset="0"/>
              </a:rPr>
              <a:t>, </a:t>
            </a:r>
            <a:r>
              <a:rPr lang="en-US" sz="1050" dirty="0">
                <a:solidFill>
                  <a:srgbClr val="EF596F"/>
                </a:solidFill>
                <a:latin typeface="Source Code Pro" panose="020B0509030403020204" pitchFamily="49" charset="0"/>
              </a:rPr>
              <a:t>calories</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dirty="0" err="1">
                <a:solidFill>
                  <a:srgbClr val="EF596F"/>
                </a:solidFill>
                <a:latin typeface="Source Code Pro" panose="020B0509030403020204" pitchFamily="49" charset="0"/>
              </a:rPr>
              <a:t>mod_active_dist</a:t>
            </a:r>
            <a:r>
              <a:rPr lang="en-US" sz="1050" dirty="0">
                <a:solidFill>
                  <a:srgbClr val="ABB2BF"/>
                </a:solidFill>
                <a:latin typeface="Source Code Pro" panose="020B0509030403020204" pitchFamily="49" charset="0"/>
              </a:rPr>
              <a:t>)</a:t>
            </a:r>
          </a:p>
          <a:p>
            <a:pPr marL="0" indent="0">
              <a:lnSpc>
                <a:spcPct val="120000"/>
              </a:lnSpc>
              <a:spcBef>
                <a:spcPts val="0"/>
              </a:spcBef>
              <a:buNone/>
            </a:pPr>
            <a:r>
              <a:rPr lang="en-US" sz="1050" dirty="0">
                <a:solidFill>
                  <a:srgbClr val="ABB2BF"/>
                </a:solidFill>
                <a:latin typeface="Source Code Pro" panose="020B0509030403020204" pitchFamily="49" charset="0"/>
              </a:rPr>
              <a:t>        </a:t>
            </a:r>
            <a:r>
              <a:rPr lang="en-US" sz="1050" i="1" dirty="0">
                <a:solidFill>
                  <a:srgbClr val="D55FDE"/>
                </a:solidFill>
                <a:latin typeface="Source Code Pro" panose="020B0509030403020204" pitchFamily="49" charset="0"/>
              </a:rPr>
              <a:t>return</a:t>
            </a:r>
            <a:r>
              <a:rPr lang="en-US" sz="1050" dirty="0">
                <a:solidFill>
                  <a:srgbClr val="ABB2BF"/>
                </a:solidFill>
                <a:latin typeface="Source Code Pro" panose="020B0509030403020204" pitchFamily="49" charset="0"/>
              </a:rPr>
              <a:t> </a:t>
            </a:r>
            <a:r>
              <a:rPr lang="en-US" sz="1050" i="1" dirty="0">
                <a:solidFill>
                  <a:srgbClr val="EF596F"/>
                </a:solidFill>
                <a:latin typeface="Source Code Pro" panose="020B0509030403020204" pitchFamily="49" charset="0"/>
              </a:rPr>
              <a:t>acc</a:t>
            </a:r>
            <a:endParaRPr lang="en-US" sz="1050" dirty="0">
              <a:solidFill>
                <a:srgbClr val="ABB2BF"/>
              </a:solidFill>
              <a:latin typeface="Source Code Pro" panose="020B0509030403020204" pitchFamily="49" charset="0"/>
            </a:endParaRPr>
          </a:p>
          <a:p>
            <a:pPr marL="0" indent="0">
              <a:lnSpc>
                <a:spcPct val="120000"/>
              </a:lnSpc>
              <a:spcBef>
                <a:spcPts val="0"/>
              </a:spcBef>
              <a:buNone/>
            </a:pPr>
            <a:br>
              <a:rPr lang="en-US" sz="1050" dirty="0">
                <a:solidFill>
                  <a:srgbClr val="ABB2BF"/>
                </a:solidFill>
                <a:latin typeface="Source Code Pro" panose="020B0509030403020204" pitchFamily="49" charset="0"/>
              </a:rPr>
            </a:br>
            <a:r>
              <a:rPr lang="en-US" sz="1050" dirty="0">
                <a:solidFill>
                  <a:srgbClr val="ABB2BF"/>
                </a:solidFill>
                <a:latin typeface="Source Code Pro" panose="020B0509030403020204" pitchFamily="49" charset="0"/>
              </a:rPr>
              <a:t>    </a:t>
            </a:r>
            <a:r>
              <a:rPr lang="en-US" sz="1050" i="1" dirty="0">
                <a:solidFill>
                  <a:srgbClr val="D55FDE"/>
                </a:solidFill>
                <a:latin typeface="Source Code Pro" panose="020B0509030403020204" pitchFamily="49" charset="0"/>
              </a:rPr>
              <a:t>return</a:t>
            </a:r>
            <a:r>
              <a:rPr lang="en-US" sz="1050" dirty="0">
                <a:solidFill>
                  <a:srgbClr val="ABB2BF"/>
                </a:solidFill>
                <a:latin typeface="Source Code Pro" panose="020B0509030403020204" pitchFamily="49" charset="0"/>
              </a:rPr>
              <a:t> </a:t>
            </a:r>
            <a:r>
              <a:rPr lang="en-US" sz="1050" dirty="0">
                <a:solidFill>
                  <a:srgbClr val="D19A66"/>
                </a:solidFill>
                <a:latin typeface="Source Code Pro" panose="020B0509030403020204" pitchFamily="49" charset="0"/>
              </a:rPr>
              <a:t>False</a:t>
            </a:r>
            <a:endParaRPr lang="en-US" sz="1050" dirty="0">
              <a:solidFill>
                <a:srgbClr val="ABB2BF"/>
              </a:solidFill>
              <a:latin typeface="Source Code Pro" panose="020B0509030403020204" pitchFamily="49" charset="0"/>
            </a:endParaRPr>
          </a:p>
          <a:p>
            <a:pPr marL="0" indent="0">
              <a:lnSpc>
                <a:spcPct val="120000"/>
              </a:lnSpc>
              <a:spcBef>
                <a:spcPts val="0"/>
              </a:spcBef>
              <a:buNone/>
            </a:pPr>
            <a:br>
              <a:rPr lang="en-US" sz="1050" dirty="0">
                <a:solidFill>
                  <a:srgbClr val="ABB2BF"/>
                </a:solidFill>
                <a:latin typeface="Source Code Pro" panose="020B0509030403020204" pitchFamily="49" charset="0"/>
              </a:rPr>
            </a:br>
            <a:r>
              <a:rPr lang="en-US" sz="1050" b="1" dirty="0">
                <a:solidFill>
                  <a:srgbClr val="61AFEF"/>
                </a:solidFill>
                <a:latin typeface="Source Code Pro" panose="020B0509030403020204" pitchFamily="49" charset="0"/>
              </a:rPr>
              <a:t>print</a:t>
            </a:r>
            <a:r>
              <a:rPr lang="en-US" sz="1050" dirty="0">
                <a:solidFill>
                  <a:srgbClr val="ABB2BF"/>
                </a:solidFill>
                <a:latin typeface="Source Code Pro" panose="020B0509030403020204" pitchFamily="49" charset="0"/>
              </a:rPr>
              <a:t>(</a:t>
            </a:r>
            <a:r>
              <a:rPr lang="en-US" sz="1050" dirty="0" err="1">
                <a:solidFill>
                  <a:srgbClr val="EF596F"/>
                </a:solidFill>
                <a:latin typeface="Source Code Pro" panose="020B0509030403020204" pitchFamily="49" charset="0"/>
              </a:rPr>
              <a:t>server</a:t>
            </a:r>
            <a:r>
              <a:rPr lang="en-US" sz="1050" dirty="0" err="1">
                <a:solidFill>
                  <a:srgbClr val="ABB2BF"/>
                </a:solidFill>
                <a:latin typeface="Source Code Pro" panose="020B0509030403020204" pitchFamily="49" charset="0"/>
              </a:rPr>
              <a:t>.</a:t>
            </a:r>
            <a:r>
              <a:rPr lang="en-US" sz="1050" b="1" dirty="0" err="1">
                <a:solidFill>
                  <a:srgbClr val="61AFEF"/>
                </a:solidFill>
                <a:latin typeface="Source Code Pro" panose="020B0509030403020204" pitchFamily="49" charset="0"/>
              </a:rPr>
              <a:t>requestFieldAvg</a:t>
            </a:r>
            <a:r>
              <a:rPr lang="en-US" sz="1050" dirty="0">
                <a:solidFill>
                  <a:srgbClr val="ABB2BF"/>
                </a:solidFill>
                <a:latin typeface="Source Code Pro" panose="020B0509030403020204" pitchFamily="49" charset="0"/>
              </a:rPr>
              <a:t>(</a:t>
            </a:r>
            <a:r>
              <a:rPr lang="en-US" sz="1050" dirty="0">
                <a:solidFill>
                  <a:srgbClr val="E5C07B"/>
                </a:solidFill>
                <a:latin typeface="Source Code Pro" panose="020B0509030403020204" pitchFamily="49" charset="0"/>
              </a:rPr>
              <a:t>FRAME</a:t>
            </a:r>
            <a:r>
              <a:rPr lang="en-US" sz="1050" dirty="0">
                <a:solidFill>
                  <a:srgbClr val="ABB2BF"/>
                </a:solidFill>
                <a:latin typeface="Source Code Pro" panose="020B0509030403020204" pitchFamily="49" charset="0"/>
              </a:rPr>
              <a:t>.</a:t>
            </a:r>
            <a:r>
              <a:rPr lang="en-US" sz="1050" dirty="0">
                <a:solidFill>
                  <a:srgbClr val="E5C07B"/>
                </a:solidFill>
                <a:latin typeface="Source Code Pro" panose="020B0509030403020204" pitchFamily="49" charset="0"/>
              </a:rPr>
              <a:t>HEART</a:t>
            </a:r>
            <a:r>
              <a:rPr lang="en-US" sz="1050" dirty="0">
                <a:solidFill>
                  <a:srgbClr val="ABB2BF"/>
                </a:solidFill>
                <a:latin typeface="Source Code Pro" panose="020B0509030403020204" pitchFamily="49" charset="0"/>
              </a:rPr>
              <a:t>.</a:t>
            </a:r>
            <a:r>
              <a:rPr lang="en-US" sz="1050" dirty="0">
                <a:solidFill>
                  <a:srgbClr val="EF596F"/>
                </a:solidFill>
                <a:latin typeface="Source Code Pro" panose="020B0509030403020204" pitchFamily="49" charset="0"/>
              </a:rPr>
              <a:t>BPM</a:t>
            </a:r>
            <a:r>
              <a:rPr lang="en-US" sz="1050" dirty="0">
                <a:solidFill>
                  <a:srgbClr val="ABB2BF"/>
                </a:solidFill>
                <a:latin typeface="Source Code Pro" panose="020B0509030403020204" pitchFamily="49" charset="0"/>
              </a:rPr>
              <a:t>).</a:t>
            </a:r>
            <a:r>
              <a:rPr lang="en-US" sz="1050" dirty="0">
                <a:solidFill>
                  <a:srgbClr val="EF596F"/>
                </a:solidFill>
                <a:latin typeface="Source Code Pro" panose="020B0509030403020204" pitchFamily="49" charset="0"/>
              </a:rPr>
              <a:t>value</a:t>
            </a:r>
            <a:r>
              <a:rPr lang="en-US" sz="1050" dirty="0">
                <a:solidFill>
                  <a:srgbClr val="ABB2BF"/>
                </a:solidFill>
                <a:latin typeface="Source Code Pro" panose="020B0509030403020204" pitchFamily="49" charset="0"/>
              </a:rPr>
              <a:t>)  </a:t>
            </a:r>
            <a:r>
              <a:rPr lang="en-US" sz="1050" i="1" dirty="0">
                <a:solidFill>
                  <a:srgbClr val="7F848E"/>
                </a:solidFill>
                <a:latin typeface="Source Code Pro" panose="020B0509030403020204" pitchFamily="49" charset="0"/>
              </a:rPr>
              <a:t># Print the overall average of heart BPM</a:t>
            </a:r>
            <a:endParaRPr lang="en-US" sz="1050" dirty="0">
              <a:solidFill>
                <a:srgbClr val="ABB2BF"/>
              </a:solidFill>
              <a:latin typeface="Source Code Pro" panose="020B0509030403020204" pitchFamily="49" charset="0"/>
            </a:endParaRPr>
          </a:p>
          <a:p>
            <a:pPr marL="0" indent="0">
              <a:lnSpc>
                <a:spcPct val="120000"/>
              </a:lnSpc>
              <a:spcBef>
                <a:spcPts val="0"/>
              </a:spcBef>
              <a:buNone/>
            </a:pPr>
            <a:br>
              <a:rPr lang="en-US" sz="1050" dirty="0">
                <a:solidFill>
                  <a:srgbClr val="ABB2BF"/>
                </a:solidFill>
                <a:latin typeface="Source Code Pro" panose="020B0509030403020204" pitchFamily="49" charset="0"/>
              </a:rPr>
            </a:br>
            <a:r>
              <a:rPr lang="en-US" sz="1050" i="1" dirty="0">
                <a:solidFill>
                  <a:srgbClr val="7F848E"/>
                </a:solidFill>
                <a:latin typeface="Source Code Pro" panose="020B0509030403020204" pitchFamily="49" charset="0"/>
              </a:rPr>
              <a:t># Run function test with the fields "daily calories" and "Daily moderately active distance"</a:t>
            </a:r>
            <a:endParaRPr lang="en-US" sz="1050" dirty="0">
              <a:solidFill>
                <a:srgbClr val="ABB2BF"/>
              </a:solidFill>
              <a:latin typeface="Source Code Pro" panose="020B0509030403020204" pitchFamily="49" charset="0"/>
            </a:endParaRPr>
          </a:p>
          <a:p>
            <a:pPr marL="0" indent="0">
              <a:lnSpc>
                <a:spcPct val="120000"/>
              </a:lnSpc>
              <a:spcBef>
                <a:spcPts val="0"/>
              </a:spcBef>
              <a:buNone/>
            </a:pPr>
            <a:r>
              <a:rPr lang="en-US" sz="1050" dirty="0">
                <a:solidFill>
                  <a:srgbClr val="EF596F"/>
                </a:solidFill>
                <a:latin typeface="Source Code Pro" panose="020B0509030403020204" pitchFamily="49" charset="0"/>
              </a:rPr>
              <a:t>request</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dirty="0" err="1">
                <a:solidFill>
                  <a:srgbClr val="EF596F"/>
                </a:solidFill>
                <a:latin typeface="Source Code Pro" panose="020B0509030403020204" pitchFamily="49" charset="0"/>
              </a:rPr>
              <a:t>server</a:t>
            </a:r>
            <a:r>
              <a:rPr lang="en-US" sz="1050" dirty="0" err="1">
                <a:solidFill>
                  <a:srgbClr val="ABB2BF"/>
                </a:solidFill>
                <a:latin typeface="Source Code Pro" panose="020B0509030403020204" pitchFamily="49" charset="0"/>
              </a:rPr>
              <a:t>.</a:t>
            </a:r>
            <a:r>
              <a:rPr lang="en-US" sz="1050" b="1" dirty="0" err="1">
                <a:solidFill>
                  <a:srgbClr val="61AFEF"/>
                </a:solidFill>
                <a:latin typeface="Source Code Pro" panose="020B0509030403020204" pitchFamily="49" charset="0"/>
              </a:rPr>
              <a:t>requestAction</a:t>
            </a:r>
            <a:r>
              <a:rPr lang="en-US" sz="1050" dirty="0">
                <a:solidFill>
                  <a:srgbClr val="ABB2BF"/>
                </a:solidFill>
                <a:latin typeface="Source Code Pro" panose="020B0509030403020204" pitchFamily="49" charset="0"/>
              </a:rPr>
              <a:t>([</a:t>
            </a:r>
            <a:r>
              <a:rPr lang="en-US" sz="1050" dirty="0">
                <a:solidFill>
                  <a:srgbClr val="E5C07B"/>
                </a:solidFill>
                <a:latin typeface="Source Code Pro" panose="020B0509030403020204" pitchFamily="49" charset="0"/>
              </a:rPr>
              <a:t>FRAME</a:t>
            </a:r>
            <a:r>
              <a:rPr lang="en-US" sz="1050" dirty="0">
                <a:solidFill>
                  <a:srgbClr val="ABB2BF"/>
                </a:solidFill>
                <a:latin typeface="Source Code Pro" panose="020B0509030403020204" pitchFamily="49" charset="0"/>
              </a:rPr>
              <a:t>.</a:t>
            </a:r>
            <a:r>
              <a:rPr lang="en-US" sz="1050" dirty="0">
                <a:solidFill>
                  <a:srgbClr val="E5C07B"/>
                </a:solidFill>
                <a:latin typeface="Source Code Pro" panose="020B0509030403020204" pitchFamily="49" charset="0"/>
              </a:rPr>
              <a:t>DAILY</a:t>
            </a:r>
            <a:r>
              <a:rPr lang="en-US" sz="1050" dirty="0">
                <a:solidFill>
                  <a:srgbClr val="ABB2BF"/>
                </a:solidFill>
                <a:latin typeface="Source Code Pro" panose="020B0509030403020204" pitchFamily="49" charset="0"/>
              </a:rPr>
              <a:t>.</a:t>
            </a:r>
            <a:r>
              <a:rPr lang="en-US" sz="1050" dirty="0">
                <a:solidFill>
                  <a:srgbClr val="EF596F"/>
                </a:solidFill>
                <a:latin typeface="Source Code Pro" panose="020B0509030403020204" pitchFamily="49" charset="0"/>
              </a:rPr>
              <a:t>CALORIES</a:t>
            </a:r>
            <a:r>
              <a:rPr lang="en-US" sz="1050" dirty="0">
                <a:solidFill>
                  <a:srgbClr val="ABB2BF"/>
                </a:solidFill>
                <a:latin typeface="Source Code Pro" panose="020B0509030403020204" pitchFamily="49" charset="0"/>
              </a:rPr>
              <a:t>, </a:t>
            </a:r>
            <a:r>
              <a:rPr lang="en-US" sz="1050" dirty="0">
                <a:solidFill>
                  <a:srgbClr val="E5C07B"/>
                </a:solidFill>
                <a:latin typeface="Source Code Pro" panose="020B0509030403020204" pitchFamily="49" charset="0"/>
              </a:rPr>
              <a:t>FRAME</a:t>
            </a:r>
            <a:r>
              <a:rPr lang="en-US" sz="1050" dirty="0">
                <a:solidFill>
                  <a:srgbClr val="ABB2BF"/>
                </a:solidFill>
                <a:latin typeface="Source Code Pro" panose="020B0509030403020204" pitchFamily="49" charset="0"/>
              </a:rPr>
              <a:t>.</a:t>
            </a:r>
            <a:r>
              <a:rPr lang="en-US" sz="1050" dirty="0">
                <a:solidFill>
                  <a:srgbClr val="E5C07B"/>
                </a:solidFill>
                <a:latin typeface="Source Code Pro" panose="020B0509030403020204" pitchFamily="49" charset="0"/>
              </a:rPr>
              <a:t>DAILY</a:t>
            </a:r>
            <a:r>
              <a:rPr lang="en-US" sz="1050" dirty="0">
                <a:solidFill>
                  <a:srgbClr val="ABB2BF"/>
                </a:solidFill>
                <a:latin typeface="Source Code Pro" panose="020B0509030403020204" pitchFamily="49" charset="0"/>
              </a:rPr>
              <a:t>.</a:t>
            </a:r>
            <a:r>
              <a:rPr lang="en-US" sz="1050" dirty="0">
                <a:solidFill>
                  <a:srgbClr val="EF596F"/>
                </a:solidFill>
                <a:latin typeface="Source Code Pro" panose="020B0509030403020204" pitchFamily="49" charset="0"/>
              </a:rPr>
              <a:t>MODERATELY_ACTIVE_DISTANCE</a:t>
            </a:r>
            <a:r>
              <a:rPr lang="en-US" sz="1050" dirty="0">
                <a:solidFill>
                  <a:srgbClr val="ABB2BF"/>
                </a:solidFill>
                <a:latin typeface="Source Code Pro" panose="020B0509030403020204" pitchFamily="49" charset="0"/>
              </a:rPr>
              <a:t>], </a:t>
            </a:r>
            <a:r>
              <a:rPr lang="en-US" sz="1050" dirty="0">
                <a:solidFill>
                  <a:srgbClr val="D19A66"/>
                </a:solidFill>
                <a:latin typeface="Source Code Pro" panose="020B0509030403020204" pitchFamily="49" charset="0"/>
              </a:rPr>
              <a:t>0</a:t>
            </a:r>
            <a:r>
              <a:rPr lang="en-US" sz="1050" dirty="0">
                <a:solidFill>
                  <a:srgbClr val="ABB2BF"/>
                </a:solidFill>
                <a:latin typeface="Source Code Pro" panose="020B0509030403020204" pitchFamily="49" charset="0"/>
              </a:rPr>
              <a:t>, </a:t>
            </a:r>
            <a:r>
              <a:rPr lang="en-US" sz="1050" b="1" dirty="0">
                <a:solidFill>
                  <a:srgbClr val="61AFEF"/>
                </a:solidFill>
                <a:latin typeface="Source Code Pro" panose="020B0509030403020204" pitchFamily="49" charset="0"/>
              </a:rPr>
              <a:t>test</a:t>
            </a:r>
            <a:r>
              <a:rPr lang="en-US" sz="1050" dirty="0">
                <a:solidFill>
                  <a:srgbClr val="ABB2BF"/>
                </a:solidFill>
                <a:latin typeface="Source Code Pro" panose="020B0509030403020204" pitchFamily="49" charset="0"/>
              </a:rPr>
              <a:t>)</a:t>
            </a:r>
          </a:p>
          <a:p>
            <a:pPr marL="0" indent="0">
              <a:lnSpc>
                <a:spcPct val="120000"/>
              </a:lnSpc>
              <a:spcBef>
                <a:spcPts val="0"/>
              </a:spcBef>
              <a:buNone/>
            </a:pPr>
            <a:r>
              <a:rPr lang="en-US" sz="1050" b="1" dirty="0">
                <a:solidFill>
                  <a:srgbClr val="61AFEF"/>
                </a:solidFill>
                <a:latin typeface="Source Code Pro" panose="020B0509030403020204" pitchFamily="49" charset="0"/>
              </a:rPr>
              <a:t>print</a:t>
            </a:r>
            <a:r>
              <a:rPr lang="en-US" sz="1050" dirty="0">
                <a:solidFill>
                  <a:srgbClr val="ABB2BF"/>
                </a:solidFill>
                <a:latin typeface="Source Code Pro" panose="020B0509030403020204" pitchFamily="49" charset="0"/>
              </a:rPr>
              <a:t>(</a:t>
            </a:r>
            <a:r>
              <a:rPr lang="en-US" sz="1050" dirty="0" err="1">
                <a:solidFill>
                  <a:srgbClr val="EF596F"/>
                </a:solidFill>
                <a:latin typeface="Source Code Pro" panose="020B0509030403020204" pitchFamily="49" charset="0"/>
              </a:rPr>
              <a:t>request</a:t>
            </a:r>
            <a:r>
              <a:rPr lang="en-US" sz="1050" dirty="0" err="1">
                <a:solidFill>
                  <a:srgbClr val="ABB2BF"/>
                </a:solidFill>
                <a:latin typeface="Source Code Pro" panose="020B0509030403020204" pitchFamily="49" charset="0"/>
              </a:rPr>
              <a:t>.</a:t>
            </a:r>
            <a:r>
              <a:rPr lang="en-US" sz="1050" dirty="0" err="1">
                <a:solidFill>
                  <a:srgbClr val="EF596F"/>
                </a:solidFill>
                <a:latin typeface="Source Code Pro" panose="020B0509030403020204" pitchFamily="49" charset="0"/>
              </a:rPr>
              <a:t>value</a:t>
            </a:r>
            <a:r>
              <a:rPr lang="en-US" sz="1050" dirty="0">
                <a:solidFill>
                  <a:srgbClr val="ABB2BF"/>
                </a:solidFill>
                <a:latin typeface="Source Code Pro" panose="020B0509030403020204" pitchFamily="49" charset="0"/>
              </a:rPr>
              <a:t> </a:t>
            </a:r>
            <a:r>
              <a:rPr lang="en-US" sz="1050" dirty="0">
                <a:solidFill>
                  <a:srgbClr val="2BBAC5"/>
                </a:solidFill>
                <a:latin typeface="Source Code Pro" panose="020B0509030403020204" pitchFamily="49" charset="0"/>
              </a:rPr>
              <a:t>/</a:t>
            </a:r>
            <a:r>
              <a:rPr lang="en-US" sz="1050" dirty="0">
                <a:solidFill>
                  <a:srgbClr val="ABB2BF"/>
                </a:solidFill>
                <a:latin typeface="Source Code Pro" panose="020B0509030403020204" pitchFamily="49" charset="0"/>
              </a:rPr>
              <a:t> </a:t>
            </a:r>
            <a:r>
              <a:rPr lang="en-US" sz="1050" dirty="0" err="1">
                <a:solidFill>
                  <a:srgbClr val="EF596F"/>
                </a:solidFill>
                <a:latin typeface="Source Code Pro" panose="020B0509030403020204" pitchFamily="49" charset="0"/>
              </a:rPr>
              <a:t>request</a:t>
            </a:r>
            <a:r>
              <a:rPr lang="en-US" sz="1050" dirty="0" err="1">
                <a:solidFill>
                  <a:srgbClr val="ABB2BF"/>
                </a:solidFill>
                <a:latin typeface="Source Code Pro" panose="020B0509030403020204" pitchFamily="49" charset="0"/>
              </a:rPr>
              <a:t>.</a:t>
            </a:r>
            <a:r>
              <a:rPr lang="en-US" sz="1050" dirty="0" err="1">
                <a:solidFill>
                  <a:srgbClr val="EF596F"/>
                </a:solidFill>
                <a:latin typeface="Source Code Pro" panose="020B0509030403020204" pitchFamily="49" charset="0"/>
              </a:rPr>
              <a:t>counter</a:t>
            </a:r>
            <a:r>
              <a:rPr lang="en-US" sz="1050" dirty="0">
                <a:solidFill>
                  <a:srgbClr val="ABB2BF"/>
                </a:solidFill>
                <a:latin typeface="Source Code Pro" panose="020B0509030403020204" pitchFamily="49" charset="0"/>
              </a:rPr>
              <a:t>)  </a:t>
            </a:r>
            <a:r>
              <a:rPr lang="en-US" sz="1050" i="1" dirty="0">
                <a:solidFill>
                  <a:srgbClr val="7F848E"/>
                </a:solidFill>
                <a:latin typeface="Source Code Pro" panose="020B0509030403020204" pitchFamily="49" charset="0"/>
              </a:rPr>
              <a:t># Print the average, counter is how many users actually ran the calculation</a:t>
            </a:r>
            <a:endParaRPr lang="en-US" sz="1050" dirty="0">
              <a:solidFill>
                <a:srgbClr val="ABB2BF"/>
              </a:solidFill>
              <a:latin typeface="Source Code Pro" panose="020B0509030403020204" pitchFamily="49" charset="0"/>
            </a:endParaRPr>
          </a:p>
          <a:p>
            <a:pPr marL="0" indent="0">
              <a:lnSpc>
                <a:spcPct val="120000"/>
              </a:lnSpc>
              <a:spcBef>
                <a:spcPts val="0"/>
              </a:spcBef>
              <a:buNone/>
            </a:pPr>
            <a:endParaRPr lang="en-US" sz="1050" dirty="0"/>
          </a:p>
        </p:txBody>
      </p:sp>
    </p:spTree>
    <p:extLst>
      <p:ext uri="{BB962C8B-B14F-4D97-AF65-F5344CB8AC3E}">
        <p14:creationId xmlns:p14="http://schemas.microsoft.com/office/powerpoint/2010/main" val="315421543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75</TotalTime>
  <Words>705</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Schoolbook</vt:lpstr>
      <vt:lpstr>Consolas</vt:lpstr>
      <vt:lpstr>Source Code Pro</vt:lpstr>
      <vt:lpstr>Wingdings 2</vt:lpstr>
      <vt:lpstr>View</vt:lpstr>
      <vt:lpstr>Federated Calculations Fitbit dataset</vt:lpstr>
      <vt:lpstr>Team Description</vt:lpstr>
      <vt:lpstr>Application</vt:lpstr>
      <vt:lpstr>Dataset</vt:lpstr>
      <vt:lpstr>Privacy and Security Technique</vt:lpstr>
      <vt:lpstr>Lifecycle of a request</vt:lpstr>
      <vt:lpstr>Implementation</vt:lpstr>
      <vt:lpstr>Example User</vt:lpstr>
      <vt:lpstr>Example Calculation</vt:lpstr>
      <vt:lpstr>Example Results</vt:lpstr>
      <vt:lpstr>Moving Forward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Calculations Fitbit dataset</dc:title>
  <dc:creator>Bitwise</dc:creator>
  <cp:lastModifiedBy>Bitwise</cp:lastModifiedBy>
  <cp:revision>8</cp:revision>
  <dcterms:created xsi:type="dcterms:W3CDTF">2021-12-06T21:01:49Z</dcterms:created>
  <dcterms:modified xsi:type="dcterms:W3CDTF">2021-12-06T22:16:50Z</dcterms:modified>
</cp:coreProperties>
</file>