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2"/>
  </p:notesMasterIdLst>
  <p:sldIdLst>
    <p:sldId id="283" r:id="rId2"/>
    <p:sldId id="284" r:id="rId3"/>
    <p:sldId id="359" r:id="rId4"/>
    <p:sldId id="360" r:id="rId5"/>
    <p:sldId id="286" r:id="rId6"/>
    <p:sldId id="287" r:id="rId7"/>
    <p:sldId id="288" r:id="rId8"/>
    <p:sldId id="290" r:id="rId9"/>
    <p:sldId id="361" r:id="rId10"/>
    <p:sldId id="291" r:id="rId11"/>
    <p:sldId id="292" r:id="rId12"/>
    <p:sldId id="362" r:id="rId13"/>
    <p:sldId id="363" r:id="rId14"/>
    <p:sldId id="403" r:id="rId15"/>
    <p:sldId id="404" r:id="rId16"/>
    <p:sldId id="293" r:id="rId17"/>
    <p:sldId id="294" r:id="rId18"/>
    <p:sldId id="364" r:id="rId19"/>
    <p:sldId id="365" r:id="rId20"/>
    <p:sldId id="367" r:id="rId21"/>
    <p:sldId id="366" r:id="rId22"/>
    <p:sldId id="296" r:id="rId23"/>
    <p:sldId id="370" r:id="rId24"/>
    <p:sldId id="373" r:id="rId25"/>
    <p:sldId id="371" r:id="rId26"/>
    <p:sldId id="374" r:id="rId27"/>
    <p:sldId id="298" r:id="rId28"/>
    <p:sldId id="307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405" r:id="rId39"/>
    <p:sldId id="320" r:id="rId40"/>
    <p:sldId id="321" r:id="rId41"/>
    <p:sldId id="406" r:id="rId42"/>
    <p:sldId id="343" r:id="rId43"/>
    <p:sldId id="322" r:id="rId44"/>
    <p:sldId id="409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400" r:id="rId60"/>
    <p:sldId id="401" r:id="rId61"/>
    <p:sldId id="402" r:id="rId62"/>
    <p:sldId id="332" r:id="rId63"/>
    <p:sldId id="333" r:id="rId64"/>
    <p:sldId id="335" r:id="rId65"/>
    <p:sldId id="334" r:id="rId66"/>
    <p:sldId id="336" r:id="rId67"/>
    <p:sldId id="337" r:id="rId68"/>
    <p:sldId id="338" r:id="rId69"/>
    <p:sldId id="339" r:id="rId70"/>
    <p:sldId id="340" r:id="rId71"/>
    <p:sldId id="341" r:id="rId72"/>
    <p:sldId id="391" r:id="rId73"/>
    <p:sldId id="393" r:id="rId74"/>
    <p:sldId id="394" r:id="rId75"/>
    <p:sldId id="410" r:id="rId76"/>
    <p:sldId id="395" r:id="rId77"/>
    <p:sldId id="396" r:id="rId78"/>
    <p:sldId id="411" r:id="rId79"/>
    <p:sldId id="397" r:id="rId80"/>
    <p:sldId id="342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4576" autoAdjust="0"/>
  </p:normalViewPr>
  <p:slideViewPr>
    <p:cSldViewPr>
      <p:cViewPr varScale="1">
        <p:scale>
          <a:sx n="72" d="100"/>
          <a:sy n="72" d="100"/>
        </p:scale>
        <p:origin x="113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6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B817A-FF1D-4395-AD7F-0F68F45729C2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D29EF-D0C4-492A-A4B1-53378A582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8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D29EF-D0C4-492A-A4B1-53378A582E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0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2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687C-0040-48BA-82A6-97AD08CF86D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7040-9CB9-4E56-8E18-28757182E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8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1.3.2. </a:t>
            </a:r>
            <a:r>
              <a:rPr lang="en-US" dirty="0" err="1">
                <a:solidFill>
                  <a:srgbClr val="FFC000"/>
                </a:solidFill>
              </a:rPr>
              <a:t>Danh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sách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cài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đặt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bằng</a:t>
            </a:r>
            <a:r>
              <a:rPr lang="en-US" dirty="0">
                <a:solidFill>
                  <a:srgbClr val="FFC000"/>
                </a:solidFill>
              </a:rPr>
              <a:t> con </a:t>
            </a:r>
            <a:r>
              <a:rPr lang="en-US" dirty="0" err="1">
                <a:solidFill>
                  <a:srgbClr val="FFC000"/>
                </a:solidFill>
              </a:rPr>
              <a:t>trỏ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800" dirty="0"/>
              <a:t>Danh sách được </a:t>
            </a:r>
            <a:r>
              <a:rPr lang="vi-VN" sz="2800" dirty="0">
                <a:solidFill>
                  <a:srgbClr val="FFC000"/>
                </a:solidFill>
              </a:rPr>
              <a:t>cài đặt bởi con trỏ ta </a:t>
            </a:r>
            <a:r>
              <a:rPr lang="vi-VN" sz="2800" dirty="0"/>
              <a:t>còn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cấu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trúc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dữ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liệu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danh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sách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liên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kết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- </a:t>
            </a:r>
            <a:r>
              <a:rPr lang="vi-VN" sz="2800" dirty="0"/>
              <a:t>gọi tắt là </a:t>
            </a:r>
            <a:r>
              <a:rPr lang="vi-VN" sz="2800" i="1" dirty="0">
                <a:solidFill>
                  <a:srgbClr val="FFC000"/>
                </a:solidFill>
              </a:rPr>
              <a:t>danh sách liên kết</a:t>
            </a:r>
            <a:r>
              <a:rPr lang="vi-VN" sz="2800" dirty="0"/>
              <a:t>, đây thuộc loại</a:t>
            </a:r>
            <a:r>
              <a:rPr lang="en-US" sz="2800" dirty="0"/>
              <a:t> </a:t>
            </a:r>
            <a:r>
              <a:rPr lang="vi-VN" sz="2800" dirty="0">
                <a:solidFill>
                  <a:srgbClr val="FFC000"/>
                </a:solidFill>
              </a:rPr>
              <a:t>cấu trúc dữ liệu động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• </a:t>
            </a:r>
            <a:r>
              <a:rPr lang="en-US" sz="2800" i="1" dirty="0" err="1"/>
              <a:t>Các</a:t>
            </a:r>
            <a:r>
              <a:rPr lang="en-US" sz="2800" i="1" dirty="0"/>
              <a:t> ô </a:t>
            </a:r>
            <a:r>
              <a:rPr lang="en-US" sz="2800" i="1" dirty="0" err="1"/>
              <a:t>nhớ</a:t>
            </a:r>
            <a:r>
              <a:rPr lang="en-US" sz="2800" i="1" dirty="0"/>
              <a:t> </a:t>
            </a:r>
            <a:r>
              <a:rPr lang="en-US" sz="2800" i="1" dirty="0" err="1"/>
              <a:t>chứa</a:t>
            </a:r>
            <a:r>
              <a:rPr lang="en-US" sz="2800" i="1" dirty="0"/>
              <a:t> </a:t>
            </a:r>
            <a:r>
              <a:rPr lang="en-US" sz="2800" i="1" dirty="0" err="1"/>
              <a:t>các</a:t>
            </a:r>
            <a:r>
              <a:rPr lang="en-US" sz="2800" i="1" dirty="0"/>
              <a:t> </a:t>
            </a:r>
            <a:r>
              <a:rPr lang="en-US" sz="2800" i="1" dirty="0" err="1"/>
              <a:t>phần</a:t>
            </a:r>
            <a:r>
              <a:rPr lang="en-US" sz="2800" i="1" dirty="0"/>
              <a:t> </a:t>
            </a:r>
            <a:r>
              <a:rPr lang="en-US" sz="2800" i="1" dirty="0" err="1"/>
              <a:t>tử</a:t>
            </a:r>
            <a:r>
              <a:rPr lang="en-US" sz="2800" i="1" dirty="0"/>
              <a:t> </a:t>
            </a:r>
            <a:r>
              <a:rPr lang="en-US" sz="2800" i="1" dirty="0" err="1"/>
              <a:t>trong</a:t>
            </a:r>
            <a:r>
              <a:rPr lang="en-US" sz="2800" i="1" dirty="0"/>
              <a:t> </a:t>
            </a:r>
            <a:r>
              <a:rPr lang="en-US" sz="2800" i="1" dirty="0" err="1"/>
              <a:t>danh</a:t>
            </a:r>
            <a:r>
              <a:rPr lang="en-US" sz="2800" i="1" dirty="0"/>
              <a:t> </a:t>
            </a:r>
            <a:r>
              <a:rPr lang="en-US" sz="2800" i="1" dirty="0" err="1"/>
              <a:t>sách</a:t>
            </a:r>
            <a:r>
              <a:rPr lang="en-US" sz="2800" i="1" dirty="0"/>
              <a:t> </a:t>
            </a:r>
            <a:r>
              <a:rPr lang="en-US" sz="2800" i="1" dirty="0" err="1"/>
              <a:t>có</a:t>
            </a:r>
            <a:r>
              <a:rPr lang="en-US" sz="2800" i="1" dirty="0"/>
              <a:t> </a:t>
            </a:r>
            <a:r>
              <a:rPr lang="en-US" sz="2800" i="1" dirty="0" err="1"/>
              <a:t>thể</a:t>
            </a:r>
            <a:r>
              <a:rPr lang="en-US" sz="2800" i="1" dirty="0"/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nằm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rải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>
                <a:solidFill>
                  <a:srgbClr val="FFC000"/>
                </a:solidFill>
              </a:rPr>
              <a:t>rác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en-US" sz="2800" i="1" dirty="0" err="1"/>
              <a:t>trong</a:t>
            </a:r>
            <a:r>
              <a:rPr lang="en-US" sz="2800" i="1" dirty="0"/>
              <a:t> </a:t>
            </a:r>
            <a:r>
              <a:rPr lang="en-US" sz="2800" i="1" dirty="0" err="1"/>
              <a:t>bộ</a:t>
            </a:r>
            <a:r>
              <a:rPr lang="en-US" sz="2800" i="1" dirty="0"/>
              <a:t> </a:t>
            </a:r>
            <a:r>
              <a:rPr lang="en-US" sz="2800" i="1" dirty="0" err="1"/>
              <a:t>nhớ</a:t>
            </a:r>
            <a:r>
              <a:rPr lang="en-US" sz="2800" i="1" dirty="0"/>
              <a:t>, </a:t>
            </a:r>
            <a:r>
              <a:rPr lang="en-US" sz="2800" i="1" dirty="0" err="1"/>
              <a:t>và</a:t>
            </a:r>
            <a:r>
              <a:rPr lang="en-US" sz="2800" i="1" dirty="0"/>
              <a:t> </a:t>
            </a:r>
            <a:r>
              <a:rPr lang="vi-VN" sz="2800" i="1" dirty="0"/>
              <a:t>chúng gắn kết với nhau thông qua</a:t>
            </a:r>
            <a:r>
              <a:rPr lang="vi-VN" sz="2800" i="1" dirty="0">
                <a:solidFill>
                  <a:srgbClr val="FF0000"/>
                </a:solidFill>
              </a:rPr>
              <a:t> </a:t>
            </a:r>
            <a:r>
              <a:rPr lang="vi-VN" sz="2800" i="1" dirty="0">
                <a:solidFill>
                  <a:srgbClr val="FFC000"/>
                </a:solidFill>
              </a:rPr>
              <a:t>cơ chế</a:t>
            </a:r>
            <a:r>
              <a:rPr lang="en-US" sz="2800" i="1" dirty="0">
                <a:solidFill>
                  <a:srgbClr val="FFC000"/>
                </a:solidFill>
              </a:rPr>
              <a:t> </a:t>
            </a:r>
            <a:r>
              <a:rPr lang="vi-VN" sz="2800" i="1" dirty="0">
                <a:solidFill>
                  <a:srgbClr val="FFC000"/>
                </a:solidFill>
              </a:rPr>
              <a:t>móc nối </a:t>
            </a:r>
            <a:r>
              <a:rPr lang="vi-VN" sz="2800" i="1" dirty="0"/>
              <a:t>- lưu địa chỉ của nhau, các ô nhớ</a:t>
            </a:r>
            <a:r>
              <a:rPr lang="en-US" sz="2800" i="1" dirty="0"/>
              <a:t> </a:t>
            </a:r>
            <a:r>
              <a:rPr lang="vi-VN" sz="2800" i="1" dirty="0"/>
              <a:t>này được cấp phát động qua </a:t>
            </a:r>
            <a:r>
              <a:rPr lang="vi-VN" sz="2800" b="1" i="1" dirty="0">
                <a:solidFill>
                  <a:srgbClr val="FFC000"/>
                </a:solidFill>
              </a:rPr>
              <a:t>con trỏ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114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Dạng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biểu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diễn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danh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sách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   </a:t>
            </a:r>
            <a:r>
              <a:rPr lang="en-US" sz="2800" dirty="0" err="1">
                <a:solidFill>
                  <a:srgbClr val="FFFF00"/>
                </a:solidFill>
              </a:rPr>
              <a:t>typedef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item; </a:t>
            </a:r>
            <a:r>
              <a:rPr lang="en-US" sz="2800" dirty="0"/>
              <a:t>//</a:t>
            </a:r>
            <a:r>
              <a:rPr lang="en-US" sz="2800" dirty="0" err="1"/>
              <a:t>kieu</a:t>
            </a:r>
            <a:r>
              <a:rPr lang="en-US" sz="2800" dirty="0"/>
              <a:t> </a:t>
            </a:r>
            <a:r>
              <a:rPr lang="en-US" sz="2800" dirty="0" err="1"/>
              <a:t>cac</a:t>
            </a:r>
            <a:r>
              <a:rPr lang="en-US" sz="2800" dirty="0"/>
              <a:t> </a:t>
            </a:r>
            <a:r>
              <a:rPr lang="en-US" sz="2800" dirty="0" err="1"/>
              <a:t>phan</a:t>
            </a:r>
            <a:r>
              <a:rPr lang="en-US" sz="2800" dirty="0"/>
              <a:t> </a:t>
            </a:r>
            <a:r>
              <a:rPr lang="en-US" sz="2800" dirty="0" err="1"/>
              <a:t>tu</a:t>
            </a:r>
            <a:r>
              <a:rPr lang="en-US" sz="2800" dirty="0"/>
              <a:t> </a:t>
            </a:r>
            <a:r>
              <a:rPr lang="en-US" sz="2800" dirty="0" err="1"/>
              <a:t>dinh</a:t>
            </a:r>
            <a:r>
              <a:rPr lang="en-US" sz="2800" dirty="0"/>
              <a:t> </a:t>
            </a:r>
            <a:r>
              <a:rPr lang="en-US" sz="2800" dirty="0" err="1"/>
              <a:t>nghia</a:t>
            </a:r>
            <a:r>
              <a:rPr lang="en-US" sz="2800" dirty="0"/>
              <a:t> la item</a:t>
            </a:r>
          </a:p>
          <a:p>
            <a:pPr>
              <a:buNone/>
            </a:pPr>
            <a:r>
              <a:rPr lang="en-US" sz="2800" dirty="0">
                <a:solidFill>
                  <a:srgbClr val="FFFF00"/>
                </a:solidFill>
              </a:rPr>
              <a:t>   </a:t>
            </a:r>
            <a:r>
              <a:rPr lang="en-US" sz="2800" dirty="0" err="1">
                <a:solidFill>
                  <a:srgbClr val="FFFF00"/>
                </a:solidFill>
              </a:rPr>
              <a:t>typedef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struct</a:t>
            </a:r>
            <a:r>
              <a:rPr lang="en-US" sz="2800" dirty="0">
                <a:solidFill>
                  <a:srgbClr val="FFFF00"/>
                </a:solidFill>
              </a:rPr>
              <a:t> Node </a:t>
            </a:r>
            <a:r>
              <a:rPr lang="en-US" sz="2400" dirty="0"/>
              <a:t>//</a:t>
            </a:r>
            <a:r>
              <a:rPr lang="en-US" sz="2400" dirty="0" err="1"/>
              <a:t>Xay</a:t>
            </a:r>
            <a:r>
              <a:rPr lang="en-US" sz="2400" dirty="0"/>
              <a:t> dung mot Node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sach</a:t>
            </a:r>
            <a:endParaRPr lang="en-US" sz="2400" dirty="0"/>
          </a:p>
          <a:p>
            <a:pPr lvl="2">
              <a:buNone/>
            </a:pPr>
            <a:r>
              <a:rPr lang="en-US" sz="2800" dirty="0">
                <a:solidFill>
                  <a:srgbClr val="FFFF00"/>
                </a:solidFill>
              </a:rPr>
              <a:t>{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   		   item Data; </a:t>
            </a:r>
            <a:r>
              <a:rPr lang="en-US" dirty="0"/>
              <a:t>//Du lieu co </a:t>
            </a:r>
            <a:r>
              <a:rPr lang="en-US" dirty="0" err="1"/>
              <a:t>kieu</a:t>
            </a:r>
            <a:r>
              <a:rPr lang="en-US" dirty="0"/>
              <a:t> item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		   Node *next; </a:t>
            </a:r>
            <a:r>
              <a:rPr lang="en-US" sz="2000" dirty="0"/>
              <a:t>//Truong next la con </a:t>
            </a:r>
            <a:r>
              <a:rPr lang="en-US" sz="2000" dirty="0" err="1"/>
              <a:t>tro</a:t>
            </a:r>
            <a:r>
              <a:rPr lang="en-US" sz="2000" dirty="0"/>
              <a:t>, </a:t>
            </a:r>
            <a:r>
              <a:rPr lang="en-US" sz="2000" dirty="0" err="1"/>
              <a:t>tro</a:t>
            </a:r>
            <a:r>
              <a:rPr lang="en-US" sz="2000" dirty="0"/>
              <a:t> den 1 Node </a:t>
            </a:r>
            <a:r>
              <a:rPr lang="en-US" sz="2000" dirty="0" err="1"/>
              <a:t>tiep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endParaRPr lang="en-US" sz="2000" dirty="0"/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	  };</a:t>
            </a:r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 err="1">
                <a:solidFill>
                  <a:srgbClr val="FFFF00"/>
                </a:solidFill>
              </a:rPr>
              <a:t>typedef</a:t>
            </a:r>
            <a:r>
              <a:rPr lang="en-US" sz="2800" dirty="0">
                <a:solidFill>
                  <a:srgbClr val="FFFF00"/>
                </a:solidFill>
              </a:rPr>
              <a:t> Node *List; </a:t>
            </a:r>
            <a:r>
              <a:rPr lang="en-US" sz="2800" dirty="0"/>
              <a:t>//List la mot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sach</a:t>
            </a:r>
            <a:r>
              <a:rPr lang="en-US" sz="2800" dirty="0"/>
              <a:t> </a:t>
            </a:r>
            <a:r>
              <a:rPr lang="en-US" sz="2800" dirty="0" err="1"/>
              <a:t>cac</a:t>
            </a:r>
            <a:r>
              <a:rPr lang="en-US" sz="2800" dirty="0"/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197809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Cài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đặt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các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phép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toán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cơ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bản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của</a:t>
            </a:r>
            <a:r>
              <a:rPr lang="en-US" sz="3600" dirty="0">
                <a:solidFill>
                  <a:srgbClr val="FFC000"/>
                </a:solidFill>
              </a:rPr>
              <a:t> ds </a:t>
            </a:r>
            <a:r>
              <a:rPr lang="en-US" sz="3600" dirty="0" err="1">
                <a:solidFill>
                  <a:srgbClr val="FFC000"/>
                </a:solidFill>
              </a:rPr>
              <a:t>liên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kết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đơn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1- </a:t>
            </a:r>
            <a:r>
              <a:rPr lang="en-US" b="1" dirty="0" err="1">
                <a:solidFill>
                  <a:srgbClr val="FFFF00"/>
                </a:solidFill>
              </a:rPr>
              <a:t>Tạo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danh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sách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rỗng</a:t>
            </a:r>
            <a:endParaRPr lang="en-US" b="1" dirty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2600" i="1" dirty="0"/>
              <a:t> void Init (List &amp;L) </a:t>
            </a:r>
            <a:r>
              <a:rPr lang="en-US" sz="2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&amp;L lay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dia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chi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cua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danh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sach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ngay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khi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truyen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vao</a:t>
            </a:r>
            <a:r>
              <a:rPr lang="en-US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ham</a:t>
            </a:r>
          </a:p>
          <a:p>
            <a:pPr lvl="2">
              <a:buNone/>
            </a:pPr>
            <a:r>
              <a:rPr lang="en-US" i="1" dirty="0"/>
              <a:t>{</a:t>
            </a:r>
          </a:p>
          <a:p>
            <a:pPr lvl="2">
              <a:buNone/>
            </a:pPr>
            <a:r>
              <a:rPr lang="en-US" i="1" dirty="0"/>
              <a:t>    L=NULL; </a:t>
            </a:r>
          </a:p>
          <a:p>
            <a:pPr lvl="2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2- </a:t>
            </a:r>
            <a:r>
              <a:rPr lang="en-US" b="1" dirty="0" err="1">
                <a:solidFill>
                  <a:srgbClr val="FFFF00"/>
                </a:solidFill>
              </a:rPr>
              <a:t>Kiểm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tra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một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danh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sách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rỗng</a:t>
            </a:r>
            <a:endParaRPr lang="en-US" b="1" dirty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2400" i="1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Isempty</a:t>
            </a:r>
            <a:r>
              <a:rPr lang="en-US" sz="2400" dirty="0"/>
              <a:t> (List L)</a:t>
            </a:r>
          </a:p>
          <a:p>
            <a:pPr lvl="3">
              <a:buNone/>
            </a:pPr>
            <a:r>
              <a:rPr lang="en-US" dirty="0"/>
              <a:t>{</a:t>
            </a:r>
          </a:p>
          <a:p>
            <a:pPr lvl="3">
              <a:buNone/>
            </a:pPr>
            <a:r>
              <a:rPr lang="en-US" dirty="0"/>
              <a:t>    return (L==NULL);</a:t>
            </a:r>
          </a:p>
          <a:p>
            <a:pPr lvl="3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01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3- </a:t>
            </a:r>
            <a:r>
              <a:rPr lang="vi-VN" sz="3600" b="1" dirty="0">
                <a:solidFill>
                  <a:srgbClr val="FFFF00"/>
                </a:solidFill>
              </a:rPr>
              <a:t>Tính độ dài danh sách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vi-VN" sz="2400" dirty="0"/>
              <a:t>Ta dùng 1 Node để duyệt từ đầu đến cuối, vừa duyệt vừa đếm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515116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4- </a:t>
            </a:r>
            <a:r>
              <a:rPr lang="en-US" b="1" dirty="0" err="1">
                <a:solidFill>
                  <a:srgbClr val="FFFF00"/>
                </a:solidFill>
              </a:rPr>
              <a:t>Tạo</a:t>
            </a:r>
            <a:r>
              <a:rPr lang="en-US" b="1" dirty="0">
                <a:solidFill>
                  <a:srgbClr val="FFFF00"/>
                </a:solidFill>
              </a:rPr>
              <a:t> 1 Node </a:t>
            </a:r>
            <a:r>
              <a:rPr lang="en-US" b="1" dirty="0" err="1">
                <a:solidFill>
                  <a:srgbClr val="FFFF00"/>
                </a:solidFill>
              </a:rPr>
              <a:t>trong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danh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sách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vi-VN" dirty="0"/>
              <a:t>Trước tiên ta sẽ phải cấp phát vùng nhớ cho Node và sau đó gán Data vào</a:t>
            </a:r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8238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5-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pic>
        <p:nvPicPr>
          <p:cNvPr id="4" name="Content Placeholder 3" descr="nhapd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211281" cy="51816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In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ds</a:t>
            </a:r>
            <a:endParaRPr lang="en-US" dirty="0"/>
          </a:p>
        </p:txBody>
      </p:sp>
      <p:pic>
        <p:nvPicPr>
          <p:cNvPr id="4" name="Content Placeholder 3" descr="ind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8229600" cy="4572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610600" cy="6248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7- </a:t>
            </a:r>
            <a:r>
              <a:rPr lang="en-US" b="1" dirty="0" err="1">
                <a:solidFill>
                  <a:srgbClr val="FFFF00"/>
                </a:solidFill>
              </a:rPr>
              <a:t>Chèn</a:t>
            </a:r>
            <a:r>
              <a:rPr lang="en-US" b="1" dirty="0">
                <a:solidFill>
                  <a:srgbClr val="FFFF00"/>
                </a:solidFill>
              </a:rPr>
              <a:t> 1 </a:t>
            </a:r>
            <a:r>
              <a:rPr lang="en-US" b="1" dirty="0" err="1">
                <a:solidFill>
                  <a:srgbClr val="FFFF00"/>
                </a:solidFill>
              </a:rPr>
              <a:t>phần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tử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vào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danh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sách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Chèn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x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- </a:t>
            </a:r>
            <a:r>
              <a:rPr lang="vi-VN" sz="24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Cấp phát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một ô nhớ để lưu trữ phần tử mới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này: Giả sử con trỏ </a:t>
            </a:r>
            <a:r>
              <a:rPr lang="vi-VN" sz="24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 trỏ tới 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nhớ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này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Đổ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chèn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ô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nhớ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vừa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p-&gt;data= x</a:t>
            </a:r>
          </a:p>
          <a:p>
            <a:pPr marL="457200" lvl="1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- </a:t>
            </a:r>
            <a:r>
              <a:rPr lang="vi-VN" sz="24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Nối kết lại các con trỏ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để đưa ô nhớ mới này vào vị trí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	k. 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Gồm: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+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rỗng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if (l=null)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l=p; p&gt;next=null</a:t>
            </a:r>
          </a:p>
          <a:p>
            <a:pPr marL="457200" lvl="1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+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rỗng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ktra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</a:t>
            </a:r>
          </a:p>
          <a:p>
            <a:pPr marL="457200" lvl="1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-)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k=1: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p-&gt;next=l; l=p;</a:t>
            </a:r>
          </a:p>
          <a:p>
            <a:pPr marL="457200" lvl="1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-)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1&lt;k&lt;=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(l):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lvl="5"/>
            <a:r>
              <a:rPr lang="it-IT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Sử dụng con trỏ phụ M cùng trỏ đến phần tử đầu tiên với L</a:t>
            </a:r>
          </a:p>
          <a:p>
            <a:pPr lvl="5"/>
            <a:r>
              <a:rPr lang="it-IT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 chuyển con trỏ M đến vị trí trước k ( vị trí k-1)</a:t>
            </a:r>
          </a:p>
          <a:p>
            <a:pPr lvl="5"/>
            <a:r>
              <a:rPr lang="vi-VN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Cho con trỏ </a:t>
            </a:r>
            <a:r>
              <a:rPr lang="en-US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next </a:t>
            </a:r>
            <a:r>
              <a:rPr lang="vi-VN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của nút mới trỏ tới ô nhớ ứng với phần tử đứng sau nó</a:t>
            </a:r>
            <a:r>
              <a:rPr lang="en-US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vi-VN" b="1" i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lvl="5"/>
            <a:r>
              <a:rPr lang="vi-VN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Xóa liên kết từ B đến C, và tạo liên kết từ phần tử thứ B đến phần tử</a:t>
            </a:r>
            <a:r>
              <a:rPr lang="en-US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b="1" i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mới </a:t>
            </a:r>
            <a:endParaRPr lang="en-US" b="1" i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lvl="4">
              <a:buNone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-)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k&gt;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(l):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cuối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ds</a:t>
            </a:r>
            <a:endParaRPr lang="en-US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5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7" y="1676400"/>
            <a:ext cx="877140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0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/>
              <a:t>Chèn Node P vào vị trí đầu tiên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vi-VN" sz="2400" dirty="0"/>
              <a:t>Để chèn P vào đầu danh sách trước tiên ta cho P trỏ đến L, sau đó chỉ việc cho L trỏ lại về P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8366274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Chèn</a:t>
            </a:r>
            <a:r>
              <a:rPr lang="en-US" sz="3600" b="1" dirty="0"/>
              <a:t> Node P </a:t>
            </a:r>
            <a:r>
              <a:rPr lang="en-US" sz="3600" b="1" dirty="0" err="1"/>
              <a:t>vào</a:t>
            </a:r>
            <a:r>
              <a:rPr lang="en-US" sz="3600" b="1" dirty="0"/>
              <a:t> </a:t>
            </a:r>
            <a:r>
              <a:rPr lang="en-US" sz="3600" b="1" dirty="0" err="1"/>
              <a:t>vị</a:t>
            </a:r>
            <a:r>
              <a:rPr lang="en-US" sz="3600" b="1" dirty="0"/>
              <a:t> </a:t>
            </a:r>
            <a:r>
              <a:rPr lang="en-US" sz="3600" b="1" dirty="0" err="1"/>
              <a:t>trí</a:t>
            </a:r>
            <a:r>
              <a:rPr lang="en-US" sz="3600" b="1" dirty="0"/>
              <a:t> k </a:t>
            </a:r>
            <a:r>
              <a:rPr lang="en-US" sz="3600" b="1" dirty="0" err="1"/>
              <a:t>trong</a:t>
            </a:r>
            <a:r>
              <a:rPr lang="en-US" sz="3600" b="1" dirty="0"/>
              <a:t> </a:t>
            </a:r>
            <a:r>
              <a:rPr lang="en-US" sz="3600" b="1" dirty="0" err="1"/>
              <a:t>danh</a:t>
            </a:r>
            <a:r>
              <a:rPr lang="en-US" sz="3600" b="1" dirty="0"/>
              <a:t> </a:t>
            </a:r>
            <a:r>
              <a:rPr lang="en-US" sz="3600" b="1" dirty="0" err="1"/>
              <a:t>sách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105400"/>
          </a:xfrm>
        </p:spPr>
        <p:txBody>
          <a:bodyPr>
            <a:normAutofit/>
          </a:bodyPr>
          <a:lstStyle/>
          <a:p>
            <a:r>
              <a:rPr lang="vi-VN" sz="2000" dirty="0"/>
              <a:t>Với k &gt;1 ta thực hiện duyệt bằng Node Q đến vị trí k-1 sau đó cho P-&gt;Next trỏ đến Node Q-&gt;Next, tiếp đến cho Q-&gt;Next trỏ đến P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615516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err="1">
                <a:solidFill>
                  <a:srgbClr val="FFC000"/>
                </a:solidFill>
              </a:rPr>
              <a:t>Một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số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kiến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thức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về</a:t>
            </a:r>
            <a:r>
              <a:rPr lang="en-US" b="1" dirty="0">
                <a:solidFill>
                  <a:srgbClr val="FFC000"/>
                </a:solidFill>
              </a:rPr>
              <a:t> Con </a:t>
            </a:r>
            <a:r>
              <a:rPr lang="en-US" b="1" dirty="0" err="1">
                <a:solidFill>
                  <a:srgbClr val="FFC000"/>
                </a:solidFill>
              </a:rPr>
              <a:t>trỏ</a:t>
            </a:r>
            <a:r>
              <a:rPr lang="en-US" b="1" dirty="0">
                <a:solidFill>
                  <a:srgbClr val="FFC000"/>
                </a:solidFill>
              </a:rPr>
              <a:t>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Khái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niệm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vi-VN" sz="2400" dirty="0"/>
              <a:t>biến trỏ dùng để lưu trữ địa chỉ của đối</a:t>
            </a:r>
            <a:r>
              <a:rPr lang="en-US" sz="2400" dirty="0"/>
              <a:t> </a:t>
            </a:r>
            <a:r>
              <a:rPr lang="vi-VN" sz="2400" dirty="0"/>
              <a:t>tượng khác</a:t>
            </a:r>
            <a:endParaRPr lang="en-US" sz="2400" dirty="0"/>
          </a:p>
          <a:p>
            <a:r>
              <a:rPr lang="es-ES" sz="2800" dirty="0" err="1">
                <a:solidFill>
                  <a:srgbClr val="FF0000"/>
                </a:solidFill>
              </a:rPr>
              <a:t>Khai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báo</a:t>
            </a:r>
            <a:r>
              <a:rPr lang="es-ES" sz="2800" dirty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*&lt;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sz="2400" b="1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trỏ</a:t>
            </a:r>
            <a:r>
              <a:rPr lang="en-US" sz="2400" b="1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lvl="1" indent="-517525">
              <a:buNone/>
            </a:pPr>
            <a:r>
              <a:rPr lang="vi-VN" dirty="0">
                <a:solidFill>
                  <a:srgbClr val="FF0000"/>
                </a:solidFill>
              </a:rPr>
              <a:t>Ví dụ: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*p </a:t>
            </a:r>
            <a:r>
              <a:rPr lang="vi-VN" dirty="0"/>
              <a:t>{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,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(4 bytes) }</a:t>
            </a:r>
          </a:p>
          <a:p>
            <a:r>
              <a:rPr lang="vi-VN" sz="2400" b="1" dirty="0">
                <a:solidFill>
                  <a:srgbClr val="FF0000"/>
                </a:solidFill>
              </a:rPr>
              <a:t>Cách truy xuất</a:t>
            </a:r>
          </a:p>
          <a:p>
            <a:pPr>
              <a:buNone/>
            </a:pPr>
            <a:r>
              <a:rPr lang="vi-VN" sz="2400" dirty="0"/>
              <a:t>Với con trỏ p bên trên ta có 2 phép t</a:t>
            </a:r>
            <a:r>
              <a:rPr lang="en-US" sz="2800" dirty="0"/>
              <a:t>r</a:t>
            </a:r>
            <a:r>
              <a:rPr lang="vi-VN" sz="2400" dirty="0"/>
              <a:t>uy xuất là:</a:t>
            </a:r>
          </a:p>
          <a:p>
            <a:r>
              <a:rPr lang="vi-VN" sz="2400" i="1" dirty="0">
                <a:solidFill>
                  <a:srgbClr val="FFFF00"/>
                </a:solidFill>
              </a:rPr>
              <a:t>p : Lấy địa chỉ mà nó lưu giữ (trỏ tới)</a:t>
            </a:r>
          </a:p>
          <a:p>
            <a:r>
              <a:rPr lang="vi-VN" sz="2400" i="1" dirty="0">
                <a:solidFill>
                  <a:srgbClr val="FFFF00"/>
                </a:solidFill>
              </a:rPr>
              <a:t>*p : Lấy giá trị trong vùng nhớ mà nó trỏ tới.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1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* </a:t>
            </a:r>
            <a:r>
              <a:rPr lang="en-US" dirty="0" err="1">
                <a:solidFill>
                  <a:srgbClr val="FFC000"/>
                </a:solidFill>
              </a:rPr>
              <a:t>Nếu</a:t>
            </a:r>
            <a:r>
              <a:rPr lang="en-US">
                <a:solidFill>
                  <a:srgbClr val="FFC000"/>
                </a:solidFill>
              </a:rPr>
              <a:t> k </a:t>
            </a:r>
            <a:r>
              <a:rPr lang="en-US" dirty="0">
                <a:solidFill>
                  <a:srgbClr val="FFC000"/>
                </a:solidFill>
              </a:rPr>
              <a:t>&gt; </a:t>
            </a:r>
            <a:r>
              <a:rPr lang="en-US" dirty="0" err="1">
                <a:solidFill>
                  <a:srgbClr val="FFC000"/>
                </a:solidFill>
              </a:rPr>
              <a:t>len</a:t>
            </a:r>
            <a:r>
              <a:rPr lang="en-US" dirty="0">
                <a:solidFill>
                  <a:srgbClr val="FFC000"/>
                </a:solidFill>
              </a:rPr>
              <a:t>(l): </a:t>
            </a:r>
            <a:r>
              <a:rPr lang="en-US" dirty="0" err="1">
                <a:solidFill>
                  <a:srgbClr val="FFC000"/>
                </a:solidFill>
              </a:rPr>
              <a:t>thêm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vào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cuối</a:t>
            </a:r>
            <a:r>
              <a:rPr lang="en-US" dirty="0">
                <a:solidFill>
                  <a:srgbClr val="FFC000"/>
                </a:solidFill>
              </a:rPr>
              <a:t> ds</a:t>
            </a:r>
          </a:p>
          <a:p>
            <a:r>
              <a:rPr lang="en-US" sz="2400" dirty="0"/>
              <a:t>While (Q-&gt;next &lt;&gt;null) </a:t>
            </a:r>
          </a:p>
          <a:p>
            <a:pPr lvl="1">
              <a:buNone/>
            </a:pPr>
            <a:r>
              <a:rPr lang="en-US" sz="2400" dirty="0"/>
              <a:t>	{ 		</a:t>
            </a:r>
          </a:p>
          <a:p>
            <a:pPr lvl="1">
              <a:buNone/>
            </a:pPr>
            <a:r>
              <a:rPr lang="en-US" sz="2400" dirty="0"/>
              <a:t>		    Q=Q-&gt;next;</a:t>
            </a:r>
          </a:p>
          <a:p>
            <a:pPr lvl="1">
              <a:buNone/>
            </a:pPr>
            <a:r>
              <a:rPr lang="en-US" sz="2400" dirty="0"/>
              <a:t>	}</a:t>
            </a:r>
          </a:p>
          <a:p>
            <a:pPr lvl="2">
              <a:buNone/>
            </a:pPr>
            <a:r>
              <a:rPr lang="en-US" dirty="0"/>
              <a:t>Q-&gt;next =p;</a:t>
            </a:r>
          </a:p>
          <a:p>
            <a:pPr lvl="2">
              <a:buNone/>
            </a:pPr>
            <a:r>
              <a:rPr lang="en-US" dirty="0"/>
              <a:t>P-&gt;next =null;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8- </a:t>
            </a:r>
            <a:r>
              <a:rPr lang="en-US" sz="3600" b="1" dirty="0" err="1">
                <a:solidFill>
                  <a:srgbClr val="FFFF00"/>
                </a:solidFill>
              </a:rPr>
              <a:t>Tìm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phần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tử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có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giá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trị</a:t>
            </a:r>
            <a:r>
              <a:rPr lang="en-US" sz="3600" b="1" dirty="0">
                <a:solidFill>
                  <a:srgbClr val="FFFF00"/>
                </a:solidFill>
              </a:rPr>
              <a:t> x </a:t>
            </a:r>
            <a:r>
              <a:rPr lang="en-US" sz="3600" b="1" dirty="0" err="1">
                <a:solidFill>
                  <a:srgbClr val="FFFF00"/>
                </a:solidFill>
              </a:rPr>
              <a:t>trong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danh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sách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vi-VN" sz="2000" dirty="0"/>
              <a:t>Ta duyệt danh sách cho đến khi tìm thấy hoặc kết thúc và trả về vị trí nếu tìm thấy, ngược lại trả về 0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309701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00"/>
                </a:solidFill>
              </a:rPr>
              <a:t>9- </a:t>
            </a:r>
            <a:r>
              <a:rPr lang="en-US" sz="3600" dirty="0" err="1">
                <a:solidFill>
                  <a:srgbClr val="FFFF00"/>
                </a:solidFill>
              </a:rPr>
              <a:t>xóa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phần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tử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ra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khỏi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danh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sách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r>
              <a:rPr lang="vi-VN" sz="2800" dirty="0"/>
              <a:t>Tương tự như khi thêm một phần tử vào danh sách liên kết, muốn xóa một 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khỏi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ta </a:t>
            </a:r>
            <a:r>
              <a:rPr lang="en-US" sz="2800" dirty="0" err="1"/>
              <a:t>cần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ds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 err="1"/>
              <a:t>Nếu</a:t>
            </a:r>
            <a:r>
              <a:rPr lang="en-US" sz="2400" dirty="0"/>
              <a:t> Ds </a:t>
            </a:r>
            <a:r>
              <a:rPr lang="en-US" sz="2400" dirty="0" err="1"/>
              <a:t>rỗng</a:t>
            </a:r>
            <a:r>
              <a:rPr lang="en-US" sz="2400" dirty="0"/>
              <a:t> (L=NULL):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ds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endParaRPr lang="en-US" sz="2400" dirty="0"/>
          </a:p>
          <a:p>
            <a:pPr lvl="1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ds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ta</a:t>
            </a:r>
            <a:r>
              <a:rPr lang="en-US" sz="2400" dirty="0"/>
              <a:t> </a:t>
            </a:r>
            <a:r>
              <a:rPr lang="vi-VN" sz="2000" dirty="0">
                <a:solidFill>
                  <a:srgbClr val="00B0F0"/>
                </a:solidFill>
              </a:rPr>
              <a:t>Xác định vị trí </a:t>
            </a:r>
            <a:r>
              <a:rPr lang="vi-VN" sz="2000" dirty="0"/>
              <a:t>của phần tử muốn xóa trong danh sách L, giả sử ví trí thứ </a:t>
            </a:r>
            <a:r>
              <a:rPr lang="en-US" sz="2000" dirty="0"/>
              <a:t>K:</a:t>
            </a:r>
          </a:p>
          <a:p>
            <a:pPr marL="800100" lvl="2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+ </a:t>
            </a:r>
            <a:r>
              <a:rPr lang="en-US" sz="2000" i="1" dirty="0" err="1">
                <a:solidFill>
                  <a:srgbClr val="FFC000"/>
                </a:solidFill>
              </a:rPr>
              <a:t>Nếu</a:t>
            </a:r>
            <a:r>
              <a:rPr lang="en-US" sz="2000" i="1" dirty="0">
                <a:solidFill>
                  <a:srgbClr val="FFC000"/>
                </a:solidFill>
              </a:rPr>
              <a:t> K&lt;1 or K &gt; </a:t>
            </a:r>
            <a:r>
              <a:rPr lang="en-US" sz="2000" i="1" dirty="0" err="1">
                <a:solidFill>
                  <a:srgbClr val="FFC000"/>
                </a:solidFill>
              </a:rPr>
              <a:t>len</a:t>
            </a:r>
            <a:r>
              <a:rPr lang="en-US" sz="2000" i="1" dirty="0">
                <a:solidFill>
                  <a:srgbClr val="FFC000"/>
                </a:solidFill>
              </a:rPr>
              <a:t>(L): </a:t>
            </a:r>
            <a:r>
              <a:rPr lang="en-US" sz="2000" i="1" dirty="0" err="1">
                <a:solidFill>
                  <a:srgbClr val="FFC000"/>
                </a:solidFill>
              </a:rPr>
              <a:t>vị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trí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này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ko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tồn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tại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trong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danh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sách</a:t>
            </a:r>
            <a:endParaRPr lang="en-US" sz="2000" i="1" dirty="0">
              <a:solidFill>
                <a:srgbClr val="FFC000"/>
              </a:solidFill>
            </a:endParaRPr>
          </a:p>
          <a:p>
            <a:pPr marL="800100" lvl="2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+ </a:t>
            </a:r>
            <a:r>
              <a:rPr lang="en-US" sz="2000" i="1" dirty="0" err="1">
                <a:solidFill>
                  <a:srgbClr val="FFC000"/>
                </a:solidFill>
              </a:rPr>
              <a:t>Nếu</a:t>
            </a:r>
            <a:r>
              <a:rPr lang="en-US" sz="2000" i="1" dirty="0">
                <a:solidFill>
                  <a:srgbClr val="FFC000"/>
                </a:solidFill>
              </a:rPr>
              <a:t> K=1: </a:t>
            </a:r>
            <a:r>
              <a:rPr lang="en-US" sz="2000" i="1" dirty="0" err="1">
                <a:solidFill>
                  <a:srgbClr val="FFC000"/>
                </a:solidFill>
              </a:rPr>
              <a:t>ta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thực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hiện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phép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toán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xóa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phần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tử</a:t>
            </a:r>
            <a:r>
              <a:rPr lang="en-US" sz="2000" i="1" dirty="0">
                <a:solidFill>
                  <a:srgbClr val="FFC000"/>
                </a:solidFill>
              </a:rPr>
              <a:t> ở </a:t>
            </a:r>
            <a:r>
              <a:rPr lang="en-US" sz="2000" i="1" dirty="0" err="1">
                <a:solidFill>
                  <a:srgbClr val="FFC000"/>
                </a:solidFill>
              </a:rPr>
              <a:t>vị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trí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đầu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danh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sách</a:t>
            </a:r>
            <a:endParaRPr lang="en-US" sz="2000" i="1" dirty="0">
              <a:solidFill>
                <a:srgbClr val="FFC000"/>
              </a:solidFill>
            </a:endParaRPr>
          </a:p>
          <a:p>
            <a:pPr marL="800100" lvl="2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+ </a:t>
            </a:r>
            <a:r>
              <a:rPr lang="en-US" sz="2000" i="1" dirty="0" err="1">
                <a:solidFill>
                  <a:srgbClr val="FFC000"/>
                </a:solidFill>
              </a:rPr>
              <a:t>Nếu</a:t>
            </a:r>
            <a:r>
              <a:rPr lang="en-US" sz="2000" i="1" dirty="0">
                <a:solidFill>
                  <a:srgbClr val="FFC000"/>
                </a:solidFill>
              </a:rPr>
              <a:t> 1&lt; K &lt; </a:t>
            </a:r>
            <a:r>
              <a:rPr lang="en-US" sz="2000" i="1" dirty="0" err="1">
                <a:solidFill>
                  <a:srgbClr val="FFC000"/>
                </a:solidFill>
              </a:rPr>
              <a:t>len</a:t>
            </a:r>
            <a:r>
              <a:rPr lang="en-US" sz="2000" i="1" dirty="0">
                <a:solidFill>
                  <a:srgbClr val="FFC000"/>
                </a:solidFill>
              </a:rPr>
              <a:t>(L): </a:t>
            </a:r>
            <a:r>
              <a:rPr lang="en-US" sz="2000" i="1" dirty="0" err="1">
                <a:solidFill>
                  <a:srgbClr val="FFC000"/>
                </a:solidFill>
              </a:rPr>
              <a:t>ta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thực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hiện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phép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toán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xóa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phần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tử</a:t>
            </a:r>
            <a:r>
              <a:rPr lang="en-US" sz="2000" i="1" dirty="0">
                <a:solidFill>
                  <a:srgbClr val="FFC000"/>
                </a:solidFill>
              </a:rPr>
              <a:t> ở </a:t>
            </a:r>
            <a:r>
              <a:rPr lang="en-US" sz="2000" i="1" dirty="0" err="1">
                <a:solidFill>
                  <a:srgbClr val="FFC000"/>
                </a:solidFill>
              </a:rPr>
              <a:t>giữa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danh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sách</a:t>
            </a:r>
            <a:r>
              <a:rPr lang="en-US" sz="2000" i="1" dirty="0">
                <a:solidFill>
                  <a:srgbClr val="FFC000"/>
                </a:solidFill>
              </a:rPr>
              <a:t> (ở </a:t>
            </a:r>
            <a:r>
              <a:rPr lang="en-US" sz="2000" i="1" dirty="0" err="1">
                <a:solidFill>
                  <a:srgbClr val="FFC000"/>
                </a:solidFill>
              </a:rPr>
              <a:t>vị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trí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thứ</a:t>
            </a:r>
            <a:r>
              <a:rPr lang="en-US" sz="2000" i="1" dirty="0">
                <a:solidFill>
                  <a:srgbClr val="FFC000"/>
                </a:solidFill>
              </a:rPr>
              <a:t> k </a:t>
            </a:r>
            <a:r>
              <a:rPr lang="en-US" sz="2000" i="1" dirty="0" err="1">
                <a:solidFill>
                  <a:srgbClr val="FFC000"/>
                </a:solidFill>
              </a:rPr>
              <a:t>bất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kỳ</a:t>
            </a:r>
            <a:r>
              <a:rPr lang="en-US" sz="2000" i="1" dirty="0">
                <a:solidFill>
                  <a:srgbClr val="FFC000"/>
                </a:solidFill>
              </a:rPr>
              <a:t>)</a:t>
            </a:r>
          </a:p>
          <a:p>
            <a:pPr marL="800100" lvl="2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+ </a:t>
            </a:r>
            <a:r>
              <a:rPr lang="en-US" sz="2000" i="1" dirty="0" err="1">
                <a:solidFill>
                  <a:srgbClr val="FFC000"/>
                </a:solidFill>
              </a:rPr>
              <a:t>Nếu</a:t>
            </a:r>
            <a:r>
              <a:rPr lang="en-US" sz="2000" i="1" dirty="0">
                <a:solidFill>
                  <a:srgbClr val="FFC000"/>
                </a:solidFill>
              </a:rPr>
              <a:t> K= </a:t>
            </a:r>
            <a:r>
              <a:rPr lang="en-US" sz="2000" i="1" dirty="0" err="1">
                <a:solidFill>
                  <a:srgbClr val="FFC000"/>
                </a:solidFill>
              </a:rPr>
              <a:t>len</a:t>
            </a:r>
            <a:r>
              <a:rPr lang="en-US" sz="2000" i="1" dirty="0">
                <a:solidFill>
                  <a:srgbClr val="FFC000"/>
                </a:solidFill>
              </a:rPr>
              <a:t>(L): </a:t>
            </a:r>
            <a:r>
              <a:rPr lang="en-US" sz="2000" i="1" dirty="0" err="1">
                <a:solidFill>
                  <a:srgbClr val="FFC000"/>
                </a:solidFill>
              </a:rPr>
              <a:t>Xóa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phần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tử</a:t>
            </a:r>
            <a:r>
              <a:rPr lang="en-US" sz="2000" i="1" dirty="0">
                <a:solidFill>
                  <a:srgbClr val="FFC000"/>
                </a:solidFill>
              </a:rPr>
              <a:t> ở </a:t>
            </a:r>
            <a:r>
              <a:rPr lang="en-US" sz="2000" i="1" dirty="0" err="1">
                <a:solidFill>
                  <a:srgbClr val="FFC000"/>
                </a:solidFill>
              </a:rPr>
              <a:t>cuối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danh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sách</a:t>
            </a:r>
            <a:endParaRPr lang="vi-VN" sz="20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7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/>
              <a:t>Xóa phần tử ở vị trí đầu tiên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vi-VN" sz="2400" dirty="0"/>
              <a:t>Trước tiên ta lưu giá trị của phần tử đầu tiên vào biến x, sau đó tiền hành cho L trỏ đến L-&gt;Next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828800"/>
            <a:ext cx="83820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vi-VN" b="1" dirty="0"/>
              <a:t>Xóa phần t</a:t>
            </a:r>
            <a:r>
              <a:rPr lang="en-US" b="1" dirty="0"/>
              <a:t>ử</a:t>
            </a:r>
            <a:r>
              <a:rPr lang="vi-VN" b="1" dirty="0"/>
              <a:t> ở vị trí k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vi-VN" sz="2400" dirty="0"/>
              <a:t>Dùng P duyệt đến vị trí k-1 và tiến hành cho P-&gt;Next trỏ đến phần tư kế tiếp k mà bỏ qua k. 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k</a:t>
            </a:r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10450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FFC000"/>
                </a:solidFill>
              </a:rPr>
              <a:t>5- </a:t>
            </a:r>
            <a:r>
              <a:rPr lang="en-US" sz="3600" dirty="0" err="1">
                <a:solidFill>
                  <a:srgbClr val="FFC000"/>
                </a:solidFill>
              </a:rPr>
              <a:t>Các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phép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toán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còn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lại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xem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như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bài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tập</a:t>
            </a:r>
            <a:r>
              <a:rPr lang="en-US" sz="3600" dirty="0">
                <a:solidFill>
                  <a:srgbClr val="FFC000"/>
                </a:solidFill>
              </a:rPr>
              <a:t> SV </a:t>
            </a:r>
            <a:r>
              <a:rPr lang="en-US" sz="3600" dirty="0" err="1">
                <a:solidFill>
                  <a:srgbClr val="FFC000"/>
                </a:solidFill>
              </a:rPr>
              <a:t>tự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nghiên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cứu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và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cài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đặt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1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vi-VN" sz="6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6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vi-VN" sz="6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găn xếp</a:t>
            </a:r>
            <a:br>
              <a:rPr lang="vi-VN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2.1.   ĐỊNH NGHĨA NGĂN XẾP</a:t>
            </a:r>
          </a:p>
          <a:p>
            <a:pPr marL="0" indent="0">
              <a:buNone/>
            </a:pPr>
            <a:r>
              <a:rPr lang="vi-VN" sz="2800" b="1" dirty="0">
                <a:latin typeface="Arial" pitchFamily="34" charset="0"/>
                <a:cs typeface="Arial" pitchFamily="34" charset="0"/>
              </a:rPr>
              <a:t>2.2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.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CÁC PHÉP TOÁN CƠ BẢN TRÊN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NGĂN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XẾP</a:t>
            </a:r>
          </a:p>
          <a:p>
            <a:pPr marL="0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2.3.   BIỂU DIỄN NGĂN XẾP TRÊN MT</a:t>
            </a:r>
          </a:p>
          <a:p>
            <a:pPr marL="0" indent="0">
              <a:buNone/>
            </a:pPr>
            <a:r>
              <a:rPr lang="vi-VN" sz="2800" b="1" dirty="0">
                <a:latin typeface="Arial" pitchFamily="34" charset="0"/>
                <a:cs typeface="Arial" pitchFamily="34" charset="0"/>
              </a:rPr>
              <a:t>2.4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.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CÀI ĐẶT CÁC PHÉP TOÁN CƠ BẢN TRÊN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       	NGĂN XẾP</a:t>
            </a:r>
          </a:p>
          <a:p>
            <a:pPr marL="0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2.5.  ỨNG DỤNG NGĂN XẾP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81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latin typeface="Arial" pitchFamily="34" charset="0"/>
                <a:cs typeface="Arial" pitchFamily="34" charset="0"/>
              </a:rPr>
              <a:t>2.1.   ĐỊNH NGHĨA NGĂN XẾP</a:t>
            </a:r>
            <a:b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181600"/>
          </a:xfrm>
        </p:spPr>
        <p:txBody>
          <a:bodyPr/>
          <a:lstStyle/>
          <a:p>
            <a:r>
              <a:rPr lang="vi-VN" dirty="0"/>
              <a:t>Ngăn xếp (Stack) là một </a:t>
            </a:r>
            <a:r>
              <a:rPr lang="vi-VN" dirty="0">
                <a:solidFill>
                  <a:srgbClr val="FFFF00"/>
                </a:solidFill>
              </a:rPr>
              <a:t>danh sách </a:t>
            </a:r>
            <a:r>
              <a:rPr lang="vi-VN" b="1" dirty="0">
                <a:solidFill>
                  <a:srgbClr val="FFFF00"/>
                </a:solidFill>
              </a:rPr>
              <a:t>đặc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vi-VN" b="1" dirty="0">
                <a:solidFill>
                  <a:srgbClr val="FFFF00"/>
                </a:solidFill>
              </a:rPr>
              <a:t>biệt</a:t>
            </a:r>
            <a:r>
              <a:rPr lang="vi-VN" dirty="0"/>
              <a:t>, trong đó việc </a:t>
            </a:r>
            <a:r>
              <a:rPr lang="vi-VN" b="1" dirty="0">
                <a:solidFill>
                  <a:srgbClr val="FFFF00"/>
                </a:solidFill>
              </a:rPr>
              <a:t>thêm</a:t>
            </a:r>
            <a:r>
              <a:rPr lang="vi-VN" b="1" dirty="0"/>
              <a:t> </a:t>
            </a:r>
            <a:r>
              <a:rPr lang="vi-VN" dirty="0"/>
              <a:t>vào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vi-VN" b="1" dirty="0">
                <a:solidFill>
                  <a:srgbClr val="FFFF00"/>
                </a:solidFill>
              </a:rPr>
              <a:t>lấy</a:t>
            </a:r>
            <a:r>
              <a:rPr lang="vi-VN" b="1" dirty="0"/>
              <a:t> </a:t>
            </a:r>
            <a:r>
              <a:rPr lang="vi-VN" dirty="0"/>
              <a:t>một phần</a:t>
            </a:r>
            <a:r>
              <a:rPr lang="en-US" dirty="0"/>
              <a:t> </a:t>
            </a:r>
            <a:r>
              <a:rPr lang="vi-VN" dirty="0"/>
              <a:t>tử ra khỏi ngăn xếp chỉ </a:t>
            </a:r>
            <a:r>
              <a:rPr lang="vi-VN" b="1" dirty="0">
                <a:solidFill>
                  <a:srgbClr val="FFFF00"/>
                </a:solidFill>
              </a:rPr>
              <a:t>thực hiện tại một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vi-VN" b="1" dirty="0">
                <a:solidFill>
                  <a:srgbClr val="FFFF00"/>
                </a:solidFill>
              </a:rPr>
              <a:t>đầu </a:t>
            </a:r>
            <a:r>
              <a:rPr lang="vi-VN" dirty="0"/>
              <a:t>của ngăn xếp, đầu này gọi là </a:t>
            </a:r>
            <a:r>
              <a:rPr lang="vi-VN" dirty="0">
                <a:solidFill>
                  <a:srgbClr val="FFFF00"/>
                </a:solidFill>
              </a:rPr>
              <a:t>đỉnh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vi-VN" b="1" dirty="0"/>
              <a:t>(TOP) </a:t>
            </a:r>
            <a:r>
              <a:rPr lang="vi-VN" dirty="0"/>
              <a:t>của ngăn xếp.</a:t>
            </a:r>
          </a:p>
          <a:p>
            <a:r>
              <a:rPr lang="vi-VN" dirty="0"/>
              <a:t> Ví dụ: Xếp chồng đĩa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5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Định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nghĩa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kiểu</a:t>
            </a:r>
            <a:r>
              <a:rPr lang="en-US" sz="2800" dirty="0">
                <a:solidFill>
                  <a:srgbClr val="FF0000"/>
                </a:solidFill>
              </a:rPr>
              <a:t> con </a:t>
            </a:r>
            <a:r>
              <a:rPr lang="en-US" sz="2800" dirty="0" err="1">
                <a:solidFill>
                  <a:srgbClr val="FF0000"/>
                </a:solidFill>
              </a:rPr>
              <a:t>trỏ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</a:p>
          <a:p>
            <a:pPr>
              <a:buNone/>
            </a:pPr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*&lt;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trỏ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báo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trỏ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trỏ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en-US" sz="2800" i="1" dirty="0"/>
          </a:p>
          <a:p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Ví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dụ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None/>
            </a:pP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*item;</a:t>
            </a:r>
          </a:p>
          <a:p>
            <a:pPr lvl="1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 p;</a:t>
            </a:r>
          </a:p>
          <a:p>
            <a:pPr lvl="1">
              <a:buNone/>
            </a:pPr>
            <a:endParaRPr 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vi-VN" sz="3600" b="1" dirty="0">
                <a:solidFill>
                  <a:srgbClr val="FFC000"/>
                </a:solidFill>
              </a:rPr>
              <a:t>Hình ảnh của ngăn xếp có dạng nh</a:t>
            </a:r>
            <a:r>
              <a:rPr lang="en-US" sz="3600" b="1" dirty="0">
                <a:solidFill>
                  <a:srgbClr val="FFC000"/>
                </a:solidFill>
              </a:rPr>
              <a:t>ư</a:t>
            </a:r>
            <a:r>
              <a:rPr lang="vi-VN" sz="3600" b="1" dirty="0">
                <a:solidFill>
                  <a:srgbClr val="FFC000"/>
                </a:solidFill>
              </a:rPr>
              <a:t> sau: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vi-VN" sz="2600" b="1" i="1" dirty="0"/>
              <a:t>=&gt; Ngăn xếp có tính chất “vào sau - ra trước” hay “vào</a:t>
            </a:r>
            <a:r>
              <a:rPr lang="en-US" sz="2600" b="1" i="1" dirty="0"/>
              <a:t> </a:t>
            </a:r>
            <a:r>
              <a:rPr lang="en-US" sz="2600" b="1" i="1" dirty="0" err="1"/>
              <a:t>trước</a:t>
            </a:r>
            <a:r>
              <a:rPr lang="en-US" sz="2600" b="1" i="1" dirty="0"/>
              <a:t> – </a:t>
            </a:r>
            <a:r>
              <a:rPr lang="en-US" sz="2600" b="1" i="1" dirty="0" err="1"/>
              <a:t>ra</a:t>
            </a:r>
            <a:r>
              <a:rPr lang="en-US" sz="2600" b="1" i="1" dirty="0"/>
              <a:t> </a:t>
            </a:r>
            <a:r>
              <a:rPr lang="en-US" sz="2600" b="1" i="1" dirty="0" err="1"/>
              <a:t>sau</a:t>
            </a:r>
            <a:r>
              <a:rPr lang="en-US" sz="2600" b="1" i="1" dirty="0"/>
              <a:t>“ </a:t>
            </a:r>
            <a:r>
              <a:rPr lang="en-US" sz="2600" b="1" i="1" dirty="0">
                <a:solidFill>
                  <a:srgbClr val="FFC000"/>
                </a:solidFill>
              </a:rPr>
              <a:t>(LIFO (last in - first out ) hay FILO (first in – last out)).</a:t>
            </a:r>
            <a:endParaRPr lang="en-US" sz="2600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70" y="1681130"/>
            <a:ext cx="6441764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>
            <a:off x="432515" y="1371600"/>
            <a:ext cx="1661160" cy="1116170"/>
          </a:xfrm>
          <a:prstGeom prst="arc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2286000" y="1175155"/>
            <a:ext cx="1541172" cy="1011951"/>
          </a:xfrm>
          <a:prstGeom prst="arc">
            <a:avLst>
              <a:gd name="adj1" fmla="val 10094540"/>
              <a:gd name="adj2" fmla="val 17344966"/>
            </a:avLst>
          </a:prstGeom>
          <a:noFill/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34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4344"/>
            <a:ext cx="8839200" cy="1032456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>
                <a:solidFill>
                  <a:srgbClr val="92D050"/>
                </a:solidFill>
              </a:rPr>
              <a:t>2.2 Các phép toán cơ bản trên ngăn xếp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1- </a:t>
            </a:r>
            <a:r>
              <a:rPr lang="en-US" b="1" dirty="0">
                <a:solidFill>
                  <a:srgbClr val="FFFF00"/>
                </a:solidFill>
              </a:rPr>
              <a:t>MAKENULL_STACK(S):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vi-VN" i="1" dirty="0"/>
              <a:t>Tạo một ngăn xếp rỗng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2- </a:t>
            </a:r>
            <a:r>
              <a:rPr lang="en-US" b="1" dirty="0">
                <a:solidFill>
                  <a:srgbClr val="FFFF00"/>
                </a:solidFill>
              </a:rPr>
              <a:t>POP(</a:t>
            </a:r>
            <a:r>
              <a:rPr lang="en-US" b="1" dirty="0" err="1">
                <a:solidFill>
                  <a:srgbClr val="FFFF00"/>
                </a:solidFill>
              </a:rPr>
              <a:t>S,x</a:t>
            </a:r>
            <a:r>
              <a:rPr lang="en-US" b="1" dirty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Lấy phần tử tại đỉnh ngăn xếp S, nội dung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được lưu vào biến x 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3 - </a:t>
            </a:r>
            <a:r>
              <a:rPr lang="en-US" b="1" dirty="0">
                <a:solidFill>
                  <a:srgbClr val="FFFF00"/>
                </a:solidFill>
              </a:rPr>
              <a:t>PUSH(</a:t>
            </a:r>
            <a:r>
              <a:rPr lang="en-US" b="1" dirty="0" err="1">
                <a:solidFill>
                  <a:srgbClr val="FFFF00"/>
                </a:solidFill>
              </a:rPr>
              <a:t>x,S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Thêm phần tử x vào ngăn xếp S.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4 - </a:t>
            </a:r>
            <a:r>
              <a:rPr lang="en-US" b="1" dirty="0">
                <a:solidFill>
                  <a:srgbClr val="FFFF00"/>
                </a:solidFill>
              </a:rPr>
              <a:t>EMPTY_STACK(S)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kiểm tra ngăn xếp S có rỗng hay không.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Hàm cho kết quả </a:t>
            </a:r>
            <a:r>
              <a:rPr lang="vi-VN" i="1" dirty="0"/>
              <a:t>true </a:t>
            </a:r>
            <a:r>
              <a:rPr lang="vi-VN" dirty="0"/>
              <a:t>nếu ngăn xếp rỗng và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vi-VN" b="1" i="1" dirty="0"/>
              <a:t>False </a:t>
            </a:r>
            <a:r>
              <a:rPr lang="vi-VN" dirty="0"/>
              <a:t>trong trường hợp ngược lại.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63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2.3.   BIỂU DIỄN NGĂN XẾP TRÊN MT</a:t>
            </a:r>
            <a:br>
              <a:rPr lang="en-US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1. 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sách để 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vi-VN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cài đặt ngăn xếp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512763" algn="l"/>
              </a:tabLst>
            </a:pPr>
            <a:r>
              <a:rPr lang="vi-VN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Biểu diễn trực tiếp ngăn xếp và cài đặt các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mảng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trỏ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199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1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a.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sách để cài đặt ngăn xếp</a:t>
            </a:r>
            <a:r>
              <a:rPr lang="en-US" sz="33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  <a:b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54563"/>
          </a:xfrm>
        </p:spPr>
        <p:txBody>
          <a:bodyPr/>
          <a:lstStyle/>
          <a:p>
            <a:pPr marL="0" indent="0">
              <a:buNone/>
            </a:pPr>
            <a:r>
              <a:rPr lang="nb-NO" b="1" i="1" dirty="0"/>
              <a:t>	</a:t>
            </a:r>
            <a:r>
              <a:rPr lang="nb-NO" b="1" i="1" dirty="0">
                <a:solidFill>
                  <a:srgbClr val="00B0F0"/>
                </a:solidFill>
              </a:rPr>
              <a:t>type Stack = List ( hoặc = PList);</a:t>
            </a:r>
          </a:p>
          <a:p>
            <a:r>
              <a:rPr lang="en-US" dirty="0" err="1"/>
              <a:t>Chú</a:t>
            </a:r>
            <a:r>
              <a:rPr lang="en-US" dirty="0"/>
              <a:t> ý: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800" dirty="0"/>
              <a:t>+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Count = Top: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vi-VN" sz="2800" dirty="0"/>
              <a:t>đặt bởi mảng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vi-VN" sz="2800" dirty="0"/>
              <a:t>+ Trong cách cài đặt sử dụng con trỏ, </a:t>
            </a:r>
            <a:r>
              <a:rPr lang="vi-VN" sz="2800" b="1" dirty="0">
                <a:solidFill>
                  <a:srgbClr val="00B0F0"/>
                </a:solidFill>
              </a:rPr>
              <a:t>con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vi-VN" sz="2800" b="1" dirty="0">
                <a:solidFill>
                  <a:srgbClr val="00B0F0"/>
                </a:solidFill>
              </a:rPr>
              <a:t>trỏ </a:t>
            </a:r>
            <a:r>
              <a:rPr lang="en-US" sz="2800" b="1" dirty="0">
                <a:solidFill>
                  <a:srgbClr val="00B0F0"/>
                </a:solidFill>
              </a:rPr>
              <a:t>        </a:t>
            </a: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vi-VN" sz="2800" b="1" dirty="0">
                <a:solidFill>
                  <a:srgbClr val="00B0F0"/>
                </a:solidFill>
              </a:rPr>
              <a:t>quản lý </a:t>
            </a:r>
            <a:r>
              <a:rPr lang="vi-VN" sz="2800" dirty="0"/>
              <a:t>ngăn xếp đặt tên là </a:t>
            </a:r>
            <a:r>
              <a:rPr lang="vi-VN" sz="2800" b="1" dirty="0">
                <a:solidFill>
                  <a:srgbClr val="00B0F0"/>
                </a:solidFill>
              </a:rPr>
              <a:t>Top</a:t>
            </a:r>
          </a:p>
          <a:p>
            <a:pPr marL="0" indent="0">
              <a:buNone/>
            </a:pPr>
            <a:r>
              <a:rPr lang="en-US" sz="2800" dirty="0"/>
              <a:t>=&gt;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vi-VN" sz="2800" dirty="0"/>
              <a:t>để cài đặt các </a:t>
            </a:r>
            <a:r>
              <a:rPr lang="en-US" sz="2800" dirty="0"/>
              <a:t>	</a:t>
            </a:r>
            <a:r>
              <a:rPr lang="vi-VN" sz="2800" dirty="0"/>
              <a:t>phép toán trên ngăn xếp.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4664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vi-V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Biểu diễn và cài đặt các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ngăn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xếp</a:t>
            </a:r>
            <a:b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endParaRPr lang="en-US" dirty="0"/>
          </a:p>
          <a:p>
            <a:r>
              <a:rPr lang="en-US" sz="4000" dirty="0"/>
              <a:t>b1.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diễn</a:t>
            </a:r>
            <a:r>
              <a:rPr lang="en-US" sz="4000" dirty="0"/>
              <a:t> </a:t>
            </a:r>
            <a:r>
              <a:rPr lang="en-US" sz="4000" dirty="0" err="1"/>
              <a:t>ngăn</a:t>
            </a:r>
            <a:r>
              <a:rPr lang="en-US" sz="4000" dirty="0"/>
              <a:t> </a:t>
            </a:r>
            <a:r>
              <a:rPr lang="en-US" sz="4000" dirty="0" err="1"/>
              <a:t>xếp</a:t>
            </a:r>
            <a:r>
              <a:rPr lang="en-US" sz="4000" dirty="0"/>
              <a:t> </a:t>
            </a:r>
            <a:r>
              <a:rPr lang="en-US" sz="4000" dirty="0" err="1"/>
              <a:t>bằng</a:t>
            </a:r>
            <a:r>
              <a:rPr lang="en-US" sz="4000" dirty="0"/>
              <a:t> </a:t>
            </a:r>
            <a:r>
              <a:rPr lang="en-US" sz="4000" dirty="0" err="1"/>
              <a:t>mảng</a:t>
            </a:r>
            <a:endParaRPr lang="en-US" sz="4000" dirty="0"/>
          </a:p>
          <a:p>
            <a:r>
              <a:rPr lang="en-US" sz="4000" dirty="0"/>
              <a:t>b2.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diễn</a:t>
            </a:r>
            <a:r>
              <a:rPr lang="en-US" sz="4000" dirty="0"/>
              <a:t> </a:t>
            </a:r>
            <a:r>
              <a:rPr lang="en-US" sz="4000" dirty="0" err="1"/>
              <a:t>ngăn</a:t>
            </a:r>
            <a:r>
              <a:rPr lang="en-US" sz="4000" dirty="0"/>
              <a:t> </a:t>
            </a:r>
            <a:r>
              <a:rPr lang="en-US" sz="4000" dirty="0" err="1"/>
              <a:t>xếp</a:t>
            </a:r>
            <a:r>
              <a:rPr lang="en-US" sz="4000" dirty="0"/>
              <a:t> </a:t>
            </a:r>
            <a:r>
              <a:rPr lang="en-US" sz="4000" dirty="0" err="1"/>
              <a:t>bằng</a:t>
            </a:r>
            <a:r>
              <a:rPr lang="en-US" sz="4000" dirty="0"/>
              <a:t> con </a:t>
            </a:r>
            <a:r>
              <a:rPr lang="en-US" sz="4000" dirty="0" err="1"/>
              <a:t>trỏ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149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b1. </a:t>
            </a:r>
            <a:r>
              <a:rPr lang="en-US" dirty="0" err="1">
                <a:solidFill>
                  <a:srgbClr val="00B0F0"/>
                </a:solidFill>
              </a:rPr>
              <a:t>Biểu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diễn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ngăn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xếp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băng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mảng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solidFill>
                  <a:srgbClr val="FFFF00"/>
                </a:solidFill>
              </a:rPr>
              <a:t>Biểu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diễn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ngăn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xếp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máy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tính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lvl="2">
              <a:buNone/>
            </a:pPr>
            <a:r>
              <a:rPr lang="en-US" sz="2000" i="1" dirty="0"/>
              <a:t>#define Max 100 //so </a:t>
            </a:r>
            <a:r>
              <a:rPr lang="en-US" sz="2000" i="1" dirty="0" err="1"/>
              <a:t>phan</a:t>
            </a:r>
            <a:r>
              <a:rPr lang="en-US" sz="2000" i="1" dirty="0"/>
              <a:t> </a:t>
            </a:r>
            <a:r>
              <a:rPr lang="en-US" sz="2000" i="1" dirty="0" err="1"/>
              <a:t>tu</a:t>
            </a:r>
            <a:r>
              <a:rPr lang="en-US" sz="2000" i="1" dirty="0"/>
              <a:t> </a:t>
            </a:r>
            <a:r>
              <a:rPr lang="en-US" sz="2000" i="1" dirty="0" err="1"/>
              <a:t>toi</a:t>
            </a:r>
            <a:r>
              <a:rPr lang="en-US" sz="2000" i="1" dirty="0"/>
              <a:t> </a:t>
            </a:r>
            <a:r>
              <a:rPr lang="en-US" sz="2000" i="1" dirty="0" err="1"/>
              <a:t>da</a:t>
            </a:r>
            <a:r>
              <a:rPr lang="en-US" sz="2000" i="1" dirty="0"/>
              <a:t> </a:t>
            </a:r>
            <a:r>
              <a:rPr lang="en-US" sz="2000" i="1" dirty="0" err="1"/>
              <a:t>cua</a:t>
            </a:r>
            <a:r>
              <a:rPr lang="en-US" sz="2000" i="1" dirty="0"/>
              <a:t> Stack</a:t>
            </a:r>
          </a:p>
          <a:p>
            <a:pPr lvl="2">
              <a:buNone/>
            </a:pPr>
            <a:r>
              <a:rPr lang="en-US" sz="2000" i="1" dirty="0" err="1"/>
              <a:t>typedef</a:t>
            </a:r>
            <a:r>
              <a:rPr lang="en-US" sz="2000" i="1" dirty="0"/>
              <a:t> </a:t>
            </a:r>
            <a:r>
              <a:rPr lang="en-US" sz="2000" i="1" dirty="0" err="1"/>
              <a:t>int</a:t>
            </a:r>
            <a:r>
              <a:rPr lang="en-US" sz="2000" i="1" dirty="0"/>
              <a:t> item; //</a:t>
            </a:r>
            <a:r>
              <a:rPr lang="en-US" sz="2000" i="1" dirty="0" err="1"/>
              <a:t>kieu</a:t>
            </a:r>
            <a:r>
              <a:rPr lang="en-US" sz="2000" i="1" dirty="0"/>
              <a:t> du lieu </a:t>
            </a:r>
            <a:r>
              <a:rPr lang="en-US" sz="2000" i="1" dirty="0" err="1"/>
              <a:t>cua</a:t>
            </a:r>
            <a:r>
              <a:rPr lang="en-US" sz="2000" i="1" dirty="0"/>
              <a:t> Stack</a:t>
            </a:r>
          </a:p>
          <a:p>
            <a:pPr lvl="2">
              <a:buNone/>
            </a:pPr>
            <a:r>
              <a:rPr lang="en-US" sz="2000" i="1" dirty="0" err="1"/>
              <a:t>struct</a:t>
            </a:r>
            <a:r>
              <a:rPr lang="en-US" sz="2000" i="1" dirty="0"/>
              <a:t> Stack</a:t>
            </a:r>
          </a:p>
          <a:p>
            <a:pPr lvl="2">
              <a:buNone/>
            </a:pPr>
            <a:r>
              <a:rPr lang="en-US" sz="2000" i="1" dirty="0"/>
              <a:t>{</a:t>
            </a:r>
          </a:p>
          <a:p>
            <a:pPr lvl="2">
              <a:buNone/>
            </a:pPr>
            <a:r>
              <a:rPr lang="en-US" sz="2000" i="1" dirty="0"/>
              <a:t>    </a:t>
            </a:r>
            <a:r>
              <a:rPr lang="en-US" sz="2000" i="1" dirty="0" err="1"/>
              <a:t>int</a:t>
            </a:r>
            <a:r>
              <a:rPr lang="en-US" sz="2000" i="1" dirty="0"/>
              <a:t> Top; //</a:t>
            </a:r>
            <a:r>
              <a:rPr lang="en-US" sz="2000" i="1" dirty="0" err="1"/>
              <a:t>Dinh</a:t>
            </a:r>
            <a:r>
              <a:rPr lang="en-US" sz="2000" i="1" dirty="0"/>
              <a:t> Top</a:t>
            </a:r>
          </a:p>
          <a:p>
            <a:pPr lvl="2">
              <a:buNone/>
            </a:pPr>
            <a:r>
              <a:rPr lang="en-US" sz="2000" i="1" dirty="0"/>
              <a:t>    item Data[Max]; //</a:t>
            </a:r>
            <a:r>
              <a:rPr lang="en-US" sz="2000" i="1" dirty="0" err="1"/>
              <a:t>Mang</a:t>
            </a:r>
            <a:r>
              <a:rPr lang="en-US" sz="2000" i="1" dirty="0"/>
              <a:t> </a:t>
            </a:r>
            <a:r>
              <a:rPr lang="en-US" sz="2000" i="1" dirty="0" err="1"/>
              <a:t>cac</a:t>
            </a:r>
            <a:r>
              <a:rPr lang="en-US" sz="2000" i="1" dirty="0"/>
              <a:t> </a:t>
            </a:r>
            <a:r>
              <a:rPr lang="en-US" sz="2000" i="1" dirty="0" err="1"/>
              <a:t>phan</a:t>
            </a:r>
            <a:r>
              <a:rPr lang="en-US" sz="2000" i="1" dirty="0"/>
              <a:t> </a:t>
            </a:r>
            <a:r>
              <a:rPr lang="en-US" sz="2000" i="1" dirty="0" err="1"/>
              <a:t>tu</a:t>
            </a:r>
            <a:endParaRPr lang="en-US" sz="2000" i="1" dirty="0"/>
          </a:p>
          <a:p>
            <a:pPr lvl="2">
              <a:buNone/>
            </a:pPr>
            <a:r>
              <a:rPr lang="en-US" sz="2000" i="1" dirty="0"/>
              <a:t>};</a:t>
            </a:r>
          </a:p>
          <a:p>
            <a:pPr lvl="2">
              <a:buNone/>
            </a:pPr>
            <a:r>
              <a:rPr lang="en-US" sz="2000" i="1" dirty="0"/>
              <a:t>Stack S;</a:t>
            </a:r>
          </a:p>
          <a:p>
            <a:pPr marL="0" indent="0">
              <a:buNone/>
            </a:pPr>
            <a:r>
              <a:rPr lang="en-US" sz="2600" b="1" i="1" u="sng" dirty="0" err="1">
                <a:solidFill>
                  <a:srgbClr val="FFC000"/>
                </a:solidFill>
              </a:rPr>
              <a:t>Nhận</a:t>
            </a:r>
            <a:r>
              <a:rPr lang="en-US" sz="2600" b="1" i="1" u="sng" dirty="0">
                <a:solidFill>
                  <a:srgbClr val="FFC000"/>
                </a:solidFill>
              </a:rPr>
              <a:t> </a:t>
            </a:r>
            <a:r>
              <a:rPr lang="en-US" sz="2600" b="1" i="1" u="sng" dirty="0" err="1">
                <a:solidFill>
                  <a:srgbClr val="FFC000"/>
                </a:solidFill>
              </a:rPr>
              <a:t>xét</a:t>
            </a:r>
            <a:r>
              <a:rPr lang="en-US" sz="2600" b="1" i="1" u="sng" dirty="0">
                <a:solidFill>
                  <a:srgbClr val="FFC000"/>
                </a:solidFill>
              </a:rPr>
              <a:t>:</a:t>
            </a:r>
            <a:endParaRPr lang="en-US" sz="2600" b="1" u="sng" dirty="0">
              <a:solidFill>
                <a:srgbClr val="FFC000"/>
              </a:solidFill>
            </a:endParaRPr>
          </a:p>
          <a:p>
            <a:r>
              <a:rPr lang="en-US" dirty="0"/>
              <a:t> </a:t>
            </a:r>
            <a:r>
              <a:rPr lang="en-US" sz="2600" dirty="0" err="1"/>
              <a:t>Ngăn</a:t>
            </a:r>
            <a:r>
              <a:rPr lang="en-US" sz="2600" dirty="0"/>
              <a:t> </a:t>
            </a:r>
            <a:r>
              <a:rPr lang="en-US" sz="2600" dirty="0" err="1"/>
              <a:t>xếp</a:t>
            </a:r>
            <a:r>
              <a:rPr lang="en-US" sz="2600" dirty="0"/>
              <a:t> S </a:t>
            </a:r>
            <a:r>
              <a:rPr lang="en-US" sz="2600" dirty="0" err="1"/>
              <a:t>rỗng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: </a:t>
            </a:r>
            <a:r>
              <a:rPr lang="en-US" sz="2600" dirty="0" err="1"/>
              <a:t>S.Top</a:t>
            </a:r>
            <a:r>
              <a:rPr lang="en-US" sz="2600" dirty="0"/>
              <a:t>=0; </a:t>
            </a:r>
          </a:p>
          <a:p>
            <a:r>
              <a:rPr lang="en-US" sz="2600" dirty="0"/>
              <a:t> </a:t>
            </a:r>
            <a:r>
              <a:rPr lang="en-US" sz="2600" dirty="0" err="1"/>
              <a:t>Ngăn</a:t>
            </a:r>
            <a:r>
              <a:rPr lang="en-US" sz="2600" dirty="0"/>
              <a:t> </a:t>
            </a:r>
            <a:r>
              <a:rPr lang="en-US" sz="2600" dirty="0" err="1"/>
              <a:t>xếp</a:t>
            </a:r>
            <a:r>
              <a:rPr lang="en-US" sz="2600" dirty="0"/>
              <a:t> S </a:t>
            </a:r>
            <a:r>
              <a:rPr lang="en-US" sz="2600" dirty="0" err="1"/>
              <a:t>đầy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: </a:t>
            </a:r>
            <a:r>
              <a:rPr lang="en-US" sz="2600" dirty="0" err="1"/>
              <a:t>S.top</a:t>
            </a:r>
            <a:r>
              <a:rPr lang="en-US" sz="2600" dirty="0"/>
              <a:t> = n; </a:t>
            </a:r>
          </a:p>
          <a:p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/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/</a:t>
            </a:r>
            <a:r>
              <a:rPr lang="en-US" sz="2600" dirty="0" err="1"/>
              <a:t>ra</a:t>
            </a:r>
            <a:r>
              <a:rPr lang="en-US" sz="2600" dirty="0"/>
              <a:t> </a:t>
            </a:r>
            <a:r>
              <a:rPr lang="en-US" sz="2600" dirty="0" err="1"/>
              <a:t>ngăn</a:t>
            </a:r>
            <a:r>
              <a:rPr lang="en-US" sz="2600" dirty="0"/>
              <a:t> </a:t>
            </a:r>
            <a:r>
              <a:rPr lang="en-US" sz="2600" dirty="0" err="1"/>
              <a:t>xếp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ở </a:t>
            </a:r>
            <a:r>
              <a:rPr lang="en-US" sz="2600" dirty="0" err="1"/>
              <a:t>S.top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2637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705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err="1">
                <a:solidFill>
                  <a:srgbClr val="FFFF00"/>
                </a:solidFill>
              </a:rPr>
              <a:t>Cài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đặt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các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phép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toán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cơ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bản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của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ngăn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xếp</a:t>
            </a:r>
            <a:endParaRPr lang="en-US" sz="3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ngăn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S </a:t>
            </a:r>
            <a:r>
              <a:rPr lang="en-US" sz="2800" dirty="0" err="1"/>
              <a:t>và</a:t>
            </a:r>
            <a:r>
              <a:rPr lang="en-US" sz="2800" dirty="0"/>
              <a:t> x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ngăn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. </a:t>
            </a:r>
          </a:p>
          <a:p>
            <a:pPr marL="514350" indent="-514350">
              <a:buAutoNum type="arabicParenR"/>
            </a:pPr>
            <a:r>
              <a:rPr lang="en-US" sz="2800" b="1" dirty="0" err="1">
                <a:solidFill>
                  <a:srgbClr val="FFC000"/>
                </a:solidFill>
              </a:rPr>
              <a:t>khởi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tạo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ngăn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xếp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rỗng</a:t>
            </a:r>
            <a:endParaRPr lang="en-US" sz="2800" b="1" dirty="0">
              <a:solidFill>
                <a:srgbClr val="FFC000"/>
              </a:solidFill>
            </a:endParaRPr>
          </a:p>
          <a:p>
            <a:pPr lvl="2">
              <a:buNone/>
            </a:pPr>
            <a:r>
              <a:rPr lang="en-US" i="1" dirty="0"/>
              <a:t>  </a:t>
            </a:r>
            <a:r>
              <a:rPr lang="en-US" sz="2000" dirty="0"/>
              <a:t>void Init (Stack &amp;S) //</a:t>
            </a:r>
            <a:r>
              <a:rPr lang="en-US" sz="2000" dirty="0" err="1"/>
              <a:t>khoi</a:t>
            </a:r>
            <a:r>
              <a:rPr lang="en-US" sz="2000" dirty="0"/>
              <a:t> </a:t>
            </a:r>
            <a:r>
              <a:rPr lang="en-US" sz="2000" dirty="0" err="1"/>
              <a:t>tao</a:t>
            </a:r>
            <a:r>
              <a:rPr lang="en-US" sz="2000" dirty="0"/>
              <a:t> Stack </a:t>
            </a:r>
            <a:r>
              <a:rPr lang="en-US" sz="2000" dirty="0" err="1"/>
              <a:t>rong</a:t>
            </a:r>
            <a:endParaRPr lang="en-US" sz="2000" dirty="0"/>
          </a:p>
          <a:p>
            <a:pPr lvl="2">
              <a:buNone/>
            </a:pPr>
            <a:r>
              <a:rPr lang="en-US" sz="2000" dirty="0"/>
              <a:t>	{</a:t>
            </a:r>
          </a:p>
          <a:p>
            <a:pPr lvl="2">
              <a:buNone/>
            </a:pPr>
            <a:r>
              <a:rPr lang="en-US" sz="2000" dirty="0"/>
              <a:t>    	</a:t>
            </a:r>
            <a:r>
              <a:rPr lang="en-US" sz="2000" dirty="0" err="1"/>
              <a:t>S.Top</a:t>
            </a:r>
            <a:r>
              <a:rPr lang="en-US" sz="2000" dirty="0"/>
              <a:t> = 0; //Stack </a:t>
            </a:r>
            <a:r>
              <a:rPr lang="en-US" sz="2000" dirty="0" err="1"/>
              <a:t>rong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Top la 0</a:t>
            </a:r>
          </a:p>
          <a:p>
            <a:pPr lvl="2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2) 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Kiểm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tra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tính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rỗng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của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ngăn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Arial" pitchFamily="34" charset="0"/>
              </a:rPr>
              <a:t>xếp</a:t>
            </a:r>
            <a:r>
              <a:rPr lang="en-US" sz="2800" b="1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lvl="2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Isempty</a:t>
            </a:r>
            <a:r>
              <a:rPr lang="en-US" sz="2000" dirty="0"/>
              <a:t>(Stack S) //</a:t>
            </a:r>
            <a:r>
              <a:rPr lang="en-US" sz="2000" dirty="0" err="1"/>
              <a:t>kiem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Stack </a:t>
            </a:r>
            <a:r>
              <a:rPr lang="en-US" sz="2000" dirty="0" err="1"/>
              <a:t>rong</a:t>
            </a:r>
            <a:endParaRPr lang="en-US" sz="2000" dirty="0"/>
          </a:p>
          <a:p>
            <a:pPr lvl="2">
              <a:buNone/>
            </a:pPr>
            <a:r>
              <a:rPr lang="en-US" sz="2000" dirty="0"/>
              <a:t>	{</a:t>
            </a:r>
          </a:p>
          <a:p>
            <a:pPr lvl="2">
              <a:buNone/>
            </a:pPr>
            <a:r>
              <a:rPr lang="en-US" sz="2000" dirty="0"/>
              <a:t>    	return (</a:t>
            </a:r>
            <a:r>
              <a:rPr lang="en-US" sz="2000" dirty="0" err="1"/>
              <a:t>S.Top</a:t>
            </a:r>
            <a:r>
              <a:rPr lang="en-US" sz="2000" dirty="0"/>
              <a:t> == 0);</a:t>
            </a:r>
          </a:p>
          <a:p>
            <a:pPr lvl="2">
              <a:buNone/>
            </a:pPr>
            <a:r>
              <a:rPr lang="en-US" sz="2000" dirty="0"/>
              <a:t>	}</a:t>
            </a:r>
          </a:p>
          <a:p>
            <a:pPr marL="514350" indent="-51435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514350" indent="-514350">
              <a:buAutoNum type="arabicParenR"/>
            </a:pPr>
            <a:endParaRPr lang="en-US" dirty="0">
              <a:solidFill>
                <a:srgbClr val="FFC000"/>
              </a:solidFill>
            </a:endParaRPr>
          </a:p>
          <a:p>
            <a:pPr marL="514350" indent="-514350">
              <a:buAutoNum type="arabicParenR"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94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3) </a:t>
            </a:r>
            <a:r>
              <a:rPr lang="en-US" b="1" dirty="0" err="1">
                <a:solidFill>
                  <a:srgbClr val="FFC000"/>
                </a:solidFill>
              </a:rPr>
              <a:t>Kiểm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tra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tính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đầy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của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ngăn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xếp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Isfull</a:t>
            </a:r>
            <a:r>
              <a:rPr lang="en-US" dirty="0"/>
              <a:t>(Stack S) //</a:t>
            </a:r>
            <a:r>
              <a:rPr lang="en-US" dirty="0" err="1"/>
              <a:t>kiem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Stack day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/>
              <a:t>    return (</a:t>
            </a:r>
            <a:r>
              <a:rPr lang="en-US" dirty="0" err="1"/>
              <a:t>S.Top</a:t>
            </a:r>
            <a:r>
              <a:rPr lang="en-US" dirty="0"/>
              <a:t> == Max); //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78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4) </a:t>
            </a:r>
            <a:r>
              <a:rPr lang="en-US" b="1" dirty="0" err="1">
                <a:solidFill>
                  <a:srgbClr val="FFC000"/>
                </a:solidFill>
              </a:rPr>
              <a:t>Thêm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một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phần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tử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vào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đỉnh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ngăn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xếp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00"/>
                </a:solidFill>
              </a:rPr>
              <a:t>Yêu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cầu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/>
              <a:t> .</a:t>
            </a:r>
            <a:endParaRPr lang="en-US" dirty="0"/>
          </a:p>
          <a:p>
            <a:r>
              <a:rPr lang="en-US" b="1" dirty="0" err="1">
                <a:solidFill>
                  <a:srgbClr val="FFFF00"/>
                </a:solidFill>
              </a:rPr>
              <a:t>Cách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làm</a:t>
            </a:r>
            <a:r>
              <a:rPr lang="en-US" b="1" dirty="0">
                <a:solidFill>
                  <a:srgbClr val="FFFF00"/>
                </a:solidFill>
              </a:rPr>
              <a:t>: 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Tăng</a:t>
            </a:r>
            <a:r>
              <a:rPr lang="en-US" dirty="0"/>
              <a:t>  Top </a:t>
            </a:r>
            <a:r>
              <a:rPr lang="en-US" dirty="0" err="1"/>
              <a:t>lên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  <a:p>
            <a:pPr lvl="2"/>
            <a:r>
              <a:rPr lang="en-US" dirty="0" err="1"/>
              <a:t>Chèn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Top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</a:rPr>
              <a:t>Giải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thuật</a:t>
            </a:r>
            <a:r>
              <a:rPr lang="en-US" b="1" dirty="0">
                <a:solidFill>
                  <a:srgbClr val="FFC000"/>
                </a:solidFill>
              </a:rPr>
              <a:t>: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void Push(Stack &amp;S, item x) //them </a:t>
            </a:r>
            <a:r>
              <a:rPr lang="en-US" sz="2400" dirty="0" err="1"/>
              <a:t>phan</a:t>
            </a:r>
            <a:r>
              <a:rPr lang="en-US" sz="2400" dirty="0"/>
              <a:t> 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vao</a:t>
            </a:r>
            <a:r>
              <a:rPr lang="en-US" sz="2400" dirty="0"/>
              <a:t> Stack</a:t>
            </a:r>
          </a:p>
          <a:p>
            <a:pPr lvl="1">
              <a:buNone/>
            </a:pPr>
            <a:r>
              <a:rPr lang="en-US" sz="2400" dirty="0"/>
              <a:t>{</a:t>
            </a:r>
          </a:p>
          <a:p>
            <a:pPr lvl="1">
              <a:buNone/>
            </a:pPr>
            <a:r>
              <a:rPr lang="en-US" sz="2400" dirty="0"/>
              <a:t>    if (!</a:t>
            </a:r>
            <a:r>
              <a:rPr lang="en-US" sz="2400" dirty="0" err="1"/>
              <a:t>Isfull</a:t>
            </a:r>
            <a:r>
              <a:rPr lang="en-US" sz="2400" dirty="0"/>
              <a:t>(S))</a:t>
            </a:r>
          </a:p>
          <a:p>
            <a:pPr lvl="1">
              <a:buNone/>
            </a:pPr>
            <a:r>
              <a:rPr lang="en-US" sz="2400" dirty="0"/>
              <a:t>    {</a:t>
            </a:r>
          </a:p>
          <a:p>
            <a:pPr lvl="1">
              <a:buNone/>
            </a:pPr>
            <a:r>
              <a:rPr lang="en-US" sz="2400" dirty="0"/>
              <a:t>        	 </a:t>
            </a:r>
            <a:r>
              <a:rPr lang="en-US" sz="2400" dirty="0" err="1"/>
              <a:t>S.Top</a:t>
            </a:r>
            <a:r>
              <a:rPr lang="en-US" sz="2400" dirty="0"/>
              <a:t> ++; //Tang Top </a:t>
            </a:r>
            <a:r>
              <a:rPr lang="en-US" sz="2400" dirty="0" err="1"/>
              <a:t>len</a:t>
            </a:r>
            <a:r>
              <a:rPr lang="en-US" sz="2400" dirty="0"/>
              <a:t> 1</a:t>
            </a:r>
          </a:p>
          <a:p>
            <a:pPr lvl="1">
              <a:buNone/>
            </a:pPr>
            <a:r>
              <a:rPr lang="en-US" sz="2400" dirty="0"/>
              <a:t>			</a:t>
            </a:r>
            <a:r>
              <a:rPr lang="en-US" sz="2400" dirty="0" err="1"/>
              <a:t>S.Data</a:t>
            </a:r>
            <a:r>
              <a:rPr lang="en-US" sz="2400" dirty="0"/>
              <a:t>[</a:t>
            </a:r>
            <a:r>
              <a:rPr lang="en-US" sz="2400" dirty="0" err="1"/>
              <a:t>S.Top</a:t>
            </a:r>
            <a:r>
              <a:rPr lang="en-US" sz="2400" dirty="0"/>
              <a:t>] = x; //</a:t>
            </a:r>
            <a:r>
              <a:rPr lang="en-US" sz="2400" dirty="0" err="1"/>
              <a:t>Gan</a:t>
            </a:r>
            <a:r>
              <a:rPr lang="en-US" sz="2400" dirty="0"/>
              <a:t> du lieu</a:t>
            </a:r>
          </a:p>
          <a:p>
            <a:pPr lvl="1">
              <a:buNone/>
            </a:pPr>
            <a:r>
              <a:rPr lang="en-US" sz="2400" dirty="0"/>
              <a:t>        </a:t>
            </a:r>
          </a:p>
          <a:p>
            <a:pPr lvl="1">
              <a:buNone/>
            </a:pPr>
            <a:r>
              <a:rPr lang="en-US" sz="2400" dirty="0"/>
              <a:t>    }</a:t>
            </a:r>
          </a:p>
          <a:p>
            <a:pPr lvl="1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9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Cấp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phát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và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thu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hồi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vùng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nhớ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10200"/>
          </a:xfrm>
        </p:spPr>
        <p:txBody>
          <a:bodyPr>
            <a:noAutofit/>
          </a:bodyPr>
          <a:lstStyle/>
          <a:p>
            <a:r>
              <a:rPr lang="vi-VN" sz="2200" dirty="0"/>
              <a:t>Để cấp phát vùng nhớ cho con trỏ ta dùng các hàm sau trong thư viện </a:t>
            </a:r>
            <a:r>
              <a:rPr lang="vi-VN" sz="2200" b="1" dirty="0">
                <a:solidFill>
                  <a:srgbClr val="FF0000"/>
                </a:solidFill>
              </a:rPr>
              <a:t>stdlib.h.</a:t>
            </a:r>
          </a:p>
          <a:p>
            <a:pPr marL="511175" lvl="2" indent="-166688"/>
            <a:r>
              <a:rPr lang="vi-VN" sz="2200" i="1" dirty="0">
                <a:solidFill>
                  <a:srgbClr val="FFC000"/>
                </a:solidFill>
              </a:rPr>
              <a:t>malloc : tên con trỏ = (kiểu con trỏ *) malloc (sizeof(kiểu con trỏ));</a:t>
            </a:r>
          </a:p>
          <a:p>
            <a:pPr marL="511175" lvl="2" indent="-166688"/>
            <a:r>
              <a:rPr lang="vi-VN" sz="2200" i="1" dirty="0">
                <a:solidFill>
                  <a:srgbClr val="FFC000"/>
                </a:solidFill>
              </a:rPr>
              <a:t>calloc : tên con trỏ = (kiểu con trỏ *) </a:t>
            </a:r>
            <a:r>
              <a:rPr lang="en-US" sz="2200" i="1" dirty="0">
                <a:solidFill>
                  <a:srgbClr val="FFC000"/>
                </a:solidFill>
              </a:rPr>
              <a:t>c</a:t>
            </a:r>
            <a:r>
              <a:rPr lang="vi-VN" sz="2200" i="1" dirty="0">
                <a:solidFill>
                  <a:srgbClr val="FFC000"/>
                </a:solidFill>
              </a:rPr>
              <a:t>alloc (n, sizeof(kiểu con trỏ));</a:t>
            </a:r>
          </a:p>
          <a:p>
            <a:r>
              <a:rPr lang="vi-VN" sz="2200" dirty="0"/>
              <a:t>Trong đó sizeof(kiểu con trỏ) là kích thước của kiểu; n là số lần của sizeof(kiểu con trỏ) được cấp.</a:t>
            </a:r>
          </a:p>
          <a:p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</a:t>
            </a:r>
          </a:p>
          <a:p>
            <a:pPr lvl="2">
              <a:buNone/>
            </a:pPr>
            <a:r>
              <a:rPr lang="en-US" sz="2200" i="1" dirty="0"/>
              <a:t>    </a:t>
            </a:r>
            <a:r>
              <a:rPr lang="en-US" sz="2200" i="1" dirty="0" err="1">
                <a:solidFill>
                  <a:srgbClr val="FFFF00"/>
                </a:solidFill>
              </a:rPr>
              <a:t>int</a:t>
            </a:r>
            <a:r>
              <a:rPr lang="en-US" sz="2200" i="1" dirty="0">
                <a:solidFill>
                  <a:srgbClr val="FFFF00"/>
                </a:solidFill>
              </a:rPr>
              <a:t> *p, *q;</a:t>
            </a:r>
          </a:p>
          <a:p>
            <a:pPr lvl="2">
              <a:buNone/>
            </a:pPr>
            <a:r>
              <a:rPr lang="en-US" sz="2200" i="1" dirty="0">
                <a:solidFill>
                  <a:srgbClr val="FFFF00"/>
                </a:solidFill>
              </a:rPr>
              <a:t>    p = (</a:t>
            </a:r>
            <a:r>
              <a:rPr lang="en-US" sz="2200" i="1" dirty="0" err="1">
                <a:solidFill>
                  <a:srgbClr val="FFFF00"/>
                </a:solidFill>
              </a:rPr>
              <a:t>int</a:t>
            </a:r>
            <a:r>
              <a:rPr lang="en-US" sz="2200" i="1" dirty="0">
                <a:solidFill>
                  <a:srgbClr val="FFFF00"/>
                </a:solidFill>
              </a:rPr>
              <a:t> *) </a:t>
            </a:r>
            <a:r>
              <a:rPr lang="en-US" sz="2200" i="1" dirty="0" err="1">
                <a:solidFill>
                  <a:srgbClr val="FFFF00"/>
                </a:solidFill>
              </a:rPr>
              <a:t>malloc</a:t>
            </a:r>
            <a:r>
              <a:rPr lang="en-US" sz="2200" i="1" dirty="0">
                <a:solidFill>
                  <a:srgbClr val="FFFF00"/>
                </a:solidFill>
              </a:rPr>
              <a:t>(</a:t>
            </a:r>
            <a:r>
              <a:rPr lang="en-US" sz="2200" i="1" dirty="0" err="1">
                <a:solidFill>
                  <a:srgbClr val="FFFF00"/>
                </a:solidFill>
              </a:rPr>
              <a:t>sizeof</a:t>
            </a:r>
            <a:r>
              <a:rPr lang="en-US" sz="2200" i="1" dirty="0">
                <a:solidFill>
                  <a:srgbClr val="FFFF00"/>
                </a:solidFill>
              </a:rPr>
              <a:t>(</a:t>
            </a:r>
            <a:r>
              <a:rPr lang="en-US" sz="2200" i="1" dirty="0" err="1">
                <a:solidFill>
                  <a:srgbClr val="FFFF00"/>
                </a:solidFill>
              </a:rPr>
              <a:t>int</a:t>
            </a:r>
            <a:r>
              <a:rPr lang="en-US" sz="2200" i="1" dirty="0">
                <a:solidFill>
                  <a:srgbClr val="FFFF00"/>
                </a:solidFill>
              </a:rPr>
              <a:t>));</a:t>
            </a:r>
          </a:p>
          <a:p>
            <a:pPr lvl="2">
              <a:buNone/>
            </a:pPr>
            <a:r>
              <a:rPr lang="en-US" sz="2200" i="1" dirty="0">
                <a:solidFill>
                  <a:srgbClr val="FFFF00"/>
                </a:solidFill>
              </a:rPr>
              <a:t>    q = (</a:t>
            </a:r>
            <a:r>
              <a:rPr lang="en-US" sz="2200" i="1" dirty="0" err="1">
                <a:solidFill>
                  <a:srgbClr val="FFFF00"/>
                </a:solidFill>
              </a:rPr>
              <a:t>int</a:t>
            </a:r>
            <a:r>
              <a:rPr lang="en-US" sz="2200" i="1" dirty="0">
                <a:solidFill>
                  <a:srgbClr val="FFFF00"/>
                </a:solidFill>
              </a:rPr>
              <a:t> *) </a:t>
            </a:r>
            <a:r>
              <a:rPr lang="en-US" sz="2200" i="1" dirty="0" err="1">
                <a:solidFill>
                  <a:srgbClr val="FFFF00"/>
                </a:solidFill>
              </a:rPr>
              <a:t>calloc</a:t>
            </a:r>
            <a:r>
              <a:rPr lang="en-US" sz="2200" i="1" dirty="0">
                <a:solidFill>
                  <a:srgbClr val="FFFF00"/>
                </a:solidFill>
              </a:rPr>
              <a:t>(1, </a:t>
            </a:r>
            <a:r>
              <a:rPr lang="en-US" sz="2200" i="1" dirty="0" err="1">
                <a:solidFill>
                  <a:srgbClr val="FFFF00"/>
                </a:solidFill>
              </a:rPr>
              <a:t>sizeof</a:t>
            </a:r>
            <a:r>
              <a:rPr lang="en-US" sz="2200" i="1" dirty="0">
                <a:solidFill>
                  <a:srgbClr val="FFFF00"/>
                </a:solidFill>
              </a:rPr>
              <a:t>(</a:t>
            </a:r>
            <a:r>
              <a:rPr lang="en-US" sz="2200" i="1" dirty="0" err="1">
                <a:solidFill>
                  <a:srgbClr val="FFFF00"/>
                </a:solidFill>
              </a:rPr>
              <a:t>int</a:t>
            </a:r>
            <a:r>
              <a:rPr lang="en-US" sz="2200" dirty="0">
                <a:solidFill>
                  <a:srgbClr val="FFFF00"/>
                </a:solidFill>
              </a:rPr>
              <a:t>));</a:t>
            </a:r>
          </a:p>
          <a:p>
            <a:pPr marL="285750" lvl="2" indent="-227013"/>
            <a:r>
              <a:rPr lang="vi-VN" sz="2200" dirty="0"/>
              <a:t>Để thu hổi bộ nhớ đã cấp phát ta dùng hàm </a:t>
            </a:r>
            <a:r>
              <a:rPr lang="vi-VN" sz="2200" b="1" dirty="0">
                <a:solidFill>
                  <a:srgbClr val="FFC000"/>
                </a:solidFill>
              </a:rPr>
              <a:t>free(tên con trỏ);</a:t>
            </a:r>
            <a:endParaRPr lang="en-US" sz="2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5) </a:t>
            </a:r>
            <a:r>
              <a:rPr lang="en-US" sz="3000" b="1" dirty="0" err="1">
                <a:solidFill>
                  <a:srgbClr val="FFC000"/>
                </a:solidFill>
              </a:rPr>
              <a:t>Lấy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một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phần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tử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ra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khỏi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ngăn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xếp</a:t>
            </a:r>
            <a:endParaRPr lang="en-US" sz="3000" dirty="0">
              <a:solidFill>
                <a:srgbClr val="FFC000"/>
              </a:solidFill>
            </a:endParaRPr>
          </a:p>
          <a:p>
            <a:pPr lvl="1">
              <a:buNone/>
            </a:pPr>
            <a:r>
              <a:rPr lang="en-US" b="1" u="sng" dirty="0" err="1">
                <a:solidFill>
                  <a:srgbClr val="FFFF00"/>
                </a:solidFill>
              </a:rPr>
              <a:t>Yêu</a:t>
            </a:r>
            <a:r>
              <a:rPr lang="en-US" b="1" u="sng" dirty="0">
                <a:solidFill>
                  <a:srgbClr val="FFFF00"/>
                </a:solidFill>
              </a:rPr>
              <a:t> </a:t>
            </a:r>
            <a:r>
              <a:rPr lang="en-US" b="1" u="sng" dirty="0" err="1">
                <a:solidFill>
                  <a:srgbClr val="FFFF00"/>
                </a:solidFill>
              </a:rPr>
              <a:t>cầu</a:t>
            </a:r>
            <a:r>
              <a:rPr lang="en-US" b="1" u="sng" dirty="0">
                <a:solidFill>
                  <a:srgbClr val="FFFF00"/>
                </a:solidFill>
              </a:rPr>
              <a:t>: </a:t>
            </a:r>
            <a:r>
              <a:rPr lang="en-US" dirty="0" err="1"/>
              <a:t>lấy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x.</a:t>
            </a:r>
          </a:p>
          <a:p>
            <a:pPr lvl="1">
              <a:buNone/>
            </a:pPr>
            <a:r>
              <a:rPr lang="en-US" b="1" u="sng" dirty="0" err="1">
                <a:solidFill>
                  <a:srgbClr val="FFFF00"/>
                </a:solidFill>
              </a:rPr>
              <a:t>Cách</a:t>
            </a:r>
            <a:r>
              <a:rPr lang="en-US" b="1" u="sng" dirty="0">
                <a:solidFill>
                  <a:srgbClr val="FFFF00"/>
                </a:solidFill>
              </a:rPr>
              <a:t> </a:t>
            </a:r>
            <a:r>
              <a:rPr lang="en-US" b="1" u="sng" dirty="0" err="1">
                <a:solidFill>
                  <a:srgbClr val="FFFF00"/>
                </a:solidFill>
              </a:rPr>
              <a:t>làm</a:t>
            </a:r>
            <a:r>
              <a:rPr lang="en-US" b="1" u="sng" dirty="0">
                <a:solidFill>
                  <a:srgbClr val="FFFF00"/>
                </a:solidFill>
              </a:rPr>
              <a:t>: </a:t>
            </a:r>
          </a:p>
          <a:p>
            <a:pPr lvl="1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lvl="1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:</a:t>
            </a:r>
          </a:p>
          <a:p>
            <a:pPr lvl="2">
              <a:buFontTx/>
              <a:buChar char="-"/>
            </a:pPr>
            <a:r>
              <a:rPr lang="en-US" dirty="0" err="1"/>
              <a:t>Gán</a:t>
            </a:r>
            <a:r>
              <a:rPr lang="en-US" dirty="0"/>
              <a:t> x= </a:t>
            </a:r>
            <a:r>
              <a:rPr lang="en-US" dirty="0" err="1"/>
              <a:t>S.Data</a:t>
            </a:r>
            <a:r>
              <a:rPr lang="en-US" dirty="0"/>
              <a:t>[</a:t>
            </a:r>
            <a:r>
              <a:rPr lang="en-US" dirty="0" err="1"/>
              <a:t>S.Top</a:t>
            </a:r>
            <a:r>
              <a:rPr lang="en-US" dirty="0"/>
              <a:t>]; </a:t>
            </a:r>
          </a:p>
          <a:p>
            <a:pPr lvl="2">
              <a:buFontTx/>
              <a:buChar char="-"/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Top </a:t>
            </a:r>
            <a:r>
              <a:rPr lang="en-US" dirty="0" err="1"/>
              <a:t>đi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1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00"/>
                </a:solidFill>
              </a:rPr>
              <a:t>Giải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thuật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Pop(Stack &amp;S, item &amp;x) //</a:t>
            </a:r>
            <a:r>
              <a:rPr lang="en-US" dirty="0" err="1"/>
              <a:t>Loai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khoi</a:t>
            </a:r>
            <a:r>
              <a:rPr lang="en-US" dirty="0"/>
              <a:t> Stack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/>
              <a:t>    if (!</a:t>
            </a:r>
            <a:r>
              <a:rPr lang="en-US" dirty="0" err="1"/>
              <a:t>Isempty</a:t>
            </a:r>
            <a:r>
              <a:rPr lang="en-US" dirty="0"/>
              <a:t>(S))</a:t>
            </a:r>
          </a:p>
          <a:p>
            <a:pPr lvl="1">
              <a:buNone/>
            </a:pPr>
            <a:r>
              <a:rPr lang="en-US" dirty="0"/>
              <a:t>    {</a:t>
            </a:r>
          </a:p>
          <a:p>
            <a:pPr lvl="1">
              <a:buNone/>
            </a:pPr>
            <a:r>
              <a:rPr lang="en-US" dirty="0"/>
              <a:t>          x=  </a:t>
            </a:r>
            <a:r>
              <a:rPr lang="en-US" dirty="0" err="1"/>
              <a:t>S.Data</a:t>
            </a:r>
            <a:r>
              <a:rPr lang="en-US" dirty="0"/>
              <a:t>[</a:t>
            </a:r>
            <a:r>
              <a:rPr lang="en-US" dirty="0" err="1"/>
              <a:t>S.Top</a:t>
            </a:r>
            <a:r>
              <a:rPr lang="en-US" dirty="0"/>
              <a:t>];      //Lay du lieu tai Top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x</a:t>
            </a:r>
          </a:p>
          <a:p>
            <a:pPr lvl="1">
              <a:buNone/>
            </a:pPr>
            <a:r>
              <a:rPr lang="en-US" dirty="0"/>
              <a:t>           </a:t>
            </a:r>
            <a:r>
              <a:rPr lang="en-US" dirty="0" err="1"/>
              <a:t>S.Top</a:t>
            </a:r>
            <a:r>
              <a:rPr lang="en-US" dirty="0"/>
              <a:t> --; //</a:t>
            </a:r>
            <a:r>
              <a:rPr lang="en-US" dirty="0" err="1"/>
              <a:t>Giam</a:t>
            </a:r>
            <a:r>
              <a:rPr lang="en-US" dirty="0"/>
              <a:t> Top</a:t>
            </a:r>
          </a:p>
          <a:p>
            <a:pPr lvl="1">
              <a:buNone/>
            </a:pPr>
            <a:r>
              <a:rPr lang="en-US" dirty="0"/>
              <a:t>        return x;</a:t>
            </a:r>
          </a:p>
          <a:p>
            <a:pPr lvl="1">
              <a:buNone/>
            </a:pPr>
            <a:r>
              <a:rPr lang="en-US" dirty="0"/>
              <a:t>    }</a:t>
            </a:r>
          </a:p>
          <a:p>
            <a:pPr lvl="1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 err="1">
                <a:solidFill>
                  <a:srgbClr val="FFC000"/>
                </a:solidFill>
              </a:rPr>
              <a:t>Thêm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một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phần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tử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vào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vị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trí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bất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kỳ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trong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ngăn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xếp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773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>
                <a:solidFill>
                  <a:srgbClr val="00B0F0"/>
                </a:solidFill>
              </a:rPr>
              <a:t>b2. </a:t>
            </a:r>
            <a:r>
              <a:rPr lang="en-US" sz="4200" dirty="0" err="1">
                <a:solidFill>
                  <a:srgbClr val="00B0F0"/>
                </a:solidFill>
              </a:rPr>
              <a:t>Biểu</a:t>
            </a:r>
            <a:r>
              <a:rPr lang="en-US" sz="4200" dirty="0">
                <a:solidFill>
                  <a:srgbClr val="00B0F0"/>
                </a:solidFill>
              </a:rPr>
              <a:t> </a:t>
            </a:r>
            <a:r>
              <a:rPr lang="en-US" sz="4200" dirty="0" err="1">
                <a:solidFill>
                  <a:srgbClr val="00B0F0"/>
                </a:solidFill>
              </a:rPr>
              <a:t>diễn</a:t>
            </a:r>
            <a:r>
              <a:rPr lang="en-US" sz="4200" dirty="0">
                <a:solidFill>
                  <a:srgbClr val="00B0F0"/>
                </a:solidFill>
              </a:rPr>
              <a:t> </a:t>
            </a:r>
            <a:r>
              <a:rPr lang="en-US" sz="4200" dirty="0" err="1">
                <a:solidFill>
                  <a:srgbClr val="00B0F0"/>
                </a:solidFill>
              </a:rPr>
              <a:t>ngăn</a:t>
            </a:r>
            <a:r>
              <a:rPr lang="en-US" sz="4200" dirty="0">
                <a:solidFill>
                  <a:srgbClr val="00B0F0"/>
                </a:solidFill>
              </a:rPr>
              <a:t> </a:t>
            </a:r>
            <a:r>
              <a:rPr lang="en-US" sz="4200" dirty="0" err="1">
                <a:solidFill>
                  <a:srgbClr val="00B0F0"/>
                </a:solidFill>
              </a:rPr>
              <a:t>xếp</a:t>
            </a:r>
            <a:r>
              <a:rPr lang="en-US" sz="4200" dirty="0">
                <a:solidFill>
                  <a:srgbClr val="00B0F0"/>
                </a:solidFill>
              </a:rPr>
              <a:t> </a:t>
            </a:r>
            <a:r>
              <a:rPr lang="en-US" sz="4200" dirty="0" err="1">
                <a:solidFill>
                  <a:srgbClr val="00B0F0"/>
                </a:solidFill>
              </a:rPr>
              <a:t>bằng</a:t>
            </a:r>
            <a:r>
              <a:rPr lang="en-US" sz="4200" dirty="0">
                <a:solidFill>
                  <a:srgbClr val="00B0F0"/>
                </a:solidFill>
              </a:rPr>
              <a:t> con </a:t>
            </a:r>
            <a:r>
              <a:rPr lang="en-US" sz="4200" dirty="0" err="1">
                <a:solidFill>
                  <a:srgbClr val="00B0F0"/>
                </a:solidFill>
              </a:rPr>
              <a:t>trỏ</a:t>
            </a:r>
            <a:r>
              <a:rPr lang="en-US" sz="4200" dirty="0">
                <a:solidFill>
                  <a:srgbClr val="00B0F0"/>
                </a:solidFill>
              </a:rPr>
              <a:t> </a:t>
            </a:r>
            <a:br>
              <a:rPr lang="en-US" sz="4200" dirty="0">
                <a:solidFill>
                  <a:srgbClr val="00B0F0"/>
                </a:solidFill>
              </a:rPr>
            </a:b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solidFill>
                  <a:srgbClr val="FFC000"/>
                </a:solidFill>
              </a:rPr>
              <a:t>Dạng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cài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đặt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ngăn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xếp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bằng</a:t>
            </a:r>
            <a:r>
              <a:rPr lang="en-US" dirty="0">
                <a:solidFill>
                  <a:srgbClr val="FFC000"/>
                </a:solidFill>
              </a:rPr>
              <a:t> con </a:t>
            </a:r>
            <a:r>
              <a:rPr lang="en-US" dirty="0" err="1">
                <a:solidFill>
                  <a:srgbClr val="FFC000"/>
                </a:solidFill>
              </a:rPr>
              <a:t>trỏ</a:t>
            </a:r>
            <a:endParaRPr lang="en-US" dirty="0">
              <a:solidFill>
                <a:srgbClr val="FFC000"/>
              </a:solidFill>
            </a:endParaRPr>
          </a:p>
          <a:p>
            <a:pPr lvl="1" indent="63500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item; //</a:t>
            </a:r>
            <a:r>
              <a:rPr lang="en-US" sz="2000" dirty="0" err="1"/>
              <a:t>kieu</a:t>
            </a:r>
            <a:r>
              <a:rPr lang="en-US" sz="2000" dirty="0"/>
              <a:t> du lieu</a:t>
            </a:r>
          </a:p>
          <a:p>
            <a:pPr lvl="1" indent="635000">
              <a:buNone/>
            </a:pPr>
            <a:r>
              <a:rPr lang="en-US" sz="2000" dirty="0" err="1"/>
              <a:t>struct</a:t>
            </a:r>
            <a:r>
              <a:rPr lang="en-US" sz="2000" dirty="0"/>
              <a:t> Node</a:t>
            </a:r>
          </a:p>
          <a:p>
            <a:pPr lvl="1" indent="635000">
              <a:buNone/>
            </a:pPr>
            <a:r>
              <a:rPr lang="en-US" sz="2000" dirty="0"/>
              <a:t>{</a:t>
            </a:r>
          </a:p>
          <a:p>
            <a:pPr lvl="1" indent="635000">
              <a:buNone/>
            </a:pPr>
            <a:r>
              <a:rPr lang="en-US" sz="2000" dirty="0"/>
              <a:t>    item Data; //du lieu</a:t>
            </a:r>
          </a:p>
          <a:p>
            <a:pPr lvl="1" indent="635000">
              <a:buNone/>
            </a:pPr>
            <a:r>
              <a:rPr lang="en-US" sz="2000" dirty="0"/>
              <a:t>    Node *Next; //link</a:t>
            </a:r>
          </a:p>
          <a:p>
            <a:pPr lvl="1" indent="635000">
              <a:buNone/>
            </a:pPr>
            <a:r>
              <a:rPr lang="en-US" sz="2000" dirty="0"/>
              <a:t>};</a:t>
            </a:r>
          </a:p>
          <a:p>
            <a:pPr lvl="1" indent="63500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Stack</a:t>
            </a:r>
          </a:p>
          <a:p>
            <a:pPr lvl="1" indent="635000">
              <a:buNone/>
            </a:pPr>
            <a:r>
              <a:rPr lang="en-US" sz="2000" dirty="0"/>
              <a:t>{</a:t>
            </a:r>
          </a:p>
          <a:p>
            <a:pPr lvl="1" indent="635000">
              <a:buNone/>
            </a:pPr>
            <a:r>
              <a:rPr lang="en-US" sz="2000" dirty="0"/>
              <a:t>    Node *Top;</a:t>
            </a:r>
          </a:p>
          <a:p>
            <a:pPr lvl="1" indent="635000">
              <a:buNone/>
            </a:pPr>
            <a:r>
              <a:rPr lang="en-US" sz="2000" dirty="0"/>
              <a:t>};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10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ack pointer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609600"/>
            <a:ext cx="4233763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err="1"/>
              <a:t>Khởi</a:t>
            </a:r>
            <a:r>
              <a:rPr lang="en-US" sz="4000" b="1" dirty="0"/>
              <a:t> </a:t>
            </a:r>
            <a:r>
              <a:rPr lang="en-US" sz="4000" b="1" dirty="0" err="1"/>
              <a:t>tạo</a:t>
            </a:r>
            <a:r>
              <a:rPr lang="en-US" sz="4000" b="1" dirty="0"/>
              <a:t> </a:t>
            </a:r>
            <a:r>
              <a:rPr lang="en-US" sz="4000" b="1" dirty="0" err="1"/>
              <a:t>ngăn</a:t>
            </a:r>
            <a:r>
              <a:rPr lang="en-US" sz="4000" b="1" dirty="0"/>
              <a:t> </a:t>
            </a:r>
            <a:r>
              <a:rPr lang="en-US" sz="4000" b="1" dirty="0" err="1"/>
              <a:t>xếp</a:t>
            </a:r>
            <a:r>
              <a:rPr lang="en-US" sz="4000" b="1" dirty="0"/>
              <a:t> </a:t>
            </a:r>
            <a:r>
              <a:rPr lang="en-US" sz="4000" b="1" dirty="0" err="1"/>
              <a:t>rỗng</a:t>
            </a:r>
            <a:r>
              <a:rPr lang="en-US" sz="4000" b="1" dirty="0"/>
              <a:t>, </a:t>
            </a:r>
            <a:r>
              <a:rPr lang="en-US" sz="4000" b="1" dirty="0" err="1"/>
              <a:t>kiểm</a:t>
            </a:r>
            <a:r>
              <a:rPr lang="en-US" sz="4000" b="1" dirty="0"/>
              <a:t> </a:t>
            </a:r>
            <a:r>
              <a:rPr lang="en-US" sz="4000" b="1" dirty="0" err="1"/>
              <a:t>tra</a:t>
            </a:r>
            <a:r>
              <a:rPr lang="en-US" sz="4000" b="1" dirty="0"/>
              <a:t> </a:t>
            </a:r>
            <a:r>
              <a:rPr lang="en-US" sz="4000" b="1" dirty="0" err="1"/>
              <a:t>ngăn</a:t>
            </a:r>
            <a:r>
              <a:rPr lang="en-US" sz="4000" b="1" dirty="0"/>
              <a:t> </a:t>
            </a:r>
            <a:r>
              <a:rPr lang="en-US" sz="4000" b="1" dirty="0" err="1"/>
              <a:t>xếp</a:t>
            </a:r>
            <a:r>
              <a:rPr lang="en-US" sz="4000" b="1" dirty="0"/>
              <a:t> </a:t>
            </a:r>
            <a:r>
              <a:rPr lang="en-US" sz="4000" b="1" dirty="0" err="1"/>
              <a:t>rỗng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8687783" cy="4191000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0"/>
            <a:ext cx="8621485" cy="3200400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Tạo</a:t>
            </a:r>
            <a:r>
              <a:rPr lang="en-US" b="1" dirty="0"/>
              <a:t> 1 Node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2209800"/>
            <a:ext cx="8620125" cy="304800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Chèn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Stack (Push)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Để chèn phần tử vào Stack thì chỉ cần cho con trỏ </a:t>
            </a:r>
            <a:r>
              <a:rPr lang="en-US" dirty="0"/>
              <a:t>P </a:t>
            </a:r>
            <a:r>
              <a:rPr lang="vi-VN" dirty="0"/>
              <a:t>đó trỏ và Top, rồi Top trỏ lại </a:t>
            </a:r>
            <a:r>
              <a:rPr lang="en-US" dirty="0"/>
              <a:t>P </a:t>
            </a:r>
            <a:r>
              <a:rPr lang="vi-VN" dirty="0"/>
              <a:t>là xong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33800"/>
            <a:ext cx="84098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743200"/>
            <a:ext cx="7851449" cy="1905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FFC000"/>
                </a:solidFill>
              </a:rPr>
              <a:t>Các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hình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thức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tổ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chức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liên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kết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các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phần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tử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trong</a:t>
            </a:r>
            <a:r>
              <a:rPr lang="en-US" sz="3600" b="1" dirty="0">
                <a:solidFill>
                  <a:srgbClr val="FFC000"/>
                </a:solidFill>
              </a:rPr>
              <a:t> d/s: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600" dirty="0">
                <a:solidFill>
                  <a:srgbClr val="FFFF00"/>
                </a:solidFill>
              </a:rPr>
              <a:t>(1) </a:t>
            </a:r>
            <a:r>
              <a:rPr lang="vi-VN" sz="2600" i="1" dirty="0">
                <a:solidFill>
                  <a:srgbClr val="FFFF00"/>
                </a:solidFill>
              </a:rPr>
              <a:t>Liên kết đơn</a:t>
            </a:r>
            <a:r>
              <a:rPr lang="en-US" sz="2600" dirty="0">
                <a:solidFill>
                  <a:srgbClr val="FFFF00"/>
                </a:solidFill>
              </a:rPr>
              <a:t>:</a:t>
            </a:r>
            <a:r>
              <a:rPr lang="vi-VN" sz="2600" dirty="0">
                <a:solidFill>
                  <a:srgbClr val="FFFF00"/>
                </a:solidFill>
              </a:rPr>
              <a:t> </a:t>
            </a:r>
            <a:r>
              <a:rPr lang="vi-VN" sz="2600" dirty="0"/>
              <a:t>tương ứng ta có cấu trúc dữ liệu danh sách liên kết đơn – gọi tắt</a:t>
            </a:r>
            <a:r>
              <a:rPr lang="en-US" sz="2600" dirty="0"/>
              <a:t> </a:t>
            </a:r>
            <a:r>
              <a:rPr lang="vi-VN" sz="2600" dirty="0"/>
              <a:t>là danh sách liên kết đơn</a:t>
            </a:r>
          </a:p>
          <a:p>
            <a:r>
              <a:rPr lang="vi-VN" sz="2600" dirty="0">
                <a:solidFill>
                  <a:srgbClr val="FFFF00"/>
                </a:solidFill>
              </a:rPr>
              <a:t>(2) </a:t>
            </a:r>
            <a:r>
              <a:rPr lang="vi-VN" sz="2600" i="1" dirty="0">
                <a:solidFill>
                  <a:srgbClr val="FFFF00"/>
                </a:solidFill>
              </a:rPr>
              <a:t>Liên kết vòng</a:t>
            </a:r>
            <a:r>
              <a:rPr lang="vi-VN" sz="2600" dirty="0">
                <a:solidFill>
                  <a:srgbClr val="FFFF00"/>
                </a:solidFill>
              </a:rPr>
              <a:t>: </a:t>
            </a:r>
            <a:r>
              <a:rPr lang="vi-VN" sz="2600" dirty="0"/>
              <a:t>Tương ứng ta có cấu trúc dữ liệu danh sách liên kết vòng – gọi</a:t>
            </a:r>
            <a:r>
              <a:rPr lang="en-US" sz="2600" dirty="0"/>
              <a:t> </a:t>
            </a:r>
            <a:r>
              <a:rPr lang="en-US" sz="2600" dirty="0" err="1"/>
              <a:t>tắt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vòng</a:t>
            </a:r>
            <a:endParaRPr lang="en-US" sz="2600" dirty="0"/>
          </a:p>
          <a:p>
            <a:r>
              <a:rPr lang="vi-VN" sz="2600" dirty="0">
                <a:solidFill>
                  <a:srgbClr val="FFFF00"/>
                </a:solidFill>
              </a:rPr>
              <a:t>(3) </a:t>
            </a:r>
            <a:r>
              <a:rPr lang="vi-VN" sz="2600" i="1" dirty="0">
                <a:solidFill>
                  <a:srgbClr val="FFFF00"/>
                </a:solidFill>
              </a:rPr>
              <a:t>Liên kết đôi</a:t>
            </a:r>
            <a:r>
              <a:rPr lang="vi-VN" sz="2600" dirty="0">
                <a:solidFill>
                  <a:srgbClr val="FFFF00"/>
                </a:solidFill>
              </a:rPr>
              <a:t>: </a:t>
            </a:r>
            <a:r>
              <a:rPr lang="vi-VN" sz="2600" dirty="0"/>
              <a:t>Tương ứng ta có cấu trúc dữ liệu danh sách liên kết đôi – gọi tắt</a:t>
            </a:r>
            <a:r>
              <a:rPr lang="en-US" sz="2600" dirty="0"/>
              <a:t> </a:t>
            </a:r>
            <a:r>
              <a:rPr lang="vi-VN" sz="2600" dirty="0"/>
              <a:t>là danh sách liên kết đôi/kép</a:t>
            </a:r>
          </a:p>
          <a:p>
            <a:r>
              <a:rPr lang="vi-VN" sz="2600" dirty="0">
                <a:solidFill>
                  <a:srgbClr val="FFFF00"/>
                </a:solidFill>
              </a:rPr>
              <a:t>(4)</a:t>
            </a:r>
            <a:r>
              <a:rPr lang="vi-VN" sz="2600" i="1" dirty="0">
                <a:solidFill>
                  <a:srgbClr val="FFFF00"/>
                </a:solidFill>
              </a:rPr>
              <a:t>Đa liên kết</a:t>
            </a:r>
            <a:r>
              <a:rPr lang="vi-VN" sz="2600" dirty="0">
                <a:solidFill>
                  <a:srgbClr val="FFFF00"/>
                </a:solidFill>
              </a:rPr>
              <a:t>: </a:t>
            </a:r>
            <a:r>
              <a:rPr lang="vi-VN" sz="2600" dirty="0"/>
              <a:t>Tương ứng ta có danh sách đa liên kết/ đa móc nối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823776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Xóa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lấy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Top (Pop)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95600"/>
            <a:ext cx="8532530" cy="1981200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86000"/>
            <a:ext cx="7610534" cy="3048000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2.5.  ỨNG DỤNG NGĂN XẾP</a:t>
            </a:r>
            <a:br>
              <a:rPr lang="en-US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tam </a:t>
            </a:r>
            <a:r>
              <a:rPr lang="en-US" dirty="0" err="1"/>
              <a:t>thời</a:t>
            </a:r>
            <a:r>
              <a:rPr lang="en-US" dirty="0"/>
              <a:t>.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con,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b="1" i="1" dirty="0" err="1"/>
              <a:t>môi</a:t>
            </a:r>
            <a:r>
              <a:rPr lang="en-US" b="1" i="1" dirty="0"/>
              <a:t> </a:t>
            </a:r>
            <a:r>
              <a:rPr lang="en-US" b="1" i="1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/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qui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95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344"/>
            <a:ext cx="8229600" cy="103245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3. HÀNG ĐỢI (QUEUE)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3.1 ĐỊNH NGHĨA HÀNG ĐỢI</a:t>
            </a:r>
          </a:p>
          <a:p>
            <a:r>
              <a:rPr lang="vi-VN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3.2 CÁC PHÉP TOÁN CƠ BẢN TRÊN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HÀNG ĐỢI</a:t>
            </a:r>
          </a:p>
          <a:p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3.3 BIỂU DIỄN HÀNG ĐỢI TRÊN MT</a:t>
            </a:r>
          </a:p>
          <a:p>
            <a:r>
              <a:rPr lang="vi-VN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3.4 CÀI ĐẶT CÁC PHÉP TOÁN CƠ BẢN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TRÊN HÀNG ĐỢI</a:t>
            </a:r>
          </a:p>
          <a:p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3.5 ỨNG DỤNG HÀNG ĐỢI</a:t>
            </a:r>
          </a:p>
        </p:txBody>
      </p:sp>
    </p:spTree>
    <p:extLst>
      <p:ext uri="{BB962C8B-B14F-4D97-AF65-F5344CB8AC3E}">
        <p14:creationId xmlns:p14="http://schemas.microsoft.com/office/powerpoint/2010/main" val="587117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3.1 ĐỊNH NGHĨA HÀNG ĐỢI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, hay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(queue)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một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danh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sách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đặc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biệt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chỉ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thực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hiện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tại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một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đầu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cuối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(REAR),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lấy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>
                <a:solidFill>
                  <a:srgbClr val="FFC000"/>
                </a:solidFill>
              </a:rPr>
              <a:t>đầu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còn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đầu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(FRONT).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0614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28" y="609600"/>
            <a:ext cx="8229600" cy="5973763"/>
          </a:xfrm>
        </p:spPr>
        <p:txBody>
          <a:bodyPr/>
          <a:lstStyle/>
          <a:p>
            <a:r>
              <a:rPr lang="vi-VN" dirty="0"/>
              <a:t>Hình ảnh của hàng có dạng như sau: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vi-VN" dirty="0"/>
              <a:t>=&gt; hàng còn được gọi là cấu trúc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FIFO</a:t>
            </a:r>
            <a:r>
              <a:rPr lang="en-US" b="1" i="1" dirty="0"/>
              <a:t> (first in - first out; hay "</a:t>
            </a:r>
            <a:r>
              <a:rPr lang="en-US" b="1" i="1" dirty="0" err="1">
                <a:solidFill>
                  <a:srgbClr val="FFC000"/>
                </a:solidFill>
              </a:rPr>
              <a:t>vào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vi-VN" b="1" i="1" dirty="0">
                <a:solidFill>
                  <a:srgbClr val="FFC000"/>
                </a:solidFill>
              </a:rPr>
              <a:t>trước - ra trước</a:t>
            </a:r>
            <a:r>
              <a:rPr lang="vi-VN" b="1" i="1" dirty="0"/>
              <a:t>“ 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0565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714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vi-VN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3.2 CÁC PHÉP TOÁN CƠ BẢN TRÊN</a:t>
            </a:r>
            <a:br>
              <a:rPr lang="vi-VN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HÀNG ĐỢI</a:t>
            </a:r>
            <a:b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>
                <a:solidFill>
                  <a:srgbClr val="FFC000"/>
                </a:solidFill>
              </a:rPr>
              <a:t>MAKENULL_QUEUE(Q) 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Khởi</a:t>
            </a:r>
            <a:r>
              <a:rPr lang="en-US" i="1" dirty="0"/>
              <a:t> </a:t>
            </a:r>
            <a:r>
              <a:rPr lang="en-US" i="1" dirty="0" err="1"/>
              <a:t>tạo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rỗng</a:t>
            </a:r>
            <a:r>
              <a:rPr lang="en-US" i="1" dirty="0"/>
              <a:t>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>
                <a:solidFill>
                  <a:srgbClr val="FFC000"/>
                </a:solidFill>
              </a:rPr>
              <a:t>INSERT_QUEUE(</a:t>
            </a:r>
            <a:r>
              <a:rPr lang="en-US" b="1" dirty="0" err="1">
                <a:solidFill>
                  <a:srgbClr val="FFC000"/>
                </a:solidFill>
              </a:rPr>
              <a:t>x,Q</a:t>
            </a:r>
            <a:r>
              <a:rPr lang="en-US" b="1" dirty="0">
                <a:solidFill>
                  <a:srgbClr val="FFC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err="1"/>
              <a:t>T</a:t>
            </a:r>
            <a:r>
              <a:rPr lang="en-US" i="1" dirty="0" err="1"/>
              <a:t>hêm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x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i="1" dirty="0" err="1"/>
              <a:t>cuối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Q.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>
                <a:solidFill>
                  <a:srgbClr val="FFC000"/>
                </a:solidFill>
              </a:rPr>
              <a:t>DEQUEUE(Q):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vi-VN" i="1" dirty="0"/>
              <a:t>Xoá phần tử tại đầu của hàng Q.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>
                <a:solidFill>
                  <a:srgbClr val="FFC000"/>
                </a:solidFill>
              </a:rPr>
              <a:t>EMPTY_QUEUE(Q):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K</a:t>
            </a:r>
            <a:r>
              <a:rPr lang="en-US" dirty="0" err="1"/>
              <a:t>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Q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9595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3.3 BIỂU DIỄN HÀNG ĐỢI TRÊN MT</a:t>
            </a:r>
            <a:b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a,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mảng</a:t>
            </a:r>
            <a:endParaRPr lang="en-US" sz="40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b,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US" sz="40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trỏ</a:t>
            </a:r>
            <a:endParaRPr lang="en-US" sz="40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976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a, </a:t>
            </a:r>
            <a:r>
              <a:rPr lang="en-US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mảng</a:t>
            </a:r>
            <a:b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front=1 </a:t>
            </a:r>
            <a:r>
              <a:rPr lang="en-US" dirty="0" err="1"/>
              <a:t>và</a:t>
            </a:r>
            <a:r>
              <a:rPr lang="en-US" dirty="0"/>
              <a:t> rear=n.</a:t>
            </a:r>
          </a:p>
          <a:p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front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rear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494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Nhược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điểm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của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hàng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cài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đặt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bằng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mảng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(rear = max)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front)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 </a:t>
            </a:r>
            <a:r>
              <a:rPr lang="en-US" i="1" dirty="0" err="1"/>
              <a:t>tràn</a:t>
            </a:r>
            <a:r>
              <a:rPr lang="en-US" dirty="0"/>
              <a:t>.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 </a:t>
            </a:r>
            <a:r>
              <a:rPr lang="en-US" i="1" dirty="0" err="1"/>
              <a:t>đầy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344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a) </a:t>
            </a:r>
            <a:r>
              <a:rPr lang="en-US" sz="3600" b="1" dirty="0" err="1">
                <a:solidFill>
                  <a:srgbClr val="FFC000"/>
                </a:solidFill>
              </a:rPr>
              <a:t>Danh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sách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liên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kết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đơn</a:t>
            </a:r>
            <a:r>
              <a:rPr lang="en-US" sz="3600" b="1" dirty="0">
                <a:solidFill>
                  <a:srgbClr val="FFC000"/>
                </a:solidFill>
              </a:rPr>
              <a:t> (Single Link List)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34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vi-VN" sz="2800" b="1" dirty="0">
                <a:solidFill>
                  <a:srgbClr val="FFFF00"/>
                </a:solidFill>
              </a:rPr>
              <a:t>Liên kết đơn: </a:t>
            </a:r>
            <a:r>
              <a:rPr lang="vi-VN" sz="2800" b="1" dirty="0"/>
              <a:t>Mỗi pt trong danh sách chứa</a:t>
            </a:r>
            <a:r>
              <a:rPr lang="en-US" sz="2800" b="1" dirty="0"/>
              <a:t> </a:t>
            </a:r>
            <a:r>
              <a:rPr lang="vi-VN" sz="2800" b="1" dirty="0"/>
              <a:t>địa chỉ của phần tử đứng ngay sau nó</a:t>
            </a:r>
            <a:endParaRPr lang="en-US" sz="2800" b="1" dirty="0"/>
          </a:p>
          <a:p>
            <a:pPr>
              <a:buFontTx/>
              <a:buChar char="-"/>
            </a:pPr>
            <a:r>
              <a:rPr lang="en-US" sz="2800" b="1" dirty="0"/>
              <a:t>1 </a:t>
            </a: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tử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d/s </a:t>
            </a:r>
            <a:r>
              <a:rPr lang="en-US" sz="2800" b="1" dirty="0" err="1"/>
              <a:t>là</a:t>
            </a:r>
            <a:r>
              <a:rPr lang="en-US" sz="2800" b="1" dirty="0"/>
              <a:t> 1 ô </a:t>
            </a:r>
            <a:r>
              <a:rPr lang="en-US" sz="2800" b="1" dirty="0" err="1"/>
              <a:t>nhớ</a:t>
            </a:r>
            <a:r>
              <a:rPr lang="en-US" sz="2800" b="1" dirty="0"/>
              <a:t> (</a:t>
            </a:r>
            <a:r>
              <a:rPr lang="en-US" sz="2800" b="1" dirty="0">
                <a:solidFill>
                  <a:srgbClr val="FFC000"/>
                </a:solidFill>
              </a:rPr>
              <a:t>1 node</a:t>
            </a:r>
            <a:r>
              <a:rPr lang="en-US" sz="2800" b="1" dirty="0"/>
              <a:t>),</a:t>
            </a:r>
            <a:endParaRPr lang="vi-VN" sz="2800" b="1" dirty="0"/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vi-VN" sz="2800" dirty="0"/>
              <a:t>- </a:t>
            </a:r>
            <a:r>
              <a:rPr lang="vi-VN" sz="2800" b="1" dirty="0">
                <a:solidFill>
                  <a:srgbClr val="FFC000"/>
                </a:solidFill>
              </a:rPr>
              <a:t>1 ô nhớ </a:t>
            </a:r>
            <a:r>
              <a:rPr lang="vi-VN" sz="2800" b="1" dirty="0"/>
              <a:t>là một </a:t>
            </a:r>
            <a:r>
              <a:rPr lang="vi-VN" sz="2800" b="1" dirty="0">
                <a:solidFill>
                  <a:srgbClr val="FFC000"/>
                </a:solidFill>
              </a:rPr>
              <a:t>cấu trúc ít nhất là hai ngăn</a:t>
            </a:r>
            <a:r>
              <a:rPr lang="vi-VN" sz="2800" b="1" dirty="0"/>
              <a:t>,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vi-VN" sz="2800" b="1" dirty="0"/>
              <a:t>+ </a:t>
            </a:r>
            <a:r>
              <a:rPr lang="en-US" sz="2800" b="1" dirty="0">
                <a:solidFill>
                  <a:srgbClr val="FFC000"/>
                </a:solidFill>
              </a:rPr>
              <a:t>1 </a:t>
            </a:r>
            <a:r>
              <a:rPr lang="vi-VN" sz="2800" b="1" dirty="0">
                <a:solidFill>
                  <a:srgbClr val="FFC000"/>
                </a:solidFill>
              </a:rPr>
              <a:t>ngăn chứa dữ liệu </a:t>
            </a:r>
            <a:r>
              <a:rPr lang="vi-VN" sz="2800" b="1" dirty="0"/>
              <a:t>của phần tử đó,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vi-VN" sz="2800" b="1" dirty="0"/>
              <a:t>+ </a:t>
            </a:r>
            <a:r>
              <a:rPr lang="en-US" sz="2800" b="1" dirty="0">
                <a:solidFill>
                  <a:srgbClr val="FFC000"/>
                </a:solidFill>
              </a:rPr>
              <a:t>1 </a:t>
            </a:r>
            <a:r>
              <a:rPr lang="vi-VN" sz="2800" b="1" dirty="0">
                <a:solidFill>
                  <a:srgbClr val="FFC000"/>
                </a:solidFill>
              </a:rPr>
              <a:t>ngăn là con trỏ </a:t>
            </a:r>
            <a:r>
              <a:rPr lang="vi-VN" sz="2800" b="1" dirty="0"/>
              <a:t>chứa địa chỉ của ô nhớ</a:t>
            </a:r>
            <a:r>
              <a:rPr lang="en-US" sz="2800" b="1" dirty="0"/>
              <a:t> 	</a:t>
            </a:r>
            <a:r>
              <a:rPr lang="vi-VN" sz="2800" b="1" dirty="0"/>
              <a:t>đứng kế sau nó trong 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6384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Cách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khắc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phục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bị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tràn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864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Tịnh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tiến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khi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thêm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phần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tử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mới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/>
              <a:t>=&gt; </a:t>
            </a:r>
            <a:r>
              <a:rPr lang="en-US" i="1" dirty="0" err="1"/>
              <a:t>Tốn</a:t>
            </a:r>
            <a:r>
              <a:rPr lang="en-US" i="1" dirty="0"/>
              <a:t> </a:t>
            </a:r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r>
              <a:rPr lang="en-US" i="1" dirty="0"/>
              <a:t> </a:t>
            </a:r>
            <a:r>
              <a:rPr lang="en-US" i="1" dirty="0" err="1"/>
              <a:t>vì</a:t>
            </a:r>
            <a:r>
              <a:rPr lang="en-US" i="1" dirty="0"/>
              <a:t>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rời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=&gt; </a:t>
            </a:r>
            <a:r>
              <a:rPr lang="en-US" i="1" dirty="0" err="1"/>
              <a:t>Dùng</a:t>
            </a:r>
            <a:r>
              <a:rPr lang="en-US" i="1" dirty="0"/>
              <a:t> </a:t>
            </a:r>
            <a:r>
              <a:rPr lang="vi-VN" i="1" dirty="0"/>
              <a:t>mảng xoay vòng để biểu diễn hàng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7771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97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324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2)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Tổ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chức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mảng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thành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mảng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vòng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vi-VN" i="1" dirty="0"/>
              <a:t>=&gt; Cho phần tử thứ n (</a:t>
            </a:r>
            <a:r>
              <a:rPr lang="vi-VN" b="1" i="1" dirty="0">
                <a:solidFill>
                  <a:srgbClr val="FFFF00"/>
                </a:solidFill>
              </a:rPr>
              <a:t>n= max</a:t>
            </a:r>
            <a:r>
              <a:rPr lang="en-US" b="1" i="1" dirty="0">
                <a:solidFill>
                  <a:srgbClr val="FFFF00"/>
                </a:solidFill>
              </a:rPr>
              <a:t>-1</a:t>
            </a:r>
            <a:r>
              <a:rPr lang="vi-VN" i="1" dirty="0"/>
              <a:t>) đứng</a:t>
            </a:r>
          </a:p>
          <a:p>
            <a:pPr marL="0" indent="0">
              <a:buNone/>
            </a:pP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</a:t>
            </a:r>
            <a:r>
              <a:rPr lang="en-US" i="1" dirty="0" err="1"/>
              <a:t>thứ</a:t>
            </a:r>
            <a:r>
              <a:rPr lang="en-US" i="1" dirty="0"/>
              <a:t>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38400"/>
            <a:ext cx="491407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12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Biểu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diễn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i="1" dirty="0">
                <a:solidFill>
                  <a:srgbClr val="FFC000"/>
                </a:solidFill>
              </a:rPr>
              <a:t>#define Max 50</a:t>
            </a:r>
          </a:p>
          <a:p>
            <a:pPr lvl="1">
              <a:buNone/>
            </a:pPr>
            <a:r>
              <a:rPr lang="en-US" i="1" dirty="0">
                <a:solidFill>
                  <a:srgbClr val="FFC000"/>
                </a:solidFill>
              </a:rPr>
              <a:t>// </a:t>
            </a:r>
            <a:r>
              <a:rPr lang="en-US" i="1" dirty="0" err="1">
                <a:solidFill>
                  <a:srgbClr val="FFC000"/>
                </a:solidFill>
              </a:rPr>
              <a:t>typedef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int</a:t>
            </a:r>
            <a:r>
              <a:rPr lang="en-US" i="1" dirty="0">
                <a:solidFill>
                  <a:srgbClr val="FFC000"/>
                </a:solidFill>
              </a:rPr>
              <a:t> item;  </a:t>
            </a:r>
          </a:p>
          <a:p>
            <a:pPr lvl="1">
              <a:buNone/>
            </a:pPr>
            <a:r>
              <a:rPr lang="en-US" i="1" dirty="0" err="1">
                <a:solidFill>
                  <a:srgbClr val="FFC000"/>
                </a:solidFill>
              </a:rPr>
              <a:t>struct</a:t>
            </a:r>
            <a:r>
              <a:rPr lang="en-US" i="1" dirty="0">
                <a:solidFill>
                  <a:srgbClr val="FFC000"/>
                </a:solidFill>
              </a:rPr>
              <a:t> Queue</a:t>
            </a:r>
          </a:p>
          <a:p>
            <a:pPr lvl="2">
              <a:buNone/>
            </a:pPr>
            <a:r>
              <a:rPr lang="en-US" i="1" dirty="0">
                <a:solidFill>
                  <a:srgbClr val="FFC000"/>
                </a:solidFill>
              </a:rPr>
              <a:t>{</a:t>
            </a:r>
          </a:p>
          <a:p>
            <a:pPr lvl="2">
              <a:buNone/>
            </a:pPr>
            <a:r>
              <a:rPr lang="en-US" i="1" dirty="0">
                <a:solidFill>
                  <a:srgbClr val="FFC000"/>
                </a:solidFill>
              </a:rPr>
              <a:t>    </a:t>
            </a:r>
            <a:r>
              <a:rPr lang="en-US" i="1" dirty="0" err="1">
                <a:solidFill>
                  <a:srgbClr val="FFC000"/>
                </a:solidFill>
              </a:rPr>
              <a:t>int</a:t>
            </a:r>
            <a:r>
              <a:rPr lang="en-US" i="1" dirty="0">
                <a:solidFill>
                  <a:srgbClr val="FFC000"/>
                </a:solidFill>
              </a:rPr>
              <a:t> Front, Rear; </a:t>
            </a:r>
          </a:p>
          <a:p>
            <a:pPr lvl="2">
              <a:buNone/>
            </a:pPr>
            <a:r>
              <a:rPr lang="en-US" i="1" dirty="0">
                <a:solidFill>
                  <a:srgbClr val="FFC000"/>
                </a:solidFill>
              </a:rPr>
              <a:t>    item Data[Max]; </a:t>
            </a:r>
            <a:r>
              <a:rPr lang="en-US" i="1" dirty="0"/>
              <a:t>//</a:t>
            </a:r>
            <a:r>
              <a:rPr lang="en-US" i="1" dirty="0" err="1"/>
              <a:t>Mang</a:t>
            </a:r>
            <a:r>
              <a:rPr lang="en-US" i="1" dirty="0"/>
              <a:t> </a:t>
            </a:r>
            <a:r>
              <a:rPr lang="en-US" i="1" dirty="0" err="1"/>
              <a:t>cac</a:t>
            </a:r>
            <a:r>
              <a:rPr lang="en-US" i="1" dirty="0"/>
              <a:t> </a:t>
            </a:r>
            <a:r>
              <a:rPr lang="en-US" i="1" dirty="0" err="1"/>
              <a:t>phan</a:t>
            </a:r>
            <a:r>
              <a:rPr lang="en-US" i="1" dirty="0"/>
              <a:t> </a:t>
            </a:r>
            <a:r>
              <a:rPr lang="en-US" i="1" dirty="0" err="1"/>
              <a:t>tu</a:t>
            </a:r>
            <a:endParaRPr lang="en-US" i="1" dirty="0"/>
          </a:p>
          <a:p>
            <a:pPr lvl="2">
              <a:buNone/>
            </a:pPr>
            <a:r>
              <a:rPr lang="en-US" i="1" dirty="0">
                <a:solidFill>
                  <a:srgbClr val="FFC000"/>
                </a:solidFill>
              </a:rPr>
              <a:t>    </a:t>
            </a:r>
            <a:r>
              <a:rPr lang="en-US" i="1" dirty="0" err="1">
                <a:solidFill>
                  <a:srgbClr val="FFC000"/>
                </a:solidFill>
              </a:rPr>
              <a:t>int</a:t>
            </a:r>
            <a:r>
              <a:rPr lang="en-US" i="1" dirty="0">
                <a:solidFill>
                  <a:srgbClr val="FFC000"/>
                </a:solidFill>
              </a:rPr>
              <a:t> count; </a:t>
            </a:r>
            <a:r>
              <a:rPr lang="en-US" i="1" dirty="0"/>
              <a:t>//</a:t>
            </a:r>
            <a:r>
              <a:rPr lang="en-US" i="1" dirty="0" err="1"/>
              <a:t>dem</a:t>
            </a:r>
            <a:r>
              <a:rPr lang="en-US" i="1" dirty="0"/>
              <a:t> so </a:t>
            </a:r>
            <a:r>
              <a:rPr lang="en-US" i="1" dirty="0" err="1"/>
              <a:t>phan</a:t>
            </a:r>
            <a:r>
              <a:rPr lang="en-US" i="1" dirty="0"/>
              <a:t> </a:t>
            </a:r>
            <a:r>
              <a:rPr lang="en-US" i="1" dirty="0" err="1"/>
              <a:t>tu</a:t>
            </a:r>
            <a:r>
              <a:rPr lang="en-US" i="1" dirty="0"/>
              <a:t> </a:t>
            </a:r>
            <a:r>
              <a:rPr lang="en-US" i="1" dirty="0" err="1"/>
              <a:t>cua</a:t>
            </a:r>
            <a:r>
              <a:rPr lang="en-US" i="1" dirty="0"/>
              <a:t> Queue</a:t>
            </a:r>
          </a:p>
          <a:p>
            <a:pPr lvl="2">
              <a:buNone/>
            </a:pPr>
            <a:r>
              <a:rPr lang="en-US" i="1" dirty="0">
                <a:solidFill>
                  <a:srgbClr val="FFC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110528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phép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toán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trên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hàng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tròn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Khởi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tạo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rỗng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None/>
            </a:pPr>
            <a:r>
              <a:rPr lang="en-US" sz="1800" dirty="0"/>
              <a:t>void Init (Queue &amp;Q) //</a:t>
            </a:r>
            <a:r>
              <a:rPr lang="en-US" sz="1800" dirty="0" err="1"/>
              <a:t>khoi</a:t>
            </a:r>
            <a:r>
              <a:rPr lang="en-US" sz="1800" dirty="0"/>
              <a:t> </a:t>
            </a:r>
            <a:r>
              <a:rPr lang="en-US" sz="1800" dirty="0" err="1"/>
              <a:t>tao</a:t>
            </a:r>
            <a:r>
              <a:rPr lang="en-US" sz="1800" dirty="0"/>
              <a:t> Queue </a:t>
            </a:r>
            <a:r>
              <a:rPr lang="en-US" sz="1800" dirty="0" err="1"/>
              <a:t>rong</a:t>
            </a:r>
            <a:endParaRPr lang="en-US" sz="1800" dirty="0"/>
          </a:p>
          <a:p>
            <a:pPr lvl="2">
              <a:buNone/>
            </a:pPr>
            <a:r>
              <a:rPr lang="en-US" sz="1800" dirty="0"/>
              <a:t>{</a:t>
            </a:r>
          </a:p>
          <a:p>
            <a:pPr lvl="2">
              <a:buNone/>
            </a:pPr>
            <a:r>
              <a:rPr lang="en-US" sz="1800" dirty="0"/>
              <a:t>    </a:t>
            </a:r>
            <a:r>
              <a:rPr lang="en-US" sz="1800" dirty="0" err="1"/>
              <a:t>Q.Front</a:t>
            </a:r>
            <a:r>
              <a:rPr lang="en-US" sz="1800" dirty="0"/>
              <a:t> = 0; //</a:t>
            </a:r>
            <a:r>
              <a:rPr lang="en-US" sz="1800" dirty="0" err="1"/>
              <a:t>phan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</a:t>
            </a:r>
            <a:r>
              <a:rPr lang="en-US" sz="1800" dirty="0" err="1"/>
              <a:t>dau</a:t>
            </a:r>
            <a:endParaRPr lang="en-US" sz="1800" dirty="0"/>
          </a:p>
          <a:p>
            <a:pPr lvl="2">
              <a:buNone/>
            </a:pPr>
            <a:r>
              <a:rPr lang="en-US" sz="1800" dirty="0"/>
              <a:t>    </a:t>
            </a:r>
            <a:r>
              <a:rPr lang="en-US" sz="1800" dirty="0" err="1"/>
              <a:t>Q.Rear</a:t>
            </a:r>
            <a:r>
              <a:rPr lang="en-US" sz="1800" dirty="0"/>
              <a:t> = -1; // </a:t>
            </a:r>
            <a:r>
              <a:rPr lang="en-US" sz="1800" dirty="0" err="1"/>
              <a:t>phan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</a:t>
            </a:r>
            <a:r>
              <a:rPr lang="en-US" sz="1800" dirty="0" err="1"/>
              <a:t>cuoi</a:t>
            </a:r>
            <a:r>
              <a:rPr lang="en-US" sz="1800" dirty="0"/>
              <a:t> o -1 (</a:t>
            </a:r>
            <a:r>
              <a:rPr lang="en-US" sz="1800" dirty="0" err="1"/>
              <a:t>khong</a:t>
            </a:r>
            <a:r>
              <a:rPr lang="en-US" sz="1800" dirty="0"/>
              <a:t> co </a:t>
            </a:r>
            <a:r>
              <a:rPr lang="en-US" sz="1800" dirty="0" err="1"/>
              <a:t>phan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Q)</a:t>
            </a:r>
          </a:p>
          <a:p>
            <a:pPr lvl="2">
              <a:buNone/>
            </a:pPr>
            <a:r>
              <a:rPr lang="en-US" sz="1800" dirty="0"/>
              <a:t>    </a:t>
            </a:r>
            <a:r>
              <a:rPr lang="en-US" sz="1800" dirty="0" err="1"/>
              <a:t>Q.count</a:t>
            </a:r>
            <a:r>
              <a:rPr lang="en-US" sz="1800" dirty="0"/>
              <a:t> = 0; //so </a:t>
            </a:r>
            <a:r>
              <a:rPr lang="en-US" sz="1800" dirty="0" err="1"/>
              <a:t>phan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bang 0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r>
              <a:rPr lang="en-US" i="1" dirty="0" err="1">
                <a:solidFill>
                  <a:srgbClr val="FFC000"/>
                </a:solidFill>
              </a:rPr>
              <a:t>Kiểm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tra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hàng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rỗng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Isempty</a:t>
            </a:r>
            <a:r>
              <a:rPr lang="en-US" sz="1800" dirty="0"/>
              <a:t> (Queue Q) //</a:t>
            </a:r>
            <a:r>
              <a:rPr lang="en-US" sz="1800" dirty="0" err="1"/>
              <a:t>kiem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Queue </a:t>
            </a:r>
            <a:r>
              <a:rPr lang="en-US" sz="1800" dirty="0" err="1"/>
              <a:t>rong</a:t>
            </a:r>
            <a:endParaRPr lang="en-US" sz="1800" dirty="0"/>
          </a:p>
          <a:p>
            <a:pPr lvl="2">
              <a:buNone/>
            </a:pPr>
            <a:r>
              <a:rPr lang="en-US" sz="1800" dirty="0"/>
              <a:t>{</a:t>
            </a:r>
          </a:p>
          <a:p>
            <a:pPr lvl="2">
              <a:buNone/>
            </a:pPr>
            <a:r>
              <a:rPr lang="en-US" sz="1800" dirty="0"/>
              <a:t>    if (</a:t>
            </a:r>
            <a:r>
              <a:rPr lang="en-US" sz="1800" dirty="0" err="1"/>
              <a:t>Q.count</a:t>
            </a:r>
            <a:r>
              <a:rPr lang="en-US" sz="1800" dirty="0"/>
              <a:t> == 0) //so </a:t>
            </a:r>
            <a:r>
              <a:rPr lang="en-US" sz="1800" dirty="0" err="1"/>
              <a:t>phan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= 0 =&gt; </a:t>
            </a:r>
            <a:r>
              <a:rPr lang="en-US" sz="1800" dirty="0" err="1"/>
              <a:t>rong</a:t>
            </a:r>
            <a:endParaRPr lang="en-US" sz="1800" dirty="0"/>
          </a:p>
          <a:p>
            <a:pPr lvl="2">
              <a:buNone/>
            </a:pPr>
            <a:r>
              <a:rPr lang="en-US" sz="1800" dirty="0"/>
              <a:t>        return 1;</a:t>
            </a:r>
          </a:p>
          <a:p>
            <a:pPr lvl="2">
              <a:buNone/>
            </a:pPr>
            <a:r>
              <a:rPr lang="en-US" sz="1800" dirty="0"/>
              <a:t>    return 0;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03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 err="1">
                <a:solidFill>
                  <a:srgbClr val="FFC000"/>
                </a:solidFill>
              </a:rPr>
              <a:t>Kiểm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tra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hàng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đầy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Count = Max-1;</a:t>
            </a:r>
          </a:p>
          <a:p>
            <a:pPr lvl="1">
              <a:buNone/>
            </a:pP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Isfull</a:t>
            </a:r>
            <a:r>
              <a:rPr lang="en-US" sz="2400" dirty="0">
                <a:solidFill>
                  <a:srgbClr val="FFFF00"/>
                </a:solidFill>
              </a:rPr>
              <a:t> (Queue Q) //</a:t>
            </a:r>
            <a:r>
              <a:rPr lang="en-US" sz="2400" dirty="0" err="1">
                <a:solidFill>
                  <a:srgbClr val="FFFF00"/>
                </a:solidFill>
              </a:rPr>
              <a:t>kiem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tra</a:t>
            </a:r>
            <a:r>
              <a:rPr lang="en-US" sz="2400" dirty="0">
                <a:solidFill>
                  <a:srgbClr val="FFFF00"/>
                </a:solidFill>
              </a:rPr>
              <a:t> Queue day</a:t>
            </a:r>
          </a:p>
          <a:p>
            <a:pPr lvl="2">
              <a:buNone/>
            </a:pP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2">
              <a:buNone/>
            </a:pPr>
            <a:r>
              <a:rPr lang="en-US" dirty="0">
                <a:solidFill>
                  <a:srgbClr val="FFFF00"/>
                </a:solidFill>
              </a:rPr>
              <a:t>    if (</a:t>
            </a:r>
            <a:r>
              <a:rPr lang="en-US" dirty="0" err="1">
                <a:solidFill>
                  <a:srgbClr val="FFFF00"/>
                </a:solidFill>
              </a:rPr>
              <a:t>Q.count</a:t>
            </a:r>
            <a:r>
              <a:rPr lang="en-US" dirty="0">
                <a:solidFill>
                  <a:srgbClr val="FFFF00"/>
                </a:solidFill>
              </a:rPr>
              <a:t> == Max) //so </a:t>
            </a:r>
            <a:r>
              <a:rPr lang="en-US" dirty="0" err="1">
                <a:solidFill>
                  <a:srgbClr val="FFFF00"/>
                </a:solidFill>
              </a:rPr>
              <a:t>phan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tu</a:t>
            </a:r>
            <a:r>
              <a:rPr lang="en-US" dirty="0">
                <a:solidFill>
                  <a:srgbClr val="FFFF00"/>
                </a:solidFill>
              </a:rPr>
              <a:t> = Max =&gt; day</a:t>
            </a:r>
          </a:p>
          <a:p>
            <a:pPr lvl="2">
              <a:buNone/>
            </a:pPr>
            <a:r>
              <a:rPr lang="en-US" dirty="0">
                <a:solidFill>
                  <a:srgbClr val="FFFF00"/>
                </a:solidFill>
              </a:rPr>
              <a:t>        return 1;</a:t>
            </a:r>
          </a:p>
          <a:p>
            <a:pPr lvl="2">
              <a:buNone/>
            </a:pPr>
            <a:r>
              <a:rPr lang="en-US" dirty="0">
                <a:solidFill>
                  <a:srgbClr val="FFFF00"/>
                </a:solidFill>
              </a:rPr>
              <a:t>    return 0;</a:t>
            </a:r>
          </a:p>
          <a:p>
            <a:pPr lvl="2"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323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589756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Xóa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một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phần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tử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khỏi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hàng</a:t>
            </a: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ta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:</a:t>
            </a:r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Front </a:t>
            </a:r>
            <a:r>
              <a:rPr lang="en-US" dirty="0" err="1"/>
              <a:t>và</a:t>
            </a:r>
            <a:r>
              <a:rPr lang="en-US" dirty="0"/>
              <a:t> count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	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Q.Front</a:t>
            </a:r>
            <a:r>
              <a:rPr lang="en-US" dirty="0"/>
              <a:t> 		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		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Q.front</a:t>
            </a:r>
            <a:r>
              <a:rPr lang="en-US" dirty="0"/>
              <a:t> &lt;&gt;max-1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Q.front</a:t>
            </a:r>
            <a:r>
              <a:rPr lang="en-US" dirty="0"/>
              <a:t> 			= </a:t>
            </a:r>
            <a:r>
              <a:rPr lang="en-US" dirty="0" err="1"/>
              <a:t>Q.Front</a:t>
            </a:r>
            <a:r>
              <a:rPr lang="en-US" dirty="0"/>
              <a:t> +1;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Q.front</a:t>
            </a:r>
            <a:r>
              <a:rPr lang="en-US" dirty="0"/>
              <a:t>=0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80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thuật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  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b="1" i="1" dirty="0" err="1">
                <a:solidFill>
                  <a:srgbClr val="FFC000"/>
                </a:solidFill>
              </a:rPr>
              <a:t>De_Queue</a:t>
            </a:r>
            <a:r>
              <a:rPr lang="en-US" i="1" dirty="0"/>
              <a:t>(Queue &amp;Q);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dirty="0"/>
              <a:t>		if (</a:t>
            </a:r>
            <a:r>
              <a:rPr lang="en-US" dirty="0" err="1"/>
              <a:t>Isempty</a:t>
            </a:r>
            <a:r>
              <a:rPr lang="en-US" dirty="0"/>
              <a:t>(Q)) </a:t>
            </a:r>
            <a:r>
              <a:rPr lang="en-US" dirty="0" err="1"/>
              <a:t>printf</a:t>
            </a:r>
            <a:r>
              <a:rPr lang="en-US" dirty="0"/>
              <a:t>("Hang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rong</a:t>
            </a:r>
            <a:r>
              <a:rPr lang="en-US" dirty="0"/>
              <a:t> !");</a:t>
            </a:r>
          </a:p>
          <a:p>
            <a:pPr>
              <a:buNone/>
            </a:pPr>
            <a:r>
              <a:rPr lang="en-US" dirty="0"/>
              <a:t>		else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 lvl="2">
              <a:buNone/>
            </a:pPr>
            <a:r>
              <a:rPr lang="en-US" dirty="0"/>
              <a:t>    item x = </a:t>
            </a:r>
            <a:r>
              <a:rPr lang="en-US" dirty="0" err="1"/>
              <a:t>Q.Data</a:t>
            </a:r>
            <a:r>
              <a:rPr lang="en-US" dirty="0"/>
              <a:t>[</a:t>
            </a:r>
            <a:r>
              <a:rPr lang="en-US" dirty="0" err="1"/>
              <a:t>Q.Front</a:t>
            </a:r>
            <a:r>
              <a:rPr lang="en-US" dirty="0"/>
              <a:t>];</a:t>
            </a:r>
            <a:endParaRPr lang="en-US" i="1" dirty="0">
              <a:solidFill>
                <a:srgbClr val="FFFF00"/>
              </a:solidFill>
            </a:endParaRPr>
          </a:p>
          <a:p>
            <a:pPr marL="800100" lvl="2" indent="0">
              <a:buNone/>
            </a:pPr>
            <a:r>
              <a:rPr lang="en-US" i="1" dirty="0"/>
              <a:t>	 if (</a:t>
            </a:r>
            <a:r>
              <a:rPr lang="en-US" i="1" dirty="0" err="1"/>
              <a:t>Q.count</a:t>
            </a:r>
            <a:r>
              <a:rPr lang="en-US" i="1" dirty="0"/>
              <a:t>= 1 ) </a:t>
            </a:r>
            <a:r>
              <a:rPr lang="en-US" dirty="0"/>
              <a:t>Init (Queue Q);</a:t>
            </a:r>
            <a:endParaRPr lang="en-US" i="1" dirty="0"/>
          </a:p>
          <a:p>
            <a:pPr marL="800100" lvl="2" indent="0">
              <a:buNone/>
            </a:pPr>
            <a:r>
              <a:rPr lang="en-US" i="1" dirty="0"/>
              <a:t>	else  {</a:t>
            </a:r>
          </a:p>
          <a:p>
            <a:pPr marL="800100" lvl="2" indent="0">
              <a:buNone/>
            </a:pPr>
            <a:r>
              <a:rPr lang="en-US" i="1" dirty="0"/>
              <a:t>		if (Q. Front !=max-1) </a:t>
            </a:r>
            <a:r>
              <a:rPr lang="en-US" i="1" dirty="0" err="1"/>
              <a:t>Q.Front</a:t>
            </a:r>
            <a:r>
              <a:rPr lang="en-US" i="1" dirty="0"/>
              <a:t>  = Q.Front+1;</a:t>
            </a:r>
          </a:p>
          <a:p>
            <a:pPr marL="800100" lvl="2" indent="0">
              <a:buNone/>
            </a:pPr>
            <a:r>
              <a:rPr lang="en-US" i="1" dirty="0"/>
              <a:t>		 Else </a:t>
            </a:r>
            <a:r>
              <a:rPr lang="en-US" i="1" dirty="0" err="1"/>
              <a:t>Q.Front</a:t>
            </a:r>
            <a:r>
              <a:rPr lang="en-US" i="1" dirty="0"/>
              <a:t> = 0;</a:t>
            </a:r>
          </a:p>
          <a:p>
            <a:pPr marL="800100" lvl="2" indent="0">
              <a:buNone/>
            </a:pPr>
            <a:r>
              <a:rPr lang="en-US" i="1" dirty="0"/>
              <a:t>		         </a:t>
            </a:r>
            <a:r>
              <a:rPr lang="en-US" i="1" dirty="0" err="1"/>
              <a:t>Q.count</a:t>
            </a:r>
            <a:r>
              <a:rPr lang="en-US" i="1" dirty="0"/>
              <a:t>--;</a:t>
            </a:r>
          </a:p>
          <a:p>
            <a:pPr marL="800100" lvl="2" indent="0">
              <a:buNone/>
            </a:pPr>
            <a:r>
              <a:rPr lang="en-US" i="1" dirty="0"/>
              <a:t>		}</a:t>
            </a:r>
          </a:p>
          <a:p>
            <a:pPr marL="800100" lvl="2" indent="0">
              <a:buNone/>
            </a:pPr>
            <a:r>
              <a:rPr lang="en-US" dirty="0"/>
              <a:t>            return x; //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lay </a:t>
            </a:r>
            <a:r>
              <a:rPr lang="en-US" dirty="0" err="1"/>
              <a:t>ra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    </a:t>
            </a:r>
            <a:r>
              <a:rPr lang="en-US" i="1" dirty="0">
                <a:solidFill>
                  <a:srgbClr val="92D050"/>
                </a:solidFill>
              </a:rPr>
              <a:t>}</a:t>
            </a:r>
          </a:p>
          <a:p>
            <a:pPr marL="0" indent="0">
              <a:buNone/>
            </a:pPr>
            <a:r>
              <a:rPr lang="en-US" i="1" dirty="0"/>
              <a:t>	}</a:t>
            </a:r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375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dirty="0" err="1">
                <a:solidFill>
                  <a:srgbClr val="FFC000"/>
                </a:solidFill>
              </a:rPr>
              <a:t>Thêm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một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phần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tử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vào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hàng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Q.Rear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Q.Rear</a:t>
            </a:r>
            <a:r>
              <a:rPr lang="en-US" dirty="0"/>
              <a:t> = max-1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Q.rear</a:t>
            </a:r>
            <a:r>
              <a:rPr lang="en-US" dirty="0"/>
              <a:t>=0;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Q.rear</a:t>
            </a:r>
            <a:r>
              <a:rPr lang="en-US" dirty="0"/>
              <a:t> =Q.rear+1)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Q.rear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50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rgbClr val="FF0000"/>
                </a:solidFill>
              </a:rPr>
              <a:t>Giải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thuật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/>
              <a:t>Void </a:t>
            </a:r>
            <a:r>
              <a:rPr lang="en-US" b="1" i="1" dirty="0" err="1"/>
              <a:t>Insert_Queue</a:t>
            </a:r>
            <a:r>
              <a:rPr lang="en-US" i="1" dirty="0"/>
              <a:t>( Item x, Queue  &amp;Q)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	if (!</a:t>
            </a:r>
            <a:r>
              <a:rPr lang="en-US" i="1" dirty="0" err="1"/>
              <a:t>Isfull</a:t>
            </a:r>
            <a:r>
              <a:rPr lang="en-US" i="1" dirty="0"/>
              <a:t>(Q))</a:t>
            </a:r>
          </a:p>
          <a:p>
            <a:pPr marL="0" indent="0">
              <a:buNone/>
            </a:pPr>
            <a:r>
              <a:rPr lang="en-US" i="1" dirty="0"/>
              <a:t>	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If (</a:t>
            </a:r>
            <a:r>
              <a:rPr lang="en-US" i="1" dirty="0" err="1"/>
              <a:t>Q.Rear</a:t>
            </a:r>
            <a:r>
              <a:rPr lang="en-US" i="1" dirty="0"/>
              <a:t>  !=Max-1)  </a:t>
            </a:r>
            <a:r>
              <a:rPr lang="en-US" i="1" dirty="0" err="1"/>
              <a:t>Q.Rear</a:t>
            </a:r>
            <a:r>
              <a:rPr lang="en-US" i="1" dirty="0"/>
              <a:t> = </a:t>
            </a:r>
            <a:r>
              <a:rPr lang="en-US" i="1" dirty="0" err="1"/>
              <a:t>Q.Rear</a:t>
            </a:r>
            <a:r>
              <a:rPr lang="en-US" i="1" dirty="0"/>
              <a:t> +1;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		Else </a:t>
            </a:r>
            <a:r>
              <a:rPr lang="en-US" i="1" dirty="0" err="1"/>
              <a:t>Q.Rear</a:t>
            </a:r>
            <a:r>
              <a:rPr lang="en-US" i="1" dirty="0"/>
              <a:t> = 0;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       </a:t>
            </a:r>
            <a:r>
              <a:rPr lang="en-US" i="1" dirty="0" err="1"/>
              <a:t>Q.Data</a:t>
            </a:r>
            <a:r>
              <a:rPr lang="en-US" i="1" dirty="0"/>
              <a:t>[</a:t>
            </a:r>
            <a:r>
              <a:rPr lang="en-US" i="1" dirty="0" err="1"/>
              <a:t>Q.Rear</a:t>
            </a:r>
            <a:r>
              <a:rPr lang="en-US" i="1" dirty="0"/>
              <a:t>] = x;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Q.count</a:t>
            </a:r>
            <a:r>
              <a:rPr lang="en-US" i="1" dirty="0"/>
              <a:t> ++;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	  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else </a:t>
            </a:r>
            <a:r>
              <a:rPr lang="en-US" i="1" dirty="0" err="1"/>
              <a:t>printf</a:t>
            </a:r>
            <a:r>
              <a:rPr lang="en-US" i="1" dirty="0"/>
              <a:t>(“</a:t>
            </a:r>
            <a:r>
              <a:rPr lang="en-US" i="1" dirty="0" err="1"/>
              <a:t>Loi</a:t>
            </a:r>
            <a:r>
              <a:rPr lang="en-US" i="1" dirty="0"/>
              <a:t>: Hang day!”);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786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465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b, </a:t>
            </a:r>
            <a:r>
              <a:rPr lang="en-US" b="1" dirty="0" err="1">
                <a:solidFill>
                  <a:srgbClr val="FFC000"/>
                </a:solidFill>
              </a:rPr>
              <a:t>Cài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đặt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hàng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bởi</a:t>
            </a:r>
            <a:r>
              <a:rPr lang="en-US" b="1" dirty="0">
                <a:solidFill>
                  <a:srgbClr val="FFC000"/>
                </a:solidFill>
              </a:rPr>
              <a:t> con </a:t>
            </a:r>
            <a:r>
              <a:rPr lang="en-US" b="1" dirty="0" err="1">
                <a:solidFill>
                  <a:srgbClr val="FFC000"/>
                </a:solidFill>
              </a:rPr>
              <a:t>trỏ</a:t>
            </a:r>
            <a:r>
              <a:rPr lang="en-US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front </a:t>
            </a:r>
            <a:r>
              <a:rPr lang="en-US" dirty="0" err="1"/>
              <a:t>và</a:t>
            </a:r>
            <a:r>
              <a:rPr lang="en-US" dirty="0"/>
              <a:t> rear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</a:t>
            </a:r>
          </a:p>
          <a:p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(</a:t>
            </a:r>
            <a:r>
              <a:rPr lang="en-US" dirty="0" err="1"/>
              <a:t>kép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). 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ta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, ta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Pointer_Queue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4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Ví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dụ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Ta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sách</a:t>
            </a:r>
            <a:r>
              <a:rPr lang="en-US" sz="3000" dirty="0"/>
              <a:t>: </a:t>
            </a:r>
            <a:r>
              <a:rPr lang="en-US" sz="3000" dirty="0" err="1"/>
              <a:t>Bắc</a:t>
            </a:r>
            <a:r>
              <a:rPr lang="en-US" sz="3000" dirty="0"/>
              <a:t>, </a:t>
            </a:r>
            <a:r>
              <a:rPr lang="en-US" sz="3000" dirty="0" err="1"/>
              <a:t>Đông</a:t>
            </a:r>
            <a:r>
              <a:rPr lang="en-US" sz="3000" dirty="0"/>
              <a:t>, Nam, </a:t>
            </a:r>
            <a:r>
              <a:rPr lang="en-US" sz="3000" dirty="0" err="1"/>
              <a:t>Tây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vi-VN" sz="3000" dirty="0"/>
              <a:t>•</a:t>
            </a:r>
            <a:r>
              <a:rPr lang="en-US" sz="3000" dirty="0"/>
              <a:t> </a:t>
            </a:r>
            <a:r>
              <a:rPr lang="vi-VN" sz="3000" dirty="0"/>
              <a:t> Để truy cập đến các phần tử trong ds chỉ cần giữ</a:t>
            </a:r>
            <a:r>
              <a:rPr lang="en-US" sz="3000" dirty="0"/>
              <a:t>         </a:t>
            </a:r>
            <a:r>
              <a:rPr lang="vi-VN" sz="3000" dirty="0"/>
              <a:t>địa chỉ của Bắc (địa chỉ của ô nhớ đầu tiên trong</a:t>
            </a:r>
            <a:r>
              <a:rPr lang="en-US" sz="3000" dirty="0"/>
              <a:t> ds).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48619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4340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AutoNum type="alphaLcParenR"/>
            </a:pP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Biểu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diễn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hàng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:</a:t>
            </a:r>
          </a:p>
          <a:p>
            <a:pPr lvl="1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item; //</a:t>
            </a:r>
            <a:r>
              <a:rPr lang="en-US" dirty="0" err="1"/>
              <a:t>kieu</a:t>
            </a:r>
            <a:r>
              <a:rPr lang="en-US" dirty="0"/>
              <a:t> du lieu</a:t>
            </a:r>
          </a:p>
          <a:p>
            <a:pPr lvl="1">
              <a:buNone/>
            </a:pPr>
            <a:r>
              <a:rPr lang="en-US" dirty="0" err="1"/>
              <a:t>struct</a:t>
            </a:r>
            <a:r>
              <a:rPr lang="en-US" dirty="0"/>
              <a:t> Node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/>
              <a:t>    item Data;</a:t>
            </a:r>
          </a:p>
          <a:p>
            <a:pPr lvl="1">
              <a:buNone/>
            </a:pPr>
            <a:r>
              <a:rPr lang="en-US" dirty="0"/>
              <a:t>    Node * Next;</a:t>
            </a:r>
          </a:p>
          <a:p>
            <a:pPr lvl="1">
              <a:buNone/>
            </a:pPr>
            <a:r>
              <a:rPr lang="en-US" dirty="0"/>
              <a:t>};</a:t>
            </a:r>
          </a:p>
          <a:p>
            <a:pPr lvl="1">
              <a:buNone/>
            </a:pPr>
            <a:r>
              <a:rPr lang="en-US" dirty="0" err="1"/>
              <a:t>struct</a:t>
            </a:r>
            <a:r>
              <a:rPr lang="en-US" dirty="0"/>
              <a:t> Queue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/>
              <a:t>    Node * Front, *Rear; </a:t>
            </a:r>
            <a:r>
              <a:rPr lang="en-US" dirty="0">
                <a:solidFill>
                  <a:srgbClr val="FFFF00"/>
                </a:solidFill>
              </a:rPr>
              <a:t>//Node </a:t>
            </a:r>
            <a:r>
              <a:rPr lang="en-US" dirty="0" err="1">
                <a:solidFill>
                  <a:srgbClr val="FFFF00"/>
                </a:solidFill>
              </a:rPr>
              <a:t>dau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va</a:t>
            </a:r>
            <a:r>
              <a:rPr lang="en-US" dirty="0">
                <a:solidFill>
                  <a:srgbClr val="FFFF00"/>
                </a:solidFill>
              </a:rPr>
              <a:t> Node </a:t>
            </a:r>
            <a:r>
              <a:rPr lang="en-US" dirty="0" err="1">
                <a:solidFill>
                  <a:srgbClr val="FFFF00"/>
                </a:solidFill>
              </a:rPr>
              <a:t>cuoi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dirty="0"/>
              <a:t>    };</a:t>
            </a:r>
          </a:p>
          <a:p>
            <a:pPr marL="742950" indent="-742950">
              <a:buAutoNum type="alphaLcParenR"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719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b)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Cài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đặt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các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phép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toán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cơ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bản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trên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hàng</a:t>
            </a:r>
            <a:endParaRPr lang="en-US" sz="36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039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Queue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Front </a:t>
            </a:r>
            <a:r>
              <a:rPr lang="en-US" dirty="0" err="1"/>
              <a:t>và</a:t>
            </a:r>
            <a:r>
              <a:rPr lang="en-US" dirty="0"/>
              <a:t> Rear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NULL.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void Init(Queue &amp;Q)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    </a:t>
            </a:r>
            <a:r>
              <a:rPr lang="en-US" dirty="0" err="1">
                <a:solidFill>
                  <a:srgbClr val="FFFF00"/>
                </a:solidFill>
              </a:rPr>
              <a:t>Q.Front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Q.Rear</a:t>
            </a:r>
            <a:r>
              <a:rPr lang="en-US" dirty="0">
                <a:solidFill>
                  <a:srgbClr val="FFFF00"/>
                </a:solidFill>
              </a:rPr>
              <a:t> = NULL;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    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3-  </a:t>
            </a:r>
            <a:r>
              <a:rPr lang="en-US" b="1" dirty="0" err="1"/>
              <a:t>Tạo</a:t>
            </a:r>
            <a:r>
              <a:rPr lang="en-US" b="1" dirty="0"/>
              <a:t> 1 Node P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67000"/>
            <a:ext cx="7792936" cy="2667000"/>
          </a:xfr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4-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cuối</a:t>
            </a:r>
            <a:r>
              <a:rPr lang="en-US" b="1" dirty="0"/>
              <a:t> Queue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Để thêm phần tử, ta kiểm tra xem hàng có rỗng không, nếu hàng rỗng thì cho cả Front và Rear cùng trỏ về Node P mới tạo chứa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vi-VN" dirty="0"/>
              <a:t>tử x cần thêm. Nếu không rỗng ta trỏ Rear-&gt;Next về P và Rear trỏ về P. 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536828" cy="2895600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/>
              <a:t>void Push(Queue &amp;Q, item x)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2">
              <a:buNone/>
            </a:pPr>
            <a:r>
              <a:rPr lang="en-US" dirty="0"/>
              <a:t>    Node *P = </a:t>
            </a:r>
            <a:r>
              <a:rPr lang="en-US" dirty="0" err="1"/>
              <a:t>MakeNode</a:t>
            </a:r>
            <a:r>
              <a:rPr lang="en-US" dirty="0"/>
              <a:t>(x); </a:t>
            </a:r>
          </a:p>
          <a:p>
            <a:pPr lvl="2">
              <a:buNone/>
            </a:pPr>
            <a:r>
              <a:rPr lang="en-US" dirty="0"/>
              <a:t>    if (</a:t>
            </a:r>
            <a:r>
              <a:rPr lang="en-US" dirty="0" err="1"/>
              <a:t>Isempty</a:t>
            </a:r>
            <a:r>
              <a:rPr lang="en-US" dirty="0"/>
              <a:t>(Q))</a:t>
            </a:r>
          </a:p>
          <a:p>
            <a:pPr lvl="2">
              <a:buNone/>
            </a:pPr>
            <a:r>
              <a:rPr lang="en-US" dirty="0"/>
              <a:t>    {</a:t>
            </a:r>
          </a:p>
          <a:p>
            <a:pPr lvl="2">
              <a:buNone/>
            </a:pPr>
            <a:r>
              <a:rPr lang="en-US" dirty="0"/>
              <a:t>        </a:t>
            </a:r>
            <a:r>
              <a:rPr lang="en-US" dirty="0" err="1"/>
              <a:t>Q.Front</a:t>
            </a:r>
            <a:r>
              <a:rPr lang="en-US" dirty="0"/>
              <a:t> = </a:t>
            </a:r>
            <a:r>
              <a:rPr lang="en-US" dirty="0" err="1"/>
              <a:t>Q.Rear</a:t>
            </a:r>
            <a:r>
              <a:rPr lang="en-US" dirty="0"/>
              <a:t> = P; //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cuoi</a:t>
            </a:r>
            <a:r>
              <a:rPr lang="en-US" dirty="0"/>
              <a:t> </a:t>
            </a:r>
            <a:r>
              <a:rPr lang="en-US" dirty="0" err="1"/>
              <a:t>deu</a:t>
            </a:r>
            <a:r>
              <a:rPr lang="en-US" dirty="0"/>
              <a:t> </a:t>
            </a:r>
            <a:r>
              <a:rPr lang="en-US" dirty="0" err="1"/>
              <a:t>tro</a:t>
            </a:r>
            <a:r>
              <a:rPr lang="en-US" dirty="0"/>
              <a:t> den P</a:t>
            </a:r>
          </a:p>
          <a:p>
            <a:pPr lvl="2">
              <a:buNone/>
            </a:pPr>
            <a:r>
              <a:rPr lang="en-US" dirty="0"/>
              <a:t>    }</a:t>
            </a:r>
          </a:p>
          <a:p>
            <a:pPr lvl="2">
              <a:buNone/>
            </a:pPr>
            <a:r>
              <a:rPr lang="en-US" dirty="0"/>
              <a:t>    else //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rong</a:t>
            </a:r>
            <a:endParaRPr lang="en-US" dirty="0"/>
          </a:p>
          <a:p>
            <a:pPr lvl="2">
              <a:buNone/>
            </a:pPr>
            <a:r>
              <a:rPr lang="en-US" dirty="0"/>
              <a:t>    { </a:t>
            </a:r>
          </a:p>
          <a:p>
            <a:pPr lvl="2">
              <a:buNone/>
            </a:pPr>
            <a:r>
              <a:rPr lang="en-US" dirty="0"/>
              <a:t>        </a:t>
            </a:r>
            <a:r>
              <a:rPr lang="en-US" dirty="0" err="1"/>
              <a:t>Q.Rear</a:t>
            </a:r>
            <a:r>
              <a:rPr lang="en-US" dirty="0"/>
              <a:t>-&gt;Next = P;</a:t>
            </a:r>
          </a:p>
          <a:p>
            <a:pPr lvl="2">
              <a:buNone/>
            </a:pPr>
            <a:r>
              <a:rPr lang="en-US" dirty="0"/>
              <a:t>        </a:t>
            </a:r>
            <a:r>
              <a:rPr lang="en-US" dirty="0" err="1"/>
              <a:t>Q.Rear</a:t>
            </a:r>
            <a:r>
              <a:rPr lang="en-US" dirty="0"/>
              <a:t> = P;</a:t>
            </a:r>
          </a:p>
          <a:p>
            <a:pPr lvl="2">
              <a:buNone/>
            </a:pPr>
            <a:r>
              <a:rPr lang="en-US" dirty="0"/>
              <a:t>    }</a:t>
            </a:r>
          </a:p>
          <a:p>
            <a:pPr lvl="1">
              <a:buNone/>
            </a:pPr>
            <a:r>
              <a:rPr lang="en-US" dirty="0"/>
              <a:t>    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5-</a:t>
            </a:r>
            <a:r>
              <a:rPr lang="vi-VN" b="1" dirty="0"/>
              <a:t> Xóa phần tử đầu Queue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Ta kiểm tra Queue có rỗng không, Nếu không rỗng kiểm tra xem có 1 hay nhiêu hơn 1 phần tử, nếu có 1 phần tử thì ta khởi tạo lại Queue, nếu có nhiều hơn ta cho Front trỏ đến tiếp theo. 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8651848" cy="3276600"/>
          </a:xfr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Pop(Queue &amp;Q) //</a:t>
            </a:r>
            <a:r>
              <a:rPr lang="en-US" dirty="0" err="1"/>
              <a:t>Loai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khoi</a:t>
            </a:r>
            <a:r>
              <a:rPr lang="en-US" dirty="0"/>
              <a:t> </a:t>
            </a:r>
            <a:r>
              <a:rPr lang="en-US" dirty="0" err="1"/>
              <a:t>dau</a:t>
            </a:r>
            <a:r>
              <a:rPr lang="en-US" dirty="0"/>
              <a:t> hang </a:t>
            </a:r>
            <a:r>
              <a:rPr lang="en-US" dirty="0" err="1"/>
              <a:t>doi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    if (</a:t>
            </a:r>
            <a:r>
              <a:rPr lang="en-US" dirty="0" err="1"/>
              <a:t>Isempty</a:t>
            </a:r>
            <a:r>
              <a:rPr lang="en-US" dirty="0"/>
              <a:t>(Q)) </a:t>
            </a:r>
          </a:p>
          <a:p>
            <a:pPr>
              <a:buNone/>
            </a:pPr>
            <a:r>
              <a:rPr lang="en-US" dirty="0"/>
              <a:t>    {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printf</a:t>
            </a:r>
            <a:r>
              <a:rPr lang="en-US" dirty="0"/>
              <a:t>("Hang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rong</a:t>
            </a:r>
            <a:r>
              <a:rPr lang="en-US" dirty="0"/>
              <a:t> !");</a:t>
            </a:r>
          </a:p>
          <a:p>
            <a:pPr>
              <a:buNone/>
            </a:pPr>
            <a:r>
              <a:rPr lang="en-US" dirty="0"/>
              <a:t>        return 0;</a:t>
            </a:r>
          </a:p>
          <a:p>
            <a:pPr>
              <a:buNone/>
            </a:pPr>
            <a:r>
              <a:rPr lang="en-US" dirty="0"/>
              <a:t>    }</a:t>
            </a:r>
          </a:p>
          <a:p>
            <a:pPr>
              <a:buNone/>
            </a:pPr>
            <a:r>
              <a:rPr lang="en-US" dirty="0"/>
              <a:t>    else</a:t>
            </a:r>
          </a:p>
          <a:p>
            <a:pPr>
              <a:buNone/>
            </a:pPr>
            <a:r>
              <a:rPr lang="en-US" dirty="0"/>
              <a:t>    {</a:t>
            </a:r>
          </a:p>
          <a:p>
            <a:pPr>
              <a:buNone/>
            </a:pPr>
            <a:r>
              <a:rPr lang="en-US" dirty="0"/>
              <a:t>        item x = </a:t>
            </a:r>
            <a:r>
              <a:rPr lang="en-US" dirty="0" err="1"/>
              <a:t>Q.Front</a:t>
            </a:r>
            <a:r>
              <a:rPr lang="en-US" dirty="0"/>
              <a:t>-&gt;Data;</a:t>
            </a:r>
          </a:p>
          <a:p>
            <a:pPr>
              <a:buNone/>
            </a:pPr>
            <a:r>
              <a:rPr lang="en-US" dirty="0"/>
              <a:t>        if (</a:t>
            </a:r>
            <a:r>
              <a:rPr lang="en-US" dirty="0" err="1"/>
              <a:t>leng</a:t>
            </a:r>
            <a:r>
              <a:rPr lang="en-US" dirty="0"/>
              <a:t>(Q) == 1) //</a:t>
            </a:r>
            <a:r>
              <a:rPr lang="en-US" dirty="0" err="1"/>
              <a:t>neu</a:t>
            </a:r>
            <a:r>
              <a:rPr lang="en-US" dirty="0"/>
              <a:t> co 1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endParaRPr lang="en-US" dirty="0"/>
          </a:p>
          <a:p>
            <a:pPr>
              <a:buNone/>
            </a:pPr>
            <a:r>
              <a:rPr lang="en-US" dirty="0"/>
              <a:t>            Init(Q);</a:t>
            </a:r>
          </a:p>
          <a:p>
            <a:pPr>
              <a:buNone/>
            </a:pPr>
            <a:r>
              <a:rPr lang="en-US" dirty="0"/>
              <a:t>        else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Q.Front</a:t>
            </a:r>
            <a:r>
              <a:rPr lang="en-US" dirty="0"/>
              <a:t> = </a:t>
            </a:r>
            <a:r>
              <a:rPr lang="en-US" dirty="0" err="1"/>
              <a:t>Q.Front</a:t>
            </a:r>
            <a:r>
              <a:rPr lang="en-US" dirty="0"/>
              <a:t>-&gt;Next;</a:t>
            </a:r>
          </a:p>
          <a:p>
            <a:pPr>
              <a:buNone/>
            </a:pPr>
            <a:r>
              <a:rPr lang="en-US" dirty="0"/>
              <a:t>             return x; //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lay </a:t>
            </a:r>
            <a:r>
              <a:rPr lang="en-US" dirty="0" err="1"/>
              <a:t>ra</a:t>
            </a:r>
            <a:endParaRPr lang="en-US" dirty="0"/>
          </a:p>
          <a:p>
            <a:pPr>
              <a:buNone/>
            </a:pPr>
            <a:r>
              <a:rPr lang="en-US" dirty="0"/>
              <a:t>    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rgbClr val="FFC000"/>
                </a:solidFill>
              </a:rPr>
              <a:t>Hình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ảnh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danh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sách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có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dạng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như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sau</a:t>
            </a:r>
            <a:r>
              <a:rPr lang="en-US" sz="36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sz="3600" dirty="0"/>
              <a:t>Nút cuối cùng trong danh sách không có nút đứng sau, nên Trường </a:t>
            </a:r>
            <a:r>
              <a:rPr lang="en-US" sz="3600" b="1" i="1" dirty="0"/>
              <a:t>next </a:t>
            </a:r>
            <a:r>
              <a:rPr lang="vi-VN" sz="3600" dirty="0"/>
              <a:t>của phần tử</a:t>
            </a:r>
            <a:r>
              <a:rPr lang="en-US" sz="3600" dirty="0"/>
              <a:t> </a:t>
            </a:r>
            <a:r>
              <a:rPr lang="vi-VN" sz="3600" dirty="0"/>
              <a:t>cuối trong danh sách, trỏ đến một giá trị đặc biệt là </a:t>
            </a:r>
            <a:r>
              <a:rPr lang="vi-VN" sz="3600" b="1" dirty="0"/>
              <a:t>N</a:t>
            </a:r>
            <a:r>
              <a:rPr lang="en-US" sz="3600" b="1" dirty="0" err="1"/>
              <a:t>ull</a:t>
            </a:r>
            <a:r>
              <a:rPr lang="vi-VN" sz="3600" b="1" dirty="0"/>
              <a:t> (</a:t>
            </a:r>
            <a:r>
              <a:rPr lang="vi-VN" sz="3600" dirty="0"/>
              <a:t>trỏ tới đất – không trỏ tới</a:t>
            </a:r>
            <a:r>
              <a:rPr lang="en-US" sz="3600" dirty="0"/>
              <a:t> </a:t>
            </a:r>
            <a:r>
              <a:rPr lang="vi-VN" sz="3600" dirty="0"/>
              <a:t>đâu</a:t>
            </a:r>
            <a:r>
              <a:rPr lang="vi-VN" sz="3600" b="1" dirty="0"/>
              <a:t>)</a:t>
            </a:r>
            <a:r>
              <a:rPr lang="vi-VN" sz="3600" dirty="0"/>
              <a:t>. </a:t>
            </a:r>
            <a:endParaRPr lang="en-US" sz="3600" dirty="0"/>
          </a:p>
          <a:p>
            <a:endParaRPr lang="en-US" sz="3600" dirty="0"/>
          </a:p>
          <a:p>
            <a:r>
              <a:rPr lang="vi-VN" sz="3600" dirty="0"/>
              <a:t>Để truy nhập vào d/s ta phải truy nhập tuần tự đến vị trí mong muốn, xuất phát</a:t>
            </a:r>
            <a:r>
              <a:rPr lang="en-US" sz="3600" dirty="0"/>
              <a:t> </a:t>
            </a:r>
            <a:r>
              <a:rPr lang="vi-VN" sz="3600" dirty="0"/>
              <a:t>từ phần tử đầu tiên, 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D</a:t>
            </a:r>
            <a:r>
              <a:rPr lang="vi-VN" sz="3600" dirty="0"/>
              <a:t>o đó để quản lý danh sách ta chỉ cần quản lý địa chỉ ô nhớ</a:t>
            </a:r>
            <a:r>
              <a:rPr lang="en-US" sz="3600" dirty="0"/>
              <a:t> </a:t>
            </a:r>
            <a:endParaRPr lang="vi-VN" sz="3600" dirty="0"/>
          </a:p>
          <a:p>
            <a:pPr marL="0" indent="0">
              <a:buNone/>
            </a:pPr>
            <a:r>
              <a:rPr lang="en-US" sz="3600" dirty="0"/>
              <a:t>     </a:t>
            </a:r>
            <a:r>
              <a:rPr lang="vi-VN" sz="3600" dirty="0"/>
              <a:t>chứa phần tử đầu tiên của danh sách, tức là cần một con trỏ 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      </a:t>
            </a:r>
            <a:r>
              <a:rPr lang="vi-VN" sz="3600" dirty="0"/>
              <a:t>trỏ đến phần tử đầu tiên</a:t>
            </a:r>
            <a:r>
              <a:rPr lang="en-US" sz="3600" dirty="0"/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giả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trỏ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L. </a:t>
            </a:r>
          </a:p>
          <a:p>
            <a:pPr marL="0" indent="0">
              <a:buNone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L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trỏ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L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rỗng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: L=null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3" y="1371600"/>
            <a:ext cx="793908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9029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3.5 ỨNG DỤNG HÀNG ĐỢI</a:t>
            </a:r>
            <a:b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vi-VN" dirty="0"/>
              <a:t>Bất kỳ nơi nào ta cần quản lí dữ liệu, quá trình... theo kiểu vào trước - ra trước đều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vi-VN" dirty="0"/>
              <a:t>có thể ứng dụng hàng đợi.</a:t>
            </a:r>
            <a:endParaRPr lang="en-US" dirty="0"/>
          </a:p>
          <a:p>
            <a:r>
              <a:rPr lang="vi-VN" dirty="0"/>
              <a:t>Các giải thuật duyệt theo chiều rộng một đồ thị có hướng hoặc vô hướng cũng dùng</a:t>
            </a:r>
            <a:r>
              <a:rPr lang="en-US" dirty="0"/>
              <a:t> </a:t>
            </a:r>
            <a:r>
              <a:rPr lang="vi-VN" dirty="0"/>
              <a:t>hàng đợi để quản lí các nút đồ thị. </a:t>
            </a:r>
            <a:endParaRPr lang="en-US" dirty="0"/>
          </a:p>
          <a:p>
            <a:r>
              <a:rPr lang="vi-VN" dirty="0"/>
              <a:t>Các giải thuật đổi biểu thức trung tố thành hậu tố,</a:t>
            </a:r>
            <a:r>
              <a:rPr lang="en-US" dirty="0"/>
              <a:t> </a:t>
            </a:r>
            <a:r>
              <a:rPr lang="vi-VN" dirty="0"/>
              <a:t>tiền tố cũng cần dùng đến cấu trúc hàng.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1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Mô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tả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dạng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biểu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diễn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danh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sách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trên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máy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tính</a:t>
            </a:r>
            <a:r>
              <a:rPr lang="en-US" sz="3600" dirty="0">
                <a:solidFill>
                  <a:srgbClr val="FFC000"/>
                </a:solidFill>
              </a:rPr>
              <a:t> (</a:t>
            </a:r>
            <a:r>
              <a:rPr lang="en-US" sz="3600" dirty="0" err="1">
                <a:solidFill>
                  <a:srgbClr val="FFC000"/>
                </a:solidFill>
              </a:rPr>
              <a:t>mô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tả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cài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 err="1">
                <a:solidFill>
                  <a:srgbClr val="FFC000"/>
                </a:solidFill>
              </a:rPr>
              <a:t>đặt</a:t>
            </a:r>
            <a:r>
              <a:rPr lang="en-US" sz="36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vi-VN" sz="2400" dirty="0"/>
              <a:t>Trong cài đặt, mỗi phần tử trong danh sách được cài đặt như một </a:t>
            </a:r>
            <a:r>
              <a:rPr lang="vi-VN" sz="2400" b="1" dirty="0">
                <a:solidFill>
                  <a:srgbClr val="FFFF00"/>
                </a:solidFill>
              </a:rPr>
              <a:t>n</a:t>
            </a:r>
            <a:r>
              <a:rPr lang="en-US" sz="2400" b="1" dirty="0">
                <a:solidFill>
                  <a:srgbClr val="FFFF00"/>
                </a:solidFill>
              </a:rPr>
              <a:t>ode</a:t>
            </a:r>
            <a:r>
              <a:rPr lang="vi-VN" sz="2400" dirty="0">
                <a:solidFill>
                  <a:srgbClr val="FFFF00"/>
                </a:solidFill>
              </a:rPr>
              <a:t> </a:t>
            </a:r>
            <a:r>
              <a:rPr lang="vi-VN" sz="2400" dirty="0"/>
              <a:t>có hai trường:</a:t>
            </a:r>
          </a:p>
          <a:p>
            <a:pPr lvl="1"/>
            <a:r>
              <a:rPr lang="vi-VN" sz="2400" dirty="0"/>
              <a:t>Trường </a:t>
            </a:r>
            <a:r>
              <a:rPr lang="en-US" sz="2400" b="1" i="1" dirty="0">
                <a:solidFill>
                  <a:srgbClr val="FFFF00"/>
                </a:solidFill>
              </a:rPr>
              <a:t>data</a:t>
            </a:r>
            <a:r>
              <a:rPr lang="vi-VN" sz="2400" b="1" i="1" dirty="0">
                <a:solidFill>
                  <a:srgbClr val="FFFF00"/>
                </a:solidFill>
              </a:rPr>
              <a:t> </a:t>
            </a:r>
            <a:r>
              <a:rPr lang="vi-VN" sz="2400" dirty="0"/>
              <a:t>chứa giá trị của các phần tử trong danh sách;</a:t>
            </a:r>
          </a:p>
          <a:p>
            <a:pPr lvl="1"/>
            <a:r>
              <a:rPr lang="vi-VN" sz="2400" dirty="0"/>
              <a:t>Trường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Next</a:t>
            </a:r>
            <a:r>
              <a:rPr lang="en-US" sz="2400" dirty="0"/>
              <a:t> </a:t>
            </a:r>
            <a:r>
              <a:rPr lang="vi-VN" sz="2400" dirty="0"/>
              <a:t>là một </a:t>
            </a:r>
            <a:r>
              <a:rPr lang="vi-VN" sz="2400" i="1" dirty="0"/>
              <a:t>con trỏ </a:t>
            </a:r>
            <a:r>
              <a:rPr lang="vi-VN" sz="2400" dirty="0"/>
              <a:t>giữ địa chỉ của ô kế tiếp nó trong danh sách:</a:t>
            </a:r>
          </a:p>
        </p:txBody>
      </p:sp>
    </p:spTree>
    <p:extLst>
      <p:ext uri="{BB962C8B-B14F-4D97-AF65-F5344CB8AC3E}">
        <p14:creationId xmlns:p14="http://schemas.microsoft.com/office/powerpoint/2010/main" val="405929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13623</TotalTime>
  <Words>4662</Words>
  <Application>Microsoft Office PowerPoint</Application>
  <PresentationFormat>On-screen Show (4:3)</PresentationFormat>
  <Paragraphs>468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Courier New</vt:lpstr>
      <vt:lpstr>Times New Roman</vt:lpstr>
      <vt:lpstr>Wingdings</vt:lpstr>
      <vt:lpstr>Office Theme</vt:lpstr>
      <vt:lpstr> 1.3.2. Danh sách cài đặt bằng con trỏ </vt:lpstr>
      <vt:lpstr>Một số kiến thức về Con trỏ?</vt:lpstr>
      <vt:lpstr>PowerPoint Presentation</vt:lpstr>
      <vt:lpstr>Cấp phát và thu hồi vùng nhớ </vt:lpstr>
      <vt:lpstr>Các hình thức tổ chức liên kết các phần tử trong d/s:</vt:lpstr>
      <vt:lpstr>a) Danh sách liên kết đơn (Single Link List)</vt:lpstr>
      <vt:lpstr>Ví dụ:</vt:lpstr>
      <vt:lpstr>Hình ảnh danh sách có dạng như sau:</vt:lpstr>
      <vt:lpstr>Mô tả dạng biểu diễn danh sách trên máy tính (mô tả cài đặt)</vt:lpstr>
      <vt:lpstr>Dạng biểu diễn danh sách:</vt:lpstr>
      <vt:lpstr>Cài đặt các phép toán cơ bản của ds liên kết đơn</vt:lpstr>
      <vt:lpstr>3- Tính độ dài danh sách </vt:lpstr>
      <vt:lpstr>4- Tạo 1 Node trong danh sách </vt:lpstr>
      <vt:lpstr>5- Nhập dữ liệu cho danh sách</vt:lpstr>
      <vt:lpstr>6- In dữ liệu trong ds</vt:lpstr>
      <vt:lpstr>PowerPoint Presentation</vt:lpstr>
      <vt:lpstr>PowerPoint Presentation</vt:lpstr>
      <vt:lpstr>Chèn Node P vào vị trí đầu tiên </vt:lpstr>
      <vt:lpstr>Chèn Node P vào vị trí k trong danh sách </vt:lpstr>
      <vt:lpstr>PowerPoint Presentation</vt:lpstr>
      <vt:lpstr>8- Tìm phần tử có giá trị x trong danh sách</vt:lpstr>
      <vt:lpstr>9- xóa phần tử ra khỏi danh sách</vt:lpstr>
      <vt:lpstr>Xóa phần tử ở vị trí đầu tiên </vt:lpstr>
      <vt:lpstr>Hàm xóa phần tử ở vị trí đầu</vt:lpstr>
      <vt:lpstr>Xóa phần tử ở vị trí k </vt:lpstr>
      <vt:lpstr>Hàm xóa phần tử ở vị trí k</vt:lpstr>
      <vt:lpstr>PowerPoint Presentation</vt:lpstr>
      <vt:lpstr> 2. Ngăn xếp </vt:lpstr>
      <vt:lpstr> 2.1.   ĐỊNH NGHĨA NGĂN XẾP </vt:lpstr>
      <vt:lpstr>Hình ảnh của ngăn xếp có dạng như sau:</vt:lpstr>
      <vt:lpstr>2.2 Các phép toán cơ bản trên ngăn xếp</vt:lpstr>
      <vt:lpstr> 2.3.   BIỂU DIỄN NGĂN XẾP TRÊN MT </vt:lpstr>
      <vt:lpstr> a. Dùng cấu trúc dữ liệu danh sách để cài đặt ngăn xếp. </vt:lpstr>
      <vt:lpstr> b.  Biểu diễn và cài đặt các phép toán của ngăn xếp </vt:lpstr>
      <vt:lpstr>b1. Biểu diễn ngăn xếp băng mảng </vt:lpstr>
      <vt:lpstr>PowerPoint Presentation</vt:lpstr>
      <vt:lpstr>PowerPoint Presentation</vt:lpstr>
      <vt:lpstr>4) Thêm một phần tử vào đỉnh ngăn xếp  </vt:lpstr>
      <vt:lpstr>PowerPoint Presentation</vt:lpstr>
      <vt:lpstr>PowerPoint Presentation</vt:lpstr>
      <vt:lpstr>Giải thuật</vt:lpstr>
      <vt:lpstr> Thêm một phần tử vào vị trí bất kỳ trong ngăn xếp  </vt:lpstr>
      <vt:lpstr>b2. Biểu diễn ngăn xếp bằng con trỏ  </vt:lpstr>
      <vt:lpstr>PowerPoint Presentation</vt:lpstr>
      <vt:lpstr>Khởi tạo ngăn xếp rỗng, kiểm tra ngăn xếp rỗng </vt:lpstr>
      <vt:lpstr>Tính độ dài của ngăn xếp</vt:lpstr>
      <vt:lpstr>Tạo 1 Node </vt:lpstr>
      <vt:lpstr>Chèn phần tử vào Stack (Push)</vt:lpstr>
      <vt:lpstr>Giải thuật</vt:lpstr>
      <vt:lpstr>Xóa và lấy dữ liệu tại Top (Pop) </vt:lpstr>
      <vt:lpstr>Giải thuật</vt:lpstr>
      <vt:lpstr> 2.5.  ỨNG DỤNG NGĂN XẾP </vt:lpstr>
      <vt:lpstr>3. HÀNG ĐỢI (QUEUE)</vt:lpstr>
      <vt:lpstr> 3.1 ĐỊNH NGHĨA HÀNG ĐỢI </vt:lpstr>
      <vt:lpstr>PowerPoint Presentation</vt:lpstr>
      <vt:lpstr> 3.2 CÁC PHÉP TOÁN CƠ BẢN TRÊN HÀNG ĐỢI </vt:lpstr>
      <vt:lpstr> 3.3 BIỂU DIỄN HÀNG ĐỢI TRÊN MT </vt:lpstr>
      <vt:lpstr> a, Biểu diễn hàng bởi mảng </vt:lpstr>
      <vt:lpstr>Nhược điểm của hàng cài đặt bằng mảng</vt:lpstr>
      <vt:lpstr>Cách khắc phục hàng bị tràn</vt:lpstr>
      <vt:lpstr>PowerPoint Presentation</vt:lpstr>
      <vt:lpstr>PowerPoint Presentation</vt:lpstr>
      <vt:lpstr>Các phép toán trên hàng tròn</vt:lpstr>
      <vt:lpstr>PowerPoint Presentation</vt:lpstr>
      <vt:lpstr>PowerPoint Presentation</vt:lpstr>
      <vt:lpstr>Giải thuật</vt:lpstr>
      <vt:lpstr>Thêm một phần tử vào hàng</vt:lpstr>
      <vt:lpstr>Giải thuật</vt:lpstr>
      <vt:lpstr>b, Cài đặt hàng bởi con trỏ </vt:lpstr>
      <vt:lpstr>PowerPoint Presentation</vt:lpstr>
      <vt:lpstr>PowerPoint Presentation</vt:lpstr>
      <vt:lpstr>1- Khởi tạo hàng rỗng</vt:lpstr>
      <vt:lpstr>3-  Tạo 1 Node P </vt:lpstr>
      <vt:lpstr>4- Thêm phần tử vào cuối Queue </vt:lpstr>
      <vt:lpstr>PowerPoint Presentation</vt:lpstr>
      <vt:lpstr>PowerPoint Presentation</vt:lpstr>
      <vt:lpstr>5- Xóa phần tử đầu Queue </vt:lpstr>
      <vt:lpstr>PowerPoint Presentation</vt:lpstr>
      <vt:lpstr>PowerPoint Presentation</vt:lpstr>
      <vt:lpstr> 3.5 ỨNG DỤNG HÀNG ĐỢI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Quy</dc:creator>
  <cp:lastModifiedBy>cnleminhhuu@gmail.com</cp:lastModifiedBy>
  <cp:revision>289</cp:revision>
  <dcterms:created xsi:type="dcterms:W3CDTF">2012-08-15T15:54:34Z</dcterms:created>
  <dcterms:modified xsi:type="dcterms:W3CDTF">2022-09-28T00:58:40Z</dcterms:modified>
</cp:coreProperties>
</file>