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8347-14CA-44C6-B008-C4F10C2B5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7D412D-BA4D-48DC-97BB-90113974F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8D5C30-FCC0-44D4-9907-020F47F9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5CB392-E320-48EC-B3EA-ED999041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EBD97D-30DF-4CE5-BF2D-9BDE800E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69DC8-1A52-4380-822B-FF9C1DB9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CBBAE8-39C1-4CF0-8469-569BFA591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8109A9-6BA0-4C97-841F-3F9A27EB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2E7E6B-CF2F-4655-88AD-25F7F955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08BE73-8752-41EE-B316-0DCC6CF4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693F490-508B-4B17-86F6-2F62ABF18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38F6E4-1934-45E1-BF1C-C7E0BFB9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AF440A-F9D8-4D19-8FBF-E573294D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CBC4CD-4F2F-4321-A0DB-99C8E0E6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A2A60A-E53A-4582-8E71-11CAEE13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75CACE-4248-4A06-BB92-4EAFCF99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xmlns="" id="{645B5609-CCF7-435C-A2E7-692346B74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92566"/>
            <a:ext cx="12192000" cy="1293092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xmlns="" id="{C181EB22-71CC-4FCD-BC4D-B964AEDFE0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9" y="154776"/>
            <a:ext cx="1052591" cy="10525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770EE39-D797-4C5E-AE25-24296A6EA3A5}"/>
              </a:ext>
            </a:extLst>
          </p:cNvPr>
          <p:cNvSpPr/>
          <p:nvPr userDrawn="1"/>
        </p:nvSpPr>
        <p:spPr>
          <a:xfrm>
            <a:off x="0" y="6448425"/>
            <a:ext cx="12191999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4F3149-E7BA-4C39-8D6A-553D0C2185CA}"/>
              </a:ext>
            </a:extLst>
          </p:cNvPr>
          <p:cNvSpPr txBox="1"/>
          <p:nvPr userDrawn="1"/>
        </p:nvSpPr>
        <p:spPr>
          <a:xfrm>
            <a:off x="4762500" y="641985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www.ictu.edu.vn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849" y="864959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4000" y="914400"/>
            <a:ext cx="50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60F93DF-6E5C-486C-BA0A-6DDD76CAAF35}" type="slidenum">
              <a:rPr lang="en-US" sz="2000" b="1" smtClean="0">
                <a:solidFill>
                  <a:schemeClr val="tx2"/>
                </a:solidFill>
              </a:rPr>
              <a:t>‹#›</a:t>
            </a:fld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6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7CACC-6341-42D0-B76A-FD8DC40D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67843E-37A1-476C-9A6E-3CD62137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83AFA1-A9AE-49A2-957C-AE89D83F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5EE7FE-FD27-48C1-9264-5C3660CB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95779A-E541-4861-850C-F641D017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F1FC1-1DB0-4EA5-BA9F-F1A0E845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80FD0B-4614-4B9D-9AFB-699EC720F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E53794-D27F-4265-B8E1-32E92CE3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E74D02-01B1-40E7-A7A3-56EFD2CD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8170AD-0085-4773-BE60-BA3824A1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1EB88-6F66-4948-B7EF-4E698ED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4B06D-3B17-4C65-BA3A-8BDE1316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8AE5B2-998A-40E1-800D-BA64D765F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BC5811-475A-46C1-9FE2-3ED9415D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4BF197-AADB-4997-98CF-6E505A20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07C938-2CB6-4502-B5D1-BD00352B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54E7F-7A5E-416B-8698-B544EC96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AE7E8D-6DD8-4B89-8A06-3BD100FE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9CBD8F-9D84-4BF2-B370-B5EC97C26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84A080-E4CE-45CB-A048-B4E214434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FEA6E4E-E152-43E8-A35B-DF59BD430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83B34D-2FB5-4285-8385-C850D661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0403B3-3861-4C65-8E9D-930F731C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30D8B7F-A552-4E3D-88DF-8190B6B1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C073C-B634-4B5E-9E45-338189BC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E4B0BC-24DC-4F39-93CA-FF680877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7CC3DF-41C4-4185-A0D5-201ED67E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C3D1E0-429B-48EC-B08C-011FB008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662D761-2A54-4745-BFF7-95AB9814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1AECECC-A4BB-4F43-90B1-88A94D6C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1368C6-A8C3-43C0-AAD6-8AF42885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D6DEC-912E-4FB2-84A9-2D266AB8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EBEF8C-844E-4BC5-832E-51DAC419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240F16-DE76-4836-8167-FF908DE1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C71848-0925-4598-A0FF-ED176517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C87664-3A74-473A-97C0-A77BB5F3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FEFA6F-2295-4BAA-905E-B97972CF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7574F-742C-46FC-8C37-5EF4B8D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A1404D-1853-45CD-844E-AA0CC7EFD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F31407-0F9E-4EB4-83D1-619D3D68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EB960-4C3D-4F88-A727-329796B1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A9B85B-C4CA-4945-8C66-EC5F873B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96BC52-006F-4904-9E01-EA4CFB76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6A9EDB8-1F85-401C-9CD8-588ED564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87F155-3F0F-41DB-A331-ACEC26B2D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DBF0EF-6C73-479D-8579-4692E5939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2B2B6-A7D9-4260-8899-0F712D7D919D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15A85A-82C5-449F-A819-2752E5CEC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97C2-9AD9-4965-9C9D-1B8EF8CC6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EC1F-8779-4E1E-8A9D-594D252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4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2006" TargetMode="External"/><Relationship Id="rId2" Type="http://schemas.openxmlformats.org/officeDocument/2006/relationships/hyperlink" Target="https://vi.wikipedia.org/wiki/11_th%C3%A1ng_12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java.sun.com/javase/6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1825625"/>
            <a:ext cx="10935730" cy="435133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2.1. Sơ lược lịch sử hình thành và phát triển của 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ava</a:t>
            </a:r>
          </a:p>
          <a:p>
            <a:pPr>
              <a:buFont typeface="Wingdings" pitchFamily="2" charset="2"/>
              <a:buChar char="q"/>
            </a:pP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2.2. Ngữ cảnh các ứng dụng của ngôn ngữ java</a:t>
            </a:r>
          </a:p>
          <a:p>
            <a:pPr>
              <a:buFont typeface="Wingdings" pitchFamily="2" charset="2"/>
              <a:buChar char="q"/>
            </a:pP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2.3. Cấu trúc chung của một chương trình java</a:t>
            </a:r>
          </a:p>
          <a:p>
            <a:pPr>
              <a:buFont typeface="Wingdings" pitchFamily="2" charset="2"/>
              <a:buChar char="q"/>
            </a:pP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2.4. Biên dịch và thông dịch chương trình java	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2.5. Các đặc trưng của chương trình ứng dụng 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ava</a:t>
            </a:r>
          </a:p>
          <a:p>
            <a:pPr>
              <a:buFont typeface="Wingdings" pitchFamily="2" charset="2"/>
              <a:buChar char="q"/>
            </a:pP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2.6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 Bộ công cụ phát triển JDK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2.7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 Các môi trường tích hợp phát triển ứng dụng 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ava</a:t>
            </a:r>
          </a:p>
          <a:p>
            <a:pPr>
              <a:buFont typeface="Wingdings" pitchFamily="2" charset="2"/>
              <a:buChar char="q"/>
            </a:pP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2.8. Các dạng chương trình ứng dụng của 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ava	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074571" y="331677"/>
            <a:ext cx="7533068" cy="77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408350" y="331677"/>
            <a:ext cx="7315200" cy="7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A264B403-FD9F-4791-9109-2599A5110D9B}"/>
              </a:ext>
            </a:extLst>
          </p:cNvPr>
          <p:cNvSpPr txBox="1">
            <a:spLocks/>
          </p:cNvSpPr>
          <p:nvPr/>
        </p:nvSpPr>
        <p:spPr>
          <a:xfrm>
            <a:off x="1668161" y="356221"/>
            <a:ext cx="9687697" cy="99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II: TỔNG QUAN VỀ NGÔN NGỮ LẬP TRÌNH HƯỚNG ĐỐI TƯỢNG JAVA</a:t>
            </a:r>
            <a:endParaRPr lang="en-US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4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074571" y="331677"/>
            <a:ext cx="7533068" cy="77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408350" y="331677"/>
            <a:ext cx="7315200" cy="7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1668161" y="356221"/>
            <a:ext cx="9687697" cy="99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Câu hỏi</a:t>
            </a:r>
            <a:endParaRPr lang="en-US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xmlns="" id="{D3775762-0503-4D77-B2FD-64C8F1E5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1825625"/>
            <a:ext cx="1093573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vi-V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2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1825625"/>
            <a:ext cx="10935730" cy="435133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Sự phát triển của Java</a:t>
            </a:r>
          </a:p>
          <a:p>
            <a:pPr lvl="1"/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Được phát triển bởi Sun Microsystems 6/1991 với tên gọi là Oak (Các tác giả đầu tiên gồm: James Gosling, Mike Sheridan, và Patrick Naughton)</a:t>
            </a:r>
          </a:p>
          <a:p>
            <a:pPr lvl="1"/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Mục tiêu ban đầu của dự án là tạo ra một ngôn ngữ chạy trên các thiết bị điện tử như tivi hay các đầu thu phát (set-top</a:t>
            </a:r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boxes).</a:t>
            </a:r>
          </a:p>
          <a:p>
            <a:pPr lvl="1"/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Tên đầu tiên họ đặt cho ngôn ngữ này là “Greentalk”</a:t>
            </a:r>
          </a:p>
          <a:p>
            <a:pPr lvl="1"/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Năm 1995 được đổi tên là Java</a:t>
            </a:r>
          </a:p>
          <a:p>
            <a:pPr>
              <a:buFont typeface="Wingdings" pitchFamily="2" charset="2"/>
              <a:buChar char="q"/>
            </a:pP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Tương tự ngôn ngữ C++ nhưng uyển chuyển hơn</a:t>
            </a:r>
          </a:p>
          <a:p>
            <a:pPr>
              <a:buFont typeface="Wingdings" pitchFamily="2" charset="2"/>
              <a:buChar char="q"/>
            </a:pP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Hướng đến lập trình Web 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074571" y="331677"/>
            <a:ext cx="7533068" cy="77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408350" y="331677"/>
            <a:ext cx="7315200" cy="7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1668161" y="356221"/>
            <a:ext cx="9687697" cy="99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2.1. Sơ lược lịch sử hình thành và phát triển của java</a:t>
            </a:r>
            <a:endParaRPr lang="en-US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9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074571" y="331677"/>
            <a:ext cx="7533068" cy="77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408350" y="331677"/>
            <a:ext cx="7315200" cy="7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1668161" y="356221"/>
            <a:ext cx="9687697" cy="99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2.1. Sơ lược lịch sử hình thành và phát triển của java</a:t>
            </a:r>
            <a:endParaRPr lang="en-US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8C5FE45-F6F2-4B38-BA58-7C8F66BFAAAC}"/>
              </a:ext>
            </a:extLst>
          </p:cNvPr>
          <p:cNvSpPr txBox="1">
            <a:spLocks/>
          </p:cNvSpPr>
          <p:nvPr/>
        </p:nvSpPr>
        <p:spPr bwMode="auto">
          <a:xfrm>
            <a:off x="1715529" y="1371430"/>
            <a:ext cx="4191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JDK alpha and Beta (1995)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JDK 1.0 (23 tháng 01, 1996)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JDK 1.1 (19 tháng 2, 1997)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JDK 1.1.5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(Pumpkin)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 03 tháng 12, 1997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JDK 1.1.6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(Abigail)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 24 tháng 4, 1998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JDK 1.1.7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(Brutus)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 28 tháng 9, 1998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JDK 1.1.8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(Chelsea)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 08 tháng 4, 1999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J2SE 1.2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(Playground)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 08 tháng 12, 1998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J2SE 1.2.1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(không có)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 30 tháng 3, 1999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J2SE 1.2.2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(Cricket)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 08 tháng 7, 1999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J2SE 1.3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(Kestrel)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 08 tháng 5, 2000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J2SE 1.3.1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(Ladybird)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 17 tháng 5, 2001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J2SE 1.4.0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(Merlin)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 06 tháng 02, 2002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J2SE 1.4.1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(Hopper)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 16 tháng 9, 2002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J2SE 1.4.2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(Mantis)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</a:rPr>
              <a:t> 26 tháng 6, 2003</a:t>
            </a:r>
          </a:p>
          <a:p>
            <a:pPr marL="342900" marR="0" lvl="1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J2SE 5 (1.5.0) (Tiger) 30 tháng 9, 2004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9083214-F3FC-4667-8D02-9397C38D2D7D}"/>
              </a:ext>
            </a:extLst>
          </p:cNvPr>
          <p:cNvSpPr txBox="1">
            <a:spLocks/>
          </p:cNvSpPr>
          <p:nvPr/>
        </p:nvSpPr>
        <p:spPr bwMode="auto">
          <a:xfrm>
            <a:off x="5982729" y="1371430"/>
            <a:ext cx="434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Java SE 6 (còn gọi là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Mustang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), được công bố 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hlinkClick r:id="rId2" tooltip="11 tháng 12"/>
              </a:rPr>
              <a:t>11 tháng 12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 năm 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hlinkClick r:id="rId3" tooltip="2006"/>
              </a:rPr>
              <a:t>2006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, thông tin chính tại 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hlinkClick r:id="rId4"/>
              </a:rPr>
              <a:t>http://java.sun.com/javase/6/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. Các bản cập nhật 2 và 3 được đưa ra vào năm 2007, bản cập nhật 4 đưa ra tháng 1 năm 2008.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JDK 6.18, 2010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Java SE 7 (còn gọi là </a:t>
            </a:r>
            <a:r>
              <a:rPr kumimoji="0" lang="en-US" alt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Dolphin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), được bắt đầu từ tháng 8 năm 2006 và công bố ngày 28 tháng 7 năm 2011.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JDK 8, 18 tháng 3 năm 2014.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JDK 9, October 17, 2017.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JDK  10 (Java SE 18.3) March, 2018.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JDK  11 (Java SE 18.3) September 2018.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JDK  12 (Java SE 12.0,2) March, 2019.</a:t>
            </a:r>
          </a:p>
        </p:txBody>
      </p:sp>
    </p:spTree>
    <p:extLst>
      <p:ext uri="{BB962C8B-B14F-4D97-AF65-F5344CB8AC3E}">
        <p14:creationId xmlns:p14="http://schemas.microsoft.com/office/powerpoint/2010/main" val="407131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1825625"/>
            <a:ext cx="1093573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Một số đặc trưng chính của Java: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latin typeface="Times New Roman" panose="02020603050405020304" pitchFamily="18" charset="0"/>
              </a:rPr>
              <a:t>Đơn giản </a:t>
            </a:r>
          </a:p>
          <a:p>
            <a:pPr lvl="2" algn="just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sử dụng con trỏ (tường minh)</a:t>
            </a:r>
          </a:p>
          <a:p>
            <a:pPr lvl="2" algn="just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chuyển kiểu tự động</a:t>
            </a:r>
          </a:p>
          <a:p>
            <a:pPr lvl="2" algn="just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định nghĩa lại phép toán (chồng toán tử)</a:t>
            </a:r>
          </a:p>
          <a:p>
            <a:pPr lvl="2" algn="just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thừa kế bội,…</a:t>
            </a:r>
          </a:p>
          <a:p>
            <a:pPr lvl="1" algn="just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latin typeface="Times New Roman" panose="02020603050405020304" pitchFamily="18" charset="0"/>
              </a:rPr>
              <a:t>Hướng đối tượng</a:t>
            </a:r>
          </a:p>
          <a:p>
            <a:pPr lvl="2" algn="just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Là ngôn ngữ lập trình hướng đối tượng thuần khiết</a:t>
            </a:r>
          </a:p>
          <a:p>
            <a:pPr lvl="2" algn="just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en-US" sz="2800" i="1" dirty="0">
                <a:latin typeface="Times New Roman" panose="02020603050405020304" pitchFamily="18" charset="0"/>
              </a:rPr>
              <a:t> Phát triển lớp trên các lớp sẵn có</a:t>
            </a:r>
            <a:endParaRPr lang="vi-V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074571" y="331677"/>
            <a:ext cx="7533068" cy="77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408350" y="331677"/>
            <a:ext cx="7315200" cy="7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1668161" y="356221"/>
            <a:ext cx="9687697" cy="99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2.1. Sơ lược lịch sử hình thành và phát triển của java</a:t>
            </a:r>
            <a:endParaRPr lang="en-US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7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1825625"/>
            <a:ext cx="1093573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Một số đặc trưng chính của Java: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 lập nền (Platform-independent): Hệ thư viện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 lập với kiến trúc máy tính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 lập với hệ điều hành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 ngữ mạnh, hiệu năng cao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mật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đưa ra nhiều giải pháp hổ trợ an toàn, bảo mật</a:t>
            </a:r>
            <a:endParaRPr lang="vi-VN" sz="50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074571" y="331677"/>
            <a:ext cx="7533068" cy="77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408350" y="331677"/>
            <a:ext cx="7315200" cy="7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1668161" y="356221"/>
            <a:ext cx="9687697" cy="99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2.1. Sơ lược lịch sử hình thành và phát triển của java</a:t>
            </a:r>
            <a:endParaRPr lang="en-US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5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1825625"/>
            <a:ext cx="1093573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Các chương trình ứng dụng độc lập (console),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 StandAloneApp.java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vi-V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Các chương trình ứng dụng nhúng (applet),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	      AppletApp.java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vi-V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Kết hợp cả 2 loại trên (Ứng dụng hỗn hợp)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	      MixedApp.java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074571" y="331677"/>
            <a:ext cx="7533068" cy="77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408350" y="331677"/>
            <a:ext cx="7315200" cy="7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1668161" y="356221"/>
            <a:ext cx="9687697" cy="99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2.2. Ngữ cảnh các ứng dụng của ngôn ngữ java</a:t>
            </a:r>
            <a:endParaRPr lang="en-US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074571" y="331677"/>
            <a:ext cx="7533068" cy="77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408350" y="331677"/>
            <a:ext cx="7315200" cy="7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1668161" y="356221"/>
            <a:ext cx="9687697" cy="99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2.3. Cấu trúc chung của một chương trình java</a:t>
            </a:r>
            <a:endParaRPr lang="en-US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xmlns="" id="{9AC77FC9-4883-4C80-ADFC-F022E730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0" t="33507" r="41824" b="18576"/>
          <a:stretch>
            <a:fillRect/>
          </a:stretch>
        </p:blipFill>
        <p:spPr bwMode="auto">
          <a:xfrm>
            <a:off x="2539314" y="1825625"/>
            <a:ext cx="4038600" cy="451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4">
            <a:extLst>
              <a:ext uri="{FF2B5EF4-FFF2-40B4-BE49-F238E27FC236}">
                <a16:creationId xmlns:a16="http://schemas.microsoft.com/office/drawing/2014/main" xmlns="" id="{F93C6391-385C-4FF4-BFF6-29E175B3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114" y="2242751"/>
            <a:ext cx="4267200" cy="116998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vi-V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gói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qua định danh của gói (</a:t>
            </a:r>
            <a:r>
              <a:rPr lang="vi-V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vi-V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vi-V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Tất cả các lớp, các </a:t>
            </a:r>
            <a:r>
              <a:rPr lang="vi-V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vi-V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định nghĩa trong tệp chứa gói này đều thuộc gói đó.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Mặc định (không định nghĩa)</a:t>
            </a:r>
            <a:r>
              <a:rPr lang="vi-V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các định nghĩa ở tệp này sẽ thuộc vào gói mặc định.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xmlns="" id="{DC1028FE-8B1B-42F3-8E5C-BB4A7C01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314" y="3642407"/>
            <a:ext cx="4038600" cy="5238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lệnh nhập import.</a:t>
            </a:r>
          </a:p>
          <a:p>
            <a:pPr algn="just" eaLnBrk="1" hangingPunct="1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này có thể không có, hoặc có nhiều lệnh nhập</a:t>
            </a:r>
            <a:endParaRPr lang="vi-V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xmlns="" id="{D6FF395C-216A-4FD6-8790-F001C5DE1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314" y="5156114"/>
            <a:ext cx="4038600" cy="5238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vi-V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định nghĩa lớp và</a:t>
            </a:r>
            <a:r>
              <a:rPr lang="vi-V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vi-V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vi-V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định nghĩa theo thứ tự bất kỳ</a:t>
            </a:r>
          </a:p>
        </p:txBody>
      </p:sp>
    </p:spTree>
    <p:extLst>
      <p:ext uri="{BB962C8B-B14F-4D97-AF65-F5344CB8AC3E}">
        <p14:creationId xmlns:p14="http://schemas.microsoft.com/office/powerpoint/2010/main" val="339209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074571" y="331677"/>
            <a:ext cx="7533068" cy="77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408350" y="331677"/>
            <a:ext cx="7315200" cy="7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1668161" y="356221"/>
            <a:ext cx="9687697" cy="99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2.3. Cấu trúc chung của một chương trình java</a:t>
            </a:r>
            <a:endParaRPr lang="en-US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20412C20-CDBE-474E-AE6B-C1BB2883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14" y="1346886"/>
            <a:ext cx="8736325" cy="51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4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1825625"/>
            <a:ext cx="1093573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Phương thức main():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là điểm bắt đầu thực thi một ứng dụng.</a:t>
            </a:r>
          </a:p>
          <a:p>
            <a:pPr>
              <a:buFont typeface="Wingdings" pitchFamily="2" charset="2"/>
              <a:buChar char="q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Mỗi ứng dụng Java phải chứa một phương thức main có dạng như sau: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public static void main(String[] args)</a:t>
            </a:r>
          </a:p>
          <a:p>
            <a:pPr>
              <a:buFont typeface="Wingdings" pitchFamily="2" charset="2"/>
              <a:buChar char="q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Phương thức main chứa ba bổ từ đặc tả sau:</a:t>
            </a:r>
          </a:p>
          <a:p>
            <a:pPr marL="0" indent="0">
              <a:buNone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	- public: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chỉ ra rằng phương thức main có thể được gọi bởi bất kỳ đối tượng nào.</a:t>
            </a:r>
          </a:p>
          <a:p>
            <a:pPr marL="0" indent="0">
              <a:buNone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	- static: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chỉ ra rằng phương thức main là một phương thức lớp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	- void: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chỉ ra rằng phương thức main sẽ không trả về bất kỳ một giá trị nào.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074571" y="331677"/>
            <a:ext cx="7533068" cy="77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2408350" y="331677"/>
            <a:ext cx="7315200" cy="7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40C87FDF-EF69-4020-BBA8-F77DB21BED0F}"/>
              </a:ext>
            </a:extLst>
          </p:cNvPr>
          <p:cNvSpPr txBox="1">
            <a:spLocks/>
          </p:cNvSpPr>
          <p:nvPr/>
        </p:nvSpPr>
        <p:spPr>
          <a:xfrm>
            <a:off x="1668161" y="356221"/>
            <a:ext cx="9687697" cy="99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2.3. Cấu trúc chung của một chương trình java</a:t>
            </a:r>
            <a:endParaRPr lang="en-US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3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569</Words>
  <Application>Microsoft Office PowerPoint</Application>
  <PresentationFormat>Custom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1D Trần Ngọc Ánh Dương</dc:creator>
  <cp:lastModifiedBy>laptop88.vn</cp:lastModifiedBy>
  <cp:revision>10</cp:revision>
  <dcterms:created xsi:type="dcterms:W3CDTF">2022-08-11T03:48:11Z</dcterms:created>
  <dcterms:modified xsi:type="dcterms:W3CDTF">2022-08-13T14:29:03Z</dcterms:modified>
</cp:coreProperties>
</file>