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1"/>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E21D48-22BD-4E4C-8F98-EFBFA7487376}" v="1" dt="2021-08-24T01:55:58.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58"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DEBC2-2067-40FA-A31D-FF929F423F5B}" type="datetimeFigureOut">
              <a:rPr lang="en-US" smtClean="0"/>
              <a:t>8/11/2022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716C6-637C-4F12-B5A0-2084F034F95A}" type="slidenum">
              <a:rPr lang="en-US" smtClean="0"/>
              <a:t>‹#›</a:t>
            </a:fld>
            <a:endParaRPr lang="en-US"/>
          </a:p>
        </p:txBody>
      </p:sp>
    </p:spTree>
    <p:extLst>
      <p:ext uri="{BB962C8B-B14F-4D97-AF65-F5344CB8AC3E}">
        <p14:creationId xmlns:p14="http://schemas.microsoft.com/office/powerpoint/2010/main" val="4253659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16C6-637C-4F12-B5A0-2084F034F95A}" type="slidenum">
              <a:rPr lang="en-US" smtClean="0"/>
              <a:t>0</a:t>
            </a:fld>
            <a:endParaRPr lang="en-US"/>
          </a:p>
        </p:txBody>
      </p:sp>
    </p:spTree>
    <p:extLst>
      <p:ext uri="{BB962C8B-B14F-4D97-AF65-F5344CB8AC3E}">
        <p14:creationId xmlns:p14="http://schemas.microsoft.com/office/powerpoint/2010/main" val="28174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B475B573-5360-483F-BA67-71C438F9D2DD}"/>
              </a:ext>
            </a:extLst>
          </p:cNvPr>
          <p:cNvPicPr>
            <a:picLocks noChangeAspect="1"/>
          </p:cNvPicPr>
          <p:nvPr userDrawn="1"/>
        </p:nvPicPr>
        <p:blipFill>
          <a:blip r:embed="rId2"/>
          <a:stretch>
            <a:fillRect/>
          </a:stretch>
        </p:blipFill>
        <p:spPr>
          <a:xfrm>
            <a:off x="0" y="1200527"/>
            <a:ext cx="12191999" cy="5251073"/>
          </a:xfrm>
          <a:prstGeom prst="rect">
            <a:avLst/>
          </a:prstGeom>
        </p:spPr>
      </p:pic>
      <p:pic>
        <p:nvPicPr>
          <p:cNvPr id="8" name="Picture 7" descr="Logo&#10;&#10;Description automatically generated">
            <a:extLst>
              <a:ext uri="{FF2B5EF4-FFF2-40B4-BE49-F238E27FC236}">
                <a16:creationId xmlns:a16="http://schemas.microsoft.com/office/drawing/2014/main" id="{6E59FE7C-B380-47EB-BD20-4D57659E381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3749" y="94101"/>
            <a:ext cx="906402" cy="906402"/>
          </a:xfrm>
          <a:prstGeom prst="rect">
            <a:avLst/>
          </a:prstGeom>
        </p:spPr>
      </p:pic>
      <p:sp>
        <p:nvSpPr>
          <p:cNvPr id="9" name="TextBox 8">
            <a:extLst>
              <a:ext uri="{FF2B5EF4-FFF2-40B4-BE49-F238E27FC236}">
                <a16:creationId xmlns:a16="http://schemas.microsoft.com/office/drawing/2014/main" id="{515C27C0-A876-48FF-9B04-65ABEA1AF019}"/>
              </a:ext>
            </a:extLst>
          </p:cNvPr>
          <p:cNvSpPr txBox="1"/>
          <p:nvPr userDrawn="1"/>
        </p:nvSpPr>
        <p:spPr>
          <a:xfrm>
            <a:off x="1917700" y="127000"/>
            <a:ext cx="8625840" cy="861774"/>
          </a:xfrm>
          <a:prstGeom prst="rect">
            <a:avLst/>
          </a:prstGeom>
          <a:noFill/>
        </p:spPr>
        <p:txBody>
          <a:bodyPr wrap="square" rtlCol="0">
            <a:spAutoFit/>
          </a:bodyPr>
          <a:lstStyle/>
          <a:p>
            <a:pPr algn="ctr"/>
            <a:r>
              <a:rPr lang="en-US" sz="1700" dirty="0">
                <a:solidFill>
                  <a:srgbClr val="0070C0"/>
                </a:solidFill>
                <a:latin typeface="Times New Roman" panose="02020603050405020304" pitchFamily="18" charset="0"/>
                <a:cs typeface="Times New Roman" panose="02020603050405020304" pitchFamily="18" charset="0"/>
              </a:rPr>
              <a:t>ĐẠI HỌC THÁI NGUYÊN</a:t>
            </a:r>
          </a:p>
          <a:p>
            <a:pPr algn="ctr"/>
            <a:r>
              <a:rPr lang="en-US" b="1" dirty="0">
                <a:solidFill>
                  <a:srgbClr val="0070C0"/>
                </a:solidFill>
                <a:latin typeface="Times New Roman" panose="02020603050405020304" pitchFamily="18" charset="0"/>
                <a:cs typeface="Times New Roman" panose="02020603050405020304" pitchFamily="18" charset="0"/>
              </a:rPr>
              <a:t>TRƯỜNG ĐẠI HỌC CÔNG NGHỆ THÔNG TIN VÀ TRUYỀN THÔNG</a:t>
            </a:r>
          </a:p>
          <a:p>
            <a:pPr algn="ctr"/>
            <a:r>
              <a:rPr lang="en-US" sz="1500" dirty="0">
                <a:solidFill>
                  <a:srgbClr val="0070C0"/>
                </a:solidFill>
                <a:latin typeface="Abadi" panose="020B0604020202020204" pitchFamily="34" charset="0"/>
              </a:rPr>
              <a:t>THAI NGUYEN UNIVERSITY OF INFORMATION AND COMMUNICATION TECHNOLOGY</a:t>
            </a:r>
          </a:p>
        </p:txBody>
      </p:sp>
      <p:sp>
        <p:nvSpPr>
          <p:cNvPr id="6" name="TextBox 5">
            <a:extLst>
              <a:ext uri="{FF2B5EF4-FFF2-40B4-BE49-F238E27FC236}">
                <a16:creationId xmlns:a16="http://schemas.microsoft.com/office/drawing/2014/main" id="{BF4F3149-E7BA-4C39-8D6A-553D0C2185CA}"/>
              </a:ext>
            </a:extLst>
          </p:cNvPr>
          <p:cNvSpPr txBox="1"/>
          <p:nvPr userDrawn="1"/>
        </p:nvSpPr>
        <p:spPr>
          <a:xfrm>
            <a:off x="4762500" y="6419850"/>
            <a:ext cx="5181600" cy="461665"/>
          </a:xfrm>
          <a:prstGeom prst="rect">
            <a:avLst/>
          </a:prstGeom>
          <a:noFill/>
        </p:spPr>
        <p:txBody>
          <a:bodyPr wrap="square" rtlCol="0">
            <a:spAutoFit/>
          </a:bodyPr>
          <a:lstStyle/>
          <a:p>
            <a:r>
              <a:rPr lang="en-US" sz="2400" dirty="0">
                <a:solidFill>
                  <a:schemeClr val="tx2"/>
                </a:solidFill>
                <a:latin typeface="Times New Roman" pitchFamily="18" charset="0"/>
                <a:cs typeface="Times New Roman" pitchFamily="18" charset="0"/>
              </a:rPr>
              <a:t>www.ictu.edu.vn</a:t>
            </a:r>
          </a:p>
        </p:txBody>
      </p:sp>
    </p:spTree>
    <p:extLst>
      <p:ext uri="{BB962C8B-B14F-4D97-AF65-F5344CB8AC3E}">
        <p14:creationId xmlns:p14="http://schemas.microsoft.com/office/powerpoint/2010/main" val="14363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C817-5870-4ADF-B127-0C8EDCC84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A530C6-E8AA-4DC9-9367-0AEFDB020D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60156-FDB7-4C53-A00C-8E9985FCFF5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82F3F6A-68A3-460F-8C83-CDFA23C21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66573-515B-4E64-824B-F2E925028676}"/>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29729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BA6A7-6E46-4BC3-BEC0-6D9FB2690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072B6F-E51C-4086-9434-5E6DC80D9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C1399-F921-4A28-A083-77AB6986B26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1AD00-FE97-4CAC-88D0-C5995026B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A58CD-9B4C-4BF2-9230-28B1FA93723C}"/>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140184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5CACE-4248-4A06-BB92-4EAFCF994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with low confidence">
            <a:extLst>
              <a:ext uri="{FF2B5EF4-FFF2-40B4-BE49-F238E27FC236}">
                <a16:creationId xmlns:a16="http://schemas.microsoft.com/office/drawing/2014/main" id="{645B5609-CCF7-435C-A2E7-692346B74756}"/>
              </a:ext>
            </a:extLst>
          </p:cNvPr>
          <p:cNvPicPr>
            <a:picLocks noChangeAspect="1"/>
          </p:cNvPicPr>
          <p:nvPr userDrawn="1"/>
        </p:nvPicPr>
        <p:blipFill>
          <a:blip r:embed="rId2"/>
          <a:stretch>
            <a:fillRect/>
          </a:stretch>
        </p:blipFill>
        <p:spPr>
          <a:xfrm rot="10800000">
            <a:off x="0" y="92566"/>
            <a:ext cx="12192000" cy="1293092"/>
          </a:xfrm>
          <a:prstGeom prst="rect">
            <a:avLst/>
          </a:prstGeom>
        </p:spPr>
      </p:pic>
      <p:pic>
        <p:nvPicPr>
          <p:cNvPr id="10" name="Picture 9" descr="Logo&#10;&#10;Description automatically generated">
            <a:extLst>
              <a:ext uri="{FF2B5EF4-FFF2-40B4-BE49-F238E27FC236}">
                <a16:creationId xmlns:a16="http://schemas.microsoft.com/office/drawing/2014/main" id="{C181EB22-71CC-4FCD-BC4D-B964AEDFE0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809" y="154776"/>
            <a:ext cx="1052591" cy="1052591"/>
          </a:xfrm>
          <a:prstGeom prst="rect">
            <a:avLst/>
          </a:prstGeom>
        </p:spPr>
      </p:pic>
      <p:sp>
        <p:nvSpPr>
          <p:cNvPr id="11" name="Rectangle 10">
            <a:extLst>
              <a:ext uri="{FF2B5EF4-FFF2-40B4-BE49-F238E27FC236}">
                <a16:creationId xmlns:a16="http://schemas.microsoft.com/office/drawing/2014/main" id="{F770EE39-D797-4C5E-AE25-24296A6EA3A5}"/>
              </a:ext>
            </a:extLst>
          </p:cNvPr>
          <p:cNvSpPr/>
          <p:nvPr userDrawn="1"/>
        </p:nvSpPr>
        <p:spPr>
          <a:xfrm>
            <a:off x="0" y="6448425"/>
            <a:ext cx="12191999"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F4F3149-E7BA-4C39-8D6A-553D0C2185CA}"/>
              </a:ext>
            </a:extLst>
          </p:cNvPr>
          <p:cNvSpPr txBox="1"/>
          <p:nvPr userDrawn="1"/>
        </p:nvSpPr>
        <p:spPr>
          <a:xfrm>
            <a:off x="4762500" y="6419850"/>
            <a:ext cx="5181600" cy="461665"/>
          </a:xfrm>
          <a:prstGeom prst="rect">
            <a:avLst/>
          </a:prstGeom>
          <a:noFill/>
        </p:spPr>
        <p:txBody>
          <a:bodyPr wrap="square" rtlCol="0">
            <a:spAutoFit/>
          </a:bodyPr>
          <a:lstStyle/>
          <a:p>
            <a:r>
              <a:rPr lang="en-US" sz="2400" dirty="0">
                <a:solidFill>
                  <a:schemeClr val="bg1"/>
                </a:solidFill>
              </a:rPr>
              <a:t>www.ictu.edu.vn</a:t>
            </a:r>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26849" y="864959"/>
            <a:ext cx="5207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6" name="TextBox 5"/>
          <p:cNvSpPr txBox="1"/>
          <p:nvPr userDrawn="1"/>
        </p:nvSpPr>
        <p:spPr>
          <a:xfrm>
            <a:off x="11684000" y="914400"/>
            <a:ext cx="508001" cy="400110"/>
          </a:xfrm>
          <a:prstGeom prst="rect">
            <a:avLst/>
          </a:prstGeom>
          <a:noFill/>
        </p:spPr>
        <p:txBody>
          <a:bodyPr wrap="square" rtlCol="0">
            <a:spAutoFit/>
          </a:bodyPr>
          <a:lstStyle/>
          <a:p>
            <a:fld id="{660F93DF-6E5C-486C-BA0A-6DDD76CAAF35}" type="slidenum">
              <a:rPr lang="en-US" sz="2000" b="1" smtClean="0">
                <a:solidFill>
                  <a:schemeClr val="tx2"/>
                </a:solidFill>
              </a:rPr>
              <a:t>‹#›</a:t>
            </a:fld>
            <a:endParaRPr lang="en-US" sz="2000" b="1" dirty="0">
              <a:solidFill>
                <a:schemeClr val="tx2"/>
              </a:solidFill>
            </a:endParaRPr>
          </a:p>
        </p:txBody>
      </p:sp>
    </p:spTree>
    <p:extLst>
      <p:ext uri="{BB962C8B-B14F-4D97-AF65-F5344CB8AC3E}">
        <p14:creationId xmlns:p14="http://schemas.microsoft.com/office/powerpoint/2010/main" val="358902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ABBA-AB5F-43EC-AB98-10D80AEB6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C0D0B-5FC1-4DE6-B4E1-41C7DBD45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D4D68-3EF5-49CE-A25E-2C965FFDA5C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2FECA73-2C9E-431F-A52A-3553BA431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2718A-AAA2-40BF-B915-700A8404D9BE}"/>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322305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E1A8-0879-4FCB-A9C1-FBD1165EF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A7FFA1-1C29-4A54-A18B-94991700E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31735-E9C1-48D0-AA31-3D1C5BA4E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D3320-FCEE-4CE2-AB8C-2E68E91F011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A05A2F-E4BB-4D7F-BCBD-303DC1694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B1C45-8AC6-43D4-AE06-23C25041CB2C}"/>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6836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CDEB-50D4-4F92-BC71-4982C28DDD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B1D75-E652-4C0F-A42D-1D8A84B1E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92EBA-F91F-4EC2-9DD4-4DE3AB840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161A5E-F107-4671-9D42-F9297F388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325C5-AC83-45D4-B9D3-B945EAF0A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92550-BD15-4825-98B4-633DDB688E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4B9AA2B-101B-4EF8-A5CD-1BFF821D6C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71B95-8997-4AFF-ACDE-739EBFBF4473}"/>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61715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9FE7-E835-478A-ABF8-C8250745A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55C89-01FF-4C1F-A19A-FD10112C843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F408517-4C83-4D36-A11D-23ECAC3C9D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D2C63-B492-42D3-A767-4244EC7C39AD}"/>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410387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92750-7C1E-43C4-B189-0B21B43B013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33A74B3-5F62-439F-B978-65BCC21D0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0205A5-72E6-4ED9-8303-AA22B1CDE8B4}"/>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396015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DDA-AB45-4415-8CAC-F01042147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A98DC-D7C6-4648-9224-8BD0C6615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A38CF-F7E6-48D5-9084-FCC0C0A5D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B37C-75FF-473C-B287-732F67AA596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0E8C57F-4B9E-430B-8D13-D14AC2CD7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2738C-A1BA-410A-AB0C-B947495FC874}"/>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87204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E185-3954-4229-9D39-47079A14F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48DB5A-50F5-4BA3-BFD0-74F48D203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BBAACF-8AEA-47C5-B9A7-BA1139CBD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1C61C-82EC-41BC-AAEB-1AAE5FFD6E5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4B7D6E0-3786-4D9F-89E8-87D70D402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19338-14D1-4668-801F-1FA2C14D0C02}"/>
              </a:ext>
            </a:extLst>
          </p:cNvPr>
          <p:cNvSpPr>
            <a:spLocks noGrp="1"/>
          </p:cNvSpPr>
          <p:nvPr>
            <p:ph type="sldNum" sz="quarter" idx="12"/>
          </p:nvPr>
        </p:nvSpPr>
        <p:spPr>
          <a:xfrm>
            <a:off x="8610600" y="6356350"/>
            <a:ext cx="2743200" cy="365125"/>
          </a:xfrm>
          <a:prstGeom prst="rect">
            <a:avLst/>
          </a:prstGeom>
        </p:spPr>
        <p:txBody>
          <a:bodyPr/>
          <a:lstStyle/>
          <a:p>
            <a:fld id="{353742DF-2D09-45E2-83B0-25C311DE319F}" type="slidenum">
              <a:rPr lang="en-US" smtClean="0"/>
              <a:t>‹#›</a:t>
            </a:fld>
            <a:endParaRPr lang="en-US"/>
          </a:p>
        </p:txBody>
      </p:sp>
    </p:spTree>
    <p:extLst>
      <p:ext uri="{BB962C8B-B14F-4D97-AF65-F5344CB8AC3E}">
        <p14:creationId xmlns:p14="http://schemas.microsoft.com/office/powerpoint/2010/main" val="410403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D21349-24C2-4EC9-83E8-4AC437A24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385F99-74D3-45F9-9D50-BC08A5279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29851-AEAE-4E44-8254-0FEF988E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3A57DDA-024D-475E-99BB-5960CBE0E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13154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68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en-US" altLang="en-US" sz="2200" b="1" dirty="0" err="1">
                <a:latin typeface="Times New Roman" panose="02020603050405020304" pitchFamily="18" charset="0"/>
                <a:cs typeface="Times New Roman" panose="02020603050405020304" pitchFamily="18" charset="0"/>
              </a:rPr>
              <a:t>Đăc</a:t>
            </a:r>
            <a:r>
              <a:rPr lang="en-US" altLang="en-US" sz="2200" b="1" dirty="0">
                <a:latin typeface="Times New Roman" panose="02020603050405020304" pitchFamily="18" charset="0"/>
                <a:cs typeface="Times New Roman" panose="02020603050405020304" pitchFamily="18" charset="0"/>
              </a:rPr>
              <a:t> trưng cơ bản</a:t>
            </a:r>
          </a:p>
          <a:p>
            <a:pPr lvl="1" algn="just">
              <a:spcBef>
                <a:spcPts val="20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Dựa vào chức năng nhiệm vụ là chính.</a:t>
            </a:r>
          </a:p>
          <a:p>
            <a:pPr lvl="1" algn="just">
              <a:spcBef>
                <a:spcPts val="20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Phân rã các chức năng theo cách tiếp cận Top-Down và làm mịn dần.</a:t>
            </a:r>
          </a:p>
          <a:p>
            <a:pPr lvl="1" algn="just">
              <a:spcBef>
                <a:spcPts val="20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Các đơn thể (hàm; thủ tục; mô-đun; …) trao đổi với nhau bằng cách truyền tham số hoặc sử dụng dữ liệu chung.</a:t>
            </a:r>
          </a:p>
          <a:p>
            <a:pPr algn="just">
              <a:lnSpc>
                <a:spcPct val="120000"/>
              </a:lnSpc>
              <a:buFont typeface="Wingdings" panose="05000000000000000000" pitchFamily="2" charset="2"/>
              <a:buChar char="v"/>
            </a:pPr>
            <a:endParaRPr lang="vi-VN" sz="25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Lập trình có cấu trúc</a:t>
            </a:r>
            <a:endParaRPr lang="en-US" sz="4800" b="1" dirty="0">
              <a:solidFill>
                <a:srgbClr val="FFFF00"/>
              </a:solidFill>
              <a:latin typeface="Times New Roman" pitchFamily="18" charset="0"/>
              <a:cs typeface="Times New Roman" pitchFamily="18" charset="0"/>
            </a:endParaRPr>
          </a:p>
        </p:txBody>
      </p:sp>
      <p:grpSp>
        <p:nvGrpSpPr>
          <p:cNvPr id="6" name="Group 4">
            <a:extLst>
              <a:ext uri="{FF2B5EF4-FFF2-40B4-BE49-F238E27FC236}">
                <a16:creationId xmlns:a16="http://schemas.microsoft.com/office/drawing/2014/main" id="{73099373-13FE-4056-878D-E70FEBF56BE3}"/>
              </a:ext>
            </a:extLst>
          </p:cNvPr>
          <p:cNvGrpSpPr>
            <a:grpSpLocks/>
          </p:cNvGrpSpPr>
          <p:nvPr/>
        </p:nvGrpSpPr>
        <p:grpSpPr bwMode="auto">
          <a:xfrm>
            <a:off x="2484550" y="3630870"/>
            <a:ext cx="7162800" cy="2341562"/>
            <a:chOff x="1200" y="2655"/>
            <a:chExt cx="3456" cy="1233"/>
          </a:xfrm>
        </p:grpSpPr>
        <p:sp>
          <p:nvSpPr>
            <p:cNvPr id="7" name="Text Box 5">
              <a:extLst>
                <a:ext uri="{FF2B5EF4-FFF2-40B4-BE49-F238E27FC236}">
                  <a16:creationId xmlns:a16="http://schemas.microsoft.com/office/drawing/2014/main" id="{0E3D4D7A-7FB6-4E76-95A0-18F3D393A1DF}"/>
                </a:ext>
              </a:extLst>
            </p:cNvPr>
            <p:cNvSpPr txBox="1">
              <a:spLocks noChangeArrowheads="1"/>
            </p:cNvSpPr>
            <p:nvPr/>
          </p:nvSpPr>
          <p:spPr bwMode="auto">
            <a:xfrm>
              <a:off x="2250" y="2655"/>
              <a:ext cx="1033" cy="262"/>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Main function</a:t>
              </a:r>
            </a:p>
          </p:txBody>
        </p:sp>
        <p:sp>
          <p:nvSpPr>
            <p:cNvPr id="8" name="Text Box 6">
              <a:extLst>
                <a:ext uri="{FF2B5EF4-FFF2-40B4-BE49-F238E27FC236}">
                  <a16:creationId xmlns:a16="http://schemas.microsoft.com/office/drawing/2014/main" id="{E57CFA93-5B08-4E4B-96A6-FCB795222556}"/>
                </a:ext>
              </a:extLst>
            </p:cNvPr>
            <p:cNvSpPr txBox="1">
              <a:spLocks noChangeArrowheads="1"/>
            </p:cNvSpPr>
            <p:nvPr/>
          </p:nvSpPr>
          <p:spPr bwMode="auto">
            <a:xfrm>
              <a:off x="1478" y="3168"/>
              <a:ext cx="1034" cy="220"/>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F1</a:t>
              </a:r>
            </a:p>
          </p:txBody>
        </p:sp>
        <p:sp>
          <p:nvSpPr>
            <p:cNvPr id="9" name="Text Box 7">
              <a:extLst>
                <a:ext uri="{FF2B5EF4-FFF2-40B4-BE49-F238E27FC236}">
                  <a16:creationId xmlns:a16="http://schemas.microsoft.com/office/drawing/2014/main" id="{949A3BBE-E03B-41F4-A20B-81711667CC5F}"/>
                </a:ext>
              </a:extLst>
            </p:cNvPr>
            <p:cNvSpPr txBox="1">
              <a:spLocks noChangeArrowheads="1"/>
            </p:cNvSpPr>
            <p:nvPr/>
          </p:nvSpPr>
          <p:spPr bwMode="auto">
            <a:xfrm>
              <a:off x="3183" y="3168"/>
              <a:ext cx="1033" cy="219"/>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F2</a:t>
              </a:r>
            </a:p>
          </p:txBody>
        </p:sp>
        <p:sp>
          <p:nvSpPr>
            <p:cNvPr id="10" name="Text Box 8">
              <a:extLst>
                <a:ext uri="{FF2B5EF4-FFF2-40B4-BE49-F238E27FC236}">
                  <a16:creationId xmlns:a16="http://schemas.microsoft.com/office/drawing/2014/main" id="{A62FC6C6-44A9-4E23-BF85-5E7636A8B00A}"/>
                </a:ext>
              </a:extLst>
            </p:cNvPr>
            <p:cNvSpPr txBox="1">
              <a:spLocks noChangeArrowheads="1"/>
            </p:cNvSpPr>
            <p:nvPr/>
          </p:nvSpPr>
          <p:spPr bwMode="auto">
            <a:xfrm>
              <a:off x="1200" y="3644"/>
              <a:ext cx="754" cy="244"/>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 1.1</a:t>
              </a:r>
            </a:p>
          </p:txBody>
        </p:sp>
        <p:sp>
          <p:nvSpPr>
            <p:cNvPr id="11" name="Text Box 9">
              <a:extLst>
                <a:ext uri="{FF2B5EF4-FFF2-40B4-BE49-F238E27FC236}">
                  <a16:creationId xmlns:a16="http://schemas.microsoft.com/office/drawing/2014/main" id="{70D1A08F-3C26-488C-865B-993836F67F9D}"/>
                </a:ext>
              </a:extLst>
            </p:cNvPr>
            <p:cNvSpPr txBox="1">
              <a:spLocks noChangeArrowheads="1"/>
            </p:cNvSpPr>
            <p:nvPr/>
          </p:nvSpPr>
          <p:spPr bwMode="auto">
            <a:xfrm>
              <a:off x="2061" y="3644"/>
              <a:ext cx="754" cy="244"/>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 1.2</a:t>
              </a:r>
            </a:p>
          </p:txBody>
        </p:sp>
        <p:sp>
          <p:nvSpPr>
            <p:cNvPr id="12" name="Text Box 10">
              <a:extLst>
                <a:ext uri="{FF2B5EF4-FFF2-40B4-BE49-F238E27FC236}">
                  <a16:creationId xmlns:a16="http://schemas.microsoft.com/office/drawing/2014/main" id="{79786271-8603-401D-8EB6-215B6F86DBFE}"/>
                </a:ext>
              </a:extLst>
            </p:cNvPr>
            <p:cNvSpPr txBox="1">
              <a:spLocks noChangeArrowheads="1"/>
            </p:cNvSpPr>
            <p:nvPr/>
          </p:nvSpPr>
          <p:spPr bwMode="auto">
            <a:xfrm>
              <a:off x="3016" y="3635"/>
              <a:ext cx="754" cy="253"/>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 2.1</a:t>
              </a:r>
            </a:p>
          </p:txBody>
        </p:sp>
        <p:sp>
          <p:nvSpPr>
            <p:cNvPr id="13" name="Text Box 11">
              <a:extLst>
                <a:ext uri="{FF2B5EF4-FFF2-40B4-BE49-F238E27FC236}">
                  <a16:creationId xmlns:a16="http://schemas.microsoft.com/office/drawing/2014/main" id="{F486F0E6-8B40-4239-A2A8-19CCC21633CD}"/>
                </a:ext>
              </a:extLst>
            </p:cNvPr>
            <p:cNvSpPr txBox="1">
              <a:spLocks noChangeArrowheads="1"/>
            </p:cNvSpPr>
            <p:nvPr/>
          </p:nvSpPr>
          <p:spPr bwMode="auto">
            <a:xfrm>
              <a:off x="3902" y="3635"/>
              <a:ext cx="754" cy="253"/>
            </a:xfrm>
            <a:prstGeom prst="rect">
              <a:avLst/>
            </a:pr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30000"/>
                </a:lnSpc>
                <a:spcBef>
                  <a:spcPct val="0"/>
                </a:spcBef>
                <a:buClrTx/>
                <a:buSzTx/>
                <a:buFontTx/>
                <a:buNone/>
              </a:pPr>
              <a:r>
                <a:rPr lang="en-US" altLang="en-US" sz="1400">
                  <a:latin typeface="Arial" panose="020B0604020202020204" pitchFamily="34" charset="0"/>
                </a:rPr>
                <a:t>F 2.2</a:t>
              </a:r>
            </a:p>
          </p:txBody>
        </p:sp>
        <p:sp>
          <p:nvSpPr>
            <p:cNvPr id="14" name="AutoShape 12">
              <a:extLst>
                <a:ext uri="{FF2B5EF4-FFF2-40B4-BE49-F238E27FC236}">
                  <a16:creationId xmlns:a16="http://schemas.microsoft.com/office/drawing/2014/main" id="{E1C37806-5CEF-4425-8D93-3A6E1D4A9357}"/>
                </a:ext>
              </a:extLst>
            </p:cNvPr>
            <p:cNvSpPr>
              <a:spLocks noChangeArrowheads="1"/>
            </p:cNvSpPr>
            <p:nvPr/>
          </p:nvSpPr>
          <p:spPr bwMode="auto">
            <a:xfrm rot="2265785">
              <a:off x="2129" y="2941"/>
              <a:ext cx="108" cy="227"/>
            </a:xfrm>
            <a:prstGeom prst="downArrow">
              <a:avLst>
                <a:gd name="adj1" fmla="val 50000"/>
                <a:gd name="adj2" fmla="val 52546"/>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5" name="AutoShape 13">
              <a:extLst>
                <a:ext uri="{FF2B5EF4-FFF2-40B4-BE49-F238E27FC236}">
                  <a16:creationId xmlns:a16="http://schemas.microsoft.com/office/drawing/2014/main" id="{9A35A521-8B1E-4F4F-BFBB-6FDF2F021D97}"/>
                </a:ext>
              </a:extLst>
            </p:cNvPr>
            <p:cNvSpPr>
              <a:spLocks noChangeArrowheads="1"/>
            </p:cNvSpPr>
            <p:nvPr/>
          </p:nvSpPr>
          <p:spPr bwMode="auto">
            <a:xfrm rot="2265785">
              <a:off x="1550" y="3404"/>
              <a:ext cx="108" cy="227"/>
            </a:xfrm>
            <a:prstGeom prst="downArrow">
              <a:avLst>
                <a:gd name="adj1" fmla="val 50000"/>
                <a:gd name="adj2" fmla="val 52546"/>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6" name="AutoShape 14">
              <a:extLst>
                <a:ext uri="{FF2B5EF4-FFF2-40B4-BE49-F238E27FC236}">
                  <a16:creationId xmlns:a16="http://schemas.microsoft.com/office/drawing/2014/main" id="{EBCA1A0E-B8A6-40BF-9F4B-7A7D00066E0B}"/>
                </a:ext>
              </a:extLst>
            </p:cNvPr>
            <p:cNvSpPr>
              <a:spLocks noChangeArrowheads="1"/>
            </p:cNvSpPr>
            <p:nvPr/>
          </p:nvSpPr>
          <p:spPr bwMode="auto">
            <a:xfrm rot="2265785">
              <a:off x="3249" y="3392"/>
              <a:ext cx="108" cy="227"/>
            </a:xfrm>
            <a:prstGeom prst="downArrow">
              <a:avLst>
                <a:gd name="adj1" fmla="val 50000"/>
                <a:gd name="adj2" fmla="val 52546"/>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7" name="AutoShape 15">
              <a:extLst>
                <a:ext uri="{FF2B5EF4-FFF2-40B4-BE49-F238E27FC236}">
                  <a16:creationId xmlns:a16="http://schemas.microsoft.com/office/drawing/2014/main" id="{6CA23F91-0704-491A-B653-2C027869E86E}"/>
                </a:ext>
              </a:extLst>
            </p:cNvPr>
            <p:cNvSpPr>
              <a:spLocks noChangeArrowheads="1"/>
            </p:cNvSpPr>
            <p:nvPr/>
          </p:nvSpPr>
          <p:spPr bwMode="auto">
            <a:xfrm rot="-2654833">
              <a:off x="2286" y="3404"/>
              <a:ext cx="107" cy="227"/>
            </a:xfrm>
            <a:prstGeom prst="downArrow">
              <a:avLst>
                <a:gd name="adj1" fmla="val 50000"/>
                <a:gd name="adj2" fmla="val 5303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8" name="AutoShape 16">
              <a:extLst>
                <a:ext uri="{FF2B5EF4-FFF2-40B4-BE49-F238E27FC236}">
                  <a16:creationId xmlns:a16="http://schemas.microsoft.com/office/drawing/2014/main" id="{A0C65213-595F-4068-BDBC-942D45F3C4A6}"/>
                </a:ext>
              </a:extLst>
            </p:cNvPr>
            <p:cNvSpPr>
              <a:spLocks noChangeArrowheads="1"/>
            </p:cNvSpPr>
            <p:nvPr/>
          </p:nvSpPr>
          <p:spPr bwMode="auto">
            <a:xfrm rot="-2654833">
              <a:off x="3296" y="2941"/>
              <a:ext cx="108" cy="227"/>
            </a:xfrm>
            <a:prstGeom prst="downArrow">
              <a:avLst>
                <a:gd name="adj1" fmla="val 50000"/>
                <a:gd name="adj2" fmla="val 52546"/>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9" name="AutoShape 17">
              <a:extLst>
                <a:ext uri="{FF2B5EF4-FFF2-40B4-BE49-F238E27FC236}">
                  <a16:creationId xmlns:a16="http://schemas.microsoft.com/office/drawing/2014/main" id="{24DC6C36-83E1-4869-A59F-BAD049413AC2}"/>
                </a:ext>
              </a:extLst>
            </p:cNvPr>
            <p:cNvSpPr>
              <a:spLocks noChangeArrowheads="1"/>
            </p:cNvSpPr>
            <p:nvPr/>
          </p:nvSpPr>
          <p:spPr bwMode="auto">
            <a:xfrm rot="-2654833">
              <a:off x="4080" y="3411"/>
              <a:ext cx="108" cy="226"/>
            </a:xfrm>
            <a:prstGeom prst="downArrow">
              <a:avLst>
                <a:gd name="adj1" fmla="val 50000"/>
                <a:gd name="adj2" fmla="val 52315"/>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grpSp>
    </p:spTree>
    <p:extLst>
      <p:ext uri="{BB962C8B-B14F-4D97-AF65-F5344CB8AC3E}">
        <p14:creationId xmlns:p14="http://schemas.microsoft.com/office/powerpoint/2010/main" val="202804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en-US" altLang="en-US" sz="2200" b="1" dirty="0">
                <a:latin typeface="Times New Roman" panose="02020603050405020304" pitchFamily="18" charset="0"/>
                <a:cs typeface="Times New Roman" panose="02020603050405020304" pitchFamily="18" charset="0"/>
              </a:rPr>
              <a:t>Hạn chế</a:t>
            </a:r>
          </a:p>
          <a:p>
            <a:pPr lvl="1" algn="just">
              <a:spcBef>
                <a:spcPts val="20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Sản phẩm hình thành từ giải pháp này khó bảo trì</a:t>
            </a:r>
          </a:p>
          <a:p>
            <a:pPr lvl="2" algn="just">
              <a:spcBef>
                <a:spcPts val="200"/>
              </a:spcBef>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Mọi chức năng đều chia sẻ khối dữ liệu lớn</a:t>
            </a:r>
          </a:p>
          <a:p>
            <a:pPr lvl="2" algn="just">
              <a:spcBef>
                <a:spcPts val="200"/>
              </a:spcBef>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Các chức năng phải hiểu rõ dữ liệu được lưu trữ thế nào</a:t>
            </a:r>
          </a:p>
          <a:p>
            <a:pPr lvl="2" algn="just">
              <a:spcBef>
                <a:spcPts val="200"/>
              </a:spcBef>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Khi thay đổi cấu trúc dữ liệu kéo theo thay đổi mọi hàm liên quan</a:t>
            </a:r>
            <a:endParaRPr lang="en-US" altLang="en-US" sz="1600" dirty="0">
              <a:latin typeface="Times New Roman" panose="02020603050405020304" pitchFamily="18" charset="0"/>
              <a:cs typeface="Times New Roman" panose="02020603050405020304" pitchFamily="18" charset="0"/>
            </a:endParaRPr>
          </a:p>
          <a:p>
            <a:pPr lvl="2" algn="just">
              <a:spcBef>
                <a:spcPts val="200"/>
              </a:spcBef>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Tiến trình phát triển không ổn định; Khả năng tái sử dụng bị hạn chế và Không hỗ trợ cơ chế kế thừa</a:t>
            </a:r>
          </a:p>
          <a:p>
            <a:pPr lvl="2" algn="just">
              <a:spcBef>
                <a:spcPts val="200"/>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Thay đổi yêu cầu kéo theo thay đổi các chức năng</a:t>
            </a:r>
          </a:p>
          <a:p>
            <a:pPr lvl="2" algn="just">
              <a:spcBef>
                <a:spcPts val="200"/>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Rất khó bảo toàn kiến trúc thiết kế ban đầu khi hệ thống tiến hóa</a:t>
            </a:r>
          </a:p>
          <a:p>
            <a:pPr lvl="2" algn="just">
              <a:spcBef>
                <a:spcPts val="200"/>
              </a:spcBef>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Các đơn thể (hàm; thủ tục; mô-đun; …) trao đổi với nhau bằng cách truyền tham số hoặc sử dụng dữ liệu chung.</a:t>
            </a:r>
          </a:p>
          <a:p>
            <a:pPr algn="just">
              <a:lnSpc>
                <a:spcPct val="120000"/>
              </a:lnSpc>
              <a:buFont typeface="Wingdings" panose="05000000000000000000" pitchFamily="2" charset="2"/>
              <a:buChar char="v"/>
            </a:pPr>
            <a:endParaRPr lang="vi-VN" sz="25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Lập trình có cấu trúc</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54666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200" b="1" dirty="0">
                <a:latin typeface="Times New Roman" panose="02020603050405020304" pitchFamily="18" charset="0"/>
                <a:cs typeface="Times New Roman" panose="02020603050405020304" pitchFamily="18" charset="0"/>
              </a:rPr>
              <a:t>Chiến lược phát triển phần mềm hướng đối tượng là quan sát thế giới như tập các đối tượng</a:t>
            </a: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Các đối tượng tương tác và cộng tác với nhau để hình thành hành vi mức cao</a:t>
            </a:r>
          </a:p>
          <a:p>
            <a:pPr algn="just">
              <a:spcBef>
                <a:spcPts val="200"/>
              </a:spcBef>
              <a:buFont typeface="Wingdings" panose="05000000000000000000" pitchFamily="2" charset="2"/>
              <a:buChar char="v"/>
            </a:pPr>
            <a:r>
              <a:rPr lang="en-US" altLang="en-US" sz="2200" b="1" dirty="0">
                <a:latin typeface="Times New Roman" panose="02020603050405020304" pitchFamily="18" charset="0"/>
                <a:cs typeface="Times New Roman" panose="02020603050405020304" pitchFamily="18" charset="0"/>
              </a:rPr>
              <a:t>Các tính chất của đối tượng</a:t>
            </a:r>
            <a:endParaRPr lang="en-US"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Đối tượng có thể là</a:t>
            </a:r>
            <a:r>
              <a:rPr lang="en-US" altLang="en-US" sz="2000" dirty="0">
                <a:latin typeface="Times New Roman" panose="02020603050405020304" pitchFamily="18" charset="0"/>
                <a:cs typeface="Times New Roman" panose="02020603050405020304" pitchFamily="18" charset="0"/>
              </a:rPr>
              <a:t>:</a:t>
            </a:r>
            <a:r>
              <a:rPr lang="vi-VN" altLang="en-US" sz="2000" dirty="0">
                <a:latin typeface="Times New Roman" panose="02020603050405020304" pitchFamily="18" charset="0"/>
                <a:cs typeface="Times New Roman" panose="02020603050405020304" pitchFamily="18" charset="0"/>
              </a:rPr>
              <a:t> </a:t>
            </a:r>
          </a:p>
          <a:p>
            <a:pPr lvl="2" algn="just">
              <a:spcBef>
                <a:spcPts val="200"/>
              </a:spcBef>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thực thể nhìn thấy được trong thế giới thực (trong pha phân tích yêu cầu) </a:t>
            </a:r>
          </a:p>
          <a:p>
            <a:pPr lvl="2" algn="just">
              <a:spcBef>
                <a:spcPts val="200"/>
              </a:spcBef>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biểu diễn thực thể hệ thống (trong pha thiết kế)</a:t>
            </a:r>
            <a:endParaRPr lang="en-US"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Đối tượng có trách nhiệm quản lý trạng thái của mình, cung cấp dịch vụ cho đối tượng khác khi có yêu cầu</a:t>
            </a:r>
            <a:endParaRPr lang="en-US" altLang="en-US" sz="2000" dirty="0">
              <a:latin typeface="Times New Roman" panose="02020603050405020304" pitchFamily="18" charset="0"/>
              <a:cs typeface="Times New Roman" panose="02020603050405020304" pitchFamily="18" charset="0"/>
            </a:endParaRPr>
          </a:p>
          <a:p>
            <a:pPr lvl="2" algn="just">
              <a:spcBef>
                <a:spcPts val="200"/>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do vậy, dữ liệu và hàm cùng gói trong đối tượng</a:t>
            </a: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Chức năng hệ thống: </a:t>
            </a:r>
            <a:endParaRPr lang="en-US" altLang="en-US" sz="2000" dirty="0">
              <a:latin typeface="Times New Roman" panose="02020603050405020304" pitchFamily="18" charset="0"/>
              <a:cs typeface="Times New Roman" panose="02020603050405020304" pitchFamily="18" charset="0"/>
            </a:endParaRPr>
          </a:p>
          <a:p>
            <a:pPr lvl="2" algn="just">
              <a:spcBef>
                <a:spcPts val="200"/>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các dịch vụ được yêu cầu và cung cấp như thế nào giữa các đối tượng, không quan tâm đến thay đổi trạng thái bên trong đối tượng</a:t>
            </a:r>
            <a:endParaRPr lang="vi-VN"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Các đối tượng được phân thành class</a:t>
            </a:r>
            <a:endParaRPr lang="en-US" altLang="en-US" sz="2000" dirty="0">
              <a:latin typeface="Times New Roman" panose="02020603050405020304" pitchFamily="18" charset="0"/>
              <a:cs typeface="Times New Roman" panose="02020603050405020304" pitchFamily="18" charset="0"/>
            </a:endParaRPr>
          </a:p>
          <a:p>
            <a:pPr lvl="2" algn="just">
              <a:lnSpc>
                <a:spcPct val="100000"/>
              </a:lnSpc>
              <a:spcBef>
                <a:spcPts val="200"/>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Các đối tượng thuộc cùng lớp đều có đặc tính (thuộc tính và thao tác) chung</a:t>
            </a:r>
            <a:endParaRPr lang="vi-VN" altLang="en-US" sz="1600"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endParaRPr lang="vi-VN" alt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endParaRPr lang="vi-VN" sz="25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Lập trình hướng đối tượng</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71296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Ưu điểm</a:t>
            </a:r>
            <a:endParaRPr lang="vi-VN" altLang="en-US" sz="2200" b="1" dirty="0">
              <a:latin typeface="Times New Roman" panose="02020603050405020304" pitchFamily="18" charset="0"/>
              <a:cs typeface="Times New Roman" panose="02020603050405020304" pitchFamily="18" charset="0"/>
            </a:endParaRP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Tiệm cận hướng đối tượng tập trung vào cả thông tin và hành vi</a:t>
            </a: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Cho khả năng xây dựng hệ thống mềm dẻo, “co dãn”</a:t>
            </a:r>
          </a:p>
          <a:p>
            <a:pPr lvl="1" algn="just">
              <a:spcBef>
                <a:spcPts val="200"/>
              </a:spcBef>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Phương pháp này dựa trên các nguyên tắc sau</a:t>
            </a:r>
          </a:p>
          <a:p>
            <a:pPr lvl="2" algn="just">
              <a:spcBef>
                <a:spcPts val="200"/>
              </a:spcBef>
            </a:pPr>
            <a:r>
              <a:rPr lang="vi-VN" altLang="en-US" sz="1600" dirty="0">
                <a:latin typeface="Times New Roman" panose="02020603050405020304" pitchFamily="18" charset="0"/>
                <a:cs typeface="Times New Roman" panose="02020603050405020304" pitchFamily="18" charset="0"/>
              </a:rPr>
              <a:t>Tính gói</a:t>
            </a:r>
          </a:p>
          <a:p>
            <a:pPr lvl="2" algn="just">
              <a:spcBef>
                <a:spcPts val="200"/>
              </a:spcBef>
            </a:pPr>
            <a:r>
              <a:rPr lang="vi-VN" altLang="en-US" sz="1600" dirty="0">
                <a:latin typeface="Times New Roman" panose="02020603050405020304" pitchFamily="18" charset="0"/>
                <a:cs typeface="Times New Roman" panose="02020603050405020304" pitchFamily="18" charset="0"/>
              </a:rPr>
              <a:t>Kế thừa</a:t>
            </a:r>
          </a:p>
          <a:p>
            <a:pPr lvl="2" algn="just">
              <a:spcBef>
                <a:spcPts val="200"/>
              </a:spcBef>
            </a:pPr>
            <a:r>
              <a:rPr lang="vi-VN" altLang="en-US" sz="1600" dirty="0">
                <a:latin typeface="Times New Roman" panose="02020603050405020304" pitchFamily="18" charset="0"/>
                <a:cs typeface="Times New Roman" panose="02020603050405020304" pitchFamily="18" charset="0"/>
              </a:rPr>
              <a:t>Đa trị</a:t>
            </a:r>
          </a:p>
          <a:p>
            <a:pPr lvl="2" algn="just">
              <a:spcBef>
                <a:spcPts val="200"/>
              </a:spcBef>
            </a:pPr>
            <a:endParaRPr lang="vi-VN" altLang="en-US" sz="1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endParaRPr lang="vi-VN" sz="25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Lập trình hướng đối tượng</a:t>
            </a:r>
            <a:endParaRPr lang="en-US" sz="4800" b="1" dirty="0">
              <a:solidFill>
                <a:srgbClr val="FFFF00"/>
              </a:solidFill>
              <a:latin typeface="Times New Roman" pitchFamily="18" charset="0"/>
              <a:cs typeface="Times New Roman" pitchFamily="18" charset="0"/>
            </a:endParaRPr>
          </a:p>
        </p:txBody>
      </p:sp>
      <p:grpSp>
        <p:nvGrpSpPr>
          <p:cNvPr id="11" name="Group 10">
            <a:extLst>
              <a:ext uri="{FF2B5EF4-FFF2-40B4-BE49-F238E27FC236}">
                <a16:creationId xmlns:a16="http://schemas.microsoft.com/office/drawing/2014/main" id="{A374C35C-26D0-478C-86CC-BFC56D269139}"/>
              </a:ext>
            </a:extLst>
          </p:cNvPr>
          <p:cNvGrpSpPr/>
          <p:nvPr/>
        </p:nvGrpSpPr>
        <p:grpSpPr>
          <a:xfrm>
            <a:off x="6773562" y="3429000"/>
            <a:ext cx="4419600" cy="1948656"/>
            <a:chOff x="6773562" y="3429000"/>
            <a:chExt cx="4419600" cy="1948656"/>
          </a:xfrm>
        </p:grpSpPr>
        <p:pic>
          <p:nvPicPr>
            <p:cNvPr id="6" name="Picture 4" descr="Image2">
              <a:extLst>
                <a:ext uri="{FF2B5EF4-FFF2-40B4-BE49-F238E27FC236}">
                  <a16:creationId xmlns:a16="http://schemas.microsoft.com/office/drawing/2014/main" id="{797C7642-10D8-467E-B2A8-85DDF81D2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562" y="3429000"/>
              <a:ext cx="44196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a:extLst>
                <a:ext uri="{FF2B5EF4-FFF2-40B4-BE49-F238E27FC236}">
                  <a16:creationId xmlns:a16="http://schemas.microsoft.com/office/drawing/2014/main" id="{5D80768B-8E11-446A-907A-674F29DFB809}"/>
                </a:ext>
              </a:extLst>
            </p:cNvPr>
            <p:cNvSpPr txBox="1">
              <a:spLocks noChangeArrowheads="1"/>
            </p:cNvSpPr>
            <p:nvPr/>
          </p:nvSpPr>
          <p:spPr bwMode="auto">
            <a:xfrm>
              <a:off x="8536076" y="5072856"/>
              <a:ext cx="1071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r>
                <a:rPr lang="en-US" altLang="en-US" sz="1400" dirty="0">
                  <a:solidFill>
                    <a:srgbClr val="990000"/>
                  </a:solidFill>
                </a:rPr>
                <a:t>Lake Model</a:t>
              </a:r>
            </a:p>
          </p:txBody>
        </p:sp>
      </p:grpSp>
      <p:grpSp>
        <p:nvGrpSpPr>
          <p:cNvPr id="10" name="Group 9">
            <a:extLst>
              <a:ext uri="{FF2B5EF4-FFF2-40B4-BE49-F238E27FC236}">
                <a16:creationId xmlns:a16="http://schemas.microsoft.com/office/drawing/2014/main" id="{20114E65-7DD5-494E-B4B7-5DA6DAD62A0B}"/>
              </a:ext>
            </a:extLst>
          </p:cNvPr>
          <p:cNvGrpSpPr/>
          <p:nvPr/>
        </p:nvGrpSpPr>
        <p:grpSpPr>
          <a:xfrm>
            <a:off x="838200" y="3886200"/>
            <a:ext cx="3657600" cy="2412207"/>
            <a:chOff x="838200" y="3886200"/>
            <a:chExt cx="3657600" cy="2412207"/>
          </a:xfrm>
        </p:grpSpPr>
        <p:pic>
          <p:nvPicPr>
            <p:cNvPr id="7" name="Picture 5" descr="Image2">
              <a:extLst>
                <a:ext uri="{FF2B5EF4-FFF2-40B4-BE49-F238E27FC236}">
                  <a16:creationId xmlns:a16="http://schemas.microsoft.com/office/drawing/2014/main" id="{1583476A-E382-4E0E-AFDB-B89A69EAA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36576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a:extLst>
                <a:ext uri="{FF2B5EF4-FFF2-40B4-BE49-F238E27FC236}">
                  <a16:creationId xmlns:a16="http://schemas.microsoft.com/office/drawing/2014/main" id="{427246C7-456A-4109-A4E1-DA82B39CFDBC}"/>
                </a:ext>
              </a:extLst>
            </p:cNvPr>
            <p:cNvSpPr txBox="1">
              <a:spLocks noChangeArrowheads="1"/>
            </p:cNvSpPr>
            <p:nvPr/>
          </p:nvSpPr>
          <p:spPr bwMode="auto">
            <a:xfrm>
              <a:off x="1892643" y="5993607"/>
              <a:ext cx="1274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r>
                <a:rPr lang="en-US" altLang="en-US" sz="1400">
                  <a:solidFill>
                    <a:srgbClr val="990000"/>
                  </a:solidFill>
                </a:rPr>
                <a:t>Natural Model</a:t>
              </a:r>
            </a:p>
          </p:txBody>
        </p:sp>
      </p:grpSp>
    </p:spTree>
    <p:extLst>
      <p:ext uri="{BB962C8B-B14F-4D97-AF65-F5344CB8AC3E}">
        <p14:creationId xmlns:p14="http://schemas.microsoft.com/office/powerpoint/2010/main" val="339055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fontScale="70000" lnSpcReduction="20000"/>
          </a:bodyPr>
          <a:lstStyle/>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Đối tượng</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Lớp đối tượng</a:t>
            </a:r>
          </a:p>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Trừu tượng hóa</a:t>
            </a:r>
            <a:endParaRPr lang="en-US" sz="5400" dirty="0">
              <a:latin typeface="Times New Roman" pitchFamily="18" charset="0"/>
              <a:cs typeface="Times New Roman" pitchFamily="18" charset="0"/>
            </a:endParaRPr>
          </a:p>
          <a:p>
            <a:pPr>
              <a:buFont typeface="Wingdings" pitchFamily="2" charset="2"/>
              <a:buChar char="q"/>
            </a:pPr>
            <a:r>
              <a:rPr lang="vi-VN" sz="5400" dirty="0">
                <a:latin typeface="Times New Roman" pitchFamily="18" charset="0"/>
                <a:cs typeface="Times New Roman" pitchFamily="18" charset="0"/>
              </a:rPr>
              <a:t> Bao bọc và che dấu thông tin</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Kế thừa và mở rộng</a:t>
            </a:r>
            <a:endParaRPr lang="en-US" sz="5400" dirty="0">
              <a:latin typeface="Times New Roman" pitchFamily="18" charset="0"/>
              <a:cs typeface="Times New Roman" pitchFamily="18" charset="0"/>
            </a:endParaRPr>
          </a:p>
          <a:p>
            <a:pPr>
              <a:buFont typeface="Wingdings" pitchFamily="2" charset="2"/>
              <a:buChar char="q"/>
            </a:pPr>
            <a:r>
              <a:rPr lang="vi-VN" sz="5400" dirty="0">
                <a:latin typeface="Times New Roman" pitchFamily="18" charset="0"/>
                <a:cs typeface="Times New Roman" pitchFamily="18" charset="0"/>
              </a:rPr>
              <a:t> Đa xạ và nạp chồng</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Liên kết động</a:t>
            </a:r>
          </a:p>
          <a:p>
            <a:pPr>
              <a:buFont typeface="Wingdings" pitchFamily="2" charset="2"/>
              <a:buChar char="q"/>
            </a:pPr>
            <a:r>
              <a:rPr lang="en-US" sz="5400" dirty="0">
                <a:latin typeface="Times New Roman" pitchFamily="18" charset="0"/>
                <a:cs typeface="Times New Roman" pitchFamily="18" charset="0"/>
              </a:rPr>
              <a:t> Truyền thông điệp</a:t>
            </a:r>
            <a:endParaRPr lang="vi-VN" sz="5400" dirty="0">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1.2. Các khái niệm cơ bản của lập trình hướng đối tượng</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74123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Đối tượng: </a:t>
            </a:r>
            <a:r>
              <a:rPr lang="vi-VN" altLang="en-US" sz="2200" dirty="0">
                <a:latin typeface="Times New Roman" panose="02020603050405020304" pitchFamily="18" charset="0"/>
                <a:cs typeface="Times New Roman" panose="02020603050405020304" pitchFamily="18" charset="0"/>
              </a:rPr>
              <a:t>Mỗi đối tượng đều có những thuộc tính hay đặc điểm mô tả cũng như những hành vi riêng biệt nhằm phân biệt nó với các đối tượng khác.</a:t>
            </a:r>
            <a:endParaRPr lang="vi-VN" altLang="en-US" sz="1600" dirty="0">
              <a:latin typeface="Times New Roman" panose="02020603050405020304" pitchFamily="18" charset="0"/>
              <a:cs typeface="Times New Roman" panose="02020603050405020304" pitchFamily="18" charset="0"/>
            </a:endParaRPr>
          </a:p>
          <a:p>
            <a:pPr lvl="2" algn="just">
              <a:spcBef>
                <a:spcPts val="200"/>
              </a:spcBef>
            </a:pPr>
            <a:endParaRPr lang="vi-VN" altLang="en-US" sz="1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endParaRPr lang="vi-VN" sz="25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Đối tượng</a:t>
            </a:r>
            <a:endParaRPr lang="en-US" sz="4800" b="1" dirty="0">
              <a:solidFill>
                <a:srgbClr val="FFFF00"/>
              </a:solidFill>
              <a:latin typeface="Times New Roman" pitchFamily="18" charset="0"/>
              <a:cs typeface="Times New Roman" pitchFamily="18" charset="0"/>
            </a:endParaRPr>
          </a:p>
        </p:txBody>
      </p:sp>
      <p:pic>
        <p:nvPicPr>
          <p:cNvPr id="12" name="Picture 8">
            <a:extLst>
              <a:ext uri="{FF2B5EF4-FFF2-40B4-BE49-F238E27FC236}">
                <a16:creationId xmlns:a16="http://schemas.microsoft.com/office/drawing/2014/main" id="{17D535A4-94B7-4A11-974A-4C8492EFE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853" y="2654087"/>
            <a:ext cx="6050504" cy="352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20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Thuộc tính và hành vi/phương thức của đối tượng</a:t>
            </a:r>
            <a:endParaRPr lang="vi-VN" altLang="en-US" sz="1600" dirty="0">
              <a:latin typeface="Times New Roman" panose="02020603050405020304" pitchFamily="18" charset="0"/>
              <a:cs typeface="Times New Roman" panose="02020603050405020304" pitchFamily="18" charset="0"/>
            </a:endParaRPr>
          </a:p>
          <a:p>
            <a:pPr lvl="1" algn="just">
              <a:lnSpc>
                <a:spcPct val="120000"/>
              </a:lnSpc>
            </a:pPr>
            <a:r>
              <a:rPr lang="vi-VN" sz="2100" b="1" dirty="0">
                <a:latin typeface="Times New Roman" panose="02020603050405020304" pitchFamily="18" charset="0"/>
                <a:cs typeface="Times New Roman" panose="02020603050405020304" pitchFamily="18" charset="0"/>
              </a:rPr>
              <a:t>Thuộc tính (Attribute): </a:t>
            </a:r>
            <a:r>
              <a:rPr lang="vi-VN" sz="2100" dirty="0">
                <a:latin typeface="Times New Roman" panose="02020603050405020304" pitchFamily="18" charset="0"/>
                <a:cs typeface="Times New Roman" panose="02020603050405020304" pitchFamily="18" charset="0"/>
              </a:rPr>
              <a:t>Đặc điểm đặc trưng của đối tượng, thể hiện thông qua những giá trị cụ thể.</a:t>
            </a:r>
          </a:p>
          <a:p>
            <a:pPr lvl="1" algn="just">
              <a:lnSpc>
                <a:spcPct val="120000"/>
              </a:lnSpc>
            </a:pPr>
            <a:r>
              <a:rPr lang="vi-VN" sz="2100" b="1" dirty="0">
                <a:latin typeface="Times New Roman" panose="02020603050405020304" pitchFamily="18" charset="0"/>
                <a:cs typeface="Times New Roman" panose="02020603050405020304" pitchFamily="18" charset="0"/>
              </a:rPr>
              <a:t>Phương thức (Method): </a:t>
            </a:r>
            <a:r>
              <a:rPr lang="vi-VN" sz="2100" dirty="0">
                <a:latin typeface="Times New Roman" panose="02020603050405020304" pitchFamily="18" charset="0"/>
                <a:cs typeface="Times New Roman" panose="02020603050405020304" pitchFamily="18" charset="0"/>
              </a:rPr>
              <a:t>Cách thức mà qua đó đối tượng thể hiện sự hoạt động hay chức năng của chúng</a:t>
            </a: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Đối tượng</a:t>
            </a:r>
            <a:endParaRPr lang="en-US" sz="4800" b="1" dirty="0">
              <a:solidFill>
                <a:srgbClr val="FFFF00"/>
              </a:solidFill>
              <a:latin typeface="Times New Roman" pitchFamily="18" charset="0"/>
              <a:cs typeface="Times New Roman" pitchFamily="18" charset="0"/>
            </a:endParaRPr>
          </a:p>
        </p:txBody>
      </p:sp>
      <p:pic>
        <p:nvPicPr>
          <p:cNvPr id="7" name="Picture 4">
            <a:extLst>
              <a:ext uri="{FF2B5EF4-FFF2-40B4-BE49-F238E27FC236}">
                <a16:creationId xmlns:a16="http://schemas.microsoft.com/office/drawing/2014/main" id="{50BB9D04-934F-49E7-B8A5-0B23C7BD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745" y="3429000"/>
            <a:ext cx="3048515" cy="294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a:extLst>
              <a:ext uri="{FF2B5EF4-FFF2-40B4-BE49-F238E27FC236}">
                <a16:creationId xmlns:a16="http://schemas.microsoft.com/office/drawing/2014/main" id="{5635C50C-6C01-4DD0-99EA-6797DBCCC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671" y="3428999"/>
            <a:ext cx="3659187" cy="294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49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Lớp/ Lớp đối tượng (Class)</a:t>
            </a:r>
          </a:p>
          <a:p>
            <a:pPr lvl="1" algn="just">
              <a:lnSpc>
                <a:spcPct val="120000"/>
              </a:lnSpc>
            </a:pPr>
            <a:r>
              <a:rPr lang="vi-VN" sz="2100" b="1" dirty="0">
                <a:latin typeface="Times New Roman" panose="02020603050405020304" pitchFamily="18" charset="0"/>
                <a:cs typeface="Times New Roman" panose="02020603050405020304" pitchFamily="18" charset="0"/>
              </a:rPr>
              <a:t>Lớp </a:t>
            </a:r>
            <a:r>
              <a:rPr lang="vi-VN" sz="2100" dirty="0">
                <a:latin typeface="Times New Roman" panose="02020603050405020304" pitchFamily="18" charset="0"/>
                <a:cs typeface="Times New Roman" panose="02020603050405020304" pitchFamily="18" charset="0"/>
              </a:rPr>
              <a:t>là khái niệm dùng để mô tả một nhóm các đối tượng có những thuộc tính, hành vi và những mối quan hệ thông thường tương tự nhau</a:t>
            </a:r>
            <a:r>
              <a:rPr lang="vi-VN" sz="2100" b="1" dirty="0">
                <a:latin typeface="Times New Roman" panose="02020603050405020304" pitchFamily="18" charset="0"/>
                <a:cs typeface="Times New Roman" panose="02020603050405020304" pitchFamily="18" charset="0"/>
              </a:rPr>
              <a:t>.</a:t>
            </a:r>
          </a:p>
          <a:p>
            <a:pPr lvl="1" algn="just">
              <a:lnSpc>
                <a:spcPct val="120000"/>
              </a:lnSpc>
            </a:pPr>
            <a:r>
              <a:rPr lang="vi-VN" sz="2100" b="1" dirty="0">
                <a:latin typeface="Times New Roman" panose="02020603050405020304" pitchFamily="18" charset="0"/>
                <a:cs typeface="Times New Roman" panose="02020603050405020304" pitchFamily="18" charset="0"/>
              </a:rPr>
              <a:t>Lớp đối tượng </a:t>
            </a:r>
            <a:r>
              <a:rPr lang="vi-VN" sz="2100" dirty="0">
                <a:latin typeface="Times New Roman" panose="02020603050405020304" pitchFamily="18" charset="0"/>
                <a:cs typeface="Times New Roman" panose="02020603050405020304" pitchFamily="18" charset="0"/>
              </a:rPr>
              <a:t>còn được gọi với tên ngắn gọn là</a:t>
            </a:r>
            <a:r>
              <a:rPr lang="vi-VN" sz="2100" b="1" dirty="0">
                <a:latin typeface="Times New Roman" panose="02020603050405020304" pitchFamily="18" charset="0"/>
                <a:cs typeface="Times New Roman" panose="02020603050405020304" pitchFamily="18" charset="0"/>
              </a:rPr>
              <a:t> Lớp</a:t>
            </a:r>
            <a:endParaRPr lang="en-US" sz="2100" b="1" dirty="0">
              <a:latin typeface="Times New Roman" panose="02020603050405020304" pitchFamily="18" charset="0"/>
              <a:cs typeface="Times New Roman" panose="02020603050405020304" pitchFamily="18" charset="0"/>
            </a:endParaRPr>
          </a:p>
          <a:p>
            <a:pPr marL="457200" lvl="1" indent="0" algn="just">
              <a:lnSpc>
                <a:spcPct val="120000"/>
              </a:lnSpc>
              <a:buNone/>
            </a:pPr>
            <a:endParaRPr lang="vi-VN" sz="21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400" b="1" i="1" dirty="0">
                <a:solidFill>
                  <a:srgbClr val="C00000"/>
                </a:solidFill>
                <a:latin typeface="Times New Roman" pitchFamily="18" charset="0"/>
                <a:cs typeface="Times New Roman" pitchFamily="18" charset="0"/>
              </a:rPr>
              <a:t>=&gt; Như vậy</a:t>
            </a:r>
            <a:r>
              <a:rPr lang="en-US" sz="2400" dirty="0">
                <a:latin typeface="Times New Roman" pitchFamily="18" charset="0"/>
                <a:cs typeface="Times New Roman" pitchFamily="18" charset="0"/>
              </a:rPr>
              <a:t>: Mỗi đối tượng được coi như là một “thể hiện” của một lớp nào đó với những giá trị thuộc tính cũng như cách thức hoạt động đặc trưng.</a:t>
            </a: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Lớp đối tượng</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42114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Sơ đồ mô tả lớp (UML)</a:t>
            </a:r>
            <a:r>
              <a:rPr lang="en-US" altLang="en-US" sz="2400" b="1"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Sơ đồ lớp (sử dụng UML) mô tả những đặc điểm khái quát của lớp đó, bao gồm: Tên lớp; danh sách các thuộc tính; và danh sách các phương thức.</a:t>
            </a:r>
            <a:endParaRPr lang="en-US" sz="2100" b="1" dirty="0">
              <a:latin typeface="Times New Roman" panose="02020603050405020304" pitchFamily="18" charset="0"/>
              <a:cs typeface="Times New Roman" panose="02020603050405020304" pitchFamily="18" charset="0"/>
            </a:endParaRPr>
          </a:p>
          <a:p>
            <a:pPr marL="457200" lvl="1" indent="0" algn="just">
              <a:lnSpc>
                <a:spcPct val="120000"/>
              </a:lnSpc>
              <a:buNone/>
            </a:pPr>
            <a:endParaRPr lang="vi-VN" sz="2100" b="1" dirty="0">
              <a:latin typeface="Times New Roman" panose="02020603050405020304" pitchFamily="18" charset="0"/>
              <a:cs typeface="Times New Roman" panose="02020603050405020304" pitchFamily="18" charset="0"/>
            </a:endParaRP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Lớp đối tượng</a:t>
            </a:r>
            <a:endParaRPr lang="en-US" sz="4800" b="1" dirty="0">
              <a:solidFill>
                <a:srgbClr val="FFFF00"/>
              </a:solidFill>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652FA48E-C555-425B-8BFF-0A9D90D01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206" y="2889422"/>
            <a:ext cx="58054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262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Trừu tượng hóa</a:t>
            </a:r>
            <a:endParaRPr lang="en-US" sz="4800" b="1" dirty="0">
              <a:solidFill>
                <a:srgbClr val="FFFF00"/>
              </a:solidFill>
              <a:latin typeface="Times New Roman" pitchFamily="18" charset="0"/>
              <a:cs typeface="Times New Roman" pitchFamily="18" charset="0"/>
            </a:endParaRPr>
          </a:p>
        </p:txBody>
      </p:sp>
      <p:grpSp>
        <p:nvGrpSpPr>
          <p:cNvPr id="7" name="Group 87">
            <a:extLst>
              <a:ext uri="{FF2B5EF4-FFF2-40B4-BE49-F238E27FC236}">
                <a16:creationId xmlns:a16="http://schemas.microsoft.com/office/drawing/2014/main" id="{E1DA4705-A4E5-4754-A430-DB5397D070E0}"/>
              </a:ext>
            </a:extLst>
          </p:cNvPr>
          <p:cNvGrpSpPr>
            <a:grpSpLocks/>
          </p:cNvGrpSpPr>
          <p:nvPr/>
        </p:nvGrpSpPr>
        <p:grpSpPr bwMode="auto">
          <a:xfrm>
            <a:off x="2411557" y="1544861"/>
            <a:ext cx="7252107" cy="2497215"/>
            <a:chOff x="528" y="624"/>
            <a:chExt cx="4656" cy="1680"/>
          </a:xfrm>
        </p:grpSpPr>
        <p:pic>
          <p:nvPicPr>
            <p:cNvPr id="8" name="Picture 88" descr="C:\DVD\Giao_Trinh\GIS\Gis_PPT\Images\geo.gif">
              <a:extLst>
                <a:ext uri="{FF2B5EF4-FFF2-40B4-BE49-F238E27FC236}">
                  <a16:creationId xmlns:a16="http://schemas.microsoft.com/office/drawing/2014/main" id="{29E5BC1A-EC5D-4A3E-B174-6889CC13E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786"/>
              <a:ext cx="1104"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9">
              <a:extLst>
                <a:ext uri="{FF2B5EF4-FFF2-40B4-BE49-F238E27FC236}">
                  <a16:creationId xmlns:a16="http://schemas.microsoft.com/office/drawing/2014/main" id="{FAA9340F-B45C-4E9B-BED1-615AA94FA12C}"/>
                </a:ext>
              </a:extLst>
            </p:cNvPr>
            <p:cNvSpPr txBox="1">
              <a:spLocks noChangeArrowheads="1"/>
            </p:cNvSpPr>
            <p:nvPr/>
          </p:nvSpPr>
          <p:spPr bwMode="auto">
            <a:xfrm>
              <a:off x="1440" y="1996"/>
              <a:ext cx="8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SzTx/>
                <a:buFont typeface="Wingdings" panose="05000000000000000000" pitchFamily="2" charset="2"/>
                <a:buNone/>
              </a:pPr>
              <a:r>
                <a:rPr kumimoji="1" lang="en-US" altLang="en-US" sz="1600"/>
                <a:t>Thế giới thực</a:t>
              </a:r>
            </a:p>
          </p:txBody>
        </p:sp>
        <p:sp>
          <p:nvSpPr>
            <p:cNvPr id="10" name="Text Box 90">
              <a:extLst>
                <a:ext uri="{FF2B5EF4-FFF2-40B4-BE49-F238E27FC236}">
                  <a16:creationId xmlns:a16="http://schemas.microsoft.com/office/drawing/2014/main" id="{5E2B8166-AD46-4057-9E57-3FF0B2666A44}"/>
                </a:ext>
              </a:extLst>
            </p:cNvPr>
            <p:cNvSpPr txBox="1">
              <a:spLocks noChangeArrowheads="1"/>
            </p:cNvSpPr>
            <p:nvPr/>
          </p:nvSpPr>
          <p:spPr bwMode="auto">
            <a:xfrm>
              <a:off x="3888" y="1728"/>
              <a:ext cx="129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eaLnBrk="1" hangingPunct="1">
                <a:spcBef>
                  <a:spcPct val="0"/>
                </a:spcBef>
                <a:buSzTx/>
                <a:buFont typeface="Wingdings" panose="05000000000000000000" pitchFamily="2" charset="2"/>
                <a:buNone/>
              </a:pPr>
              <a:r>
                <a:rPr kumimoji="1" lang="en-US" altLang="en-US" sz="1600"/>
                <a:t>Mô hình: Quả địa cầu học sinh</a:t>
              </a:r>
            </a:p>
          </p:txBody>
        </p:sp>
        <p:pic>
          <p:nvPicPr>
            <p:cNvPr id="11" name="Picture 91" descr="C:\DVD\Giao_Trinh\GIS\Gis_PPT\Images\3dfx.gif">
              <a:extLst>
                <a:ext uri="{FF2B5EF4-FFF2-40B4-BE49-F238E27FC236}">
                  <a16:creationId xmlns:a16="http://schemas.microsoft.com/office/drawing/2014/main" id="{902CC464-5843-4E75-8602-B22AEAC2CC3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2" y="624"/>
              <a:ext cx="1824"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92">
              <a:extLst>
                <a:ext uri="{FF2B5EF4-FFF2-40B4-BE49-F238E27FC236}">
                  <a16:creationId xmlns:a16="http://schemas.microsoft.com/office/drawing/2014/main" id="{A4A8E3AB-1A46-45CE-814C-FDE5D15B7421}"/>
                </a:ext>
              </a:extLst>
            </p:cNvPr>
            <p:cNvSpPr>
              <a:spLocks noChangeArrowheads="1"/>
            </p:cNvSpPr>
            <p:nvPr/>
          </p:nvSpPr>
          <p:spPr bwMode="auto">
            <a:xfrm>
              <a:off x="2880" y="1134"/>
              <a:ext cx="720" cy="37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9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w="9525">
              <a:solidFill>
                <a:schemeClr val="tx1"/>
              </a:solidFill>
              <a:miter lim="800000"/>
              <a:headEnd/>
              <a:tailEnd/>
            </a:ln>
          </p:spPr>
          <p:txBody>
            <a:bodyPr anchor="ctr">
              <a:spAutoFit/>
            </a:bodyPr>
            <a:lstStyle/>
            <a:p>
              <a:endParaRPr lang="en-US"/>
            </a:p>
          </p:txBody>
        </p:sp>
        <p:sp>
          <p:nvSpPr>
            <p:cNvPr id="13" name="Line 93">
              <a:extLst>
                <a:ext uri="{FF2B5EF4-FFF2-40B4-BE49-F238E27FC236}">
                  <a16:creationId xmlns:a16="http://schemas.microsoft.com/office/drawing/2014/main" id="{CCEA3528-722E-425C-A38E-5C560549D638}"/>
                </a:ext>
              </a:extLst>
            </p:cNvPr>
            <p:cNvSpPr>
              <a:spLocks noChangeShapeType="1"/>
            </p:cNvSpPr>
            <p:nvPr/>
          </p:nvSpPr>
          <p:spPr bwMode="auto">
            <a:xfrm>
              <a:off x="528" y="2304"/>
              <a:ext cx="4656" cy="0"/>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4" name="Group 3">
            <a:extLst>
              <a:ext uri="{FF2B5EF4-FFF2-40B4-BE49-F238E27FC236}">
                <a16:creationId xmlns:a16="http://schemas.microsoft.com/office/drawing/2014/main" id="{E5B7557A-CD37-4395-BCE4-67EABA96F676}"/>
              </a:ext>
            </a:extLst>
          </p:cNvPr>
          <p:cNvGrpSpPr>
            <a:grpSpLocks/>
          </p:cNvGrpSpPr>
          <p:nvPr/>
        </p:nvGrpSpPr>
        <p:grpSpPr bwMode="auto">
          <a:xfrm>
            <a:off x="3032593" y="4300795"/>
            <a:ext cx="6294085" cy="2050425"/>
            <a:chOff x="1152" y="2452"/>
            <a:chExt cx="4032" cy="1449"/>
          </a:xfrm>
        </p:grpSpPr>
        <p:sp>
          <p:nvSpPr>
            <p:cNvPr id="15" name="Text Box 4">
              <a:extLst>
                <a:ext uri="{FF2B5EF4-FFF2-40B4-BE49-F238E27FC236}">
                  <a16:creationId xmlns:a16="http://schemas.microsoft.com/office/drawing/2014/main" id="{6EA49AE9-9C53-4690-9420-A91193BA0E2C}"/>
                </a:ext>
              </a:extLst>
            </p:cNvPr>
            <p:cNvSpPr txBox="1">
              <a:spLocks noChangeArrowheads="1"/>
            </p:cNvSpPr>
            <p:nvPr/>
          </p:nvSpPr>
          <p:spPr bwMode="auto">
            <a:xfrm>
              <a:off x="4284" y="2864"/>
              <a:ext cx="90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spcBef>
                  <a:spcPct val="0"/>
                </a:spcBef>
                <a:buClrTx/>
                <a:buSzTx/>
                <a:buFontTx/>
                <a:buNone/>
              </a:pPr>
              <a:r>
                <a:rPr lang="en-US" altLang="en-US" sz="1400">
                  <a:solidFill>
                    <a:schemeClr val="hlink"/>
                  </a:solidFill>
                </a:rPr>
                <a:t>Thế giới thực</a:t>
              </a:r>
            </a:p>
          </p:txBody>
        </p:sp>
        <p:sp>
          <p:nvSpPr>
            <p:cNvPr id="16" name="AutoShape 5">
              <a:extLst>
                <a:ext uri="{FF2B5EF4-FFF2-40B4-BE49-F238E27FC236}">
                  <a16:creationId xmlns:a16="http://schemas.microsoft.com/office/drawing/2014/main" id="{78B82DA8-D9F4-4934-9D86-7CFDA27FA20B}"/>
                </a:ext>
              </a:extLst>
            </p:cNvPr>
            <p:cNvSpPr>
              <a:spLocks noChangeArrowheads="1"/>
            </p:cNvSpPr>
            <p:nvPr/>
          </p:nvSpPr>
          <p:spPr bwMode="auto">
            <a:xfrm>
              <a:off x="1152" y="3216"/>
              <a:ext cx="3171" cy="685"/>
            </a:xfrm>
            <a:prstGeom prst="roundRect">
              <a:avLst>
                <a:gd name="adj" fmla="val 16667"/>
              </a:avLst>
            </a:prstGeom>
            <a:solidFill>
              <a:srgbClr val="D9FFEE"/>
            </a:solidFill>
            <a:ln w="9525">
              <a:solidFill>
                <a:srgbClr val="000000"/>
              </a:solidFill>
              <a:round/>
              <a:headEnd/>
              <a:tailEnd/>
            </a:ln>
            <a:effectLst>
              <a:outerShdw dist="35921" dir="2700000" algn="ctr" rotWithShape="0">
                <a:srgbClr val="808080"/>
              </a:outerShdw>
            </a:effec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17" name="Text Box 6">
              <a:extLst>
                <a:ext uri="{FF2B5EF4-FFF2-40B4-BE49-F238E27FC236}">
                  <a16:creationId xmlns:a16="http://schemas.microsoft.com/office/drawing/2014/main" id="{732C61FA-4626-47BC-8BDB-482F6E615806}"/>
                </a:ext>
              </a:extLst>
            </p:cNvPr>
            <p:cNvSpPr txBox="1">
              <a:spLocks noChangeArrowheads="1"/>
            </p:cNvSpPr>
            <p:nvPr/>
          </p:nvSpPr>
          <p:spPr bwMode="auto">
            <a:xfrm>
              <a:off x="1240" y="3421"/>
              <a:ext cx="488" cy="2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10000"/>
                </a:lnSpc>
                <a:spcBef>
                  <a:spcPct val="0"/>
                </a:spcBef>
                <a:buClrTx/>
                <a:buSzTx/>
                <a:buFontTx/>
                <a:buNone/>
              </a:pPr>
              <a:r>
                <a:rPr lang="en-US" altLang="en-US" sz="1400">
                  <a:solidFill>
                    <a:srgbClr val="000000"/>
                  </a:solidFill>
                  <a:latin typeface="Arial" panose="020B0604020202020204" pitchFamily="34" charset="0"/>
                </a:rPr>
                <a:t>Ôtô</a:t>
              </a:r>
            </a:p>
          </p:txBody>
        </p:sp>
        <p:sp>
          <p:nvSpPr>
            <p:cNvPr id="18" name="Text Box 7">
              <a:extLst>
                <a:ext uri="{FF2B5EF4-FFF2-40B4-BE49-F238E27FC236}">
                  <a16:creationId xmlns:a16="http://schemas.microsoft.com/office/drawing/2014/main" id="{B8A4435F-8444-4CC6-BDAF-1ED8C11CDDD0}"/>
                </a:ext>
              </a:extLst>
            </p:cNvPr>
            <p:cNvSpPr txBox="1">
              <a:spLocks noChangeArrowheads="1"/>
            </p:cNvSpPr>
            <p:nvPr/>
          </p:nvSpPr>
          <p:spPr bwMode="auto">
            <a:xfrm>
              <a:off x="2544" y="3381"/>
              <a:ext cx="665" cy="2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10000"/>
                </a:lnSpc>
                <a:spcBef>
                  <a:spcPct val="0"/>
                </a:spcBef>
                <a:buClrTx/>
                <a:buSzTx/>
                <a:buFontTx/>
                <a:buNone/>
              </a:pPr>
              <a:r>
                <a:rPr lang="en-US" altLang="en-US" sz="1400">
                  <a:solidFill>
                    <a:srgbClr val="000000"/>
                  </a:solidFill>
                  <a:latin typeface="Arial" panose="020B0604020202020204" pitchFamily="34" charset="0"/>
                </a:rPr>
                <a:t>Con người</a:t>
              </a:r>
            </a:p>
          </p:txBody>
        </p:sp>
        <p:sp>
          <p:nvSpPr>
            <p:cNvPr id="19" name="Line 8">
              <a:extLst>
                <a:ext uri="{FF2B5EF4-FFF2-40B4-BE49-F238E27FC236}">
                  <a16:creationId xmlns:a16="http://schemas.microsoft.com/office/drawing/2014/main" id="{AB32014C-F1B1-4F5D-AE75-68062306D66E}"/>
                </a:ext>
              </a:extLst>
            </p:cNvPr>
            <p:cNvSpPr>
              <a:spLocks noChangeShapeType="1"/>
            </p:cNvSpPr>
            <p:nvPr/>
          </p:nvSpPr>
          <p:spPr bwMode="auto">
            <a:xfrm flipH="1" flipV="1">
              <a:off x="1728" y="3552"/>
              <a:ext cx="8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9">
              <a:extLst>
                <a:ext uri="{FF2B5EF4-FFF2-40B4-BE49-F238E27FC236}">
                  <a16:creationId xmlns:a16="http://schemas.microsoft.com/office/drawing/2014/main" id="{4536E7E3-6E07-4AF7-A6A3-A3E3227CFED2}"/>
                </a:ext>
              </a:extLst>
            </p:cNvPr>
            <p:cNvSpPr txBox="1">
              <a:spLocks noChangeArrowheads="1"/>
            </p:cNvSpPr>
            <p:nvPr/>
          </p:nvSpPr>
          <p:spPr bwMode="auto">
            <a:xfrm>
              <a:off x="3754" y="3373"/>
              <a:ext cx="422" cy="2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lnSpc>
                  <a:spcPct val="110000"/>
                </a:lnSpc>
                <a:spcBef>
                  <a:spcPct val="0"/>
                </a:spcBef>
                <a:buClrTx/>
                <a:buSzTx/>
                <a:buFontTx/>
                <a:buNone/>
              </a:pPr>
              <a:r>
                <a:rPr lang="en-US" altLang="en-US" sz="1400">
                  <a:solidFill>
                    <a:srgbClr val="000000"/>
                  </a:solidFill>
                  <a:latin typeface="Arial" panose="020B0604020202020204" pitchFamily="34" charset="0"/>
                </a:rPr>
                <a:t>Sách</a:t>
              </a:r>
            </a:p>
          </p:txBody>
        </p:sp>
        <p:sp>
          <p:nvSpPr>
            <p:cNvPr id="21" name="Line 10">
              <a:extLst>
                <a:ext uri="{FF2B5EF4-FFF2-40B4-BE49-F238E27FC236}">
                  <a16:creationId xmlns:a16="http://schemas.microsoft.com/office/drawing/2014/main" id="{4DEF0EC0-4493-46A7-BE0D-7BD9A3F5B66A}"/>
                </a:ext>
              </a:extLst>
            </p:cNvPr>
            <p:cNvSpPr>
              <a:spLocks noChangeShapeType="1"/>
            </p:cNvSpPr>
            <p:nvPr/>
          </p:nvSpPr>
          <p:spPr bwMode="auto">
            <a:xfrm flipV="1">
              <a:off x="3216" y="3552"/>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11">
              <a:extLst>
                <a:ext uri="{FF2B5EF4-FFF2-40B4-BE49-F238E27FC236}">
                  <a16:creationId xmlns:a16="http://schemas.microsoft.com/office/drawing/2014/main" id="{A3421B4D-6EFA-4234-847C-485BCC89A551}"/>
                </a:ext>
              </a:extLst>
            </p:cNvPr>
            <p:cNvSpPr txBox="1">
              <a:spLocks noChangeArrowheads="1"/>
            </p:cNvSpPr>
            <p:nvPr/>
          </p:nvSpPr>
          <p:spPr bwMode="auto">
            <a:xfrm>
              <a:off x="3218" y="3373"/>
              <a:ext cx="5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spcBef>
                  <a:spcPct val="0"/>
                </a:spcBef>
                <a:buClrTx/>
                <a:buSzTx/>
                <a:buFontTx/>
                <a:buNone/>
              </a:pPr>
              <a:r>
                <a:rPr lang="en-US" altLang="en-US" sz="1400">
                  <a:solidFill>
                    <a:schemeClr val="folHlink"/>
                  </a:solidFill>
                </a:rPr>
                <a:t>Đọc </a:t>
              </a:r>
              <a:r>
                <a:rPr lang="en-US" altLang="en-US" sz="1400">
                  <a:solidFill>
                    <a:schemeClr val="folHlink"/>
                  </a:solidFill>
                  <a:sym typeface="Webdings" panose="05030102010509060703" pitchFamily="18" charset="2"/>
                </a:rPr>
                <a:t></a:t>
              </a:r>
              <a:endParaRPr lang="en-US" altLang="en-US" sz="1400">
                <a:solidFill>
                  <a:schemeClr val="folHlink"/>
                </a:solidFill>
              </a:endParaRPr>
            </a:p>
          </p:txBody>
        </p:sp>
        <p:sp>
          <p:nvSpPr>
            <p:cNvPr id="23" name="Text Box 12">
              <a:extLst>
                <a:ext uri="{FF2B5EF4-FFF2-40B4-BE49-F238E27FC236}">
                  <a16:creationId xmlns:a16="http://schemas.microsoft.com/office/drawing/2014/main" id="{8FF35FC8-716E-4D0F-8021-302BC1E348AC}"/>
                </a:ext>
              </a:extLst>
            </p:cNvPr>
            <p:cNvSpPr txBox="1">
              <a:spLocks noChangeArrowheads="1"/>
            </p:cNvSpPr>
            <p:nvPr/>
          </p:nvSpPr>
          <p:spPr bwMode="auto">
            <a:xfrm>
              <a:off x="1680" y="3373"/>
              <a:ext cx="76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spcBef>
                  <a:spcPct val="0"/>
                </a:spcBef>
                <a:buClrTx/>
                <a:buSzTx/>
                <a:buFontTx/>
                <a:buNone/>
              </a:pPr>
              <a:r>
                <a:rPr lang="en-US" altLang="en-US" sz="1400">
                  <a:solidFill>
                    <a:srgbClr val="000000"/>
                  </a:solidFill>
                </a:rPr>
                <a:t>  </a:t>
              </a:r>
              <a:r>
                <a:rPr lang="en-US" altLang="en-US" sz="1400">
                  <a:solidFill>
                    <a:schemeClr val="folHlink"/>
                  </a:solidFill>
                  <a:sym typeface="Webdings" panose="05030102010509060703" pitchFamily="18" charset="2"/>
                </a:rPr>
                <a:t>Làm chủ</a:t>
              </a:r>
              <a:endParaRPr lang="en-US" altLang="en-US" sz="1400">
                <a:solidFill>
                  <a:schemeClr val="folHlink"/>
                </a:solidFill>
              </a:endParaRPr>
            </a:p>
          </p:txBody>
        </p:sp>
        <p:sp>
          <p:nvSpPr>
            <p:cNvPr id="24" name="Text Box 13">
              <a:extLst>
                <a:ext uri="{FF2B5EF4-FFF2-40B4-BE49-F238E27FC236}">
                  <a16:creationId xmlns:a16="http://schemas.microsoft.com/office/drawing/2014/main" id="{49BA7B7F-F15E-409A-A0D9-BF0EA6851D58}"/>
                </a:ext>
              </a:extLst>
            </p:cNvPr>
            <p:cNvSpPr txBox="1">
              <a:spLocks noChangeArrowheads="1"/>
            </p:cNvSpPr>
            <p:nvPr/>
          </p:nvSpPr>
          <p:spPr bwMode="auto">
            <a:xfrm>
              <a:off x="4320" y="3452"/>
              <a:ext cx="6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algn="ctr">
                <a:spcBef>
                  <a:spcPct val="0"/>
                </a:spcBef>
                <a:buClrTx/>
                <a:buSzTx/>
                <a:buFontTx/>
                <a:buNone/>
              </a:pPr>
              <a:r>
                <a:rPr lang="en-US" altLang="en-US" sz="1400">
                  <a:solidFill>
                    <a:schemeClr val="hlink"/>
                  </a:solidFill>
                </a:rPr>
                <a:t>Mô hình</a:t>
              </a:r>
            </a:p>
          </p:txBody>
        </p:sp>
        <p:grpSp>
          <p:nvGrpSpPr>
            <p:cNvPr id="25" name="Group 14">
              <a:extLst>
                <a:ext uri="{FF2B5EF4-FFF2-40B4-BE49-F238E27FC236}">
                  <a16:creationId xmlns:a16="http://schemas.microsoft.com/office/drawing/2014/main" id="{29E090DE-6950-49D7-B7BF-BB27CCF8017B}"/>
                </a:ext>
              </a:extLst>
            </p:cNvPr>
            <p:cNvGrpSpPr>
              <a:grpSpLocks/>
            </p:cNvGrpSpPr>
            <p:nvPr/>
          </p:nvGrpSpPr>
          <p:grpSpPr bwMode="auto">
            <a:xfrm>
              <a:off x="2544" y="2452"/>
              <a:ext cx="528" cy="716"/>
              <a:chOff x="2688" y="2452"/>
              <a:chExt cx="402" cy="640"/>
            </a:xfrm>
          </p:grpSpPr>
          <p:grpSp>
            <p:nvGrpSpPr>
              <p:cNvPr id="28" name="Group 15">
                <a:extLst>
                  <a:ext uri="{FF2B5EF4-FFF2-40B4-BE49-F238E27FC236}">
                    <a16:creationId xmlns:a16="http://schemas.microsoft.com/office/drawing/2014/main" id="{153F7798-F91F-4F19-B821-1D59F2CC7726}"/>
                  </a:ext>
                </a:extLst>
              </p:cNvPr>
              <p:cNvGrpSpPr>
                <a:grpSpLocks/>
              </p:cNvGrpSpPr>
              <p:nvPr/>
            </p:nvGrpSpPr>
            <p:grpSpPr bwMode="auto">
              <a:xfrm>
                <a:off x="2853" y="2553"/>
                <a:ext cx="70" cy="20"/>
                <a:chOff x="4847" y="1951"/>
                <a:chExt cx="122" cy="35"/>
              </a:xfrm>
            </p:grpSpPr>
            <p:sp>
              <p:nvSpPr>
                <p:cNvPr id="96" name="Freeform 16">
                  <a:extLst>
                    <a:ext uri="{FF2B5EF4-FFF2-40B4-BE49-F238E27FC236}">
                      <a16:creationId xmlns:a16="http://schemas.microsoft.com/office/drawing/2014/main" id="{B1ACEC7D-E208-4A95-89AE-CA5121C8DBCC}"/>
                    </a:ext>
                  </a:extLst>
                </p:cNvPr>
                <p:cNvSpPr>
                  <a:spLocks/>
                </p:cNvSpPr>
                <p:nvPr/>
              </p:nvSpPr>
              <p:spPr bwMode="auto">
                <a:xfrm>
                  <a:off x="4958" y="1951"/>
                  <a:ext cx="11" cy="35"/>
                </a:xfrm>
                <a:custGeom>
                  <a:avLst/>
                  <a:gdLst>
                    <a:gd name="T0" fmla="*/ 0 w 43"/>
                    <a:gd name="T1" fmla="*/ 0 h 138"/>
                    <a:gd name="T2" fmla="*/ 0 w 43"/>
                    <a:gd name="T3" fmla="*/ 0 h 138"/>
                    <a:gd name="T4" fmla="*/ 0 w 43"/>
                    <a:gd name="T5" fmla="*/ 0 h 138"/>
                    <a:gd name="T6" fmla="*/ 0 w 43"/>
                    <a:gd name="T7" fmla="*/ 0 h 138"/>
                    <a:gd name="T8" fmla="*/ 0 w 43"/>
                    <a:gd name="T9" fmla="*/ 0 h 138"/>
                    <a:gd name="T10" fmla="*/ 0 w 43"/>
                    <a:gd name="T11" fmla="*/ 0 h 138"/>
                    <a:gd name="T12" fmla="*/ 0 w 43"/>
                    <a:gd name="T13" fmla="*/ 0 h 138"/>
                    <a:gd name="T14" fmla="*/ 0 w 43"/>
                    <a:gd name="T15" fmla="*/ 0 h 138"/>
                    <a:gd name="T16" fmla="*/ 0 w 43"/>
                    <a:gd name="T17" fmla="*/ 0 h 138"/>
                    <a:gd name="T18" fmla="*/ 0 w 43"/>
                    <a:gd name="T19" fmla="*/ 0 h 138"/>
                    <a:gd name="T20" fmla="*/ 0 w 43"/>
                    <a:gd name="T21" fmla="*/ 0 h 138"/>
                    <a:gd name="T22" fmla="*/ 0 w 43"/>
                    <a:gd name="T23" fmla="*/ 0 h 138"/>
                    <a:gd name="T24" fmla="*/ 0 w 43"/>
                    <a:gd name="T25" fmla="*/ 0 h 138"/>
                    <a:gd name="T26" fmla="*/ 0 w 43"/>
                    <a:gd name="T27" fmla="*/ 0 h 138"/>
                    <a:gd name="T28" fmla="*/ 0 w 43"/>
                    <a:gd name="T29" fmla="*/ 0 h 138"/>
                    <a:gd name="T30" fmla="*/ 0 w 43"/>
                    <a:gd name="T31" fmla="*/ 0 h 138"/>
                    <a:gd name="T32" fmla="*/ 0 w 43"/>
                    <a:gd name="T33" fmla="*/ 0 h 138"/>
                    <a:gd name="T34" fmla="*/ 0 w 43"/>
                    <a:gd name="T35" fmla="*/ 0 h 138"/>
                    <a:gd name="T36" fmla="*/ 0 w 43"/>
                    <a:gd name="T37" fmla="*/ 0 h 138"/>
                    <a:gd name="T38" fmla="*/ 0 w 43"/>
                    <a:gd name="T39" fmla="*/ 0 h 138"/>
                    <a:gd name="T40" fmla="*/ 0 w 43"/>
                    <a:gd name="T41" fmla="*/ 0 h 138"/>
                    <a:gd name="T42" fmla="*/ 0 w 43"/>
                    <a:gd name="T43" fmla="*/ 0 h 138"/>
                    <a:gd name="T44" fmla="*/ 0 w 43"/>
                    <a:gd name="T45" fmla="*/ 0 h 138"/>
                    <a:gd name="T46" fmla="*/ 0 w 43"/>
                    <a:gd name="T47" fmla="*/ 0 h 1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
                    <a:gd name="T73" fmla="*/ 0 h 138"/>
                    <a:gd name="T74" fmla="*/ 43 w 43"/>
                    <a:gd name="T75" fmla="*/ 138 h 1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 h="138">
                      <a:moveTo>
                        <a:pt x="1" y="9"/>
                      </a:moveTo>
                      <a:lnTo>
                        <a:pt x="18" y="1"/>
                      </a:lnTo>
                      <a:lnTo>
                        <a:pt x="26" y="0"/>
                      </a:lnTo>
                      <a:lnTo>
                        <a:pt x="32" y="0"/>
                      </a:lnTo>
                      <a:lnTo>
                        <a:pt x="35" y="1"/>
                      </a:lnTo>
                      <a:lnTo>
                        <a:pt x="39" y="3"/>
                      </a:lnTo>
                      <a:lnTo>
                        <a:pt x="42" y="11"/>
                      </a:lnTo>
                      <a:lnTo>
                        <a:pt x="43" y="19"/>
                      </a:lnTo>
                      <a:lnTo>
                        <a:pt x="42" y="29"/>
                      </a:lnTo>
                      <a:lnTo>
                        <a:pt x="41" y="37"/>
                      </a:lnTo>
                      <a:lnTo>
                        <a:pt x="36" y="46"/>
                      </a:lnTo>
                      <a:lnTo>
                        <a:pt x="33" y="53"/>
                      </a:lnTo>
                      <a:lnTo>
                        <a:pt x="28" y="59"/>
                      </a:lnTo>
                      <a:lnTo>
                        <a:pt x="26" y="68"/>
                      </a:lnTo>
                      <a:lnTo>
                        <a:pt x="26" y="75"/>
                      </a:lnTo>
                      <a:lnTo>
                        <a:pt x="26" y="88"/>
                      </a:lnTo>
                      <a:lnTo>
                        <a:pt x="26" y="98"/>
                      </a:lnTo>
                      <a:lnTo>
                        <a:pt x="27" y="107"/>
                      </a:lnTo>
                      <a:lnTo>
                        <a:pt x="26" y="115"/>
                      </a:lnTo>
                      <a:lnTo>
                        <a:pt x="22" y="124"/>
                      </a:lnTo>
                      <a:lnTo>
                        <a:pt x="18" y="129"/>
                      </a:lnTo>
                      <a:lnTo>
                        <a:pt x="11" y="135"/>
                      </a:lnTo>
                      <a:lnTo>
                        <a:pt x="0" y="138"/>
                      </a:lnTo>
                      <a:lnTo>
                        <a:pt x="1" y="9"/>
                      </a:lnTo>
                      <a:close/>
                    </a:path>
                  </a:pathLst>
                </a:custGeom>
                <a:solidFill>
                  <a:srgbClr val="FFC080"/>
                </a:solidFill>
                <a:ln w="9525" cmpd="sng">
                  <a:solidFill>
                    <a:srgbClr val="000000"/>
                  </a:solidFill>
                  <a:prstDash val="solid"/>
                  <a:round/>
                  <a:headEnd/>
                  <a:tailEnd/>
                </a:ln>
              </p:spPr>
              <p:txBody>
                <a:bodyPr/>
                <a:lstStyle/>
                <a:p>
                  <a:endParaRPr lang="en-US"/>
                </a:p>
              </p:txBody>
            </p:sp>
            <p:sp>
              <p:nvSpPr>
                <p:cNvPr id="97" name="Freeform 17">
                  <a:extLst>
                    <a:ext uri="{FF2B5EF4-FFF2-40B4-BE49-F238E27FC236}">
                      <a16:creationId xmlns:a16="http://schemas.microsoft.com/office/drawing/2014/main" id="{116F29E6-FEB3-4A9C-AAFD-02628301AC46}"/>
                    </a:ext>
                  </a:extLst>
                </p:cNvPr>
                <p:cNvSpPr>
                  <a:spLocks/>
                </p:cNvSpPr>
                <p:nvPr/>
              </p:nvSpPr>
              <p:spPr bwMode="auto">
                <a:xfrm>
                  <a:off x="4847" y="1951"/>
                  <a:ext cx="11" cy="35"/>
                </a:xfrm>
                <a:custGeom>
                  <a:avLst/>
                  <a:gdLst>
                    <a:gd name="T0" fmla="*/ 0 w 42"/>
                    <a:gd name="T1" fmla="*/ 0 h 138"/>
                    <a:gd name="T2" fmla="*/ 0 w 42"/>
                    <a:gd name="T3" fmla="*/ 0 h 138"/>
                    <a:gd name="T4" fmla="*/ 0 w 42"/>
                    <a:gd name="T5" fmla="*/ 0 h 138"/>
                    <a:gd name="T6" fmla="*/ 0 w 42"/>
                    <a:gd name="T7" fmla="*/ 0 h 138"/>
                    <a:gd name="T8" fmla="*/ 0 w 42"/>
                    <a:gd name="T9" fmla="*/ 0 h 138"/>
                    <a:gd name="T10" fmla="*/ 0 w 42"/>
                    <a:gd name="T11" fmla="*/ 0 h 138"/>
                    <a:gd name="T12" fmla="*/ 0 w 42"/>
                    <a:gd name="T13" fmla="*/ 0 h 138"/>
                    <a:gd name="T14" fmla="*/ 0 w 42"/>
                    <a:gd name="T15" fmla="*/ 0 h 138"/>
                    <a:gd name="T16" fmla="*/ 0 w 42"/>
                    <a:gd name="T17" fmla="*/ 0 h 138"/>
                    <a:gd name="T18" fmla="*/ 0 w 42"/>
                    <a:gd name="T19" fmla="*/ 0 h 138"/>
                    <a:gd name="T20" fmla="*/ 0 w 42"/>
                    <a:gd name="T21" fmla="*/ 0 h 138"/>
                    <a:gd name="T22" fmla="*/ 0 w 42"/>
                    <a:gd name="T23" fmla="*/ 0 h 138"/>
                    <a:gd name="T24" fmla="*/ 0 w 42"/>
                    <a:gd name="T25" fmla="*/ 0 h 138"/>
                    <a:gd name="T26" fmla="*/ 0 w 42"/>
                    <a:gd name="T27" fmla="*/ 0 h 138"/>
                    <a:gd name="T28" fmla="*/ 0 w 42"/>
                    <a:gd name="T29" fmla="*/ 0 h 138"/>
                    <a:gd name="T30" fmla="*/ 0 w 42"/>
                    <a:gd name="T31" fmla="*/ 0 h 138"/>
                    <a:gd name="T32" fmla="*/ 0 w 42"/>
                    <a:gd name="T33" fmla="*/ 0 h 138"/>
                    <a:gd name="T34" fmla="*/ 0 w 42"/>
                    <a:gd name="T35" fmla="*/ 0 h 138"/>
                    <a:gd name="T36" fmla="*/ 0 w 42"/>
                    <a:gd name="T37" fmla="*/ 0 h 138"/>
                    <a:gd name="T38" fmla="*/ 0 w 42"/>
                    <a:gd name="T39" fmla="*/ 0 h 138"/>
                    <a:gd name="T40" fmla="*/ 0 w 42"/>
                    <a:gd name="T41" fmla="*/ 0 h 138"/>
                    <a:gd name="T42" fmla="*/ 0 w 42"/>
                    <a:gd name="T43" fmla="*/ 0 h 138"/>
                    <a:gd name="T44" fmla="*/ 0 w 42"/>
                    <a:gd name="T45" fmla="*/ 0 h 138"/>
                    <a:gd name="T46" fmla="*/ 0 w 42"/>
                    <a:gd name="T47" fmla="*/ 0 h 1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138"/>
                    <a:gd name="T74" fmla="*/ 42 w 42"/>
                    <a:gd name="T75" fmla="*/ 138 h 1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138">
                      <a:moveTo>
                        <a:pt x="42" y="9"/>
                      </a:moveTo>
                      <a:lnTo>
                        <a:pt x="25" y="1"/>
                      </a:lnTo>
                      <a:lnTo>
                        <a:pt x="18" y="0"/>
                      </a:lnTo>
                      <a:lnTo>
                        <a:pt x="11" y="0"/>
                      </a:lnTo>
                      <a:lnTo>
                        <a:pt x="7" y="1"/>
                      </a:lnTo>
                      <a:lnTo>
                        <a:pt x="4" y="3"/>
                      </a:lnTo>
                      <a:lnTo>
                        <a:pt x="1" y="11"/>
                      </a:lnTo>
                      <a:lnTo>
                        <a:pt x="0" y="19"/>
                      </a:lnTo>
                      <a:lnTo>
                        <a:pt x="0" y="29"/>
                      </a:lnTo>
                      <a:lnTo>
                        <a:pt x="1" y="37"/>
                      </a:lnTo>
                      <a:lnTo>
                        <a:pt x="6" y="46"/>
                      </a:lnTo>
                      <a:lnTo>
                        <a:pt x="11" y="53"/>
                      </a:lnTo>
                      <a:lnTo>
                        <a:pt x="14" y="59"/>
                      </a:lnTo>
                      <a:lnTo>
                        <a:pt x="16" y="68"/>
                      </a:lnTo>
                      <a:lnTo>
                        <a:pt x="18" y="75"/>
                      </a:lnTo>
                      <a:lnTo>
                        <a:pt x="16" y="88"/>
                      </a:lnTo>
                      <a:lnTo>
                        <a:pt x="16" y="98"/>
                      </a:lnTo>
                      <a:lnTo>
                        <a:pt x="15" y="107"/>
                      </a:lnTo>
                      <a:lnTo>
                        <a:pt x="16" y="115"/>
                      </a:lnTo>
                      <a:lnTo>
                        <a:pt x="20" y="124"/>
                      </a:lnTo>
                      <a:lnTo>
                        <a:pt x="25" y="129"/>
                      </a:lnTo>
                      <a:lnTo>
                        <a:pt x="32" y="135"/>
                      </a:lnTo>
                      <a:lnTo>
                        <a:pt x="42" y="138"/>
                      </a:lnTo>
                      <a:lnTo>
                        <a:pt x="42" y="9"/>
                      </a:lnTo>
                      <a:close/>
                    </a:path>
                  </a:pathLst>
                </a:custGeom>
                <a:solidFill>
                  <a:srgbClr val="FFC080"/>
                </a:solidFill>
                <a:ln w="9525" cmpd="sng">
                  <a:solidFill>
                    <a:srgbClr val="000000"/>
                  </a:solidFill>
                  <a:prstDash val="solid"/>
                  <a:round/>
                  <a:headEnd/>
                  <a:tailEnd/>
                </a:ln>
              </p:spPr>
              <p:txBody>
                <a:bodyPr/>
                <a:lstStyle/>
                <a:p>
                  <a:endParaRPr lang="en-US"/>
                </a:p>
              </p:txBody>
            </p:sp>
          </p:grpSp>
          <p:sp>
            <p:nvSpPr>
              <p:cNvPr id="29" name="Rectangle 18">
                <a:extLst>
                  <a:ext uri="{FF2B5EF4-FFF2-40B4-BE49-F238E27FC236}">
                    <a16:creationId xmlns:a16="http://schemas.microsoft.com/office/drawing/2014/main" id="{1F714E00-0E74-4F38-A898-2D2FCCE18569}"/>
                  </a:ext>
                </a:extLst>
              </p:cNvPr>
              <p:cNvSpPr>
                <a:spLocks noChangeArrowheads="1"/>
              </p:cNvSpPr>
              <p:nvPr/>
            </p:nvSpPr>
            <p:spPr bwMode="auto">
              <a:xfrm>
                <a:off x="2872" y="2607"/>
                <a:ext cx="33" cy="22"/>
              </a:xfrm>
              <a:prstGeom prst="rect">
                <a:avLst/>
              </a:prstGeom>
              <a:solidFill>
                <a:srgbClr val="FFC080"/>
              </a:solidFill>
              <a:ln w="9525">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30" name="Freeform 19">
                <a:extLst>
                  <a:ext uri="{FF2B5EF4-FFF2-40B4-BE49-F238E27FC236}">
                    <a16:creationId xmlns:a16="http://schemas.microsoft.com/office/drawing/2014/main" id="{88139983-0E25-477B-ABFF-E4277774A7B5}"/>
                  </a:ext>
                </a:extLst>
              </p:cNvPr>
              <p:cNvSpPr>
                <a:spLocks/>
              </p:cNvSpPr>
              <p:nvPr/>
            </p:nvSpPr>
            <p:spPr bwMode="auto">
              <a:xfrm>
                <a:off x="2858" y="2516"/>
                <a:ext cx="61" cy="99"/>
              </a:xfrm>
              <a:custGeom>
                <a:avLst/>
                <a:gdLst>
                  <a:gd name="T0" fmla="*/ 0 w 425"/>
                  <a:gd name="T1" fmla="*/ 0 h 695"/>
                  <a:gd name="T2" fmla="*/ 0 w 425"/>
                  <a:gd name="T3" fmla="*/ 0 h 695"/>
                  <a:gd name="T4" fmla="*/ 0 w 425"/>
                  <a:gd name="T5" fmla="*/ 0 h 695"/>
                  <a:gd name="T6" fmla="*/ 0 w 425"/>
                  <a:gd name="T7" fmla="*/ 0 h 695"/>
                  <a:gd name="T8" fmla="*/ 0 w 425"/>
                  <a:gd name="T9" fmla="*/ 0 h 695"/>
                  <a:gd name="T10" fmla="*/ 0 w 425"/>
                  <a:gd name="T11" fmla="*/ 0 h 695"/>
                  <a:gd name="T12" fmla="*/ 0 w 425"/>
                  <a:gd name="T13" fmla="*/ 0 h 695"/>
                  <a:gd name="T14" fmla="*/ 0 w 425"/>
                  <a:gd name="T15" fmla="*/ 0 h 695"/>
                  <a:gd name="T16" fmla="*/ 0 w 425"/>
                  <a:gd name="T17" fmla="*/ 0 h 695"/>
                  <a:gd name="T18" fmla="*/ 0 w 425"/>
                  <a:gd name="T19" fmla="*/ 0 h 695"/>
                  <a:gd name="T20" fmla="*/ 0 w 425"/>
                  <a:gd name="T21" fmla="*/ 0 h 695"/>
                  <a:gd name="T22" fmla="*/ 0 w 425"/>
                  <a:gd name="T23" fmla="*/ 0 h 695"/>
                  <a:gd name="T24" fmla="*/ 0 w 425"/>
                  <a:gd name="T25" fmla="*/ 0 h 695"/>
                  <a:gd name="T26" fmla="*/ 0 w 425"/>
                  <a:gd name="T27" fmla="*/ 0 h 695"/>
                  <a:gd name="T28" fmla="*/ 0 w 425"/>
                  <a:gd name="T29" fmla="*/ 0 h 695"/>
                  <a:gd name="T30" fmla="*/ 0 w 425"/>
                  <a:gd name="T31" fmla="*/ 0 h 695"/>
                  <a:gd name="T32" fmla="*/ 0 w 425"/>
                  <a:gd name="T33" fmla="*/ 0 h 695"/>
                  <a:gd name="T34" fmla="*/ 0 w 425"/>
                  <a:gd name="T35" fmla="*/ 0 h 695"/>
                  <a:gd name="T36" fmla="*/ 0 w 425"/>
                  <a:gd name="T37" fmla="*/ 0 h 695"/>
                  <a:gd name="T38" fmla="*/ 0 w 425"/>
                  <a:gd name="T39" fmla="*/ 0 h 695"/>
                  <a:gd name="T40" fmla="*/ 0 w 425"/>
                  <a:gd name="T41" fmla="*/ 0 h 695"/>
                  <a:gd name="T42" fmla="*/ 0 w 425"/>
                  <a:gd name="T43" fmla="*/ 0 h 695"/>
                  <a:gd name="T44" fmla="*/ 0 w 425"/>
                  <a:gd name="T45" fmla="*/ 0 h 695"/>
                  <a:gd name="T46" fmla="*/ 0 w 425"/>
                  <a:gd name="T47" fmla="*/ 0 h 695"/>
                  <a:gd name="T48" fmla="*/ 0 w 425"/>
                  <a:gd name="T49" fmla="*/ 0 h 695"/>
                  <a:gd name="T50" fmla="*/ 0 w 425"/>
                  <a:gd name="T51" fmla="*/ 0 h 695"/>
                  <a:gd name="T52" fmla="*/ 0 w 425"/>
                  <a:gd name="T53" fmla="*/ 0 h 695"/>
                  <a:gd name="T54" fmla="*/ 0 w 425"/>
                  <a:gd name="T55" fmla="*/ 0 h 695"/>
                  <a:gd name="T56" fmla="*/ 0 w 425"/>
                  <a:gd name="T57" fmla="*/ 0 h 695"/>
                  <a:gd name="T58" fmla="*/ 0 w 425"/>
                  <a:gd name="T59" fmla="*/ 0 h 695"/>
                  <a:gd name="T60" fmla="*/ 0 w 425"/>
                  <a:gd name="T61" fmla="*/ 0 h 695"/>
                  <a:gd name="T62" fmla="*/ 0 w 425"/>
                  <a:gd name="T63" fmla="*/ 0 h 695"/>
                  <a:gd name="T64" fmla="*/ 0 w 425"/>
                  <a:gd name="T65" fmla="*/ 0 h 695"/>
                  <a:gd name="T66" fmla="*/ 0 w 425"/>
                  <a:gd name="T67" fmla="*/ 0 h 695"/>
                  <a:gd name="T68" fmla="*/ 0 w 425"/>
                  <a:gd name="T69" fmla="*/ 0 h 695"/>
                  <a:gd name="T70" fmla="*/ 0 w 425"/>
                  <a:gd name="T71" fmla="*/ 0 h 695"/>
                  <a:gd name="T72" fmla="*/ 0 w 425"/>
                  <a:gd name="T73" fmla="*/ 0 h 6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5"/>
                  <a:gd name="T112" fmla="*/ 0 h 695"/>
                  <a:gd name="T113" fmla="*/ 425 w 425"/>
                  <a:gd name="T114" fmla="*/ 695 h 6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5" h="695">
                    <a:moveTo>
                      <a:pt x="42" y="112"/>
                    </a:moveTo>
                    <a:lnTo>
                      <a:pt x="28" y="142"/>
                    </a:lnTo>
                    <a:lnTo>
                      <a:pt x="18" y="173"/>
                    </a:lnTo>
                    <a:lnTo>
                      <a:pt x="11" y="203"/>
                    </a:lnTo>
                    <a:lnTo>
                      <a:pt x="6" y="241"/>
                    </a:lnTo>
                    <a:lnTo>
                      <a:pt x="2" y="282"/>
                    </a:lnTo>
                    <a:lnTo>
                      <a:pt x="1" y="320"/>
                    </a:lnTo>
                    <a:lnTo>
                      <a:pt x="0" y="357"/>
                    </a:lnTo>
                    <a:lnTo>
                      <a:pt x="0" y="404"/>
                    </a:lnTo>
                    <a:lnTo>
                      <a:pt x="2" y="442"/>
                    </a:lnTo>
                    <a:lnTo>
                      <a:pt x="7" y="479"/>
                    </a:lnTo>
                    <a:lnTo>
                      <a:pt x="13" y="507"/>
                    </a:lnTo>
                    <a:lnTo>
                      <a:pt x="23" y="539"/>
                    </a:lnTo>
                    <a:lnTo>
                      <a:pt x="37" y="565"/>
                    </a:lnTo>
                    <a:lnTo>
                      <a:pt x="50" y="587"/>
                    </a:lnTo>
                    <a:lnTo>
                      <a:pt x="70" y="613"/>
                    </a:lnTo>
                    <a:lnTo>
                      <a:pt x="91" y="635"/>
                    </a:lnTo>
                    <a:lnTo>
                      <a:pt x="116" y="657"/>
                    </a:lnTo>
                    <a:lnTo>
                      <a:pt x="140" y="672"/>
                    </a:lnTo>
                    <a:lnTo>
                      <a:pt x="165" y="683"/>
                    </a:lnTo>
                    <a:lnTo>
                      <a:pt x="176" y="688"/>
                    </a:lnTo>
                    <a:lnTo>
                      <a:pt x="192" y="694"/>
                    </a:lnTo>
                    <a:lnTo>
                      <a:pt x="211" y="695"/>
                    </a:lnTo>
                    <a:lnTo>
                      <a:pt x="223" y="694"/>
                    </a:lnTo>
                    <a:lnTo>
                      <a:pt x="241" y="691"/>
                    </a:lnTo>
                    <a:lnTo>
                      <a:pt x="261" y="685"/>
                    </a:lnTo>
                    <a:lnTo>
                      <a:pt x="277" y="678"/>
                    </a:lnTo>
                    <a:lnTo>
                      <a:pt x="294" y="668"/>
                    </a:lnTo>
                    <a:lnTo>
                      <a:pt x="312" y="655"/>
                    </a:lnTo>
                    <a:lnTo>
                      <a:pt x="327" y="642"/>
                    </a:lnTo>
                    <a:lnTo>
                      <a:pt x="342" y="626"/>
                    </a:lnTo>
                    <a:lnTo>
                      <a:pt x="355" y="611"/>
                    </a:lnTo>
                    <a:lnTo>
                      <a:pt x="366" y="595"/>
                    </a:lnTo>
                    <a:lnTo>
                      <a:pt x="381" y="576"/>
                    </a:lnTo>
                    <a:lnTo>
                      <a:pt x="390" y="560"/>
                    </a:lnTo>
                    <a:lnTo>
                      <a:pt x="400" y="543"/>
                    </a:lnTo>
                    <a:lnTo>
                      <a:pt x="404" y="530"/>
                    </a:lnTo>
                    <a:lnTo>
                      <a:pt x="409" y="517"/>
                    </a:lnTo>
                    <a:lnTo>
                      <a:pt x="414" y="499"/>
                    </a:lnTo>
                    <a:lnTo>
                      <a:pt x="418" y="477"/>
                    </a:lnTo>
                    <a:lnTo>
                      <a:pt x="422" y="448"/>
                    </a:lnTo>
                    <a:lnTo>
                      <a:pt x="424" y="425"/>
                    </a:lnTo>
                    <a:lnTo>
                      <a:pt x="425" y="399"/>
                    </a:lnTo>
                    <a:lnTo>
                      <a:pt x="425" y="373"/>
                    </a:lnTo>
                    <a:lnTo>
                      <a:pt x="424" y="337"/>
                    </a:lnTo>
                    <a:lnTo>
                      <a:pt x="423" y="309"/>
                    </a:lnTo>
                    <a:lnTo>
                      <a:pt x="421" y="283"/>
                    </a:lnTo>
                    <a:lnTo>
                      <a:pt x="419" y="254"/>
                    </a:lnTo>
                    <a:lnTo>
                      <a:pt x="418" y="232"/>
                    </a:lnTo>
                    <a:lnTo>
                      <a:pt x="415" y="207"/>
                    </a:lnTo>
                    <a:lnTo>
                      <a:pt x="411" y="187"/>
                    </a:lnTo>
                    <a:lnTo>
                      <a:pt x="405" y="167"/>
                    </a:lnTo>
                    <a:lnTo>
                      <a:pt x="400" y="150"/>
                    </a:lnTo>
                    <a:lnTo>
                      <a:pt x="394" y="137"/>
                    </a:lnTo>
                    <a:lnTo>
                      <a:pt x="388" y="125"/>
                    </a:lnTo>
                    <a:lnTo>
                      <a:pt x="377" y="104"/>
                    </a:lnTo>
                    <a:lnTo>
                      <a:pt x="369" y="91"/>
                    </a:lnTo>
                    <a:lnTo>
                      <a:pt x="360" y="80"/>
                    </a:lnTo>
                    <a:lnTo>
                      <a:pt x="348" y="67"/>
                    </a:lnTo>
                    <a:lnTo>
                      <a:pt x="338" y="56"/>
                    </a:lnTo>
                    <a:lnTo>
                      <a:pt x="326" y="46"/>
                    </a:lnTo>
                    <a:lnTo>
                      <a:pt x="311" y="36"/>
                    </a:lnTo>
                    <a:lnTo>
                      <a:pt x="296" y="25"/>
                    </a:lnTo>
                    <a:lnTo>
                      <a:pt x="277" y="16"/>
                    </a:lnTo>
                    <a:lnTo>
                      <a:pt x="257" y="10"/>
                    </a:lnTo>
                    <a:lnTo>
                      <a:pt x="235" y="4"/>
                    </a:lnTo>
                    <a:lnTo>
                      <a:pt x="213" y="0"/>
                    </a:lnTo>
                    <a:lnTo>
                      <a:pt x="181" y="4"/>
                    </a:lnTo>
                    <a:lnTo>
                      <a:pt x="154" y="13"/>
                    </a:lnTo>
                    <a:lnTo>
                      <a:pt x="126" y="26"/>
                    </a:lnTo>
                    <a:lnTo>
                      <a:pt x="103" y="42"/>
                    </a:lnTo>
                    <a:lnTo>
                      <a:pt x="81" y="60"/>
                    </a:lnTo>
                    <a:lnTo>
                      <a:pt x="60" y="85"/>
                    </a:lnTo>
                    <a:lnTo>
                      <a:pt x="42" y="112"/>
                    </a:lnTo>
                    <a:close/>
                  </a:path>
                </a:pathLst>
              </a:custGeom>
              <a:solidFill>
                <a:srgbClr val="FFC080"/>
              </a:solidFill>
              <a:ln w="9525" cmpd="sng">
                <a:solidFill>
                  <a:srgbClr val="000000"/>
                </a:solidFill>
                <a:prstDash val="solid"/>
                <a:round/>
                <a:headEnd/>
                <a:tailEnd/>
              </a:ln>
            </p:spPr>
            <p:txBody>
              <a:bodyPr/>
              <a:lstStyle/>
              <a:p>
                <a:endParaRPr lang="en-US"/>
              </a:p>
            </p:txBody>
          </p:sp>
          <p:sp>
            <p:nvSpPr>
              <p:cNvPr id="31" name="Freeform 20">
                <a:extLst>
                  <a:ext uri="{FF2B5EF4-FFF2-40B4-BE49-F238E27FC236}">
                    <a16:creationId xmlns:a16="http://schemas.microsoft.com/office/drawing/2014/main" id="{2CE53A4A-EE2D-4C99-8F89-907D10E799C8}"/>
                  </a:ext>
                </a:extLst>
              </p:cNvPr>
              <p:cNvSpPr>
                <a:spLocks/>
              </p:cNvSpPr>
              <p:nvPr/>
            </p:nvSpPr>
            <p:spPr bwMode="auto">
              <a:xfrm>
                <a:off x="2876" y="2591"/>
                <a:ext cx="24" cy="6"/>
              </a:xfrm>
              <a:custGeom>
                <a:avLst/>
                <a:gdLst>
                  <a:gd name="T0" fmla="*/ 0 w 173"/>
                  <a:gd name="T1" fmla="*/ 0 h 41"/>
                  <a:gd name="T2" fmla="*/ 0 w 173"/>
                  <a:gd name="T3" fmla="*/ 0 h 41"/>
                  <a:gd name="T4" fmla="*/ 0 w 173"/>
                  <a:gd name="T5" fmla="*/ 0 h 41"/>
                  <a:gd name="T6" fmla="*/ 0 w 173"/>
                  <a:gd name="T7" fmla="*/ 0 h 41"/>
                  <a:gd name="T8" fmla="*/ 0 w 173"/>
                  <a:gd name="T9" fmla="*/ 0 h 41"/>
                  <a:gd name="T10" fmla="*/ 0 w 173"/>
                  <a:gd name="T11" fmla="*/ 0 h 41"/>
                  <a:gd name="T12" fmla="*/ 0 w 173"/>
                  <a:gd name="T13" fmla="*/ 0 h 41"/>
                  <a:gd name="T14" fmla="*/ 0 w 173"/>
                  <a:gd name="T15" fmla="*/ 0 h 41"/>
                  <a:gd name="T16" fmla="*/ 0 w 173"/>
                  <a:gd name="T17" fmla="*/ 0 h 41"/>
                  <a:gd name="T18" fmla="*/ 0 w 173"/>
                  <a:gd name="T19" fmla="*/ 0 h 41"/>
                  <a:gd name="T20" fmla="*/ 0 w 173"/>
                  <a:gd name="T21" fmla="*/ 0 h 41"/>
                  <a:gd name="T22" fmla="*/ 0 w 173"/>
                  <a:gd name="T23" fmla="*/ 0 h 41"/>
                  <a:gd name="T24" fmla="*/ 0 w 173"/>
                  <a:gd name="T25" fmla="*/ 0 h 41"/>
                  <a:gd name="T26" fmla="*/ 0 w 173"/>
                  <a:gd name="T27" fmla="*/ 0 h 41"/>
                  <a:gd name="T28" fmla="*/ 0 w 173"/>
                  <a:gd name="T29" fmla="*/ 0 h 41"/>
                  <a:gd name="T30" fmla="*/ 0 w 173"/>
                  <a:gd name="T31" fmla="*/ 0 h 41"/>
                  <a:gd name="T32" fmla="*/ 0 w 173"/>
                  <a:gd name="T33" fmla="*/ 0 h 41"/>
                  <a:gd name="T34" fmla="*/ 0 w 173"/>
                  <a:gd name="T35" fmla="*/ 0 h 41"/>
                  <a:gd name="T36" fmla="*/ 0 w 173"/>
                  <a:gd name="T37" fmla="*/ 0 h 41"/>
                  <a:gd name="T38" fmla="*/ 0 w 173"/>
                  <a:gd name="T39" fmla="*/ 0 h 41"/>
                  <a:gd name="T40" fmla="*/ 0 w 173"/>
                  <a:gd name="T41" fmla="*/ 0 h 41"/>
                  <a:gd name="T42" fmla="*/ 0 w 173"/>
                  <a:gd name="T43" fmla="*/ 0 h 41"/>
                  <a:gd name="T44" fmla="*/ 0 w 173"/>
                  <a:gd name="T45" fmla="*/ 0 h 41"/>
                  <a:gd name="T46" fmla="*/ 0 w 173"/>
                  <a:gd name="T47" fmla="*/ 0 h 41"/>
                  <a:gd name="T48" fmla="*/ 0 w 173"/>
                  <a:gd name="T49" fmla="*/ 0 h 41"/>
                  <a:gd name="T50" fmla="*/ 0 w 173"/>
                  <a:gd name="T51" fmla="*/ 0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3"/>
                  <a:gd name="T79" fmla="*/ 0 h 41"/>
                  <a:gd name="T80" fmla="*/ 173 w 173"/>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3" h="41">
                    <a:moveTo>
                      <a:pt x="0" y="28"/>
                    </a:moveTo>
                    <a:lnTo>
                      <a:pt x="6" y="23"/>
                    </a:lnTo>
                    <a:lnTo>
                      <a:pt x="14" y="16"/>
                    </a:lnTo>
                    <a:lnTo>
                      <a:pt x="29" y="8"/>
                    </a:lnTo>
                    <a:lnTo>
                      <a:pt x="47" y="3"/>
                    </a:lnTo>
                    <a:lnTo>
                      <a:pt x="64" y="0"/>
                    </a:lnTo>
                    <a:lnTo>
                      <a:pt x="80" y="0"/>
                    </a:lnTo>
                    <a:lnTo>
                      <a:pt x="90" y="1"/>
                    </a:lnTo>
                    <a:lnTo>
                      <a:pt x="98" y="0"/>
                    </a:lnTo>
                    <a:lnTo>
                      <a:pt x="107" y="0"/>
                    </a:lnTo>
                    <a:lnTo>
                      <a:pt x="117" y="1"/>
                    </a:lnTo>
                    <a:lnTo>
                      <a:pt x="130" y="4"/>
                    </a:lnTo>
                    <a:lnTo>
                      <a:pt x="142" y="8"/>
                    </a:lnTo>
                    <a:lnTo>
                      <a:pt x="156" y="13"/>
                    </a:lnTo>
                    <a:lnTo>
                      <a:pt x="163" y="18"/>
                    </a:lnTo>
                    <a:lnTo>
                      <a:pt x="168" y="23"/>
                    </a:lnTo>
                    <a:lnTo>
                      <a:pt x="173" y="31"/>
                    </a:lnTo>
                    <a:lnTo>
                      <a:pt x="172" y="34"/>
                    </a:lnTo>
                    <a:lnTo>
                      <a:pt x="156" y="39"/>
                    </a:lnTo>
                    <a:lnTo>
                      <a:pt x="128" y="41"/>
                    </a:lnTo>
                    <a:lnTo>
                      <a:pt x="101" y="41"/>
                    </a:lnTo>
                    <a:lnTo>
                      <a:pt x="73" y="41"/>
                    </a:lnTo>
                    <a:lnTo>
                      <a:pt x="35" y="39"/>
                    </a:lnTo>
                    <a:lnTo>
                      <a:pt x="11" y="36"/>
                    </a:lnTo>
                    <a:lnTo>
                      <a:pt x="4" y="34"/>
                    </a:lnTo>
                    <a:lnTo>
                      <a:pt x="0" y="28"/>
                    </a:lnTo>
                    <a:close/>
                  </a:path>
                </a:pathLst>
              </a:custGeom>
              <a:solidFill>
                <a:srgbClr val="FFE0C0"/>
              </a:solidFill>
              <a:ln w="9525" cmpd="sng">
                <a:solidFill>
                  <a:srgbClr val="000000"/>
                </a:solidFill>
                <a:prstDash val="solid"/>
                <a:round/>
                <a:headEnd/>
                <a:tailEnd/>
              </a:ln>
            </p:spPr>
            <p:txBody>
              <a:bodyPr/>
              <a:lstStyle/>
              <a:p>
                <a:endParaRPr lang="en-US"/>
              </a:p>
            </p:txBody>
          </p:sp>
          <p:sp>
            <p:nvSpPr>
              <p:cNvPr id="32" name="Freeform 21">
                <a:extLst>
                  <a:ext uri="{FF2B5EF4-FFF2-40B4-BE49-F238E27FC236}">
                    <a16:creationId xmlns:a16="http://schemas.microsoft.com/office/drawing/2014/main" id="{2F4A1F7F-37C0-45FB-B069-E3526CFEEA03}"/>
                  </a:ext>
                </a:extLst>
              </p:cNvPr>
              <p:cNvSpPr>
                <a:spLocks/>
              </p:cNvSpPr>
              <p:nvPr/>
            </p:nvSpPr>
            <p:spPr bwMode="auto">
              <a:xfrm>
                <a:off x="2854" y="2506"/>
                <a:ext cx="71" cy="54"/>
              </a:xfrm>
              <a:custGeom>
                <a:avLst/>
                <a:gdLst>
                  <a:gd name="T0" fmla="*/ 0 w 492"/>
                  <a:gd name="T1" fmla="*/ 0 h 373"/>
                  <a:gd name="T2" fmla="*/ 0 w 492"/>
                  <a:gd name="T3" fmla="*/ 0 h 373"/>
                  <a:gd name="T4" fmla="*/ 0 w 492"/>
                  <a:gd name="T5" fmla="*/ 0 h 373"/>
                  <a:gd name="T6" fmla="*/ 0 w 492"/>
                  <a:gd name="T7" fmla="*/ 0 h 373"/>
                  <a:gd name="T8" fmla="*/ 0 w 492"/>
                  <a:gd name="T9" fmla="*/ 0 h 373"/>
                  <a:gd name="T10" fmla="*/ 0 w 492"/>
                  <a:gd name="T11" fmla="*/ 0 h 373"/>
                  <a:gd name="T12" fmla="*/ 0 w 492"/>
                  <a:gd name="T13" fmla="*/ 0 h 373"/>
                  <a:gd name="T14" fmla="*/ 0 w 492"/>
                  <a:gd name="T15" fmla="*/ 0 h 373"/>
                  <a:gd name="T16" fmla="*/ 0 w 492"/>
                  <a:gd name="T17" fmla="*/ 0 h 373"/>
                  <a:gd name="T18" fmla="*/ 0 w 492"/>
                  <a:gd name="T19" fmla="*/ 0 h 373"/>
                  <a:gd name="T20" fmla="*/ 0 w 492"/>
                  <a:gd name="T21" fmla="*/ 0 h 373"/>
                  <a:gd name="T22" fmla="*/ 0 w 492"/>
                  <a:gd name="T23" fmla="*/ 0 h 373"/>
                  <a:gd name="T24" fmla="*/ 0 w 492"/>
                  <a:gd name="T25" fmla="*/ 0 h 373"/>
                  <a:gd name="T26" fmla="*/ 0 w 492"/>
                  <a:gd name="T27" fmla="*/ 0 h 373"/>
                  <a:gd name="T28" fmla="*/ 0 w 492"/>
                  <a:gd name="T29" fmla="*/ 0 h 373"/>
                  <a:gd name="T30" fmla="*/ 0 w 492"/>
                  <a:gd name="T31" fmla="*/ 0 h 373"/>
                  <a:gd name="T32" fmla="*/ 0 w 492"/>
                  <a:gd name="T33" fmla="*/ 0 h 373"/>
                  <a:gd name="T34" fmla="*/ 0 w 492"/>
                  <a:gd name="T35" fmla="*/ 0 h 373"/>
                  <a:gd name="T36" fmla="*/ 0 w 492"/>
                  <a:gd name="T37" fmla="*/ 0 h 373"/>
                  <a:gd name="T38" fmla="*/ 0 w 492"/>
                  <a:gd name="T39" fmla="*/ 0 h 373"/>
                  <a:gd name="T40" fmla="*/ 0 w 492"/>
                  <a:gd name="T41" fmla="*/ 0 h 373"/>
                  <a:gd name="T42" fmla="*/ 0 w 492"/>
                  <a:gd name="T43" fmla="*/ 0 h 373"/>
                  <a:gd name="T44" fmla="*/ 0 w 492"/>
                  <a:gd name="T45" fmla="*/ 0 h 373"/>
                  <a:gd name="T46" fmla="*/ 0 w 492"/>
                  <a:gd name="T47" fmla="*/ 0 h 373"/>
                  <a:gd name="T48" fmla="*/ 0 w 492"/>
                  <a:gd name="T49" fmla="*/ 0 h 373"/>
                  <a:gd name="T50" fmla="*/ 0 w 492"/>
                  <a:gd name="T51" fmla="*/ 0 h 373"/>
                  <a:gd name="T52" fmla="*/ 0 w 492"/>
                  <a:gd name="T53" fmla="*/ 0 h 373"/>
                  <a:gd name="T54" fmla="*/ 0 w 492"/>
                  <a:gd name="T55" fmla="*/ 0 h 373"/>
                  <a:gd name="T56" fmla="*/ 0 w 492"/>
                  <a:gd name="T57" fmla="*/ 0 h 373"/>
                  <a:gd name="T58" fmla="*/ 0 w 492"/>
                  <a:gd name="T59" fmla="*/ 0 h 373"/>
                  <a:gd name="T60" fmla="*/ 0 w 492"/>
                  <a:gd name="T61" fmla="*/ 0 h 373"/>
                  <a:gd name="T62" fmla="*/ 0 w 492"/>
                  <a:gd name="T63" fmla="*/ 0 h 373"/>
                  <a:gd name="T64" fmla="*/ 0 w 492"/>
                  <a:gd name="T65" fmla="*/ 0 h 373"/>
                  <a:gd name="T66" fmla="*/ 0 w 492"/>
                  <a:gd name="T67" fmla="*/ 0 h 373"/>
                  <a:gd name="T68" fmla="*/ 0 w 492"/>
                  <a:gd name="T69" fmla="*/ 0 h 373"/>
                  <a:gd name="T70" fmla="*/ 0 w 492"/>
                  <a:gd name="T71" fmla="*/ 0 h 373"/>
                  <a:gd name="T72" fmla="*/ 0 w 492"/>
                  <a:gd name="T73" fmla="*/ 0 h 373"/>
                  <a:gd name="T74" fmla="*/ 0 w 492"/>
                  <a:gd name="T75" fmla="*/ 0 h 373"/>
                  <a:gd name="T76" fmla="*/ 0 w 492"/>
                  <a:gd name="T77" fmla="*/ 0 h 373"/>
                  <a:gd name="T78" fmla="*/ 0 w 492"/>
                  <a:gd name="T79" fmla="*/ 0 h 373"/>
                  <a:gd name="T80" fmla="*/ 0 w 492"/>
                  <a:gd name="T81" fmla="*/ 0 h 373"/>
                  <a:gd name="T82" fmla="*/ 0 w 492"/>
                  <a:gd name="T83" fmla="*/ 0 h 373"/>
                  <a:gd name="T84" fmla="*/ 0 w 492"/>
                  <a:gd name="T85" fmla="*/ 0 h 373"/>
                  <a:gd name="T86" fmla="*/ 0 w 492"/>
                  <a:gd name="T87" fmla="*/ 0 h 373"/>
                  <a:gd name="T88" fmla="*/ 0 w 492"/>
                  <a:gd name="T89" fmla="*/ 0 h 373"/>
                  <a:gd name="T90" fmla="*/ 0 w 492"/>
                  <a:gd name="T91" fmla="*/ 0 h 373"/>
                  <a:gd name="T92" fmla="*/ 0 w 492"/>
                  <a:gd name="T93" fmla="*/ 0 h 373"/>
                  <a:gd name="T94" fmla="*/ 0 w 492"/>
                  <a:gd name="T95" fmla="*/ 0 h 3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2"/>
                  <a:gd name="T145" fmla="*/ 0 h 373"/>
                  <a:gd name="T146" fmla="*/ 492 w 492"/>
                  <a:gd name="T147" fmla="*/ 373 h 37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2" h="373">
                    <a:moveTo>
                      <a:pt x="29" y="373"/>
                    </a:moveTo>
                    <a:lnTo>
                      <a:pt x="25" y="367"/>
                    </a:lnTo>
                    <a:lnTo>
                      <a:pt x="15" y="355"/>
                    </a:lnTo>
                    <a:lnTo>
                      <a:pt x="25" y="350"/>
                    </a:lnTo>
                    <a:lnTo>
                      <a:pt x="19" y="340"/>
                    </a:lnTo>
                    <a:lnTo>
                      <a:pt x="13" y="328"/>
                    </a:lnTo>
                    <a:lnTo>
                      <a:pt x="8" y="320"/>
                    </a:lnTo>
                    <a:lnTo>
                      <a:pt x="21" y="320"/>
                    </a:lnTo>
                    <a:lnTo>
                      <a:pt x="18" y="309"/>
                    </a:lnTo>
                    <a:lnTo>
                      <a:pt x="11" y="296"/>
                    </a:lnTo>
                    <a:lnTo>
                      <a:pt x="0" y="284"/>
                    </a:lnTo>
                    <a:lnTo>
                      <a:pt x="14" y="283"/>
                    </a:lnTo>
                    <a:lnTo>
                      <a:pt x="11" y="272"/>
                    </a:lnTo>
                    <a:lnTo>
                      <a:pt x="5" y="259"/>
                    </a:lnTo>
                    <a:lnTo>
                      <a:pt x="13" y="262"/>
                    </a:lnTo>
                    <a:lnTo>
                      <a:pt x="20" y="264"/>
                    </a:lnTo>
                    <a:lnTo>
                      <a:pt x="18" y="257"/>
                    </a:lnTo>
                    <a:lnTo>
                      <a:pt x="12" y="248"/>
                    </a:lnTo>
                    <a:lnTo>
                      <a:pt x="19" y="248"/>
                    </a:lnTo>
                    <a:lnTo>
                      <a:pt x="15" y="233"/>
                    </a:lnTo>
                    <a:lnTo>
                      <a:pt x="22" y="235"/>
                    </a:lnTo>
                    <a:lnTo>
                      <a:pt x="22" y="224"/>
                    </a:lnTo>
                    <a:lnTo>
                      <a:pt x="20" y="215"/>
                    </a:lnTo>
                    <a:lnTo>
                      <a:pt x="14" y="199"/>
                    </a:lnTo>
                    <a:lnTo>
                      <a:pt x="22" y="202"/>
                    </a:lnTo>
                    <a:lnTo>
                      <a:pt x="31" y="205"/>
                    </a:lnTo>
                    <a:lnTo>
                      <a:pt x="25" y="194"/>
                    </a:lnTo>
                    <a:lnTo>
                      <a:pt x="36" y="196"/>
                    </a:lnTo>
                    <a:lnTo>
                      <a:pt x="46" y="197"/>
                    </a:lnTo>
                    <a:lnTo>
                      <a:pt x="38" y="184"/>
                    </a:lnTo>
                    <a:lnTo>
                      <a:pt x="33" y="176"/>
                    </a:lnTo>
                    <a:lnTo>
                      <a:pt x="26" y="166"/>
                    </a:lnTo>
                    <a:lnTo>
                      <a:pt x="35" y="164"/>
                    </a:lnTo>
                    <a:lnTo>
                      <a:pt x="45" y="164"/>
                    </a:lnTo>
                    <a:lnTo>
                      <a:pt x="53" y="163"/>
                    </a:lnTo>
                    <a:lnTo>
                      <a:pt x="46" y="155"/>
                    </a:lnTo>
                    <a:lnTo>
                      <a:pt x="38" y="148"/>
                    </a:lnTo>
                    <a:lnTo>
                      <a:pt x="47" y="144"/>
                    </a:lnTo>
                    <a:lnTo>
                      <a:pt x="42" y="131"/>
                    </a:lnTo>
                    <a:lnTo>
                      <a:pt x="38" y="122"/>
                    </a:lnTo>
                    <a:lnTo>
                      <a:pt x="34" y="114"/>
                    </a:lnTo>
                    <a:lnTo>
                      <a:pt x="45" y="115"/>
                    </a:lnTo>
                    <a:lnTo>
                      <a:pt x="54" y="118"/>
                    </a:lnTo>
                    <a:lnTo>
                      <a:pt x="56" y="105"/>
                    </a:lnTo>
                    <a:lnTo>
                      <a:pt x="55" y="90"/>
                    </a:lnTo>
                    <a:lnTo>
                      <a:pt x="53" y="77"/>
                    </a:lnTo>
                    <a:lnTo>
                      <a:pt x="45" y="62"/>
                    </a:lnTo>
                    <a:lnTo>
                      <a:pt x="61" y="71"/>
                    </a:lnTo>
                    <a:lnTo>
                      <a:pt x="68" y="75"/>
                    </a:lnTo>
                    <a:lnTo>
                      <a:pt x="76" y="81"/>
                    </a:lnTo>
                    <a:lnTo>
                      <a:pt x="85" y="81"/>
                    </a:lnTo>
                    <a:lnTo>
                      <a:pt x="85" y="71"/>
                    </a:lnTo>
                    <a:lnTo>
                      <a:pt x="88" y="61"/>
                    </a:lnTo>
                    <a:lnTo>
                      <a:pt x="94" y="48"/>
                    </a:lnTo>
                    <a:lnTo>
                      <a:pt x="98" y="57"/>
                    </a:lnTo>
                    <a:lnTo>
                      <a:pt x="102" y="62"/>
                    </a:lnTo>
                    <a:lnTo>
                      <a:pt x="109" y="67"/>
                    </a:lnTo>
                    <a:lnTo>
                      <a:pt x="113" y="58"/>
                    </a:lnTo>
                    <a:lnTo>
                      <a:pt x="119" y="49"/>
                    </a:lnTo>
                    <a:lnTo>
                      <a:pt x="130" y="40"/>
                    </a:lnTo>
                    <a:lnTo>
                      <a:pt x="139" y="29"/>
                    </a:lnTo>
                    <a:lnTo>
                      <a:pt x="151" y="22"/>
                    </a:lnTo>
                    <a:lnTo>
                      <a:pt x="165" y="18"/>
                    </a:lnTo>
                    <a:lnTo>
                      <a:pt x="184" y="14"/>
                    </a:lnTo>
                    <a:lnTo>
                      <a:pt x="210" y="6"/>
                    </a:lnTo>
                    <a:lnTo>
                      <a:pt x="228" y="2"/>
                    </a:lnTo>
                    <a:lnTo>
                      <a:pt x="243" y="1"/>
                    </a:lnTo>
                    <a:lnTo>
                      <a:pt x="255" y="0"/>
                    </a:lnTo>
                    <a:lnTo>
                      <a:pt x="272" y="0"/>
                    </a:lnTo>
                    <a:lnTo>
                      <a:pt x="305" y="1"/>
                    </a:lnTo>
                    <a:lnTo>
                      <a:pt x="293" y="6"/>
                    </a:lnTo>
                    <a:lnTo>
                      <a:pt x="286" y="14"/>
                    </a:lnTo>
                    <a:lnTo>
                      <a:pt x="284" y="18"/>
                    </a:lnTo>
                    <a:lnTo>
                      <a:pt x="296" y="22"/>
                    </a:lnTo>
                    <a:lnTo>
                      <a:pt x="310" y="23"/>
                    </a:lnTo>
                    <a:lnTo>
                      <a:pt x="324" y="22"/>
                    </a:lnTo>
                    <a:lnTo>
                      <a:pt x="337" y="20"/>
                    </a:lnTo>
                    <a:lnTo>
                      <a:pt x="347" y="18"/>
                    </a:lnTo>
                    <a:lnTo>
                      <a:pt x="367" y="19"/>
                    </a:lnTo>
                    <a:lnTo>
                      <a:pt x="354" y="24"/>
                    </a:lnTo>
                    <a:lnTo>
                      <a:pt x="344" y="33"/>
                    </a:lnTo>
                    <a:lnTo>
                      <a:pt x="354" y="35"/>
                    </a:lnTo>
                    <a:lnTo>
                      <a:pt x="363" y="33"/>
                    </a:lnTo>
                    <a:lnTo>
                      <a:pt x="378" y="35"/>
                    </a:lnTo>
                    <a:lnTo>
                      <a:pt x="400" y="42"/>
                    </a:lnTo>
                    <a:lnTo>
                      <a:pt x="387" y="45"/>
                    </a:lnTo>
                    <a:lnTo>
                      <a:pt x="375" y="48"/>
                    </a:lnTo>
                    <a:lnTo>
                      <a:pt x="368" y="51"/>
                    </a:lnTo>
                    <a:lnTo>
                      <a:pt x="383" y="54"/>
                    </a:lnTo>
                    <a:lnTo>
                      <a:pt x="395" y="57"/>
                    </a:lnTo>
                    <a:lnTo>
                      <a:pt x="403" y="58"/>
                    </a:lnTo>
                    <a:lnTo>
                      <a:pt x="415" y="63"/>
                    </a:lnTo>
                    <a:lnTo>
                      <a:pt x="429" y="71"/>
                    </a:lnTo>
                    <a:lnTo>
                      <a:pt x="450" y="79"/>
                    </a:lnTo>
                    <a:lnTo>
                      <a:pt x="437" y="83"/>
                    </a:lnTo>
                    <a:lnTo>
                      <a:pt x="428" y="88"/>
                    </a:lnTo>
                    <a:lnTo>
                      <a:pt x="421" y="93"/>
                    </a:lnTo>
                    <a:lnTo>
                      <a:pt x="420" y="100"/>
                    </a:lnTo>
                    <a:lnTo>
                      <a:pt x="429" y="101"/>
                    </a:lnTo>
                    <a:lnTo>
                      <a:pt x="438" y="105"/>
                    </a:lnTo>
                    <a:lnTo>
                      <a:pt x="448" y="110"/>
                    </a:lnTo>
                    <a:lnTo>
                      <a:pt x="462" y="114"/>
                    </a:lnTo>
                    <a:lnTo>
                      <a:pt x="472" y="112"/>
                    </a:lnTo>
                    <a:lnTo>
                      <a:pt x="464" y="123"/>
                    </a:lnTo>
                    <a:lnTo>
                      <a:pt x="462" y="138"/>
                    </a:lnTo>
                    <a:lnTo>
                      <a:pt x="466" y="151"/>
                    </a:lnTo>
                    <a:lnTo>
                      <a:pt x="470" y="163"/>
                    </a:lnTo>
                    <a:lnTo>
                      <a:pt x="472" y="174"/>
                    </a:lnTo>
                    <a:lnTo>
                      <a:pt x="464" y="193"/>
                    </a:lnTo>
                    <a:lnTo>
                      <a:pt x="492" y="192"/>
                    </a:lnTo>
                    <a:lnTo>
                      <a:pt x="467" y="210"/>
                    </a:lnTo>
                    <a:lnTo>
                      <a:pt x="459" y="222"/>
                    </a:lnTo>
                    <a:lnTo>
                      <a:pt x="456" y="242"/>
                    </a:lnTo>
                    <a:lnTo>
                      <a:pt x="467" y="251"/>
                    </a:lnTo>
                    <a:lnTo>
                      <a:pt x="463" y="264"/>
                    </a:lnTo>
                    <a:lnTo>
                      <a:pt x="459" y="281"/>
                    </a:lnTo>
                    <a:lnTo>
                      <a:pt x="467" y="296"/>
                    </a:lnTo>
                    <a:lnTo>
                      <a:pt x="456" y="316"/>
                    </a:lnTo>
                    <a:lnTo>
                      <a:pt x="451" y="329"/>
                    </a:lnTo>
                    <a:lnTo>
                      <a:pt x="445" y="371"/>
                    </a:lnTo>
                    <a:lnTo>
                      <a:pt x="436" y="273"/>
                    </a:lnTo>
                    <a:lnTo>
                      <a:pt x="425" y="237"/>
                    </a:lnTo>
                    <a:lnTo>
                      <a:pt x="403" y="183"/>
                    </a:lnTo>
                    <a:lnTo>
                      <a:pt x="385" y="164"/>
                    </a:lnTo>
                    <a:lnTo>
                      <a:pt x="355" y="155"/>
                    </a:lnTo>
                    <a:lnTo>
                      <a:pt x="324" y="153"/>
                    </a:lnTo>
                    <a:lnTo>
                      <a:pt x="290" y="144"/>
                    </a:lnTo>
                    <a:lnTo>
                      <a:pt x="261" y="136"/>
                    </a:lnTo>
                    <a:lnTo>
                      <a:pt x="227" y="127"/>
                    </a:lnTo>
                    <a:lnTo>
                      <a:pt x="195" y="124"/>
                    </a:lnTo>
                    <a:lnTo>
                      <a:pt x="137" y="122"/>
                    </a:lnTo>
                    <a:lnTo>
                      <a:pt x="130" y="129"/>
                    </a:lnTo>
                    <a:lnTo>
                      <a:pt x="120" y="137"/>
                    </a:lnTo>
                    <a:lnTo>
                      <a:pt x="111" y="144"/>
                    </a:lnTo>
                    <a:lnTo>
                      <a:pt x="104" y="144"/>
                    </a:lnTo>
                    <a:lnTo>
                      <a:pt x="96" y="148"/>
                    </a:lnTo>
                    <a:lnTo>
                      <a:pt x="88" y="164"/>
                    </a:lnTo>
                    <a:lnTo>
                      <a:pt x="78" y="181"/>
                    </a:lnTo>
                    <a:lnTo>
                      <a:pt x="76" y="205"/>
                    </a:lnTo>
                    <a:lnTo>
                      <a:pt x="69" y="220"/>
                    </a:lnTo>
                    <a:lnTo>
                      <a:pt x="62" y="238"/>
                    </a:lnTo>
                    <a:lnTo>
                      <a:pt x="54" y="251"/>
                    </a:lnTo>
                    <a:lnTo>
                      <a:pt x="47" y="266"/>
                    </a:lnTo>
                    <a:lnTo>
                      <a:pt x="42" y="283"/>
                    </a:lnTo>
                    <a:lnTo>
                      <a:pt x="39" y="302"/>
                    </a:lnTo>
                    <a:lnTo>
                      <a:pt x="29" y="373"/>
                    </a:lnTo>
                    <a:close/>
                  </a:path>
                </a:pathLst>
              </a:custGeom>
              <a:solidFill>
                <a:srgbClr val="201000"/>
              </a:solidFill>
              <a:ln w="9525" cmpd="sng">
                <a:solidFill>
                  <a:srgbClr val="000000"/>
                </a:solidFill>
                <a:prstDash val="solid"/>
                <a:round/>
                <a:headEnd/>
                <a:tailEnd/>
              </a:ln>
            </p:spPr>
            <p:txBody>
              <a:bodyPr/>
              <a:lstStyle/>
              <a:p>
                <a:endParaRPr lang="en-US"/>
              </a:p>
            </p:txBody>
          </p:sp>
          <p:grpSp>
            <p:nvGrpSpPr>
              <p:cNvPr id="33" name="Group 22">
                <a:extLst>
                  <a:ext uri="{FF2B5EF4-FFF2-40B4-BE49-F238E27FC236}">
                    <a16:creationId xmlns:a16="http://schemas.microsoft.com/office/drawing/2014/main" id="{D4CF5200-F9C8-4CEC-B74B-33BD33DB5A01}"/>
                  </a:ext>
                </a:extLst>
              </p:cNvPr>
              <p:cNvGrpSpPr>
                <a:grpSpLocks/>
              </p:cNvGrpSpPr>
              <p:nvPr/>
            </p:nvGrpSpPr>
            <p:grpSpPr bwMode="auto">
              <a:xfrm>
                <a:off x="2872" y="2559"/>
                <a:ext cx="30" cy="6"/>
                <a:chOff x="4881" y="1962"/>
                <a:chExt cx="52" cy="10"/>
              </a:xfrm>
            </p:grpSpPr>
            <p:grpSp>
              <p:nvGrpSpPr>
                <p:cNvPr id="90" name="Group 23">
                  <a:extLst>
                    <a:ext uri="{FF2B5EF4-FFF2-40B4-BE49-F238E27FC236}">
                      <a16:creationId xmlns:a16="http://schemas.microsoft.com/office/drawing/2014/main" id="{5E2A3920-D8E1-4D03-859D-821BD8F73DBF}"/>
                    </a:ext>
                  </a:extLst>
                </p:cNvPr>
                <p:cNvGrpSpPr>
                  <a:grpSpLocks/>
                </p:cNvGrpSpPr>
                <p:nvPr/>
              </p:nvGrpSpPr>
              <p:grpSpPr bwMode="auto">
                <a:xfrm>
                  <a:off x="4881" y="1962"/>
                  <a:ext cx="9" cy="10"/>
                  <a:chOff x="4881" y="1962"/>
                  <a:chExt cx="9" cy="10"/>
                </a:xfrm>
              </p:grpSpPr>
              <p:sp>
                <p:nvSpPr>
                  <p:cNvPr id="94" name="Oval 24">
                    <a:extLst>
                      <a:ext uri="{FF2B5EF4-FFF2-40B4-BE49-F238E27FC236}">
                        <a16:creationId xmlns:a16="http://schemas.microsoft.com/office/drawing/2014/main" id="{C9C50C74-AC09-4524-992A-A68D581E7F8F}"/>
                      </a:ext>
                    </a:extLst>
                  </p:cNvPr>
                  <p:cNvSpPr>
                    <a:spLocks noChangeArrowheads="1"/>
                  </p:cNvSpPr>
                  <p:nvPr/>
                </p:nvSpPr>
                <p:spPr bwMode="auto">
                  <a:xfrm>
                    <a:off x="4881" y="1962"/>
                    <a:ext cx="9" cy="10"/>
                  </a:xfrm>
                  <a:prstGeom prst="ellipse">
                    <a:avLst/>
                  </a:prstGeom>
                  <a:solidFill>
                    <a:srgbClr val="4040FF"/>
                  </a:solidFill>
                  <a:ln w="9525">
                    <a:solidFill>
                      <a:srgbClr val="000080"/>
                    </a:solidFill>
                    <a:round/>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95" name="Oval 25">
                    <a:extLst>
                      <a:ext uri="{FF2B5EF4-FFF2-40B4-BE49-F238E27FC236}">
                        <a16:creationId xmlns:a16="http://schemas.microsoft.com/office/drawing/2014/main" id="{43F24D95-64BC-493A-9C40-689958FFA080}"/>
                      </a:ext>
                    </a:extLst>
                  </p:cNvPr>
                  <p:cNvSpPr>
                    <a:spLocks noChangeArrowheads="1"/>
                  </p:cNvSpPr>
                  <p:nvPr/>
                </p:nvSpPr>
                <p:spPr bwMode="auto">
                  <a:xfrm>
                    <a:off x="4884" y="1963"/>
                    <a:ext cx="3" cy="5"/>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grpSp>
            <p:grpSp>
              <p:nvGrpSpPr>
                <p:cNvPr id="91" name="Group 26">
                  <a:extLst>
                    <a:ext uri="{FF2B5EF4-FFF2-40B4-BE49-F238E27FC236}">
                      <a16:creationId xmlns:a16="http://schemas.microsoft.com/office/drawing/2014/main" id="{FDD18BC1-B632-4405-B5C3-1F1BF7CC3235}"/>
                    </a:ext>
                  </a:extLst>
                </p:cNvPr>
                <p:cNvGrpSpPr>
                  <a:grpSpLocks/>
                </p:cNvGrpSpPr>
                <p:nvPr/>
              </p:nvGrpSpPr>
              <p:grpSpPr bwMode="auto">
                <a:xfrm>
                  <a:off x="4924" y="1962"/>
                  <a:ext cx="9" cy="10"/>
                  <a:chOff x="4924" y="1962"/>
                  <a:chExt cx="9" cy="10"/>
                </a:xfrm>
              </p:grpSpPr>
              <p:sp>
                <p:nvSpPr>
                  <p:cNvPr id="92" name="Oval 27">
                    <a:extLst>
                      <a:ext uri="{FF2B5EF4-FFF2-40B4-BE49-F238E27FC236}">
                        <a16:creationId xmlns:a16="http://schemas.microsoft.com/office/drawing/2014/main" id="{62FD780E-9E5B-4B98-9AD7-5B5A61A3CD37}"/>
                      </a:ext>
                    </a:extLst>
                  </p:cNvPr>
                  <p:cNvSpPr>
                    <a:spLocks noChangeArrowheads="1"/>
                  </p:cNvSpPr>
                  <p:nvPr/>
                </p:nvSpPr>
                <p:spPr bwMode="auto">
                  <a:xfrm>
                    <a:off x="4924" y="1962"/>
                    <a:ext cx="9" cy="10"/>
                  </a:xfrm>
                  <a:prstGeom prst="ellipse">
                    <a:avLst/>
                  </a:prstGeom>
                  <a:solidFill>
                    <a:srgbClr val="4040FF"/>
                  </a:solidFill>
                  <a:ln w="9525">
                    <a:solidFill>
                      <a:srgbClr val="000080"/>
                    </a:solidFill>
                    <a:round/>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93" name="Oval 28">
                    <a:extLst>
                      <a:ext uri="{FF2B5EF4-FFF2-40B4-BE49-F238E27FC236}">
                        <a16:creationId xmlns:a16="http://schemas.microsoft.com/office/drawing/2014/main" id="{E09C51E7-C2F0-4812-BCFC-BF9D1377382E}"/>
                      </a:ext>
                    </a:extLst>
                  </p:cNvPr>
                  <p:cNvSpPr>
                    <a:spLocks noChangeArrowheads="1"/>
                  </p:cNvSpPr>
                  <p:nvPr/>
                </p:nvSpPr>
                <p:spPr bwMode="auto">
                  <a:xfrm>
                    <a:off x="4926" y="1963"/>
                    <a:ext cx="4" cy="6"/>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grpSp>
          </p:grpSp>
          <p:sp>
            <p:nvSpPr>
              <p:cNvPr id="34" name="Arc 29">
                <a:extLst>
                  <a:ext uri="{FF2B5EF4-FFF2-40B4-BE49-F238E27FC236}">
                    <a16:creationId xmlns:a16="http://schemas.microsoft.com/office/drawing/2014/main" id="{1815CB12-D5AC-4BCE-A0CC-1D9B2B93B5D9}"/>
                  </a:ext>
                </a:extLst>
              </p:cNvPr>
              <p:cNvSpPr>
                <a:spLocks/>
              </p:cNvSpPr>
              <p:nvPr/>
            </p:nvSpPr>
            <p:spPr bwMode="auto">
              <a:xfrm>
                <a:off x="2881" y="2577"/>
                <a:ext cx="14" cy="8"/>
              </a:xfrm>
              <a:custGeom>
                <a:avLst/>
                <a:gdLst>
                  <a:gd name="T0" fmla="*/ 0 w 43200"/>
                  <a:gd name="T1" fmla="*/ 0 h 23073"/>
                  <a:gd name="T2" fmla="*/ 0 w 43200"/>
                  <a:gd name="T3" fmla="*/ 0 h 23073"/>
                  <a:gd name="T4" fmla="*/ 0 w 43200"/>
                  <a:gd name="T5" fmla="*/ 0 h 23073"/>
                  <a:gd name="T6" fmla="*/ 0 60000 65536"/>
                  <a:gd name="T7" fmla="*/ 0 60000 65536"/>
                  <a:gd name="T8" fmla="*/ 0 60000 65536"/>
                  <a:gd name="T9" fmla="*/ 0 w 43200"/>
                  <a:gd name="T10" fmla="*/ 0 h 23073"/>
                  <a:gd name="T11" fmla="*/ 43200 w 43200"/>
                  <a:gd name="T12" fmla="*/ 23073 h 23073"/>
                </a:gdLst>
                <a:ahLst/>
                <a:cxnLst>
                  <a:cxn ang="T6">
                    <a:pos x="T0" y="T1"/>
                  </a:cxn>
                  <a:cxn ang="T7">
                    <a:pos x="T2" y="T3"/>
                  </a:cxn>
                  <a:cxn ang="T8">
                    <a:pos x="T4" y="T5"/>
                  </a:cxn>
                </a:cxnLst>
                <a:rect l="T9" t="T10" r="T11" b="T12"/>
                <a:pathLst>
                  <a:path w="43200" h="23073" fill="none" extrusionOk="0">
                    <a:moveTo>
                      <a:pt x="43149" y="0"/>
                    </a:moveTo>
                    <a:cubicBezTo>
                      <a:pt x="43183" y="490"/>
                      <a:pt x="43200" y="981"/>
                      <a:pt x="43200" y="1473"/>
                    </a:cubicBezTo>
                    <a:cubicBezTo>
                      <a:pt x="43200" y="13402"/>
                      <a:pt x="33529" y="23073"/>
                      <a:pt x="21600" y="23073"/>
                    </a:cubicBezTo>
                    <a:cubicBezTo>
                      <a:pt x="9670" y="23073"/>
                      <a:pt x="0" y="13402"/>
                      <a:pt x="0" y="1473"/>
                    </a:cubicBezTo>
                    <a:cubicBezTo>
                      <a:pt x="-1" y="981"/>
                      <a:pt x="16" y="490"/>
                      <a:pt x="50" y="0"/>
                    </a:cubicBezTo>
                  </a:path>
                  <a:path w="43200" h="23073" stroke="0" extrusionOk="0">
                    <a:moveTo>
                      <a:pt x="43149" y="0"/>
                    </a:moveTo>
                    <a:cubicBezTo>
                      <a:pt x="43183" y="490"/>
                      <a:pt x="43200" y="981"/>
                      <a:pt x="43200" y="1473"/>
                    </a:cubicBezTo>
                    <a:cubicBezTo>
                      <a:pt x="43200" y="13402"/>
                      <a:pt x="33529" y="23073"/>
                      <a:pt x="21600" y="23073"/>
                    </a:cubicBezTo>
                    <a:cubicBezTo>
                      <a:pt x="9670" y="23073"/>
                      <a:pt x="0" y="13402"/>
                      <a:pt x="0" y="1473"/>
                    </a:cubicBezTo>
                    <a:cubicBezTo>
                      <a:pt x="-1" y="981"/>
                      <a:pt x="16" y="490"/>
                      <a:pt x="50" y="0"/>
                    </a:cubicBezTo>
                    <a:lnTo>
                      <a:pt x="21600" y="1473"/>
                    </a:lnTo>
                    <a:lnTo>
                      <a:pt x="43149"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5" name="Group 30">
                <a:extLst>
                  <a:ext uri="{FF2B5EF4-FFF2-40B4-BE49-F238E27FC236}">
                    <a16:creationId xmlns:a16="http://schemas.microsoft.com/office/drawing/2014/main" id="{F7D44AF3-FFFF-452C-99E6-2C2941B04EC2}"/>
                  </a:ext>
                </a:extLst>
              </p:cNvPr>
              <p:cNvGrpSpPr>
                <a:grpSpLocks/>
              </p:cNvGrpSpPr>
              <p:nvPr/>
            </p:nvGrpSpPr>
            <p:grpSpPr bwMode="auto">
              <a:xfrm>
                <a:off x="2867" y="2541"/>
                <a:ext cx="43" cy="14"/>
                <a:chOff x="4872" y="1931"/>
                <a:chExt cx="74" cy="23"/>
              </a:xfrm>
            </p:grpSpPr>
            <p:sp>
              <p:nvSpPr>
                <p:cNvPr id="88" name="Freeform 31">
                  <a:extLst>
                    <a:ext uri="{FF2B5EF4-FFF2-40B4-BE49-F238E27FC236}">
                      <a16:creationId xmlns:a16="http://schemas.microsoft.com/office/drawing/2014/main" id="{4C1A7196-8E59-4527-9207-ECBB7AF4ACB6}"/>
                    </a:ext>
                  </a:extLst>
                </p:cNvPr>
                <p:cNvSpPr>
                  <a:spLocks/>
                </p:cNvSpPr>
                <p:nvPr/>
              </p:nvSpPr>
              <p:spPr bwMode="auto">
                <a:xfrm>
                  <a:off x="4872" y="1931"/>
                  <a:ext cx="23" cy="21"/>
                </a:xfrm>
                <a:custGeom>
                  <a:avLst/>
                  <a:gdLst>
                    <a:gd name="T0" fmla="*/ 0 w 92"/>
                    <a:gd name="T1" fmla="*/ 0 h 86"/>
                    <a:gd name="T2" fmla="*/ 0 w 92"/>
                    <a:gd name="T3" fmla="*/ 0 h 86"/>
                    <a:gd name="T4" fmla="*/ 0 w 92"/>
                    <a:gd name="T5" fmla="*/ 0 h 86"/>
                    <a:gd name="T6" fmla="*/ 0 w 92"/>
                    <a:gd name="T7" fmla="*/ 0 h 86"/>
                    <a:gd name="T8" fmla="*/ 0 w 92"/>
                    <a:gd name="T9" fmla="*/ 0 h 86"/>
                    <a:gd name="T10" fmla="*/ 0 w 92"/>
                    <a:gd name="T11" fmla="*/ 0 h 86"/>
                    <a:gd name="T12" fmla="*/ 0 w 92"/>
                    <a:gd name="T13" fmla="*/ 0 h 86"/>
                    <a:gd name="T14" fmla="*/ 0 w 92"/>
                    <a:gd name="T15" fmla="*/ 0 h 86"/>
                    <a:gd name="T16" fmla="*/ 0 w 92"/>
                    <a:gd name="T17" fmla="*/ 0 h 86"/>
                    <a:gd name="T18" fmla="*/ 0 w 92"/>
                    <a:gd name="T19" fmla="*/ 0 h 86"/>
                    <a:gd name="T20" fmla="*/ 0 w 92"/>
                    <a:gd name="T21" fmla="*/ 0 h 86"/>
                    <a:gd name="T22" fmla="*/ 0 w 92"/>
                    <a:gd name="T23" fmla="*/ 0 h 86"/>
                    <a:gd name="T24" fmla="*/ 0 w 92"/>
                    <a:gd name="T25" fmla="*/ 0 h 86"/>
                    <a:gd name="T26" fmla="*/ 0 w 92"/>
                    <a:gd name="T27" fmla="*/ 0 h 86"/>
                    <a:gd name="T28" fmla="*/ 0 w 92"/>
                    <a:gd name="T29" fmla="*/ 0 h 86"/>
                    <a:gd name="T30" fmla="*/ 0 w 92"/>
                    <a:gd name="T31" fmla="*/ 0 h 86"/>
                    <a:gd name="T32" fmla="*/ 0 w 92"/>
                    <a:gd name="T33" fmla="*/ 0 h 86"/>
                    <a:gd name="T34" fmla="*/ 0 w 92"/>
                    <a:gd name="T35" fmla="*/ 0 h 86"/>
                    <a:gd name="T36" fmla="*/ 0 w 92"/>
                    <a:gd name="T37" fmla="*/ 0 h 86"/>
                    <a:gd name="T38" fmla="*/ 0 w 92"/>
                    <a:gd name="T39" fmla="*/ 0 h 86"/>
                    <a:gd name="T40" fmla="*/ 0 w 92"/>
                    <a:gd name="T41" fmla="*/ 0 h 86"/>
                    <a:gd name="T42" fmla="*/ 0 w 92"/>
                    <a:gd name="T43" fmla="*/ 0 h 86"/>
                    <a:gd name="T44" fmla="*/ 0 w 92"/>
                    <a:gd name="T45" fmla="*/ 0 h 86"/>
                    <a:gd name="T46" fmla="*/ 0 w 92"/>
                    <a:gd name="T47" fmla="*/ 0 h 86"/>
                    <a:gd name="T48" fmla="*/ 0 w 92"/>
                    <a:gd name="T49" fmla="*/ 0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86"/>
                    <a:gd name="T77" fmla="*/ 92 w 92"/>
                    <a:gd name="T78" fmla="*/ 86 h 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86">
                      <a:moveTo>
                        <a:pt x="79" y="7"/>
                      </a:moveTo>
                      <a:lnTo>
                        <a:pt x="69" y="10"/>
                      </a:lnTo>
                      <a:lnTo>
                        <a:pt x="60" y="16"/>
                      </a:lnTo>
                      <a:lnTo>
                        <a:pt x="53" y="21"/>
                      </a:lnTo>
                      <a:lnTo>
                        <a:pt x="47" y="26"/>
                      </a:lnTo>
                      <a:lnTo>
                        <a:pt x="41" y="36"/>
                      </a:lnTo>
                      <a:lnTo>
                        <a:pt x="35" y="48"/>
                      </a:lnTo>
                      <a:lnTo>
                        <a:pt x="31" y="57"/>
                      </a:lnTo>
                      <a:lnTo>
                        <a:pt x="26" y="64"/>
                      </a:lnTo>
                      <a:lnTo>
                        <a:pt x="20" y="71"/>
                      </a:lnTo>
                      <a:lnTo>
                        <a:pt x="0" y="86"/>
                      </a:lnTo>
                      <a:lnTo>
                        <a:pt x="13" y="82"/>
                      </a:lnTo>
                      <a:lnTo>
                        <a:pt x="21" y="79"/>
                      </a:lnTo>
                      <a:lnTo>
                        <a:pt x="30" y="74"/>
                      </a:lnTo>
                      <a:lnTo>
                        <a:pt x="39" y="65"/>
                      </a:lnTo>
                      <a:lnTo>
                        <a:pt x="44" y="58"/>
                      </a:lnTo>
                      <a:lnTo>
                        <a:pt x="51" y="48"/>
                      </a:lnTo>
                      <a:lnTo>
                        <a:pt x="54" y="39"/>
                      </a:lnTo>
                      <a:lnTo>
                        <a:pt x="59" y="31"/>
                      </a:lnTo>
                      <a:lnTo>
                        <a:pt x="65" y="22"/>
                      </a:lnTo>
                      <a:lnTo>
                        <a:pt x="71" y="18"/>
                      </a:lnTo>
                      <a:lnTo>
                        <a:pt x="80" y="13"/>
                      </a:lnTo>
                      <a:lnTo>
                        <a:pt x="87" y="9"/>
                      </a:lnTo>
                      <a:lnTo>
                        <a:pt x="92" y="0"/>
                      </a:lnTo>
                      <a:lnTo>
                        <a:pt x="79" y="7"/>
                      </a:lnTo>
                      <a:close/>
                    </a:path>
                  </a:pathLst>
                </a:custGeom>
                <a:solidFill>
                  <a:srgbClr val="201000"/>
                </a:solidFill>
                <a:ln w="9525" cmpd="sng">
                  <a:solidFill>
                    <a:srgbClr val="000000"/>
                  </a:solidFill>
                  <a:round/>
                  <a:headEnd/>
                  <a:tailEnd/>
                </a:ln>
              </p:spPr>
              <p:txBody>
                <a:bodyPr/>
                <a:lstStyle/>
                <a:p>
                  <a:endParaRPr lang="en-US"/>
                </a:p>
              </p:txBody>
            </p:sp>
            <p:sp>
              <p:nvSpPr>
                <p:cNvPr id="89" name="Freeform 32">
                  <a:extLst>
                    <a:ext uri="{FF2B5EF4-FFF2-40B4-BE49-F238E27FC236}">
                      <a16:creationId xmlns:a16="http://schemas.microsoft.com/office/drawing/2014/main" id="{286D3FFC-C41A-4208-9E41-DE916CDE91C5}"/>
                    </a:ext>
                  </a:extLst>
                </p:cNvPr>
                <p:cNvSpPr>
                  <a:spLocks/>
                </p:cNvSpPr>
                <p:nvPr/>
              </p:nvSpPr>
              <p:spPr bwMode="auto">
                <a:xfrm>
                  <a:off x="4924" y="1932"/>
                  <a:ext cx="22" cy="22"/>
                </a:xfrm>
                <a:custGeom>
                  <a:avLst/>
                  <a:gdLst>
                    <a:gd name="T0" fmla="*/ 0 w 91"/>
                    <a:gd name="T1" fmla="*/ 0 h 85"/>
                    <a:gd name="T2" fmla="*/ 0 w 91"/>
                    <a:gd name="T3" fmla="*/ 0 h 85"/>
                    <a:gd name="T4" fmla="*/ 0 w 91"/>
                    <a:gd name="T5" fmla="*/ 0 h 85"/>
                    <a:gd name="T6" fmla="*/ 0 w 91"/>
                    <a:gd name="T7" fmla="*/ 0 h 85"/>
                    <a:gd name="T8" fmla="*/ 0 w 91"/>
                    <a:gd name="T9" fmla="*/ 0 h 85"/>
                    <a:gd name="T10" fmla="*/ 0 w 91"/>
                    <a:gd name="T11" fmla="*/ 0 h 85"/>
                    <a:gd name="T12" fmla="*/ 0 w 91"/>
                    <a:gd name="T13" fmla="*/ 0 h 85"/>
                    <a:gd name="T14" fmla="*/ 0 w 91"/>
                    <a:gd name="T15" fmla="*/ 0 h 85"/>
                    <a:gd name="T16" fmla="*/ 0 w 91"/>
                    <a:gd name="T17" fmla="*/ 0 h 85"/>
                    <a:gd name="T18" fmla="*/ 0 w 91"/>
                    <a:gd name="T19" fmla="*/ 0 h 85"/>
                    <a:gd name="T20" fmla="*/ 0 w 91"/>
                    <a:gd name="T21" fmla="*/ 0 h 85"/>
                    <a:gd name="T22" fmla="*/ 0 w 91"/>
                    <a:gd name="T23" fmla="*/ 0 h 85"/>
                    <a:gd name="T24" fmla="*/ 0 w 91"/>
                    <a:gd name="T25" fmla="*/ 0 h 85"/>
                    <a:gd name="T26" fmla="*/ 0 w 91"/>
                    <a:gd name="T27" fmla="*/ 0 h 85"/>
                    <a:gd name="T28" fmla="*/ 0 w 91"/>
                    <a:gd name="T29" fmla="*/ 0 h 85"/>
                    <a:gd name="T30" fmla="*/ 0 w 91"/>
                    <a:gd name="T31" fmla="*/ 0 h 85"/>
                    <a:gd name="T32" fmla="*/ 0 w 91"/>
                    <a:gd name="T33" fmla="*/ 0 h 85"/>
                    <a:gd name="T34" fmla="*/ 0 w 91"/>
                    <a:gd name="T35" fmla="*/ 0 h 85"/>
                    <a:gd name="T36" fmla="*/ 0 w 91"/>
                    <a:gd name="T37" fmla="*/ 0 h 85"/>
                    <a:gd name="T38" fmla="*/ 0 w 91"/>
                    <a:gd name="T39" fmla="*/ 0 h 85"/>
                    <a:gd name="T40" fmla="*/ 0 w 91"/>
                    <a:gd name="T41" fmla="*/ 0 h 85"/>
                    <a:gd name="T42" fmla="*/ 0 w 91"/>
                    <a:gd name="T43" fmla="*/ 0 h 85"/>
                    <a:gd name="T44" fmla="*/ 0 w 91"/>
                    <a:gd name="T45" fmla="*/ 0 h 85"/>
                    <a:gd name="T46" fmla="*/ 0 w 91"/>
                    <a:gd name="T47" fmla="*/ 0 h 85"/>
                    <a:gd name="T48" fmla="*/ 0 w 91"/>
                    <a:gd name="T49" fmla="*/ 0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
                    <a:gd name="T76" fmla="*/ 0 h 85"/>
                    <a:gd name="T77" fmla="*/ 91 w 91"/>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 h="85">
                      <a:moveTo>
                        <a:pt x="13" y="6"/>
                      </a:moveTo>
                      <a:lnTo>
                        <a:pt x="24" y="10"/>
                      </a:lnTo>
                      <a:lnTo>
                        <a:pt x="32" y="14"/>
                      </a:lnTo>
                      <a:lnTo>
                        <a:pt x="39" y="19"/>
                      </a:lnTo>
                      <a:lnTo>
                        <a:pt x="45" y="25"/>
                      </a:lnTo>
                      <a:lnTo>
                        <a:pt x="50" y="36"/>
                      </a:lnTo>
                      <a:lnTo>
                        <a:pt x="56" y="48"/>
                      </a:lnTo>
                      <a:lnTo>
                        <a:pt x="61" y="57"/>
                      </a:lnTo>
                      <a:lnTo>
                        <a:pt x="66" y="63"/>
                      </a:lnTo>
                      <a:lnTo>
                        <a:pt x="72" y="71"/>
                      </a:lnTo>
                      <a:lnTo>
                        <a:pt x="91" y="85"/>
                      </a:lnTo>
                      <a:lnTo>
                        <a:pt x="79" y="81"/>
                      </a:lnTo>
                      <a:lnTo>
                        <a:pt x="70" y="77"/>
                      </a:lnTo>
                      <a:lnTo>
                        <a:pt x="62" y="72"/>
                      </a:lnTo>
                      <a:lnTo>
                        <a:pt x="53" y="64"/>
                      </a:lnTo>
                      <a:lnTo>
                        <a:pt x="48" y="58"/>
                      </a:lnTo>
                      <a:lnTo>
                        <a:pt x="41" y="46"/>
                      </a:lnTo>
                      <a:lnTo>
                        <a:pt x="38" y="38"/>
                      </a:lnTo>
                      <a:lnTo>
                        <a:pt x="33" y="31"/>
                      </a:lnTo>
                      <a:lnTo>
                        <a:pt x="27" y="22"/>
                      </a:lnTo>
                      <a:lnTo>
                        <a:pt x="21" y="18"/>
                      </a:lnTo>
                      <a:lnTo>
                        <a:pt x="12" y="12"/>
                      </a:lnTo>
                      <a:lnTo>
                        <a:pt x="5" y="9"/>
                      </a:lnTo>
                      <a:lnTo>
                        <a:pt x="0" y="0"/>
                      </a:lnTo>
                      <a:lnTo>
                        <a:pt x="13" y="6"/>
                      </a:lnTo>
                      <a:close/>
                    </a:path>
                  </a:pathLst>
                </a:custGeom>
                <a:solidFill>
                  <a:srgbClr val="201000"/>
                </a:solidFill>
                <a:ln w="9525" cmpd="sng">
                  <a:solidFill>
                    <a:srgbClr val="000000"/>
                  </a:solidFill>
                  <a:round/>
                  <a:headEnd/>
                  <a:tailEnd/>
                </a:ln>
              </p:spPr>
              <p:txBody>
                <a:bodyPr/>
                <a:lstStyle/>
                <a:p>
                  <a:endParaRPr lang="en-US"/>
                </a:p>
              </p:txBody>
            </p:sp>
          </p:grpSp>
          <p:grpSp>
            <p:nvGrpSpPr>
              <p:cNvPr id="36" name="Group 33">
                <a:extLst>
                  <a:ext uri="{FF2B5EF4-FFF2-40B4-BE49-F238E27FC236}">
                    <a16:creationId xmlns:a16="http://schemas.microsoft.com/office/drawing/2014/main" id="{055BBD57-D852-4E0D-89F7-398EFAF52ACF}"/>
                  </a:ext>
                </a:extLst>
              </p:cNvPr>
              <p:cNvGrpSpPr>
                <a:grpSpLocks/>
              </p:cNvGrpSpPr>
              <p:nvPr/>
            </p:nvGrpSpPr>
            <p:grpSpPr bwMode="auto">
              <a:xfrm>
                <a:off x="2858" y="2552"/>
                <a:ext cx="62" cy="20"/>
                <a:chOff x="4856" y="1950"/>
                <a:chExt cx="108" cy="34"/>
              </a:xfrm>
            </p:grpSpPr>
            <p:grpSp>
              <p:nvGrpSpPr>
                <p:cNvPr id="82" name="Group 34">
                  <a:extLst>
                    <a:ext uri="{FF2B5EF4-FFF2-40B4-BE49-F238E27FC236}">
                      <a16:creationId xmlns:a16="http://schemas.microsoft.com/office/drawing/2014/main" id="{D0D31A6D-BCD1-4ED1-9984-E64A6AEEE937}"/>
                    </a:ext>
                  </a:extLst>
                </p:cNvPr>
                <p:cNvGrpSpPr>
                  <a:grpSpLocks/>
                </p:cNvGrpSpPr>
                <p:nvPr/>
              </p:nvGrpSpPr>
              <p:grpSpPr bwMode="auto">
                <a:xfrm>
                  <a:off x="4870" y="1950"/>
                  <a:ext cx="76" cy="34"/>
                  <a:chOff x="4870" y="1950"/>
                  <a:chExt cx="76" cy="34"/>
                </a:xfrm>
              </p:grpSpPr>
              <p:sp>
                <p:nvSpPr>
                  <p:cNvPr id="86" name="Oval 35">
                    <a:extLst>
                      <a:ext uri="{FF2B5EF4-FFF2-40B4-BE49-F238E27FC236}">
                        <a16:creationId xmlns:a16="http://schemas.microsoft.com/office/drawing/2014/main" id="{5521B2EB-CD86-421F-BCA0-F5E332C2324D}"/>
                      </a:ext>
                    </a:extLst>
                  </p:cNvPr>
                  <p:cNvSpPr>
                    <a:spLocks noChangeArrowheads="1"/>
                  </p:cNvSpPr>
                  <p:nvPr/>
                </p:nvSpPr>
                <p:spPr bwMode="auto">
                  <a:xfrm>
                    <a:off x="4915" y="1950"/>
                    <a:ext cx="31" cy="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87" name="Oval 36">
                    <a:extLst>
                      <a:ext uri="{FF2B5EF4-FFF2-40B4-BE49-F238E27FC236}">
                        <a16:creationId xmlns:a16="http://schemas.microsoft.com/office/drawing/2014/main" id="{D85CFBD0-B882-4CCA-9A4B-FC707BB73317}"/>
                      </a:ext>
                    </a:extLst>
                  </p:cNvPr>
                  <p:cNvSpPr>
                    <a:spLocks noChangeArrowheads="1"/>
                  </p:cNvSpPr>
                  <p:nvPr/>
                </p:nvSpPr>
                <p:spPr bwMode="auto">
                  <a:xfrm>
                    <a:off x="4870" y="1950"/>
                    <a:ext cx="31" cy="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grpSp>
            <p:sp>
              <p:nvSpPr>
                <p:cNvPr id="83" name="Arc 37">
                  <a:extLst>
                    <a:ext uri="{FF2B5EF4-FFF2-40B4-BE49-F238E27FC236}">
                      <a16:creationId xmlns:a16="http://schemas.microsoft.com/office/drawing/2014/main" id="{E8355F9F-EB77-4C3D-A67B-0F1B9D3AEBF7}"/>
                    </a:ext>
                  </a:extLst>
                </p:cNvPr>
                <p:cNvSpPr>
                  <a:spLocks/>
                </p:cNvSpPr>
                <p:nvPr/>
              </p:nvSpPr>
              <p:spPr bwMode="auto">
                <a:xfrm>
                  <a:off x="4900" y="1959"/>
                  <a:ext cx="15" cy="10"/>
                </a:xfrm>
                <a:custGeom>
                  <a:avLst/>
                  <a:gdLst>
                    <a:gd name="T0" fmla="*/ 0 w 34881"/>
                    <a:gd name="T1" fmla="*/ 0 h 21600"/>
                    <a:gd name="T2" fmla="*/ 0 w 34881"/>
                    <a:gd name="T3" fmla="*/ 0 h 21600"/>
                    <a:gd name="T4" fmla="*/ 0 w 34881"/>
                    <a:gd name="T5" fmla="*/ 0 h 21600"/>
                    <a:gd name="T6" fmla="*/ 0 60000 65536"/>
                    <a:gd name="T7" fmla="*/ 0 60000 65536"/>
                    <a:gd name="T8" fmla="*/ 0 60000 65536"/>
                    <a:gd name="T9" fmla="*/ 0 w 34881"/>
                    <a:gd name="T10" fmla="*/ 0 h 21600"/>
                    <a:gd name="T11" fmla="*/ 34881 w 34881"/>
                    <a:gd name="T12" fmla="*/ 21600 h 21600"/>
                  </a:gdLst>
                  <a:ahLst/>
                  <a:cxnLst>
                    <a:cxn ang="T6">
                      <a:pos x="T0" y="T1"/>
                    </a:cxn>
                    <a:cxn ang="T7">
                      <a:pos x="T2" y="T3"/>
                    </a:cxn>
                    <a:cxn ang="T8">
                      <a:pos x="T4" y="T5"/>
                    </a:cxn>
                  </a:cxnLst>
                  <a:rect l="T9" t="T10" r="T11" b="T12"/>
                  <a:pathLst>
                    <a:path w="34881" h="21600" fill="none" extrusionOk="0">
                      <a:moveTo>
                        <a:pt x="0" y="11010"/>
                      </a:moveTo>
                      <a:cubicBezTo>
                        <a:pt x="3825" y="4208"/>
                        <a:pt x="11022" y="-1"/>
                        <a:pt x="18826" y="0"/>
                      </a:cubicBezTo>
                      <a:cubicBezTo>
                        <a:pt x="24949" y="0"/>
                        <a:pt x="30784" y="2598"/>
                        <a:pt x="34880" y="7150"/>
                      </a:cubicBezTo>
                    </a:path>
                    <a:path w="34881" h="21600" stroke="0" extrusionOk="0">
                      <a:moveTo>
                        <a:pt x="0" y="11010"/>
                      </a:moveTo>
                      <a:cubicBezTo>
                        <a:pt x="3825" y="4208"/>
                        <a:pt x="11022" y="-1"/>
                        <a:pt x="18826" y="0"/>
                      </a:cubicBezTo>
                      <a:cubicBezTo>
                        <a:pt x="24949" y="0"/>
                        <a:pt x="30784" y="2598"/>
                        <a:pt x="34880" y="7150"/>
                      </a:cubicBezTo>
                      <a:lnTo>
                        <a:pt x="18826" y="21600"/>
                      </a:lnTo>
                      <a:lnTo>
                        <a:pt x="0" y="1101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Line 38">
                  <a:extLst>
                    <a:ext uri="{FF2B5EF4-FFF2-40B4-BE49-F238E27FC236}">
                      <a16:creationId xmlns:a16="http://schemas.microsoft.com/office/drawing/2014/main" id="{9772E365-3264-4208-9AD3-65962A09D524}"/>
                    </a:ext>
                  </a:extLst>
                </p:cNvPr>
                <p:cNvSpPr>
                  <a:spLocks noChangeShapeType="1"/>
                </p:cNvSpPr>
                <p:nvPr/>
              </p:nvSpPr>
              <p:spPr bwMode="auto">
                <a:xfrm>
                  <a:off x="4856" y="1959"/>
                  <a:ext cx="17"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39">
                  <a:extLst>
                    <a:ext uri="{FF2B5EF4-FFF2-40B4-BE49-F238E27FC236}">
                      <a16:creationId xmlns:a16="http://schemas.microsoft.com/office/drawing/2014/main" id="{AB949CFA-1C46-40AE-99F0-33F787B9A71D}"/>
                    </a:ext>
                  </a:extLst>
                </p:cNvPr>
                <p:cNvSpPr>
                  <a:spLocks noChangeShapeType="1"/>
                </p:cNvSpPr>
                <p:nvPr/>
              </p:nvSpPr>
              <p:spPr bwMode="auto">
                <a:xfrm flipV="1">
                  <a:off x="4946" y="1954"/>
                  <a:ext cx="18"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Freeform 40">
                <a:extLst>
                  <a:ext uri="{FF2B5EF4-FFF2-40B4-BE49-F238E27FC236}">
                    <a16:creationId xmlns:a16="http://schemas.microsoft.com/office/drawing/2014/main" id="{8114C2D8-ECE8-4026-B98F-B6A856C55D0C}"/>
                  </a:ext>
                </a:extLst>
              </p:cNvPr>
              <p:cNvSpPr>
                <a:spLocks/>
              </p:cNvSpPr>
              <p:nvPr/>
            </p:nvSpPr>
            <p:spPr bwMode="auto">
              <a:xfrm>
                <a:off x="2887" y="2602"/>
                <a:ext cx="3" cy="1"/>
              </a:xfrm>
              <a:custGeom>
                <a:avLst/>
                <a:gdLst>
                  <a:gd name="T0" fmla="*/ 0 w 25"/>
                  <a:gd name="T1" fmla="*/ 0 h 4"/>
                  <a:gd name="T2" fmla="*/ 0 w 25"/>
                  <a:gd name="T3" fmla="*/ 0 h 4"/>
                  <a:gd name="T4" fmla="*/ 0 w 25"/>
                  <a:gd name="T5" fmla="*/ 0 h 4"/>
                  <a:gd name="T6" fmla="*/ 0 w 25"/>
                  <a:gd name="T7" fmla="*/ 0 h 4"/>
                  <a:gd name="T8" fmla="*/ 0 60000 65536"/>
                  <a:gd name="T9" fmla="*/ 0 60000 65536"/>
                  <a:gd name="T10" fmla="*/ 0 60000 65536"/>
                  <a:gd name="T11" fmla="*/ 0 60000 65536"/>
                  <a:gd name="T12" fmla="*/ 0 w 25"/>
                  <a:gd name="T13" fmla="*/ 0 h 4"/>
                  <a:gd name="T14" fmla="*/ 25 w 25"/>
                  <a:gd name="T15" fmla="*/ 4 h 4"/>
                </a:gdLst>
                <a:ahLst/>
                <a:cxnLst>
                  <a:cxn ang="T8">
                    <a:pos x="T0" y="T1"/>
                  </a:cxn>
                  <a:cxn ang="T9">
                    <a:pos x="T2" y="T3"/>
                  </a:cxn>
                  <a:cxn ang="T10">
                    <a:pos x="T4" y="T5"/>
                  </a:cxn>
                  <a:cxn ang="T11">
                    <a:pos x="T6" y="T7"/>
                  </a:cxn>
                </a:cxnLst>
                <a:rect l="T12" t="T13" r="T14" b="T15"/>
                <a:pathLst>
                  <a:path w="25" h="4">
                    <a:moveTo>
                      <a:pt x="0" y="3"/>
                    </a:moveTo>
                    <a:lnTo>
                      <a:pt x="9" y="0"/>
                    </a:lnTo>
                    <a:lnTo>
                      <a:pt x="17" y="3"/>
                    </a:lnTo>
                    <a:lnTo>
                      <a:pt x="25" y="4"/>
                    </a:lnTo>
                  </a:path>
                </a:pathLst>
              </a:custGeom>
              <a:noFill/>
              <a:ln w="952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41">
                <a:extLst>
                  <a:ext uri="{FF2B5EF4-FFF2-40B4-BE49-F238E27FC236}">
                    <a16:creationId xmlns:a16="http://schemas.microsoft.com/office/drawing/2014/main" id="{863DDADD-8D44-4640-8F05-5AEE527B14DF}"/>
                  </a:ext>
                </a:extLst>
              </p:cNvPr>
              <p:cNvSpPr>
                <a:spLocks/>
              </p:cNvSpPr>
              <p:nvPr/>
            </p:nvSpPr>
            <p:spPr bwMode="auto">
              <a:xfrm>
                <a:off x="2837" y="2612"/>
                <a:ext cx="106" cy="187"/>
              </a:xfrm>
              <a:custGeom>
                <a:avLst/>
                <a:gdLst>
                  <a:gd name="T0" fmla="*/ 0 w 732"/>
                  <a:gd name="T1" fmla="*/ 0 h 1305"/>
                  <a:gd name="T2" fmla="*/ 0 w 732"/>
                  <a:gd name="T3" fmla="*/ 0 h 1305"/>
                  <a:gd name="T4" fmla="*/ 0 w 732"/>
                  <a:gd name="T5" fmla="*/ 0 h 1305"/>
                  <a:gd name="T6" fmla="*/ 0 w 732"/>
                  <a:gd name="T7" fmla="*/ 0 h 1305"/>
                  <a:gd name="T8" fmla="*/ 0 w 732"/>
                  <a:gd name="T9" fmla="*/ 0 h 1305"/>
                  <a:gd name="T10" fmla="*/ 0 w 732"/>
                  <a:gd name="T11" fmla="*/ 0 h 1305"/>
                  <a:gd name="T12" fmla="*/ 0 w 732"/>
                  <a:gd name="T13" fmla="*/ 0 h 1305"/>
                  <a:gd name="T14" fmla="*/ 0 w 732"/>
                  <a:gd name="T15" fmla="*/ 0 h 1305"/>
                  <a:gd name="T16" fmla="*/ 0 w 732"/>
                  <a:gd name="T17" fmla="*/ 0 h 1305"/>
                  <a:gd name="T18" fmla="*/ 0 w 732"/>
                  <a:gd name="T19" fmla="*/ 0 h 1305"/>
                  <a:gd name="T20" fmla="*/ 0 w 732"/>
                  <a:gd name="T21" fmla="*/ 0 h 1305"/>
                  <a:gd name="T22" fmla="*/ 0 w 732"/>
                  <a:gd name="T23" fmla="*/ 0 h 1305"/>
                  <a:gd name="T24" fmla="*/ 0 w 732"/>
                  <a:gd name="T25" fmla="*/ 0 h 1305"/>
                  <a:gd name="T26" fmla="*/ 0 w 732"/>
                  <a:gd name="T27" fmla="*/ 0 h 1305"/>
                  <a:gd name="T28" fmla="*/ 0 w 732"/>
                  <a:gd name="T29" fmla="*/ 0 h 1305"/>
                  <a:gd name="T30" fmla="*/ 0 w 732"/>
                  <a:gd name="T31" fmla="*/ 0 h 1305"/>
                  <a:gd name="T32" fmla="*/ 0 w 732"/>
                  <a:gd name="T33" fmla="*/ 0 h 1305"/>
                  <a:gd name="T34" fmla="*/ 0 w 732"/>
                  <a:gd name="T35" fmla="*/ 0 h 1305"/>
                  <a:gd name="T36" fmla="*/ 0 w 732"/>
                  <a:gd name="T37" fmla="*/ 0 h 1305"/>
                  <a:gd name="T38" fmla="*/ 0 w 732"/>
                  <a:gd name="T39" fmla="*/ 0 h 1305"/>
                  <a:gd name="T40" fmla="*/ 0 w 732"/>
                  <a:gd name="T41" fmla="*/ 0 h 1305"/>
                  <a:gd name="T42" fmla="*/ 0 w 732"/>
                  <a:gd name="T43" fmla="*/ 0 h 1305"/>
                  <a:gd name="T44" fmla="*/ 0 w 732"/>
                  <a:gd name="T45" fmla="*/ 0 h 1305"/>
                  <a:gd name="T46" fmla="*/ 0 w 732"/>
                  <a:gd name="T47" fmla="*/ 0 h 1305"/>
                  <a:gd name="T48" fmla="*/ 0 w 732"/>
                  <a:gd name="T49" fmla="*/ 0 h 1305"/>
                  <a:gd name="T50" fmla="*/ 0 w 732"/>
                  <a:gd name="T51" fmla="*/ 0 h 1305"/>
                  <a:gd name="T52" fmla="*/ 0 w 732"/>
                  <a:gd name="T53" fmla="*/ 0 h 1305"/>
                  <a:gd name="T54" fmla="*/ 0 w 732"/>
                  <a:gd name="T55" fmla="*/ 0 h 1305"/>
                  <a:gd name="T56" fmla="*/ 0 w 732"/>
                  <a:gd name="T57" fmla="*/ 0 h 1305"/>
                  <a:gd name="T58" fmla="*/ 0 w 732"/>
                  <a:gd name="T59" fmla="*/ 0 h 13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32"/>
                  <a:gd name="T91" fmla="*/ 0 h 1305"/>
                  <a:gd name="T92" fmla="*/ 732 w 732"/>
                  <a:gd name="T93" fmla="*/ 1305 h 13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32" h="1305">
                    <a:moveTo>
                      <a:pt x="218" y="19"/>
                    </a:moveTo>
                    <a:lnTo>
                      <a:pt x="148" y="12"/>
                    </a:lnTo>
                    <a:lnTo>
                      <a:pt x="99" y="4"/>
                    </a:lnTo>
                    <a:lnTo>
                      <a:pt x="71" y="0"/>
                    </a:lnTo>
                    <a:lnTo>
                      <a:pt x="71" y="202"/>
                    </a:lnTo>
                    <a:lnTo>
                      <a:pt x="60" y="382"/>
                    </a:lnTo>
                    <a:lnTo>
                      <a:pt x="53" y="424"/>
                    </a:lnTo>
                    <a:lnTo>
                      <a:pt x="32" y="685"/>
                    </a:lnTo>
                    <a:lnTo>
                      <a:pt x="0" y="840"/>
                    </a:lnTo>
                    <a:lnTo>
                      <a:pt x="25" y="1097"/>
                    </a:lnTo>
                    <a:lnTo>
                      <a:pt x="46" y="1234"/>
                    </a:lnTo>
                    <a:lnTo>
                      <a:pt x="71" y="1270"/>
                    </a:lnTo>
                    <a:lnTo>
                      <a:pt x="120" y="1273"/>
                    </a:lnTo>
                    <a:lnTo>
                      <a:pt x="256" y="1289"/>
                    </a:lnTo>
                    <a:lnTo>
                      <a:pt x="358" y="1305"/>
                    </a:lnTo>
                    <a:lnTo>
                      <a:pt x="508" y="1289"/>
                    </a:lnTo>
                    <a:lnTo>
                      <a:pt x="655" y="1266"/>
                    </a:lnTo>
                    <a:lnTo>
                      <a:pt x="711" y="1250"/>
                    </a:lnTo>
                    <a:lnTo>
                      <a:pt x="707" y="1097"/>
                    </a:lnTo>
                    <a:lnTo>
                      <a:pt x="732" y="816"/>
                    </a:lnTo>
                    <a:lnTo>
                      <a:pt x="725" y="607"/>
                    </a:lnTo>
                    <a:lnTo>
                      <a:pt x="697" y="389"/>
                    </a:lnTo>
                    <a:lnTo>
                      <a:pt x="648" y="191"/>
                    </a:lnTo>
                    <a:lnTo>
                      <a:pt x="630" y="43"/>
                    </a:lnTo>
                    <a:lnTo>
                      <a:pt x="623" y="4"/>
                    </a:lnTo>
                    <a:lnTo>
                      <a:pt x="504" y="39"/>
                    </a:lnTo>
                    <a:lnTo>
                      <a:pt x="437" y="70"/>
                    </a:lnTo>
                    <a:lnTo>
                      <a:pt x="337" y="78"/>
                    </a:lnTo>
                    <a:lnTo>
                      <a:pt x="260" y="62"/>
                    </a:lnTo>
                    <a:lnTo>
                      <a:pt x="218" y="19"/>
                    </a:lnTo>
                    <a:close/>
                  </a:path>
                </a:pathLst>
              </a:custGeom>
              <a:solidFill>
                <a:srgbClr val="E0E0E0"/>
              </a:solidFill>
              <a:ln w="9525" cmpd="sng">
                <a:solidFill>
                  <a:srgbClr val="000000"/>
                </a:solidFill>
                <a:prstDash val="solid"/>
                <a:round/>
                <a:headEnd/>
                <a:tailEnd/>
              </a:ln>
            </p:spPr>
            <p:txBody>
              <a:bodyPr/>
              <a:lstStyle/>
              <a:p>
                <a:endParaRPr lang="en-US"/>
              </a:p>
            </p:txBody>
          </p:sp>
          <p:grpSp>
            <p:nvGrpSpPr>
              <p:cNvPr id="39" name="Group 42">
                <a:extLst>
                  <a:ext uri="{FF2B5EF4-FFF2-40B4-BE49-F238E27FC236}">
                    <a16:creationId xmlns:a16="http://schemas.microsoft.com/office/drawing/2014/main" id="{59B6248E-A698-470D-968B-86EB96CBE806}"/>
                  </a:ext>
                </a:extLst>
              </p:cNvPr>
              <p:cNvGrpSpPr>
                <a:grpSpLocks/>
              </p:cNvGrpSpPr>
              <p:nvPr/>
            </p:nvGrpSpPr>
            <p:grpSpPr bwMode="auto">
              <a:xfrm>
                <a:off x="2797" y="2792"/>
                <a:ext cx="204" cy="300"/>
                <a:chOff x="4751" y="2369"/>
                <a:chExt cx="353" cy="524"/>
              </a:xfrm>
            </p:grpSpPr>
            <p:grpSp>
              <p:nvGrpSpPr>
                <p:cNvPr id="78" name="Group 43">
                  <a:extLst>
                    <a:ext uri="{FF2B5EF4-FFF2-40B4-BE49-F238E27FC236}">
                      <a16:creationId xmlns:a16="http://schemas.microsoft.com/office/drawing/2014/main" id="{70BD1193-214D-4948-8591-AC6B203CC251}"/>
                    </a:ext>
                  </a:extLst>
                </p:cNvPr>
                <p:cNvGrpSpPr>
                  <a:grpSpLocks/>
                </p:cNvGrpSpPr>
                <p:nvPr/>
              </p:nvGrpSpPr>
              <p:grpSpPr bwMode="auto">
                <a:xfrm>
                  <a:off x="4751" y="2789"/>
                  <a:ext cx="353" cy="104"/>
                  <a:chOff x="4751" y="2789"/>
                  <a:chExt cx="353" cy="104"/>
                </a:xfrm>
              </p:grpSpPr>
              <p:sp>
                <p:nvSpPr>
                  <p:cNvPr id="80" name="Freeform 44">
                    <a:extLst>
                      <a:ext uri="{FF2B5EF4-FFF2-40B4-BE49-F238E27FC236}">
                        <a16:creationId xmlns:a16="http://schemas.microsoft.com/office/drawing/2014/main" id="{4F705A1F-0AEE-4906-A4D4-4D71838AFFAB}"/>
                      </a:ext>
                    </a:extLst>
                  </p:cNvPr>
                  <p:cNvSpPr>
                    <a:spLocks/>
                  </p:cNvSpPr>
                  <p:nvPr/>
                </p:nvSpPr>
                <p:spPr bwMode="auto">
                  <a:xfrm>
                    <a:off x="4978" y="2807"/>
                    <a:ext cx="126" cy="86"/>
                  </a:xfrm>
                  <a:custGeom>
                    <a:avLst/>
                    <a:gdLst>
                      <a:gd name="T0" fmla="*/ 0 w 505"/>
                      <a:gd name="T1" fmla="*/ 0 h 344"/>
                      <a:gd name="T2" fmla="*/ 0 w 505"/>
                      <a:gd name="T3" fmla="*/ 0 h 344"/>
                      <a:gd name="T4" fmla="*/ 0 w 505"/>
                      <a:gd name="T5" fmla="*/ 0 h 344"/>
                      <a:gd name="T6" fmla="*/ 0 w 505"/>
                      <a:gd name="T7" fmla="*/ 0 h 344"/>
                      <a:gd name="T8" fmla="*/ 0 w 505"/>
                      <a:gd name="T9" fmla="*/ 0 h 344"/>
                      <a:gd name="T10" fmla="*/ 0 w 505"/>
                      <a:gd name="T11" fmla="*/ 0 h 344"/>
                      <a:gd name="T12" fmla="*/ 0 w 505"/>
                      <a:gd name="T13" fmla="*/ 0 h 344"/>
                      <a:gd name="T14" fmla="*/ 0 w 505"/>
                      <a:gd name="T15" fmla="*/ 0 h 344"/>
                      <a:gd name="T16" fmla="*/ 0 w 505"/>
                      <a:gd name="T17" fmla="*/ 0 h 344"/>
                      <a:gd name="T18" fmla="*/ 0 w 505"/>
                      <a:gd name="T19" fmla="*/ 0 h 344"/>
                      <a:gd name="T20" fmla="*/ 0 w 505"/>
                      <a:gd name="T21" fmla="*/ 0 h 344"/>
                      <a:gd name="T22" fmla="*/ 0 w 505"/>
                      <a:gd name="T23" fmla="*/ 0 h 344"/>
                      <a:gd name="T24" fmla="*/ 0 w 505"/>
                      <a:gd name="T25" fmla="*/ 0 h 344"/>
                      <a:gd name="T26" fmla="*/ 0 w 505"/>
                      <a:gd name="T27" fmla="*/ 0 h 344"/>
                      <a:gd name="T28" fmla="*/ 0 w 505"/>
                      <a:gd name="T29" fmla="*/ 0 h 344"/>
                      <a:gd name="T30" fmla="*/ 0 w 505"/>
                      <a:gd name="T31" fmla="*/ 0 h 344"/>
                      <a:gd name="T32" fmla="*/ 0 w 505"/>
                      <a:gd name="T33" fmla="*/ 0 h 344"/>
                      <a:gd name="T34" fmla="*/ 0 w 505"/>
                      <a:gd name="T35" fmla="*/ 0 h 344"/>
                      <a:gd name="T36" fmla="*/ 0 w 505"/>
                      <a:gd name="T37" fmla="*/ 0 h 344"/>
                      <a:gd name="T38" fmla="*/ 0 w 505"/>
                      <a:gd name="T39" fmla="*/ 0 h 344"/>
                      <a:gd name="T40" fmla="*/ 0 w 505"/>
                      <a:gd name="T41" fmla="*/ 0 h 344"/>
                      <a:gd name="T42" fmla="*/ 0 w 505"/>
                      <a:gd name="T43" fmla="*/ 0 h 344"/>
                      <a:gd name="T44" fmla="*/ 0 w 505"/>
                      <a:gd name="T45" fmla="*/ 0 h 344"/>
                      <a:gd name="T46" fmla="*/ 0 w 505"/>
                      <a:gd name="T47" fmla="*/ 0 h 344"/>
                      <a:gd name="T48" fmla="*/ 0 w 505"/>
                      <a:gd name="T49" fmla="*/ 0 h 344"/>
                      <a:gd name="T50" fmla="*/ 0 w 505"/>
                      <a:gd name="T51" fmla="*/ 0 h 344"/>
                      <a:gd name="T52" fmla="*/ 0 w 505"/>
                      <a:gd name="T53" fmla="*/ 0 h 3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5"/>
                      <a:gd name="T82" fmla="*/ 0 h 344"/>
                      <a:gd name="T83" fmla="*/ 505 w 505"/>
                      <a:gd name="T84" fmla="*/ 344 h 3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5" h="344">
                        <a:moveTo>
                          <a:pt x="1" y="43"/>
                        </a:moveTo>
                        <a:lnTo>
                          <a:pt x="0" y="86"/>
                        </a:lnTo>
                        <a:lnTo>
                          <a:pt x="1" y="116"/>
                        </a:lnTo>
                        <a:lnTo>
                          <a:pt x="3" y="143"/>
                        </a:lnTo>
                        <a:lnTo>
                          <a:pt x="15" y="182"/>
                        </a:lnTo>
                        <a:lnTo>
                          <a:pt x="68" y="214"/>
                        </a:lnTo>
                        <a:lnTo>
                          <a:pt x="97" y="213"/>
                        </a:lnTo>
                        <a:lnTo>
                          <a:pt x="102" y="240"/>
                        </a:lnTo>
                        <a:lnTo>
                          <a:pt x="119" y="256"/>
                        </a:lnTo>
                        <a:lnTo>
                          <a:pt x="143" y="274"/>
                        </a:lnTo>
                        <a:lnTo>
                          <a:pt x="181" y="293"/>
                        </a:lnTo>
                        <a:lnTo>
                          <a:pt x="282" y="325"/>
                        </a:lnTo>
                        <a:lnTo>
                          <a:pt x="331" y="338"/>
                        </a:lnTo>
                        <a:lnTo>
                          <a:pt x="387" y="344"/>
                        </a:lnTo>
                        <a:lnTo>
                          <a:pt x="438" y="340"/>
                        </a:lnTo>
                        <a:lnTo>
                          <a:pt x="465" y="331"/>
                        </a:lnTo>
                        <a:lnTo>
                          <a:pt x="488" y="313"/>
                        </a:lnTo>
                        <a:lnTo>
                          <a:pt x="501" y="290"/>
                        </a:lnTo>
                        <a:lnTo>
                          <a:pt x="504" y="262"/>
                        </a:lnTo>
                        <a:lnTo>
                          <a:pt x="505" y="248"/>
                        </a:lnTo>
                        <a:lnTo>
                          <a:pt x="504" y="234"/>
                        </a:lnTo>
                        <a:lnTo>
                          <a:pt x="500" y="222"/>
                        </a:lnTo>
                        <a:lnTo>
                          <a:pt x="491" y="209"/>
                        </a:lnTo>
                        <a:lnTo>
                          <a:pt x="432" y="174"/>
                        </a:lnTo>
                        <a:lnTo>
                          <a:pt x="379" y="135"/>
                        </a:lnTo>
                        <a:lnTo>
                          <a:pt x="272" y="0"/>
                        </a:lnTo>
                        <a:lnTo>
                          <a:pt x="1" y="43"/>
                        </a:lnTo>
                        <a:close/>
                      </a:path>
                    </a:pathLst>
                  </a:custGeom>
                  <a:solidFill>
                    <a:srgbClr val="FFFFFF"/>
                  </a:solidFill>
                  <a:ln w="9525" cmpd="sng">
                    <a:solidFill>
                      <a:srgbClr val="000000"/>
                    </a:solidFill>
                    <a:round/>
                    <a:headEnd/>
                    <a:tailEnd/>
                  </a:ln>
                </p:spPr>
                <p:txBody>
                  <a:bodyPr/>
                  <a:lstStyle/>
                  <a:p>
                    <a:endParaRPr lang="en-US"/>
                  </a:p>
                </p:txBody>
              </p:sp>
              <p:sp>
                <p:nvSpPr>
                  <p:cNvPr id="81" name="Freeform 45">
                    <a:extLst>
                      <a:ext uri="{FF2B5EF4-FFF2-40B4-BE49-F238E27FC236}">
                        <a16:creationId xmlns:a16="http://schemas.microsoft.com/office/drawing/2014/main" id="{81D4AF05-631A-4CE3-A717-4C644AD55508}"/>
                      </a:ext>
                    </a:extLst>
                  </p:cNvPr>
                  <p:cNvSpPr>
                    <a:spLocks/>
                  </p:cNvSpPr>
                  <p:nvPr/>
                </p:nvSpPr>
                <p:spPr bwMode="auto">
                  <a:xfrm>
                    <a:off x="4751" y="2789"/>
                    <a:ext cx="148" cy="68"/>
                  </a:xfrm>
                  <a:custGeom>
                    <a:avLst/>
                    <a:gdLst>
                      <a:gd name="T0" fmla="*/ 0 w 592"/>
                      <a:gd name="T1" fmla="*/ 0 h 272"/>
                      <a:gd name="T2" fmla="*/ 0 w 592"/>
                      <a:gd name="T3" fmla="*/ 0 h 272"/>
                      <a:gd name="T4" fmla="*/ 0 w 592"/>
                      <a:gd name="T5" fmla="*/ 0 h 272"/>
                      <a:gd name="T6" fmla="*/ 0 w 592"/>
                      <a:gd name="T7" fmla="*/ 0 h 272"/>
                      <a:gd name="T8" fmla="*/ 0 w 592"/>
                      <a:gd name="T9" fmla="*/ 0 h 272"/>
                      <a:gd name="T10" fmla="*/ 0 w 592"/>
                      <a:gd name="T11" fmla="*/ 0 h 272"/>
                      <a:gd name="T12" fmla="*/ 0 w 592"/>
                      <a:gd name="T13" fmla="*/ 0 h 272"/>
                      <a:gd name="T14" fmla="*/ 0 w 592"/>
                      <a:gd name="T15" fmla="*/ 0 h 272"/>
                      <a:gd name="T16" fmla="*/ 0 w 592"/>
                      <a:gd name="T17" fmla="*/ 0 h 272"/>
                      <a:gd name="T18" fmla="*/ 0 w 592"/>
                      <a:gd name="T19" fmla="*/ 0 h 272"/>
                      <a:gd name="T20" fmla="*/ 0 w 592"/>
                      <a:gd name="T21" fmla="*/ 0 h 272"/>
                      <a:gd name="T22" fmla="*/ 0 w 592"/>
                      <a:gd name="T23" fmla="*/ 0 h 272"/>
                      <a:gd name="T24" fmla="*/ 0 w 592"/>
                      <a:gd name="T25" fmla="*/ 0 h 272"/>
                      <a:gd name="T26" fmla="*/ 0 w 592"/>
                      <a:gd name="T27" fmla="*/ 0 h 272"/>
                      <a:gd name="T28" fmla="*/ 0 w 592"/>
                      <a:gd name="T29" fmla="*/ 0 h 272"/>
                      <a:gd name="T30" fmla="*/ 0 w 592"/>
                      <a:gd name="T31" fmla="*/ 0 h 272"/>
                      <a:gd name="T32" fmla="*/ 0 w 592"/>
                      <a:gd name="T33" fmla="*/ 0 h 272"/>
                      <a:gd name="T34" fmla="*/ 0 w 592"/>
                      <a:gd name="T35" fmla="*/ 0 h 272"/>
                      <a:gd name="T36" fmla="*/ 0 w 592"/>
                      <a:gd name="T37" fmla="*/ 0 h 272"/>
                      <a:gd name="T38" fmla="*/ 0 w 592"/>
                      <a:gd name="T39" fmla="*/ 0 h 272"/>
                      <a:gd name="T40" fmla="*/ 0 w 592"/>
                      <a:gd name="T41" fmla="*/ 0 h 272"/>
                      <a:gd name="T42" fmla="*/ 0 w 592"/>
                      <a:gd name="T43" fmla="*/ 0 h 272"/>
                      <a:gd name="T44" fmla="*/ 0 w 592"/>
                      <a:gd name="T45" fmla="*/ 0 h 272"/>
                      <a:gd name="T46" fmla="*/ 0 w 592"/>
                      <a:gd name="T47" fmla="*/ 0 h 272"/>
                      <a:gd name="T48" fmla="*/ 0 w 592"/>
                      <a:gd name="T49" fmla="*/ 0 h 272"/>
                      <a:gd name="T50" fmla="*/ 0 w 592"/>
                      <a:gd name="T51" fmla="*/ 0 h 272"/>
                      <a:gd name="T52" fmla="*/ 0 w 592"/>
                      <a:gd name="T53" fmla="*/ 0 h 272"/>
                      <a:gd name="T54" fmla="*/ 0 w 592"/>
                      <a:gd name="T55" fmla="*/ 0 h 272"/>
                      <a:gd name="T56" fmla="*/ 0 w 592"/>
                      <a:gd name="T57" fmla="*/ 0 h 272"/>
                      <a:gd name="T58" fmla="*/ 0 w 592"/>
                      <a:gd name="T59" fmla="*/ 0 h 272"/>
                      <a:gd name="T60" fmla="*/ 0 w 592"/>
                      <a:gd name="T61" fmla="*/ 0 h 272"/>
                      <a:gd name="T62" fmla="*/ 0 w 592"/>
                      <a:gd name="T63" fmla="*/ 0 h 272"/>
                      <a:gd name="T64" fmla="*/ 0 w 592"/>
                      <a:gd name="T65" fmla="*/ 0 h 272"/>
                      <a:gd name="T66" fmla="*/ 0 w 592"/>
                      <a:gd name="T67" fmla="*/ 0 h 272"/>
                      <a:gd name="T68" fmla="*/ 0 w 592"/>
                      <a:gd name="T69" fmla="*/ 0 h 272"/>
                      <a:gd name="T70" fmla="*/ 0 w 592"/>
                      <a:gd name="T71" fmla="*/ 0 h 272"/>
                      <a:gd name="T72" fmla="*/ 0 w 592"/>
                      <a:gd name="T73" fmla="*/ 0 h 2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2"/>
                      <a:gd name="T112" fmla="*/ 0 h 272"/>
                      <a:gd name="T113" fmla="*/ 592 w 592"/>
                      <a:gd name="T114" fmla="*/ 272 h 2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2" h="272">
                        <a:moveTo>
                          <a:pt x="292" y="0"/>
                        </a:moveTo>
                        <a:lnTo>
                          <a:pt x="233" y="54"/>
                        </a:lnTo>
                        <a:lnTo>
                          <a:pt x="170" y="94"/>
                        </a:lnTo>
                        <a:lnTo>
                          <a:pt x="116" y="114"/>
                        </a:lnTo>
                        <a:lnTo>
                          <a:pt x="25" y="146"/>
                        </a:lnTo>
                        <a:lnTo>
                          <a:pt x="11" y="155"/>
                        </a:lnTo>
                        <a:lnTo>
                          <a:pt x="4" y="166"/>
                        </a:lnTo>
                        <a:lnTo>
                          <a:pt x="0" y="181"/>
                        </a:lnTo>
                        <a:lnTo>
                          <a:pt x="0" y="200"/>
                        </a:lnTo>
                        <a:lnTo>
                          <a:pt x="4" y="226"/>
                        </a:lnTo>
                        <a:lnTo>
                          <a:pt x="10" y="245"/>
                        </a:lnTo>
                        <a:lnTo>
                          <a:pt x="25" y="255"/>
                        </a:lnTo>
                        <a:lnTo>
                          <a:pt x="50" y="265"/>
                        </a:lnTo>
                        <a:lnTo>
                          <a:pt x="88" y="268"/>
                        </a:lnTo>
                        <a:lnTo>
                          <a:pt x="133" y="271"/>
                        </a:lnTo>
                        <a:lnTo>
                          <a:pt x="171" y="272"/>
                        </a:lnTo>
                        <a:lnTo>
                          <a:pt x="216" y="271"/>
                        </a:lnTo>
                        <a:lnTo>
                          <a:pt x="254" y="268"/>
                        </a:lnTo>
                        <a:lnTo>
                          <a:pt x="293" y="261"/>
                        </a:lnTo>
                        <a:lnTo>
                          <a:pt x="324" y="250"/>
                        </a:lnTo>
                        <a:lnTo>
                          <a:pt x="354" y="237"/>
                        </a:lnTo>
                        <a:lnTo>
                          <a:pt x="393" y="227"/>
                        </a:lnTo>
                        <a:lnTo>
                          <a:pt x="397" y="242"/>
                        </a:lnTo>
                        <a:lnTo>
                          <a:pt x="425" y="244"/>
                        </a:lnTo>
                        <a:lnTo>
                          <a:pt x="452" y="244"/>
                        </a:lnTo>
                        <a:lnTo>
                          <a:pt x="480" y="242"/>
                        </a:lnTo>
                        <a:lnTo>
                          <a:pt x="503" y="240"/>
                        </a:lnTo>
                        <a:lnTo>
                          <a:pt x="525" y="236"/>
                        </a:lnTo>
                        <a:lnTo>
                          <a:pt x="555" y="227"/>
                        </a:lnTo>
                        <a:lnTo>
                          <a:pt x="580" y="214"/>
                        </a:lnTo>
                        <a:lnTo>
                          <a:pt x="580" y="181"/>
                        </a:lnTo>
                        <a:lnTo>
                          <a:pt x="585" y="170"/>
                        </a:lnTo>
                        <a:lnTo>
                          <a:pt x="587" y="159"/>
                        </a:lnTo>
                        <a:lnTo>
                          <a:pt x="588" y="96"/>
                        </a:lnTo>
                        <a:lnTo>
                          <a:pt x="592" y="32"/>
                        </a:lnTo>
                        <a:lnTo>
                          <a:pt x="459" y="46"/>
                        </a:lnTo>
                        <a:lnTo>
                          <a:pt x="292" y="0"/>
                        </a:lnTo>
                        <a:close/>
                      </a:path>
                    </a:pathLst>
                  </a:custGeom>
                  <a:solidFill>
                    <a:srgbClr val="FFFFFF"/>
                  </a:solidFill>
                  <a:ln w="9525" cmpd="sng">
                    <a:solidFill>
                      <a:srgbClr val="000000"/>
                    </a:solidFill>
                    <a:round/>
                    <a:headEnd/>
                    <a:tailEnd/>
                  </a:ln>
                </p:spPr>
                <p:txBody>
                  <a:bodyPr/>
                  <a:lstStyle/>
                  <a:p>
                    <a:endParaRPr lang="en-US"/>
                  </a:p>
                </p:txBody>
              </p:sp>
            </p:grpSp>
            <p:sp>
              <p:nvSpPr>
                <p:cNvPr id="79" name="Freeform 46">
                  <a:extLst>
                    <a:ext uri="{FF2B5EF4-FFF2-40B4-BE49-F238E27FC236}">
                      <a16:creationId xmlns:a16="http://schemas.microsoft.com/office/drawing/2014/main" id="{D9A612F2-9173-439F-8605-400C2F59E71A}"/>
                    </a:ext>
                  </a:extLst>
                </p:cNvPr>
                <p:cNvSpPr>
                  <a:spLocks/>
                </p:cNvSpPr>
                <p:nvPr/>
              </p:nvSpPr>
              <p:spPr bwMode="auto">
                <a:xfrm>
                  <a:off x="4824" y="2369"/>
                  <a:ext cx="231" cy="458"/>
                </a:xfrm>
                <a:custGeom>
                  <a:avLst/>
                  <a:gdLst>
                    <a:gd name="T0" fmla="*/ 0 w 924"/>
                    <a:gd name="T1" fmla="*/ 0 h 1834"/>
                    <a:gd name="T2" fmla="*/ 0 w 924"/>
                    <a:gd name="T3" fmla="*/ 0 h 1834"/>
                    <a:gd name="T4" fmla="*/ 0 w 924"/>
                    <a:gd name="T5" fmla="*/ 0 h 1834"/>
                    <a:gd name="T6" fmla="*/ 0 w 924"/>
                    <a:gd name="T7" fmla="*/ 0 h 1834"/>
                    <a:gd name="T8" fmla="*/ 0 w 924"/>
                    <a:gd name="T9" fmla="*/ 0 h 1834"/>
                    <a:gd name="T10" fmla="*/ 0 w 924"/>
                    <a:gd name="T11" fmla="*/ 0 h 1834"/>
                    <a:gd name="T12" fmla="*/ 0 w 924"/>
                    <a:gd name="T13" fmla="*/ 0 h 1834"/>
                    <a:gd name="T14" fmla="*/ 0 w 924"/>
                    <a:gd name="T15" fmla="*/ 0 h 1834"/>
                    <a:gd name="T16" fmla="*/ 0 w 924"/>
                    <a:gd name="T17" fmla="*/ 0 h 1834"/>
                    <a:gd name="T18" fmla="*/ 0 w 924"/>
                    <a:gd name="T19" fmla="*/ 0 h 1834"/>
                    <a:gd name="T20" fmla="*/ 0 w 924"/>
                    <a:gd name="T21" fmla="*/ 0 h 1834"/>
                    <a:gd name="T22" fmla="*/ 0 w 924"/>
                    <a:gd name="T23" fmla="*/ 0 h 1834"/>
                    <a:gd name="T24" fmla="*/ 0 w 924"/>
                    <a:gd name="T25" fmla="*/ 0 h 1834"/>
                    <a:gd name="T26" fmla="*/ 0 w 924"/>
                    <a:gd name="T27" fmla="*/ 0 h 1834"/>
                    <a:gd name="T28" fmla="*/ 0 w 924"/>
                    <a:gd name="T29" fmla="*/ 0 h 1834"/>
                    <a:gd name="T30" fmla="*/ 0 w 924"/>
                    <a:gd name="T31" fmla="*/ 0 h 1834"/>
                    <a:gd name="T32" fmla="*/ 0 w 924"/>
                    <a:gd name="T33" fmla="*/ 0 h 1834"/>
                    <a:gd name="T34" fmla="*/ 0 w 924"/>
                    <a:gd name="T35" fmla="*/ 0 h 1834"/>
                    <a:gd name="T36" fmla="*/ 0 w 924"/>
                    <a:gd name="T37" fmla="*/ 0 h 1834"/>
                    <a:gd name="T38" fmla="*/ 0 w 924"/>
                    <a:gd name="T39" fmla="*/ 0 h 1834"/>
                    <a:gd name="T40" fmla="*/ 0 w 924"/>
                    <a:gd name="T41" fmla="*/ 0 h 1834"/>
                    <a:gd name="T42" fmla="*/ 0 w 924"/>
                    <a:gd name="T43" fmla="*/ 0 h 1834"/>
                    <a:gd name="T44" fmla="*/ 0 w 924"/>
                    <a:gd name="T45" fmla="*/ 0 h 1834"/>
                    <a:gd name="T46" fmla="*/ 0 w 924"/>
                    <a:gd name="T47" fmla="*/ 0 h 1834"/>
                    <a:gd name="T48" fmla="*/ 0 w 924"/>
                    <a:gd name="T49" fmla="*/ 0 h 1834"/>
                    <a:gd name="T50" fmla="*/ 0 w 924"/>
                    <a:gd name="T51" fmla="*/ 0 h 1834"/>
                    <a:gd name="T52" fmla="*/ 0 w 924"/>
                    <a:gd name="T53" fmla="*/ 0 h 1834"/>
                    <a:gd name="T54" fmla="*/ 0 w 924"/>
                    <a:gd name="T55" fmla="*/ 0 h 1834"/>
                    <a:gd name="T56" fmla="*/ 0 w 924"/>
                    <a:gd name="T57" fmla="*/ 0 h 1834"/>
                    <a:gd name="T58" fmla="*/ 0 w 924"/>
                    <a:gd name="T59" fmla="*/ 0 h 1834"/>
                    <a:gd name="T60" fmla="*/ 0 w 924"/>
                    <a:gd name="T61" fmla="*/ 0 h 1834"/>
                    <a:gd name="T62" fmla="*/ 0 w 924"/>
                    <a:gd name="T63" fmla="*/ 0 h 1834"/>
                    <a:gd name="T64" fmla="*/ 0 w 924"/>
                    <a:gd name="T65" fmla="*/ 0 h 1834"/>
                    <a:gd name="T66" fmla="*/ 0 w 924"/>
                    <a:gd name="T67" fmla="*/ 0 h 1834"/>
                    <a:gd name="T68" fmla="*/ 0 w 924"/>
                    <a:gd name="T69" fmla="*/ 0 h 1834"/>
                    <a:gd name="T70" fmla="*/ 0 w 924"/>
                    <a:gd name="T71" fmla="*/ 0 h 1834"/>
                    <a:gd name="T72" fmla="*/ 0 w 924"/>
                    <a:gd name="T73" fmla="*/ 0 h 1834"/>
                    <a:gd name="T74" fmla="*/ 0 w 924"/>
                    <a:gd name="T75" fmla="*/ 0 h 1834"/>
                    <a:gd name="T76" fmla="*/ 0 w 924"/>
                    <a:gd name="T77" fmla="*/ 0 h 1834"/>
                    <a:gd name="T78" fmla="*/ 0 w 924"/>
                    <a:gd name="T79" fmla="*/ 0 h 1834"/>
                    <a:gd name="T80" fmla="*/ 0 w 924"/>
                    <a:gd name="T81" fmla="*/ 0 h 1834"/>
                    <a:gd name="T82" fmla="*/ 0 w 924"/>
                    <a:gd name="T83" fmla="*/ 0 h 1834"/>
                    <a:gd name="T84" fmla="*/ 0 w 924"/>
                    <a:gd name="T85" fmla="*/ 0 h 1834"/>
                    <a:gd name="T86" fmla="*/ 0 w 924"/>
                    <a:gd name="T87" fmla="*/ 0 h 1834"/>
                    <a:gd name="T88" fmla="*/ 0 w 924"/>
                    <a:gd name="T89" fmla="*/ 0 h 1834"/>
                    <a:gd name="T90" fmla="*/ 0 w 924"/>
                    <a:gd name="T91" fmla="*/ 0 h 1834"/>
                    <a:gd name="T92" fmla="*/ 0 w 924"/>
                    <a:gd name="T93" fmla="*/ 0 h 1834"/>
                    <a:gd name="T94" fmla="*/ 0 w 924"/>
                    <a:gd name="T95" fmla="*/ 0 h 1834"/>
                    <a:gd name="T96" fmla="*/ 0 w 924"/>
                    <a:gd name="T97" fmla="*/ 0 h 1834"/>
                    <a:gd name="T98" fmla="*/ 0 w 924"/>
                    <a:gd name="T99" fmla="*/ 0 h 1834"/>
                    <a:gd name="T100" fmla="*/ 0 w 924"/>
                    <a:gd name="T101" fmla="*/ 0 h 183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24"/>
                    <a:gd name="T154" fmla="*/ 0 h 1834"/>
                    <a:gd name="T155" fmla="*/ 924 w 924"/>
                    <a:gd name="T156" fmla="*/ 1834 h 183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24" h="1834">
                      <a:moveTo>
                        <a:pt x="35" y="0"/>
                      </a:moveTo>
                      <a:lnTo>
                        <a:pt x="7" y="551"/>
                      </a:lnTo>
                      <a:lnTo>
                        <a:pt x="14" y="994"/>
                      </a:lnTo>
                      <a:lnTo>
                        <a:pt x="28" y="1165"/>
                      </a:lnTo>
                      <a:lnTo>
                        <a:pt x="49" y="1352"/>
                      </a:lnTo>
                      <a:lnTo>
                        <a:pt x="35" y="1531"/>
                      </a:lnTo>
                      <a:lnTo>
                        <a:pt x="0" y="1679"/>
                      </a:lnTo>
                      <a:lnTo>
                        <a:pt x="18" y="1703"/>
                      </a:lnTo>
                      <a:lnTo>
                        <a:pt x="36" y="1718"/>
                      </a:lnTo>
                      <a:lnTo>
                        <a:pt x="64" y="1733"/>
                      </a:lnTo>
                      <a:lnTo>
                        <a:pt x="91" y="1746"/>
                      </a:lnTo>
                      <a:lnTo>
                        <a:pt x="125" y="1759"/>
                      </a:lnTo>
                      <a:lnTo>
                        <a:pt x="161" y="1768"/>
                      </a:lnTo>
                      <a:lnTo>
                        <a:pt x="188" y="1774"/>
                      </a:lnTo>
                      <a:lnTo>
                        <a:pt x="222" y="1779"/>
                      </a:lnTo>
                      <a:lnTo>
                        <a:pt x="264" y="1788"/>
                      </a:lnTo>
                      <a:lnTo>
                        <a:pt x="309" y="1800"/>
                      </a:lnTo>
                      <a:lnTo>
                        <a:pt x="327" y="1804"/>
                      </a:lnTo>
                      <a:lnTo>
                        <a:pt x="334" y="1781"/>
                      </a:lnTo>
                      <a:lnTo>
                        <a:pt x="347" y="1737"/>
                      </a:lnTo>
                      <a:lnTo>
                        <a:pt x="357" y="1703"/>
                      </a:lnTo>
                      <a:lnTo>
                        <a:pt x="367" y="1657"/>
                      </a:lnTo>
                      <a:lnTo>
                        <a:pt x="370" y="1329"/>
                      </a:lnTo>
                      <a:lnTo>
                        <a:pt x="370" y="1033"/>
                      </a:lnTo>
                      <a:lnTo>
                        <a:pt x="349" y="699"/>
                      </a:lnTo>
                      <a:lnTo>
                        <a:pt x="356" y="489"/>
                      </a:lnTo>
                      <a:lnTo>
                        <a:pt x="363" y="423"/>
                      </a:lnTo>
                      <a:lnTo>
                        <a:pt x="433" y="738"/>
                      </a:lnTo>
                      <a:lnTo>
                        <a:pt x="496" y="1080"/>
                      </a:lnTo>
                      <a:lnTo>
                        <a:pt x="538" y="1274"/>
                      </a:lnTo>
                      <a:lnTo>
                        <a:pt x="566" y="1617"/>
                      </a:lnTo>
                      <a:lnTo>
                        <a:pt x="606" y="1812"/>
                      </a:lnTo>
                      <a:lnTo>
                        <a:pt x="646" y="1814"/>
                      </a:lnTo>
                      <a:lnTo>
                        <a:pt x="685" y="1818"/>
                      </a:lnTo>
                      <a:lnTo>
                        <a:pt x="725" y="1825"/>
                      </a:lnTo>
                      <a:lnTo>
                        <a:pt x="778" y="1831"/>
                      </a:lnTo>
                      <a:lnTo>
                        <a:pt x="814" y="1834"/>
                      </a:lnTo>
                      <a:lnTo>
                        <a:pt x="850" y="1826"/>
                      </a:lnTo>
                      <a:lnTo>
                        <a:pt x="885" y="1811"/>
                      </a:lnTo>
                      <a:lnTo>
                        <a:pt x="898" y="1799"/>
                      </a:lnTo>
                      <a:lnTo>
                        <a:pt x="912" y="1788"/>
                      </a:lnTo>
                      <a:lnTo>
                        <a:pt x="924" y="1775"/>
                      </a:lnTo>
                      <a:lnTo>
                        <a:pt x="904" y="1543"/>
                      </a:lnTo>
                      <a:lnTo>
                        <a:pt x="853" y="1221"/>
                      </a:lnTo>
                      <a:lnTo>
                        <a:pt x="825" y="973"/>
                      </a:lnTo>
                      <a:lnTo>
                        <a:pt x="728" y="412"/>
                      </a:lnTo>
                      <a:lnTo>
                        <a:pt x="685" y="0"/>
                      </a:lnTo>
                      <a:lnTo>
                        <a:pt x="517" y="33"/>
                      </a:lnTo>
                      <a:lnTo>
                        <a:pt x="358" y="44"/>
                      </a:lnTo>
                      <a:lnTo>
                        <a:pt x="173" y="33"/>
                      </a:lnTo>
                      <a:lnTo>
                        <a:pt x="35" y="0"/>
                      </a:lnTo>
                      <a:close/>
                    </a:path>
                  </a:pathLst>
                </a:custGeom>
                <a:solidFill>
                  <a:srgbClr val="FFFFFF"/>
                </a:solidFill>
                <a:ln w="9525" cmpd="sng">
                  <a:solidFill>
                    <a:srgbClr val="000000"/>
                  </a:solidFill>
                  <a:prstDash val="solid"/>
                  <a:round/>
                  <a:headEnd/>
                  <a:tailEnd/>
                </a:ln>
              </p:spPr>
              <p:txBody>
                <a:bodyPr/>
                <a:lstStyle/>
                <a:p>
                  <a:endParaRPr lang="en-US"/>
                </a:p>
              </p:txBody>
            </p:sp>
          </p:grpSp>
          <p:grpSp>
            <p:nvGrpSpPr>
              <p:cNvPr id="40" name="Group 47">
                <a:extLst>
                  <a:ext uri="{FF2B5EF4-FFF2-40B4-BE49-F238E27FC236}">
                    <a16:creationId xmlns:a16="http://schemas.microsoft.com/office/drawing/2014/main" id="{D0143D1B-1A94-44F4-84FE-532E9B77EE0A}"/>
                  </a:ext>
                </a:extLst>
              </p:cNvPr>
              <p:cNvGrpSpPr>
                <a:grpSpLocks/>
              </p:cNvGrpSpPr>
              <p:nvPr/>
            </p:nvGrpSpPr>
            <p:grpSpPr bwMode="auto">
              <a:xfrm>
                <a:off x="2748" y="2609"/>
                <a:ext cx="131" cy="224"/>
                <a:chOff x="4666" y="2050"/>
                <a:chExt cx="226" cy="390"/>
              </a:xfrm>
            </p:grpSpPr>
            <p:grpSp>
              <p:nvGrpSpPr>
                <p:cNvPr id="73" name="Group 48">
                  <a:extLst>
                    <a:ext uri="{FF2B5EF4-FFF2-40B4-BE49-F238E27FC236}">
                      <a16:creationId xmlns:a16="http://schemas.microsoft.com/office/drawing/2014/main" id="{5F6BA9F2-105B-4323-9C99-46AB3057B732}"/>
                    </a:ext>
                  </a:extLst>
                </p:cNvPr>
                <p:cNvGrpSpPr>
                  <a:grpSpLocks/>
                </p:cNvGrpSpPr>
                <p:nvPr/>
              </p:nvGrpSpPr>
              <p:grpSpPr bwMode="auto">
                <a:xfrm>
                  <a:off x="4666" y="2050"/>
                  <a:ext cx="226" cy="390"/>
                  <a:chOff x="4666" y="2050"/>
                  <a:chExt cx="226" cy="390"/>
                </a:xfrm>
              </p:grpSpPr>
              <p:sp>
                <p:nvSpPr>
                  <p:cNvPr id="76" name="Freeform 49">
                    <a:extLst>
                      <a:ext uri="{FF2B5EF4-FFF2-40B4-BE49-F238E27FC236}">
                        <a16:creationId xmlns:a16="http://schemas.microsoft.com/office/drawing/2014/main" id="{A4AC9291-305D-4E06-8BCC-F0DA28A1D000}"/>
                      </a:ext>
                    </a:extLst>
                  </p:cNvPr>
                  <p:cNvSpPr>
                    <a:spLocks/>
                  </p:cNvSpPr>
                  <p:nvPr/>
                </p:nvSpPr>
                <p:spPr bwMode="auto">
                  <a:xfrm>
                    <a:off x="4666" y="2050"/>
                    <a:ext cx="226" cy="390"/>
                  </a:xfrm>
                  <a:custGeom>
                    <a:avLst/>
                    <a:gdLst>
                      <a:gd name="T0" fmla="*/ 0 w 904"/>
                      <a:gd name="T1" fmla="*/ 0 h 1562"/>
                      <a:gd name="T2" fmla="*/ 0 w 904"/>
                      <a:gd name="T3" fmla="*/ 0 h 1562"/>
                      <a:gd name="T4" fmla="*/ 0 w 904"/>
                      <a:gd name="T5" fmla="*/ 0 h 1562"/>
                      <a:gd name="T6" fmla="*/ 0 w 904"/>
                      <a:gd name="T7" fmla="*/ 0 h 1562"/>
                      <a:gd name="T8" fmla="*/ 0 w 904"/>
                      <a:gd name="T9" fmla="*/ 0 h 1562"/>
                      <a:gd name="T10" fmla="*/ 0 w 904"/>
                      <a:gd name="T11" fmla="*/ 0 h 1562"/>
                      <a:gd name="T12" fmla="*/ 0 w 904"/>
                      <a:gd name="T13" fmla="*/ 0 h 1562"/>
                      <a:gd name="T14" fmla="*/ 0 w 904"/>
                      <a:gd name="T15" fmla="*/ 0 h 1562"/>
                      <a:gd name="T16" fmla="*/ 0 w 904"/>
                      <a:gd name="T17" fmla="*/ 0 h 1562"/>
                      <a:gd name="T18" fmla="*/ 0 w 904"/>
                      <a:gd name="T19" fmla="*/ 0 h 1562"/>
                      <a:gd name="T20" fmla="*/ 0 w 904"/>
                      <a:gd name="T21" fmla="*/ 0 h 1562"/>
                      <a:gd name="T22" fmla="*/ 0 w 904"/>
                      <a:gd name="T23" fmla="*/ 0 h 1562"/>
                      <a:gd name="T24" fmla="*/ 0 w 904"/>
                      <a:gd name="T25" fmla="*/ 0 h 1562"/>
                      <a:gd name="T26" fmla="*/ 0 w 904"/>
                      <a:gd name="T27" fmla="*/ 0 h 1562"/>
                      <a:gd name="T28" fmla="*/ 0 w 904"/>
                      <a:gd name="T29" fmla="*/ 0 h 1562"/>
                      <a:gd name="T30" fmla="*/ 0 w 904"/>
                      <a:gd name="T31" fmla="*/ 0 h 1562"/>
                      <a:gd name="T32" fmla="*/ 0 w 904"/>
                      <a:gd name="T33" fmla="*/ 0 h 1562"/>
                      <a:gd name="T34" fmla="*/ 0 w 904"/>
                      <a:gd name="T35" fmla="*/ 0 h 1562"/>
                      <a:gd name="T36" fmla="*/ 0 w 904"/>
                      <a:gd name="T37" fmla="*/ 0 h 1562"/>
                      <a:gd name="T38" fmla="*/ 0 w 904"/>
                      <a:gd name="T39" fmla="*/ 0 h 1562"/>
                      <a:gd name="T40" fmla="*/ 0 w 904"/>
                      <a:gd name="T41" fmla="*/ 0 h 1562"/>
                      <a:gd name="T42" fmla="*/ 0 w 904"/>
                      <a:gd name="T43" fmla="*/ 0 h 1562"/>
                      <a:gd name="T44" fmla="*/ 0 w 904"/>
                      <a:gd name="T45" fmla="*/ 0 h 1562"/>
                      <a:gd name="T46" fmla="*/ 0 w 904"/>
                      <a:gd name="T47" fmla="*/ 0 h 1562"/>
                      <a:gd name="T48" fmla="*/ 0 w 904"/>
                      <a:gd name="T49" fmla="*/ 0 h 1562"/>
                      <a:gd name="T50" fmla="*/ 0 w 904"/>
                      <a:gd name="T51" fmla="*/ 0 h 1562"/>
                      <a:gd name="T52" fmla="*/ 0 w 904"/>
                      <a:gd name="T53" fmla="*/ 0 h 1562"/>
                      <a:gd name="T54" fmla="*/ 0 w 904"/>
                      <a:gd name="T55" fmla="*/ 0 h 1562"/>
                      <a:gd name="T56" fmla="*/ 0 w 904"/>
                      <a:gd name="T57" fmla="*/ 0 h 1562"/>
                      <a:gd name="T58" fmla="*/ 0 w 904"/>
                      <a:gd name="T59" fmla="*/ 0 h 1562"/>
                      <a:gd name="T60" fmla="*/ 0 w 904"/>
                      <a:gd name="T61" fmla="*/ 0 h 1562"/>
                      <a:gd name="T62" fmla="*/ 0 w 904"/>
                      <a:gd name="T63" fmla="*/ 0 h 1562"/>
                      <a:gd name="T64" fmla="*/ 0 w 904"/>
                      <a:gd name="T65" fmla="*/ 0 h 1562"/>
                      <a:gd name="T66" fmla="*/ 0 w 904"/>
                      <a:gd name="T67" fmla="*/ 0 h 1562"/>
                      <a:gd name="T68" fmla="*/ 0 w 904"/>
                      <a:gd name="T69" fmla="*/ 0 h 1562"/>
                      <a:gd name="T70" fmla="*/ 0 w 904"/>
                      <a:gd name="T71" fmla="*/ 0 h 1562"/>
                      <a:gd name="T72" fmla="*/ 0 w 904"/>
                      <a:gd name="T73" fmla="*/ 0 h 1562"/>
                      <a:gd name="T74" fmla="*/ 0 w 904"/>
                      <a:gd name="T75" fmla="*/ 0 h 15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4"/>
                      <a:gd name="T115" fmla="*/ 0 h 1562"/>
                      <a:gd name="T116" fmla="*/ 904 w 904"/>
                      <a:gd name="T117" fmla="*/ 1562 h 15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4" h="1562">
                        <a:moveTo>
                          <a:pt x="374" y="584"/>
                        </a:moveTo>
                        <a:lnTo>
                          <a:pt x="347" y="583"/>
                        </a:lnTo>
                        <a:lnTo>
                          <a:pt x="309" y="577"/>
                        </a:lnTo>
                        <a:lnTo>
                          <a:pt x="246" y="548"/>
                        </a:lnTo>
                        <a:lnTo>
                          <a:pt x="107" y="493"/>
                        </a:lnTo>
                        <a:lnTo>
                          <a:pt x="86" y="497"/>
                        </a:lnTo>
                        <a:lnTo>
                          <a:pt x="66" y="506"/>
                        </a:lnTo>
                        <a:lnTo>
                          <a:pt x="45" y="521"/>
                        </a:lnTo>
                        <a:lnTo>
                          <a:pt x="31" y="536"/>
                        </a:lnTo>
                        <a:lnTo>
                          <a:pt x="18" y="560"/>
                        </a:lnTo>
                        <a:lnTo>
                          <a:pt x="10" y="586"/>
                        </a:lnTo>
                        <a:lnTo>
                          <a:pt x="3" y="621"/>
                        </a:lnTo>
                        <a:lnTo>
                          <a:pt x="1" y="649"/>
                        </a:lnTo>
                        <a:lnTo>
                          <a:pt x="0" y="679"/>
                        </a:lnTo>
                        <a:lnTo>
                          <a:pt x="1" y="714"/>
                        </a:lnTo>
                        <a:lnTo>
                          <a:pt x="4" y="747"/>
                        </a:lnTo>
                        <a:lnTo>
                          <a:pt x="10" y="774"/>
                        </a:lnTo>
                        <a:lnTo>
                          <a:pt x="121" y="812"/>
                        </a:lnTo>
                        <a:lnTo>
                          <a:pt x="168" y="836"/>
                        </a:lnTo>
                        <a:lnTo>
                          <a:pt x="198" y="856"/>
                        </a:lnTo>
                        <a:lnTo>
                          <a:pt x="224" y="871"/>
                        </a:lnTo>
                        <a:lnTo>
                          <a:pt x="246" y="882"/>
                        </a:lnTo>
                        <a:lnTo>
                          <a:pt x="279" y="892"/>
                        </a:lnTo>
                        <a:lnTo>
                          <a:pt x="344" y="913"/>
                        </a:lnTo>
                        <a:lnTo>
                          <a:pt x="454" y="940"/>
                        </a:lnTo>
                        <a:lnTo>
                          <a:pt x="535" y="956"/>
                        </a:lnTo>
                        <a:lnTo>
                          <a:pt x="555" y="949"/>
                        </a:lnTo>
                        <a:lnTo>
                          <a:pt x="568" y="934"/>
                        </a:lnTo>
                        <a:lnTo>
                          <a:pt x="577" y="909"/>
                        </a:lnTo>
                        <a:lnTo>
                          <a:pt x="603" y="847"/>
                        </a:lnTo>
                        <a:lnTo>
                          <a:pt x="608" y="886"/>
                        </a:lnTo>
                        <a:lnTo>
                          <a:pt x="614" y="985"/>
                        </a:lnTo>
                        <a:lnTo>
                          <a:pt x="611" y="1063"/>
                        </a:lnTo>
                        <a:lnTo>
                          <a:pt x="603" y="1104"/>
                        </a:lnTo>
                        <a:lnTo>
                          <a:pt x="601" y="1146"/>
                        </a:lnTo>
                        <a:lnTo>
                          <a:pt x="601" y="1188"/>
                        </a:lnTo>
                        <a:lnTo>
                          <a:pt x="597" y="1239"/>
                        </a:lnTo>
                        <a:lnTo>
                          <a:pt x="587" y="1285"/>
                        </a:lnTo>
                        <a:lnTo>
                          <a:pt x="562" y="1423"/>
                        </a:lnTo>
                        <a:lnTo>
                          <a:pt x="579" y="1446"/>
                        </a:lnTo>
                        <a:lnTo>
                          <a:pt x="604" y="1464"/>
                        </a:lnTo>
                        <a:lnTo>
                          <a:pt x="640" y="1480"/>
                        </a:lnTo>
                        <a:lnTo>
                          <a:pt x="677" y="1489"/>
                        </a:lnTo>
                        <a:lnTo>
                          <a:pt x="708" y="1501"/>
                        </a:lnTo>
                        <a:lnTo>
                          <a:pt x="742" y="1514"/>
                        </a:lnTo>
                        <a:lnTo>
                          <a:pt x="772" y="1527"/>
                        </a:lnTo>
                        <a:lnTo>
                          <a:pt x="806" y="1538"/>
                        </a:lnTo>
                        <a:lnTo>
                          <a:pt x="849" y="1553"/>
                        </a:lnTo>
                        <a:lnTo>
                          <a:pt x="904" y="1562"/>
                        </a:lnTo>
                        <a:lnTo>
                          <a:pt x="878" y="1380"/>
                        </a:lnTo>
                        <a:lnTo>
                          <a:pt x="869" y="1322"/>
                        </a:lnTo>
                        <a:lnTo>
                          <a:pt x="864" y="1287"/>
                        </a:lnTo>
                        <a:lnTo>
                          <a:pt x="863" y="1248"/>
                        </a:lnTo>
                        <a:lnTo>
                          <a:pt x="860" y="1165"/>
                        </a:lnTo>
                        <a:lnTo>
                          <a:pt x="862" y="1049"/>
                        </a:lnTo>
                        <a:lnTo>
                          <a:pt x="880" y="754"/>
                        </a:lnTo>
                        <a:lnTo>
                          <a:pt x="869" y="295"/>
                        </a:lnTo>
                        <a:lnTo>
                          <a:pt x="828" y="43"/>
                        </a:lnTo>
                        <a:lnTo>
                          <a:pt x="722" y="22"/>
                        </a:lnTo>
                        <a:lnTo>
                          <a:pt x="684" y="13"/>
                        </a:lnTo>
                        <a:lnTo>
                          <a:pt x="659" y="4"/>
                        </a:lnTo>
                        <a:lnTo>
                          <a:pt x="642" y="0"/>
                        </a:lnTo>
                        <a:lnTo>
                          <a:pt x="622" y="0"/>
                        </a:lnTo>
                        <a:lnTo>
                          <a:pt x="606" y="3"/>
                        </a:lnTo>
                        <a:lnTo>
                          <a:pt x="590" y="8"/>
                        </a:lnTo>
                        <a:lnTo>
                          <a:pt x="572" y="17"/>
                        </a:lnTo>
                        <a:lnTo>
                          <a:pt x="555" y="33"/>
                        </a:lnTo>
                        <a:lnTo>
                          <a:pt x="538" y="53"/>
                        </a:lnTo>
                        <a:lnTo>
                          <a:pt x="529" y="73"/>
                        </a:lnTo>
                        <a:lnTo>
                          <a:pt x="523" y="100"/>
                        </a:lnTo>
                        <a:lnTo>
                          <a:pt x="523" y="136"/>
                        </a:lnTo>
                        <a:lnTo>
                          <a:pt x="517" y="184"/>
                        </a:lnTo>
                        <a:lnTo>
                          <a:pt x="499" y="288"/>
                        </a:lnTo>
                        <a:lnTo>
                          <a:pt x="443" y="545"/>
                        </a:lnTo>
                        <a:lnTo>
                          <a:pt x="434" y="580"/>
                        </a:lnTo>
                        <a:lnTo>
                          <a:pt x="409" y="584"/>
                        </a:lnTo>
                        <a:lnTo>
                          <a:pt x="374" y="584"/>
                        </a:lnTo>
                        <a:close/>
                      </a:path>
                    </a:pathLst>
                  </a:custGeom>
                  <a:solidFill>
                    <a:srgbClr val="FFFFFF"/>
                  </a:solidFill>
                  <a:ln w="9525" cmpd="sng">
                    <a:solidFill>
                      <a:srgbClr val="000000"/>
                    </a:solidFill>
                    <a:prstDash val="solid"/>
                    <a:round/>
                    <a:headEnd/>
                    <a:tailEnd/>
                  </a:ln>
                </p:spPr>
                <p:txBody>
                  <a:bodyPr/>
                  <a:lstStyle/>
                  <a:p>
                    <a:endParaRPr lang="en-US"/>
                  </a:p>
                </p:txBody>
              </p:sp>
              <p:sp>
                <p:nvSpPr>
                  <p:cNvPr id="77" name="Freeform 50">
                    <a:extLst>
                      <a:ext uri="{FF2B5EF4-FFF2-40B4-BE49-F238E27FC236}">
                        <a16:creationId xmlns:a16="http://schemas.microsoft.com/office/drawing/2014/main" id="{21DF46EB-4AD5-4C95-A3D2-D72E89573B7A}"/>
                      </a:ext>
                    </a:extLst>
                  </p:cNvPr>
                  <p:cNvSpPr>
                    <a:spLocks/>
                  </p:cNvSpPr>
                  <p:nvPr/>
                </p:nvSpPr>
                <p:spPr bwMode="auto">
                  <a:xfrm>
                    <a:off x="4818" y="2154"/>
                    <a:ext cx="25" cy="105"/>
                  </a:xfrm>
                  <a:custGeom>
                    <a:avLst/>
                    <a:gdLst>
                      <a:gd name="T0" fmla="*/ 0 w 98"/>
                      <a:gd name="T1" fmla="*/ 0 h 419"/>
                      <a:gd name="T2" fmla="*/ 0 w 98"/>
                      <a:gd name="T3" fmla="*/ 0 h 419"/>
                      <a:gd name="T4" fmla="*/ 0 w 98"/>
                      <a:gd name="T5" fmla="*/ 0 h 419"/>
                      <a:gd name="T6" fmla="*/ 0 w 98"/>
                      <a:gd name="T7" fmla="*/ 0 h 419"/>
                      <a:gd name="T8" fmla="*/ 0 w 98"/>
                      <a:gd name="T9" fmla="*/ 0 h 419"/>
                      <a:gd name="T10" fmla="*/ 0 60000 65536"/>
                      <a:gd name="T11" fmla="*/ 0 60000 65536"/>
                      <a:gd name="T12" fmla="*/ 0 60000 65536"/>
                      <a:gd name="T13" fmla="*/ 0 60000 65536"/>
                      <a:gd name="T14" fmla="*/ 0 60000 65536"/>
                      <a:gd name="T15" fmla="*/ 0 w 98"/>
                      <a:gd name="T16" fmla="*/ 0 h 419"/>
                      <a:gd name="T17" fmla="*/ 98 w 98"/>
                      <a:gd name="T18" fmla="*/ 419 h 419"/>
                    </a:gdLst>
                    <a:ahLst/>
                    <a:cxnLst>
                      <a:cxn ang="T10">
                        <a:pos x="T0" y="T1"/>
                      </a:cxn>
                      <a:cxn ang="T11">
                        <a:pos x="T2" y="T3"/>
                      </a:cxn>
                      <a:cxn ang="T12">
                        <a:pos x="T4" y="T5"/>
                      </a:cxn>
                      <a:cxn ang="T13">
                        <a:pos x="T6" y="T7"/>
                      </a:cxn>
                      <a:cxn ang="T14">
                        <a:pos x="T8" y="T9"/>
                      </a:cxn>
                    </a:cxnLst>
                    <a:rect l="T15" t="T16" r="T17" b="T18"/>
                    <a:pathLst>
                      <a:path w="98" h="419">
                        <a:moveTo>
                          <a:pt x="0" y="419"/>
                        </a:moveTo>
                        <a:lnTo>
                          <a:pt x="35" y="281"/>
                        </a:lnTo>
                        <a:lnTo>
                          <a:pt x="70" y="140"/>
                        </a:lnTo>
                        <a:lnTo>
                          <a:pt x="63" y="24"/>
                        </a:lnTo>
                        <a:lnTo>
                          <a:pt x="98" y="0"/>
                        </a:lnTo>
                      </a:path>
                    </a:pathLst>
                  </a:custGeom>
                  <a:solidFill>
                    <a:srgbClr val="FFFFFF"/>
                  </a:solidFill>
                  <a:ln w="9525" cmpd="sng">
                    <a:solidFill>
                      <a:srgbClr val="000000"/>
                    </a:solidFill>
                    <a:prstDash val="solid"/>
                    <a:round/>
                    <a:headEnd/>
                    <a:tailEnd/>
                  </a:ln>
                </p:spPr>
                <p:txBody>
                  <a:bodyPr/>
                  <a:lstStyle/>
                  <a:p>
                    <a:endParaRPr lang="en-US"/>
                  </a:p>
                </p:txBody>
              </p:sp>
            </p:grpSp>
            <p:sp>
              <p:nvSpPr>
                <p:cNvPr id="74" name="Freeform 51">
                  <a:extLst>
                    <a:ext uri="{FF2B5EF4-FFF2-40B4-BE49-F238E27FC236}">
                      <a16:creationId xmlns:a16="http://schemas.microsoft.com/office/drawing/2014/main" id="{7973C460-8C01-4FBD-94C5-DDD476BB8037}"/>
                    </a:ext>
                  </a:extLst>
                </p:cNvPr>
                <p:cNvSpPr>
                  <a:spLocks/>
                </p:cNvSpPr>
                <p:nvPr/>
              </p:nvSpPr>
              <p:spPr bwMode="auto">
                <a:xfrm>
                  <a:off x="4775" y="2195"/>
                  <a:ext cx="21" cy="21"/>
                </a:xfrm>
                <a:custGeom>
                  <a:avLst/>
                  <a:gdLst>
                    <a:gd name="T0" fmla="*/ 0 w 82"/>
                    <a:gd name="T1" fmla="*/ 0 h 85"/>
                    <a:gd name="T2" fmla="*/ 0 w 82"/>
                    <a:gd name="T3" fmla="*/ 0 h 85"/>
                    <a:gd name="T4" fmla="*/ 0 w 82"/>
                    <a:gd name="T5" fmla="*/ 0 h 85"/>
                    <a:gd name="T6" fmla="*/ 0 w 82"/>
                    <a:gd name="T7" fmla="*/ 0 h 85"/>
                    <a:gd name="T8" fmla="*/ 0 w 82"/>
                    <a:gd name="T9" fmla="*/ 0 h 85"/>
                    <a:gd name="T10" fmla="*/ 0 w 82"/>
                    <a:gd name="T11" fmla="*/ 0 h 85"/>
                    <a:gd name="T12" fmla="*/ 0 60000 65536"/>
                    <a:gd name="T13" fmla="*/ 0 60000 65536"/>
                    <a:gd name="T14" fmla="*/ 0 60000 65536"/>
                    <a:gd name="T15" fmla="*/ 0 60000 65536"/>
                    <a:gd name="T16" fmla="*/ 0 60000 65536"/>
                    <a:gd name="T17" fmla="*/ 0 60000 65536"/>
                    <a:gd name="T18" fmla="*/ 0 w 82"/>
                    <a:gd name="T19" fmla="*/ 0 h 85"/>
                    <a:gd name="T20" fmla="*/ 82 w 82"/>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82" h="85">
                      <a:moveTo>
                        <a:pt x="0" y="2"/>
                      </a:moveTo>
                      <a:lnTo>
                        <a:pt x="38" y="0"/>
                      </a:lnTo>
                      <a:lnTo>
                        <a:pt x="59" y="10"/>
                      </a:lnTo>
                      <a:lnTo>
                        <a:pt x="75" y="31"/>
                      </a:lnTo>
                      <a:lnTo>
                        <a:pt x="82" y="62"/>
                      </a:lnTo>
                      <a:lnTo>
                        <a:pt x="80" y="85"/>
                      </a:lnTo>
                    </a:path>
                  </a:pathLst>
                </a:custGeom>
                <a:solidFill>
                  <a:srgbClr val="FFFFFF"/>
                </a:solidFill>
                <a:ln w="9525" cmpd="sng">
                  <a:solidFill>
                    <a:srgbClr val="000000"/>
                  </a:solidFill>
                  <a:prstDash val="solid"/>
                  <a:round/>
                  <a:headEnd/>
                  <a:tailEnd/>
                </a:ln>
              </p:spPr>
              <p:txBody>
                <a:bodyPr/>
                <a:lstStyle/>
                <a:p>
                  <a:endParaRPr lang="en-US"/>
                </a:p>
              </p:txBody>
            </p:sp>
            <p:sp>
              <p:nvSpPr>
                <p:cNvPr id="75" name="Freeform 52">
                  <a:extLst>
                    <a:ext uri="{FF2B5EF4-FFF2-40B4-BE49-F238E27FC236}">
                      <a16:creationId xmlns:a16="http://schemas.microsoft.com/office/drawing/2014/main" id="{1DC53ABD-0E7C-4E88-AF02-D07CE07D06CB}"/>
                    </a:ext>
                  </a:extLst>
                </p:cNvPr>
                <p:cNvSpPr>
                  <a:spLocks/>
                </p:cNvSpPr>
                <p:nvPr/>
              </p:nvSpPr>
              <p:spPr bwMode="auto">
                <a:xfrm>
                  <a:off x="4844" y="2061"/>
                  <a:ext cx="47" cy="303"/>
                </a:xfrm>
                <a:custGeom>
                  <a:avLst/>
                  <a:gdLst>
                    <a:gd name="T0" fmla="*/ 0 w 190"/>
                    <a:gd name="T1" fmla="*/ 0 h 1213"/>
                    <a:gd name="T2" fmla="*/ 0 w 190"/>
                    <a:gd name="T3" fmla="*/ 0 h 1213"/>
                    <a:gd name="T4" fmla="*/ 0 w 190"/>
                    <a:gd name="T5" fmla="*/ 0 h 1213"/>
                    <a:gd name="T6" fmla="*/ 0 w 190"/>
                    <a:gd name="T7" fmla="*/ 0 h 1213"/>
                    <a:gd name="T8" fmla="*/ 0 w 190"/>
                    <a:gd name="T9" fmla="*/ 0 h 1213"/>
                    <a:gd name="T10" fmla="*/ 0 w 190"/>
                    <a:gd name="T11" fmla="*/ 0 h 1213"/>
                    <a:gd name="T12" fmla="*/ 0 w 190"/>
                    <a:gd name="T13" fmla="*/ 0 h 1213"/>
                    <a:gd name="T14" fmla="*/ 0 w 190"/>
                    <a:gd name="T15" fmla="*/ 0 h 1213"/>
                    <a:gd name="T16" fmla="*/ 0 w 190"/>
                    <a:gd name="T17" fmla="*/ 0 h 1213"/>
                    <a:gd name="T18" fmla="*/ 0 w 190"/>
                    <a:gd name="T19" fmla="*/ 0 h 1213"/>
                    <a:gd name="T20" fmla="*/ 0 w 190"/>
                    <a:gd name="T21" fmla="*/ 0 h 1213"/>
                    <a:gd name="T22" fmla="*/ 0 w 190"/>
                    <a:gd name="T23" fmla="*/ 0 h 1213"/>
                    <a:gd name="T24" fmla="*/ 0 w 190"/>
                    <a:gd name="T25" fmla="*/ 0 h 1213"/>
                    <a:gd name="T26" fmla="*/ 0 w 190"/>
                    <a:gd name="T27" fmla="*/ 0 h 1213"/>
                    <a:gd name="T28" fmla="*/ 0 w 190"/>
                    <a:gd name="T29" fmla="*/ 0 h 1213"/>
                    <a:gd name="T30" fmla="*/ 0 w 190"/>
                    <a:gd name="T31" fmla="*/ 0 h 1213"/>
                    <a:gd name="T32" fmla="*/ 0 w 190"/>
                    <a:gd name="T33" fmla="*/ 0 h 1213"/>
                    <a:gd name="T34" fmla="*/ 0 w 190"/>
                    <a:gd name="T35" fmla="*/ 0 h 1213"/>
                    <a:gd name="T36" fmla="*/ 0 w 190"/>
                    <a:gd name="T37" fmla="*/ 0 h 1213"/>
                    <a:gd name="T38" fmla="*/ 0 w 190"/>
                    <a:gd name="T39" fmla="*/ 0 h 1213"/>
                    <a:gd name="T40" fmla="*/ 0 w 190"/>
                    <a:gd name="T41" fmla="*/ 0 h 1213"/>
                    <a:gd name="T42" fmla="*/ 0 w 190"/>
                    <a:gd name="T43" fmla="*/ 0 h 1213"/>
                    <a:gd name="T44" fmla="*/ 0 w 190"/>
                    <a:gd name="T45" fmla="*/ 0 h 1213"/>
                    <a:gd name="T46" fmla="*/ 0 w 190"/>
                    <a:gd name="T47" fmla="*/ 0 h 1213"/>
                    <a:gd name="T48" fmla="*/ 0 w 190"/>
                    <a:gd name="T49" fmla="*/ 0 h 1213"/>
                    <a:gd name="T50" fmla="*/ 0 w 190"/>
                    <a:gd name="T51" fmla="*/ 0 h 1213"/>
                    <a:gd name="T52" fmla="*/ 0 w 190"/>
                    <a:gd name="T53" fmla="*/ 0 h 1213"/>
                    <a:gd name="T54" fmla="*/ 0 w 190"/>
                    <a:gd name="T55" fmla="*/ 0 h 1213"/>
                    <a:gd name="T56" fmla="*/ 0 w 190"/>
                    <a:gd name="T57" fmla="*/ 0 h 1213"/>
                    <a:gd name="T58" fmla="*/ 0 w 190"/>
                    <a:gd name="T59" fmla="*/ 0 h 1213"/>
                    <a:gd name="T60" fmla="*/ 0 w 190"/>
                    <a:gd name="T61" fmla="*/ 0 h 1213"/>
                    <a:gd name="T62" fmla="*/ 0 w 190"/>
                    <a:gd name="T63" fmla="*/ 0 h 1213"/>
                    <a:gd name="T64" fmla="*/ 0 w 190"/>
                    <a:gd name="T65" fmla="*/ 0 h 1213"/>
                    <a:gd name="T66" fmla="*/ 0 w 190"/>
                    <a:gd name="T67" fmla="*/ 0 h 1213"/>
                    <a:gd name="T68" fmla="*/ 0 w 190"/>
                    <a:gd name="T69" fmla="*/ 0 h 1213"/>
                    <a:gd name="T70" fmla="*/ 0 w 190"/>
                    <a:gd name="T71" fmla="*/ 0 h 1213"/>
                    <a:gd name="T72" fmla="*/ 0 w 190"/>
                    <a:gd name="T73" fmla="*/ 0 h 1213"/>
                    <a:gd name="T74" fmla="*/ 0 w 190"/>
                    <a:gd name="T75" fmla="*/ 0 h 12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0"/>
                    <a:gd name="T115" fmla="*/ 0 h 1213"/>
                    <a:gd name="T116" fmla="*/ 190 w 190"/>
                    <a:gd name="T117" fmla="*/ 1213 h 12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0" h="1213">
                      <a:moveTo>
                        <a:pt x="116" y="0"/>
                      </a:moveTo>
                      <a:lnTo>
                        <a:pt x="87" y="81"/>
                      </a:lnTo>
                      <a:lnTo>
                        <a:pt x="75" y="111"/>
                      </a:lnTo>
                      <a:lnTo>
                        <a:pt x="63" y="137"/>
                      </a:lnTo>
                      <a:lnTo>
                        <a:pt x="42" y="170"/>
                      </a:lnTo>
                      <a:lnTo>
                        <a:pt x="26" y="191"/>
                      </a:lnTo>
                      <a:lnTo>
                        <a:pt x="0" y="222"/>
                      </a:lnTo>
                      <a:lnTo>
                        <a:pt x="88" y="226"/>
                      </a:lnTo>
                      <a:lnTo>
                        <a:pt x="28" y="316"/>
                      </a:lnTo>
                      <a:lnTo>
                        <a:pt x="61" y="407"/>
                      </a:lnTo>
                      <a:lnTo>
                        <a:pt x="74" y="446"/>
                      </a:lnTo>
                      <a:lnTo>
                        <a:pt x="84" y="487"/>
                      </a:lnTo>
                      <a:lnTo>
                        <a:pt x="94" y="539"/>
                      </a:lnTo>
                      <a:lnTo>
                        <a:pt x="111" y="661"/>
                      </a:lnTo>
                      <a:lnTo>
                        <a:pt x="119" y="729"/>
                      </a:lnTo>
                      <a:lnTo>
                        <a:pt x="124" y="799"/>
                      </a:lnTo>
                      <a:lnTo>
                        <a:pt x="126" y="852"/>
                      </a:lnTo>
                      <a:lnTo>
                        <a:pt x="126" y="1000"/>
                      </a:lnTo>
                      <a:lnTo>
                        <a:pt x="129" y="1040"/>
                      </a:lnTo>
                      <a:lnTo>
                        <a:pt x="135" y="1093"/>
                      </a:lnTo>
                      <a:lnTo>
                        <a:pt x="150" y="1213"/>
                      </a:lnTo>
                      <a:lnTo>
                        <a:pt x="169" y="926"/>
                      </a:lnTo>
                      <a:lnTo>
                        <a:pt x="174" y="852"/>
                      </a:lnTo>
                      <a:lnTo>
                        <a:pt x="183" y="747"/>
                      </a:lnTo>
                      <a:lnTo>
                        <a:pt x="186" y="691"/>
                      </a:lnTo>
                      <a:lnTo>
                        <a:pt x="188" y="636"/>
                      </a:lnTo>
                      <a:lnTo>
                        <a:pt x="188" y="565"/>
                      </a:lnTo>
                      <a:lnTo>
                        <a:pt x="190" y="485"/>
                      </a:lnTo>
                      <a:lnTo>
                        <a:pt x="190" y="405"/>
                      </a:lnTo>
                      <a:lnTo>
                        <a:pt x="188" y="357"/>
                      </a:lnTo>
                      <a:lnTo>
                        <a:pt x="184" y="276"/>
                      </a:lnTo>
                      <a:lnTo>
                        <a:pt x="181" y="233"/>
                      </a:lnTo>
                      <a:lnTo>
                        <a:pt x="176" y="183"/>
                      </a:lnTo>
                      <a:lnTo>
                        <a:pt x="170" y="155"/>
                      </a:lnTo>
                      <a:lnTo>
                        <a:pt x="163" y="124"/>
                      </a:lnTo>
                      <a:lnTo>
                        <a:pt x="156" y="99"/>
                      </a:lnTo>
                      <a:lnTo>
                        <a:pt x="149" y="74"/>
                      </a:lnTo>
                      <a:lnTo>
                        <a:pt x="116" y="0"/>
                      </a:lnTo>
                      <a:close/>
                    </a:path>
                  </a:pathLst>
                </a:custGeom>
                <a:solidFill>
                  <a:srgbClr val="FFFFFF"/>
                </a:solidFill>
                <a:ln w="9525" cmpd="sng">
                  <a:solidFill>
                    <a:srgbClr val="000000"/>
                  </a:solidFill>
                  <a:prstDash val="solid"/>
                  <a:round/>
                  <a:headEnd/>
                  <a:tailEnd/>
                </a:ln>
              </p:spPr>
              <p:txBody>
                <a:bodyPr/>
                <a:lstStyle/>
                <a:p>
                  <a:endParaRPr lang="en-US"/>
                </a:p>
              </p:txBody>
            </p:sp>
          </p:grpSp>
          <p:sp>
            <p:nvSpPr>
              <p:cNvPr id="41" name="Freeform 53">
                <a:extLst>
                  <a:ext uri="{FF2B5EF4-FFF2-40B4-BE49-F238E27FC236}">
                    <a16:creationId xmlns:a16="http://schemas.microsoft.com/office/drawing/2014/main" id="{604B3576-F2E9-416B-BDD3-F440402A086A}"/>
                  </a:ext>
                </a:extLst>
              </p:cNvPr>
              <p:cNvSpPr>
                <a:spLocks/>
              </p:cNvSpPr>
              <p:nvPr/>
            </p:nvSpPr>
            <p:spPr bwMode="auto">
              <a:xfrm>
                <a:off x="2879" y="2630"/>
                <a:ext cx="21" cy="175"/>
              </a:xfrm>
              <a:custGeom>
                <a:avLst/>
                <a:gdLst>
                  <a:gd name="T0" fmla="*/ 0 w 147"/>
                  <a:gd name="T1" fmla="*/ 0 h 1218"/>
                  <a:gd name="T2" fmla="*/ 0 w 147"/>
                  <a:gd name="T3" fmla="*/ 0 h 1218"/>
                  <a:gd name="T4" fmla="*/ 0 w 147"/>
                  <a:gd name="T5" fmla="*/ 0 h 1218"/>
                  <a:gd name="T6" fmla="*/ 0 w 147"/>
                  <a:gd name="T7" fmla="*/ 0 h 1218"/>
                  <a:gd name="T8" fmla="*/ 0 w 147"/>
                  <a:gd name="T9" fmla="*/ 0 h 1218"/>
                  <a:gd name="T10" fmla="*/ 0 w 147"/>
                  <a:gd name="T11" fmla="*/ 0 h 1218"/>
                  <a:gd name="T12" fmla="*/ 0 w 147"/>
                  <a:gd name="T13" fmla="*/ 0 h 1218"/>
                  <a:gd name="T14" fmla="*/ 0 w 147"/>
                  <a:gd name="T15" fmla="*/ 0 h 1218"/>
                  <a:gd name="T16" fmla="*/ 0 w 147"/>
                  <a:gd name="T17" fmla="*/ 0 h 1218"/>
                  <a:gd name="T18" fmla="*/ 0 w 147"/>
                  <a:gd name="T19" fmla="*/ 0 h 1218"/>
                  <a:gd name="T20" fmla="*/ 0 w 147"/>
                  <a:gd name="T21" fmla="*/ 0 h 1218"/>
                  <a:gd name="T22" fmla="*/ 0 w 147"/>
                  <a:gd name="T23" fmla="*/ 0 h 12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218"/>
                  <a:gd name="T38" fmla="*/ 147 w 147"/>
                  <a:gd name="T39" fmla="*/ 1218 h 12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218">
                    <a:moveTo>
                      <a:pt x="47" y="0"/>
                    </a:moveTo>
                    <a:lnTo>
                      <a:pt x="22" y="175"/>
                    </a:lnTo>
                    <a:lnTo>
                      <a:pt x="5" y="405"/>
                    </a:lnTo>
                    <a:lnTo>
                      <a:pt x="8" y="871"/>
                    </a:lnTo>
                    <a:lnTo>
                      <a:pt x="0" y="1089"/>
                    </a:lnTo>
                    <a:lnTo>
                      <a:pt x="70" y="1218"/>
                    </a:lnTo>
                    <a:lnTo>
                      <a:pt x="142" y="1089"/>
                    </a:lnTo>
                    <a:lnTo>
                      <a:pt x="140" y="871"/>
                    </a:lnTo>
                    <a:lnTo>
                      <a:pt x="147" y="401"/>
                    </a:lnTo>
                    <a:lnTo>
                      <a:pt x="119" y="156"/>
                    </a:lnTo>
                    <a:lnTo>
                      <a:pt x="84" y="0"/>
                    </a:lnTo>
                    <a:lnTo>
                      <a:pt x="47" y="0"/>
                    </a:lnTo>
                    <a:close/>
                  </a:path>
                </a:pathLst>
              </a:custGeom>
              <a:solidFill>
                <a:srgbClr val="E00000"/>
              </a:solidFill>
              <a:ln w="9525" cmpd="sng">
                <a:solidFill>
                  <a:srgbClr val="000000"/>
                </a:solidFill>
                <a:prstDash val="solid"/>
                <a:round/>
                <a:headEnd/>
                <a:tailEnd/>
              </a:ln>
            </p:spPr>
            <p:txBody>
              <a:bodyPr/>
              <a:lstStyle/>
              <a:p>
                <a:endParaRPr lang="en-US"/>
              </a:p>
            </p:txBody>
          </p:sp>
          <p:sp>
            <p:nvSpPr>
              <p:cNvPr id="42" name="Arc 54">
                <a:extLst>
                  <a:ext uri="{FF2B5EF4-FFF2-40B4-BE49-F238E27FC236}">
                    <a16:creationId xmlns:a16="http://schemas.microsoft.com/office/drawing/2014/main" id="{93D17EAA-D6D9-49B2-9295-7AB109BDAD42}"/>
                  </a:ext>
                </a:extLst>
              </p:cNvPr>
              <p:cNvSpPr>
                <a:spLocks/>
              </p:cNvSpPr>
              <p:nvPr/>
            </p:nvSpPr>
            <p:spPr bwMode="auto">
              <a:xfrm>
                <a:off x="2882" y="2619"/>
                <a:ext cx="12" cy="12"/>
              </a:xfrm>
              <a:custGeom>
                <a:avLst/>
                <a:gdLst>
                  <a:gd name="T0" fmla="*/ 0 w 43200"/>
                  <a:gd name="T1" fmla="*/ 0 h 31928"/>
                  <a:gd name="T2" fmla="*/ 0 w 43200"/>
                  <a:gd name="T3" fmla="*/ 0 h 31928"/>
                  <a:gd name="T4" fmla="*/ 0 w 43200"/>
                  <a:gd name="T5" fmla="*/ 0 h 31928"/>
                  <a:gd name="T6" fmla="*/ 0 60000 65536"/>
                  <a:gd name="T7" fmla="*/ 0 60000 65536"/>
                  <a:gd name="T8" fmla="*/ 0 60000 65536"/>
                  <a:gd name="T9" fmla="*/ 0 w 43200"/>
                  <a:gd name="T10" fmla="*/ 0 h 31928"/>
                  <a:gd name="T11" fmla="*/ 43200 w 43200"/>
                  <a:gd name="T12" fmla="*/ 31928 h 31928"/>
                </a:gdLst>
                <a:ahLst/>
                <a:cxnLst>
                  <a:cxn ang="T6">
                    <a:pos x="T0" y="T1"/>
                  </a:cxn>
                  <a:cxn ang="T7">
                    <a:pos x="T2" y="T3"/>
                  </a:cxn>
                  <a:cxn ang="T8">
                    <a:pos x="T4" y="T5"/>
                  </a:cxn>
                </a:cxnLst>
                <a:rect l="T9" t="T10" r="T11" b="T12"/>
                <a:pathLst>
                  <a:path w="43200" h="31928" fill="none" extrusionOk="0">
                    <a:moveTo>
                      <a:pt x="40570" y="0"/>
                    </a:moveTo>
                    <a:cubicBezTo>
                      <a:pt x="42296" y="3169"/>
                      <a:pt x="43200" y="6719"/>
                      <a:pt x="43200" y="10328"/>
                    </a:cubicBezTo>
                    <a:cubicBezTo>
                      <a:pt x="43200" y="22257"/>
                      <a:pt x="33529" y="31928"/>
                      <a:pt x="21600" y="31928"/>
                    </a:cubicBezTo>
                    <a:cubicBezTo>
                      <a:pt x="9670" y="31928"/>
                      <a:pt x="0" y="22257"/>
                      <a:pt x="0" y="10328"/>
                    </a:cubicBezTo>
                    <a:cubicBezTo>
                      <a:pt x="-1" y="8281"/>
                      <a:pt x="290" y="6244"/>
                      <a:pt x="863" y="4280"/>
                    </a:cubicBezTo>
                  </a:path>
                  <a:path w="43200" h="31928" stroke="0" extrusionOk="0">
                    <a:moveTo>
                      <a:pt x="40570" y="0"/>
                    </a:moveTo>
                    <a:cubicBezTo>
                      <a:pt x="42296" y="3169"/>
                      <a:pt x="43200" y="6719"/>
                      <a:pt x="43200" y="10328"/>
                    </a:cubicBezTo>
                    <a:cubicBezTo>
                      <a:pt x="43200" y="22257"/>
                      <a:pt x="33529" y="31928"/>
                      <a:pt x="21600" y="31928"/>
                    </a:cubicBezTo>
                    <a:cubicBezTo>
                      <a:pt x="9670" y="31928"/>
                      <a:pt x="0" y="22257"/>
                      <a:pt x="0" y="10328"/>
                    </a:cubicBezTo>
                    <a:cubicBezTo>
                      <a:pt x="-1" y="8281"/>
                      <a:pt x="290" y="6244"/>
                      <a:pt x="863" y="4280"/>
                    </a:cubicBezTo>
                    <a:lnTo>
                      <a:pt x="21600" y="10328"/>
                    </a:lnTo>
                    <a:lnTo>
                      <a:pt x="40570" y="0"/>
                    </a:lnTo>
                    <a:close/>
                  </a:path>
                </a:pathLst>
              </a:custGeom>
              <a:solidFill>
                <a:srgbClr val="E00000"/>
              </a:solidFill>
              <a:ln w="9525">
                <a:solidFill>
                  <a:srgbClr val="000000"/>
                </a:solidFill>
                <a:round/>
                <a:headEnd/>
                <a:tailEnd/>
              </a:ln>
            </p:spPr>
            <p:txBody>
              <a:bodyPr/>
              <a:lstStyle/>
              <a:p>
                <a:endParaRPr lang="en-US"/>
              </a:p>
            </p:txBody>
          </p:sp>
          <p:sp>
            <p:nvSpPr>
              <p:cNvPr id="43" name="Freeform 55">
                <a:extLst>
                  <a:ext uri="{FF2B5EF4-FFF2-40B4-BE49-F238E27FC236}">
                    <a16:creationId xmlns:a16="http://schemas.microsoft.com/office/drawing/2014/main" id="{5DC09358-8A3C-4EB9-A9D3-BFDB103BC7F6}"/>
                  </a:ext>
                </a:extLst>
              </p:cNvPr>
              <p:cNvSpPr>
                <a:spLocks/>
              </p:cNvSpPr>
              <p:nvPr/>
            </p:nvSpPr>
            <p:spPr bwMode="auto">
              <a:xfrm>
                <a:off x="2868" y="2610"/>
                <a:ext cx="41" cy="27"/>
              </a:xfrm>
              <a:custGeom>
                <a:avLst/>
                <a:gdLst>
                  <a:gd name="T0" fmla="*/ 0 w 284"/>
                  <a:gd name="T1" fmla="*/ 0 h 187"/>
                  <a:gd name="T2" fmla="*/ 0 w 284"/>
                  <a:gd name="T3" fmla="*/ 0 h 187"/>
                  <a:gd name="T4" fmla="*/ 0 w 284"/>
                  <a:gd name="T5" fmla="*/ 0 h 187"/>
                  <a:gd name="T6" fmla="*/ 0 w 284"/>
                  <a:gd name="T7" fmla="*/ 0 h 187"/>
                  <a:gd name="T8" fmla="*/ 0 w 284"/>
                  <a:gd name="T9" fmla="*/ 0 h 187"/>
                  <a:gd name="T10" fmla="*/ 0 w 284"/>
                  <a:gd name="T11" fmla="*/ 0 h 187"/>
                  <a:gd name="T12" fmla="*/ 0 w 284"/>
                  <a:gd name="T13" fmla="*/ 0 h 187"/>
                  <a:gd name="T14" fmla="*/ 0 w 284"/>
                  <a:gd name="T15" fmla="*/ 0 h 187"/>
                  <a:gd name="T16" fmla="*/ 0 w 284"/>
                  <a:gd name="T17" fmla="*/ 0 h 1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4"/>
                  <a:gd name="T28" fmla="*/ 0 h 187"/>
                  <a:gd name="T29" fmla="*/ 284 w 284"/>
                  <a:gd name="T30" fmla="*/ 187 h 1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4" h="187">
                    <a:moveTo>
                      <a:pt x="27" y="0"/>
                    </a:moveTo>
                    <a:lnTo>
                      <a:pt x="141" y="80"/>
                    </a:lnTo>
                    <a:lnTo>
                      <a:pt x="263" y="0"/>
                    </a:lnTo>
                    <a:lnTo>
                      <a:pt x="284" y="39"/>
                    </a:lnTo>
                    <a:lnTo>
                      <a:pt x="205" y="187"/>
                    </a:lnTo>
                    <a:lnTo>
                      <a:pt x="141" y="86"/>
                    </a:lnTo>
                    <a:lnTo>
                      <a:pt x="81" y="186"/>
                    </a:lnTo>
                    <a:lnTo>
                      <a:pt x="0" y="38"/>
                    </a:lnTo>
                    <a:lnTo>
                      <a:pt x="27" y="0"/>
                    </a:lnTo>
                    <a:close/>
                  </a:path>
                </a:pathLst>
              </a:custGeom>
              <a:solidFill>
                <a:srgbClr val="FFFFFF"/>
              </a:solidFill>
              <a:ln w="9525" cmpd="sng">
                <a:solidFill>
                  <a:srgbClr val="000000"/>
                </a:solidFill>
                <a:prstDash val="solid"/>
                <a:round/>
                <a:headEnd/>
                <a:tailEnd/>
              </a:ln>
            </p:spPr>
            <p:txBody>
              <a:bodyPr/>
              <a:lstStyle/>
              <a:p>
                <a:endParaRPr lang="en-US"/>
              </a:p>
            </p:txBody>
          </p:sp>
          <p:sp>
            <p:nvSpPr>
              <p:cNvPr id="44" name="Freeform 56">
                <a:extLst>
                  <a:ext uri="{FF2B5EF4-FFF2-40B4-BE49-F238E27FC236}">
                    <a16:creationId xmlns:a16="http://schemas.microsoft.com/office/drawing/2014/main" id="{B442D465-2283-4C01-8023-1499EFEEBDA6}"/>
                  </a:ext>
                </a:extLst>
              </p:cNvPr>
              <p:cNvSpPr>
                <a:spLocks/>
              </p:cNvSpPr>
              <p:nvPr/>
            </p:nvSpPr>
            <p:spPr bwMode="auto">
              <a:xfrm>
                <a:off x="2751" y="2683"/>
                <a:ext cx="12" cy="36"/>
              </a:xfrm>
              <a:custGeom>
                <a:avLst/>
                <a:gdLst>
                  <a:gd name="T0" fmla="*/ 0 w 81"/>
                  <a:gd name="T1" fmla="*/ 0 h 248"/>
                  <a:gd name="T2" fmla="*/ 0 w 81"/>
                  <a:gd name="T3" fmla="*/ 0 h 248"/>
                  <a:gd name="T4" fmla="*/ 0 w 81"/>
                  <a:gd name="T5" fmla="*/ 0 h 248"/>
                  <a:gd name="T6" fmla="*/ 0 w 81"/>
                  <a:gd name="T7" fmla="*/ 0 h 248"/>
                  <a:gd name="T8" fmla="*/ 0 w 81"/>
                  <a:gd name="T9" fmla="*/ 0 h 248"/>
                  <a:gd name="T10" fmla="*/ 0 w 81"/>
                  <a:gd name="T11" fmla="*/ 0 h 248"/>
                  <a:gd name="T12" fmla="*/ 0 w 81"/>
                  <a:gd name="T13" fmla="*/ 0 h 248"/>
                  <a:gd name="T14" fmla="*/ 0 w 81"/>
                  <a:gd name="T15" fmla="*/ 0 h 248"/>
                  <a:gd name="T16" fmla="*/ 0 w 81"/>
                  <a:gd name="T17" fmla="*/ 0 h 248"/>
                  <a:gd name="T18" fmla="*/ 0 w 81"/>
                  <a:gd name="T19" fmla="*/ 0 h 248"/>
                  <a:gd name="T20" fmla="*/ 0 w 81"/>
                  <a:gd name="T21" fmla="*/ 0 h 248"/>
                  <a:gd name="T22" fmla="*/ 0 w 81"/>
                  <a:gd name="T23" fmla="*/ 0 h 248"/>
                  <a:gd name="T24" fmla="*/ 0 w 81"/>
                  <a:gd name="T25" fmla="*/ 0 h 248"/>
                  <a:gd name="T26" fmla="*/ 0 w 81"/>
                  <a:gd name="T27" fmla="*/ 0 h 248"/>
                  <a:gd name="T28" fmla="*/ 0 w 81"/>
                  <a:gd name="T29" fmla="*/ 0 h 248"/>
                  <a:gd name="T30" fmla="*/ 0 w 81"/>
                  <a:gd name="T31" fmla="*/ 0 h 248"/>
                  <a:gd name="T32" fmla="*/ 0 w 81"/>
                  <a:gd name="T33" fmla="*/ 0 h 248"/>
                  <a:gd name="T34" fmla="*/ 0 w 81"/>
                  <a:gd name="T35" fmla="*/ 0 h 248"/>
                  <a:gd name="T36" fmla="*/ 0 w 81"/>
                  <a:gd name="T37" fmla="*/ 0 h 248"/>
                  <a:gd name="T38" fmla="*/ 0 w 81"/>
                  <a:gd name="T39" fmla="*/ 0 h 248"/>
                  <a:gd name="T40" fmla="*/ 0 w 81"/>
                  <a:gd name="T41" fmla="*/ 0 h 2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
                  <a:gd name="T64" fmla="*/ 0 h 248"/>
                  <a:gd name="T65" fmla="*/ 81 w 81"/>
                  <a:gd name="T66" fmla="*/ 248 h 2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 h="248">
                    <a:moveTo>
                      <a:pt x="67" y="0"/>
                    </a:moveTo>
                    <a:lnTo>
                      <a:pt x="74" y="24"/>
                    </a:lnTo>
                    <a:lnTo>
                      <a:pt x="78" y="47"/>
                    </a:lnTo>
                    <a:lnTo>
                      <a:pt x="81" y="76"/>
                    </a:lnTo>
                    <a:lnTo>
                      <a:pt x="81" y="96"/>
                    </a:lnTo>
                    <a:lnTo>
                      <a:pt x="81" y="119"/>
                    </a:lnTo>
                    <a:lnTo>
                      <a:pt x="75" y="149"/>
                    </a:lnTo>
                    <a:lnTo>
                      <a:pt x="67" y="182"/>
                    </a:lnTo>
                    <a:lnTo>
                      <a:pt x="59" y="204"/>
                    </a:lnTo>
                    <a:lnTo>
                      <a:pt x="50" y="224"/>
                    </a:lnTo>
                    <a:lnTo>
                      <a:pt x="37" y="239"/>
                    </a:lnTo>
                    <a:lnTo>
                      <a:pt x="22" y="246"/>
                    </a:lnTo>
                    <a:lnTo>
                      <a:pt x="9" y="248"/>
                    </a:lnTo>
                    <a:lnTo>
                      <a:pt x="4" y="232"/>
                    </a:lnTo>
                    <a:lnTo>
                      <a:pt x="3" y="219"/>
                    </a:lnTo>
                    <a:lnTo>
                      <a:pt x="0" y="197"/>
                    </a:lnTo>
                    <a:lnTo>
                      <a:pt x="0" y="178"/>
                    </a:lnTo>
                    <a:lnTo>
                      <a:pt x="5" y="126"/>
                    </a:lnTo>
                    <a:lnTo>
                      <a:pt x="37" y="14"/>
                    </a:lnTo>
                    <a:lnTo>
                      <a:pt x="53" y="2"/>
                    </a:lnTo>
                    <a:lnTo>
                      <a:pt x="67" y="0"/>
                    </a:lnTo>
                    <a:close/>
                  </a:path>
                </a:pathLst>
              </a:custGeom>
              <a:solidFill>
                <a:srgbClr val="202020"/>
              </a:solidFill>
              <a:ln w="9525" cmpd="sng">
                <a:solidFill>
                  <a:srgbClr val="000000"/>
                </a:solidFill>
                <a:prstDash val="solid"/>
                <a:round/>
                <a:headEnd/>
                <a:tailEnd/>
              </a:ln>
            </p:spPr>
            <p:txBody>
              <a:bodyPr/>
              <a:lstStyle/>
              <a:p>
                <a:endParaRPr lang="en-US"/>
              </a:p>
            </p:txBody>
          </p:sp>
          <p:grpSp>
            <p:nvGrpSpPr>
              <p:cNvPr id="45" name="Group 57">
                <a:extLst>
                  <a:ext uri="{FF2B5EF4-FFF2-40B4-BE49-F238E27FC236}">
                    <a16:creationId xmlns:a16="http://schemas.microsoft.com/office/drawing/2014/main" id="{FAAB4DF2-5A21-4FB9-A687-8BF77F2FD86B}"/>
                  </a:ext>
                </a:extLst>
              </p:cNvPr>
              <p:cNvGrpSpPr>
                <a:grpSpLocks/>
              </p:cNvGrpSpPr>
              <p:nvPr/>
            </p:nvGrpSpPr>
            <p:grpSpPr bwMode="auto">
              <a:xfrm>
                <a:off x="2899" y="2610"/>
                <a:ext cx="130" cy="224"/>
                <a:chOff x="4927" y="2051"/>
                <a:chExt cx="226" cy="391"/>
              </a:xfrm>
            </p:grpSpPr>
            <p:grpSp>
              <p:nvGrpSpPr>
                <p:cNvPr id="67" name="Group 58">
                  <a:extLst>
                    <a:ext uri="{FF2B5EF4-FFF2-40B4-BE49-F238E27FC236}">
                      <a16:creationId xmlns:a16="http://schemas.microsoft.com/office/drawing/2014/main" id="{8A629CD8-BAD1-4A1A-AFCC-1C39A88FB8B8}"/>
                    </a:ext>
                  </a:extLst>
                </p:cNvPr>
                <p:cNvGrpSpPr>
                  <a:grpSpLocks/>
                </p:cNvGrpSpPr>
                <p:nvPr/>
              </p:nvGrpSpPr>
              <p:grpSpPr bwMode="auto">
                <a:xfrm>
                  <a:off x="4927" y="2051"/>
                  <a:ext cx="226" cy="391"/>
                  <a:chOff x="4927" y="2051"/>
                  <a:chExt cx="226" cy="391"/>
                </a:xfrm>
              </p:grpSpPr>
              <p:grpSp>
                <p:nvGrpSpPr>
                  <p:cNvPr id="69" name="Group 59">
                    <a:extLst>
                      <a:ext uri="{FF2B5EF4-FFF2-40B4-BE49-F238E27FC236}">
                        <a16:creationId xmlns:a16="http://schemas.microsoft.com/office/drawing/2014/main" id="{EBBD094F-184E-4B2A-BBEA-E3F59B6CB916}"/>
                      </a:ext>
                    </a:extLst>
                  </p:cNvPr>
                  <p:cNvGrpSpPr>
                    <a:grpSpLocks/>
                  </p:cNvGrpSpPr>
                  <p:nvPr/>
                </p:nvGrpSpPr>
                <p:grpSpPr bwMode="auto">
                  <a:xfrm>
                    <a:off x="4927" y="2051"/>
                    <a:ext cx="226" cy="391"/>
                    <a:chOff x="4927" y="2051"/>
                    <a:chExt cx="226" cy="391"/>
                  </a:xfrm>
                </p:grpSpPr>
                <p:sp>
                  <p:nvSpPr>
                    <p:cNvPr id="71" name="Freeform 60">
                      <a:extLst>
                        <a:ext uri="{FF2B5EF4-FFF2-40B4-BE49-F238E27FC236}">
                          <a16:creationId xmlns:a16="http://schemas.microsoft.com/office/drawing/2014/main" id="{2834B2EE-7A4D-49C2-8895-C5B2CAC6EE1B}"/>
                        </a:ext>
                      </a:extLst>
                    </p:cNvPr>
                    <p:cNvSpPr>
                      <a:spLocks/>
                    </p:cNvSpPr>
                    <p:nvPr/>
                  </p:nvSpPr>
                  <p:spPr bwMode="auto">
                    <a:xfrm>
                      <a:off x="4927" y="2051"/>
                      <a:ext cx="226" cy="391"/>
                    </a:xfrm>
                    <a:custGeom>
                      <a:avLst/>
                      <a:gdLst>
                        <a:gd name="T0" fmla="*/ 0 w 905"/>
                        <a:gd name="T1" fmla="*/ 0 h 1562"/>
                        <a:gd name="T2" fmla="*/ 0 w 905"/>
                        <a:gd name="T3" fmla="*/ 0 h 1562"/>
                        <a:gd name="T4" fmla="*/ 0 w 905"/>
                        <a:gd name="T5" fmla="*/ 0 h 1562"/>
                        <a:gd name="T6" fmla="*/ 0 w 905"/>
                        <a:gd name="T7" fmla="*/ 0 h 1562"/>
                        <a:gd name="T8" fmla="*/ 0 w 905"/>
                        <a:gd name="T9" fmla="*/ 0 h 1562"/>
                        <a:gd name="T10" fmla="*/ 0 w 905"/>
                        <a:gd name="T11" fmla="*/ 0 h 1562"/>
                        <a:gd name="T12" fmla="*/ 0 w 905"/>
                        <a:gd name="T13" fmla="*/ 0 h 1562"/>
                        <a:gd name="T14" fmla="*/ 0 w 905"/>
                        <a:gd name="T15" fmla="*/ 0 h 1562"/>
                        <a:gd name="T16" fmla="*/ 0 w 905"/>
                        <a:gd name="T17" fmla="*/ 0 h 1562"/>
                        <a:gd name="T18" fmla="*/ 0 w 905"/>
                        <a:gd name="T19" fmla="*/ 0 h 1562"/>
                        <a:gd name="T20" fmla="*/ 0 w 905"/>
                        <a:gd name="T21" fmla="*/ 0 h 1562"/>
                        <a:gd name="T22" fmla="*/ 0 w 905"/>
                        <a:gd name="T23" fmla="*/ 0 h 1562"/>
                        <a:gd name="T24" fmla="*/ 0 w 905"/>
                        <a:gd name="T25" fmla="*/ 0 h 1562"/>
                        <a:gd name="T26" fmla="*/ 0 w 905"/>
                        <a:gd name="T27" fmla="*/ 0 h 1562"/>
                        <a:gd name="T28" fmla="*/ 0 w 905"/>
                        <a:gd name="T29" fmla="*/ 0 h 1562"/>
                        <a:gd name="T30" fmla="*/ 0 w 905"/>
                        <a:gd name="T31" fmla="*/ 0 h 1562"/>
                        <a:gd name="T32" fmla="*/ 0 w 905"/>
                        <a:gd name="T33" fmla="*/ 0 h 1562"/>
                        <a:gd name="T34" fmla="*/ 0 w 905"/>
                        <a:gd name="T35" fmla="*/ 0 h 1562"/>
                        <a:gd name="T36" fmla="*/ 0 w 905"/>
                        <a:gd name="T37" fmla="*/ 0 h 1562"/>
                        <a:gd name="T38" fmla="*/ 0 w 905"/>
                        <a:gd name="T39" fmla="*/ 0 h 1562"/>
                        <a:gd name="T40" fmla="*/ 0 w 905"/>
                        <a:gd name="T41" fmla="*/ 0 h 1562"/>
                        <a:gd name="T42" fmla="*/ 0 w 905"/>
                        <a:gd name="T43" fmla="*/ 0 h 1562"/>
                        <a:gd name="T44" fmla="*/ 0 w 905"/>
                        <a:gd name="T45" fmla="*/ 0 h 1562"/>
                        <a:gd name="T46" fmla="*/ 0 w 905"/>
                        <a:gd name="T47" fmla="*/ 0 h 1562"/>
                        <a:gd name="T48" fmla="*/ 0 w 905"/>
                        <a:gd name="T49" fmla="*/ 0 h 1562"/>
                        <a:gd name="T50" fmla="*/ 0 w 905"/>
                        <a:gd name="T51" fmla="*/ 0 h 1562"/>
                        <a:gd name="T52" fmla="*/ 0 w 905"/>
                        <a:gd name="T53" fmla="*/ 0 h 1562"/>
                        <a:gd name="T54" fmla="*/ 0 w 905"/>
                        <a:gd name="T55" fmla="*/ 0 h 1562"/>
                        <a:gd name="T56" fmla="*/ 0 w 905"/>
                        <a:gd name="T57" fmla="*/ 0 h 1562"/>
                        <a:gd name="T58" fmla="*/ 0 w 905"/>
                        <a:gd name="T59" fmla="*/ 0 h 1562"/>
                        <a:gd name="T60" fmla="*/ 0 w 905"/>
                        <a:gd name="T61" fmla="*/ 0 h 1562"/>
                        <a:gd name="T62" fmla="*/ 0 w 905"/>
                        <a:gd name="T63" fmla="*/ 0 h 1562"/>
                        <a:gd name="T64" fmla="*/ 0 w 905"/>
                        <a:gd name="T65" fmla="*/ 0 h 1562"/>
                        <a:gd name="T66" fmla="*/ 0 w 905"/>
                        <a:gd name="T67" fmla="*/ 0 h 1562"/>
                        <a:gd name="T68" fmla="*/ 0 w 905"/>
                        <a:gd name="T69" fmla="*/ 0 h 1562"/>
                        <a:gd name="T70" fmla="*/ 0 w 905"/>
                        <a:gd name="T71" fmla="*/ 0 h 1562"/>
                        <a:gd name="T72" fmla="*/ 0 w 905"/>
                        <a:gd name="T73" fmla="*/ 0 h 1562"/>
                        <a:gd name="T74" fmla="*/ 0 w 905"/>
                        <a:gd name="T75" fmla="*/ 0 h 15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5"/>
                        <a:gd name="T115" fmla="*/ 0 h 1562"/>
                        <a:gd name="T116" fmla="*/ 905 w 905"/>
                        <a:gd name="T117" fmla="*/ 1562 h 15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5" h="1562">
                          <a:moveTo>
                            <a:pt x="531" y="584"/>
                          </a:moveTo>
                          <a:lnTo>
                            <a:pt x="558" y="583"/>
                          </a:lnTo>
                          <a:lnTo>
                            <a:pt x="595" y="576"/>
                          </a:lnTo>
                          <a:lnTo>
                            <a:pt x="658" y="548"/>
                          </a:lnTo>
                          <a:lnTo>
                            <a:pt x="797" y="493"/>
                          </a:lnTo>
                          <a:lnTo>
                            <a:pt x="818" y="497"/>
                          </a:lnTo>
                          <a:lnTo>
                            <a:pt x="838" y="506"/>
                          </a:lnTo>
                          <a:lnTo>
                            <a:pt x="859" y="521"/>
                          </a:lnTo>
                          <a:lnTo>
                            <a:pt x="873" y="536"/>
                          </a:lnTo>
                          <a:lnTo>
                            <a:pt x="886" y="559"/>
                          </a:lnTo>
                          <a:lnTo>
                            <a:pt x="894" y="585"/>
                          </a:lnTo>
                          <a:lnTo>
                            <a:pt x="901" y="620"/>
                          </a:lnTo>
                          <a:lnTo>
                            <a:pt x="904" y="649"/>
                          </a:lnTo>
                          <a:lnTo>
                            <a:pt x="905" y="679"/>
                          </a:lnTo>
                          <a:lnTo>
                            <a:pt x="904" y="714"/>
                          </a:lnTo>
                          <a:lnTo>
                            <a:pt x="900" y="746"/>
                          </a:lnTo>
                          <a:lnTo>
                            <a:pt x="894" y="774"/>
                          </a:lnTo>
                          <a:lnTo>
                            <a:pt x="783" y="811"/>
                          </a:lnTo>
                          <a:lnTo>
                            <a:pt x="736" y="836"/>
                          </a:lnTo>
                          <a:lnTo>
                            <a:pt x="706" y="855"/>
                          </a:lnTo>
                          <a:lnTo>
                            <a:pt x="680" y="871"/>
                          </a:lnTo>
                          <a:lnTo>
                            <a:pt x="658" y="881"/>
                          </a:lnTo>
                          <a:lnTo>
                            <a:pt x="625" y="892"/>
                          </a:lnTo>
                          <a:lnTo>
                            <a:pt x="560" y="913"/>
                          </a:lnTo>
                          <a:lnTo>
                            <a:pt x="450" y="940"/>
                          </a:lnTo>
                          <a:lnTo>
                            <a:pt x="370" y="955"/>
                          </a:lnTo>
                          <a:lnTo>
                            <a:pt x="350" y="949"/>
                          </a:lnTo>
                          <a:lnTo>
                            <a:pt x="337" y="933"/>
                          </a:lnTo>
                          <a:lnTo>
                            <a:pt x="328" y="909"/>
                          </a:lnTo>
                          <a:lnTo>
                            <a:pt x="302" y="846"/>
                          </a:lnTo>
                          <a:lnTo>
                            <a:pt x="296" y="885"/>
                          </a:lnTo>
                          <a:lnTo>
                            <a:pt x="290" y="985"/>
                          </a:lnTo>
                          <a:lnTo>
                            <a:pt x="294" y="1063"/>
                          </a:lnTo>
                          <a:lnTo>
                            <a:pt x="302" y="1103"/>
                          </a:lnTo>
                          <a:lnTo>
                            <a:pt x="303" y="1146"/>
                          </a:lnTo>
                          <a:lnTo>
                            <a:pt x="303" y="1188"/>
                          </a:lnTo>
                          <a:lnTo>
                            <a:pt x="308" y="1238"/>
                          </a:lnTo>
                          <a:lnTo>
                            <a:pt x="317" y="1285"/>
                          </a:lnTo>
                          <a:lnTo>
                            <a:pt x="343" y="1423"/>
                          </a:lnTo>
                          <a:lnTo>
                            <a:pt x="325" y="1446"/>
                          </a:lnTo>
                          <a:lnTo>
                            <a:pt x="301" y="1464"/>
                          </a:lnTo>
                          <a:lnTo>
                            <a:pt x="264" y="1480"/>
                          </a:lnTo>
                          <a:lnTo>
                            <a:pt x="227" y="1489"/>
                          </a:lnTo>
                          <a:lnTo>
                            <a:pt x="197" y="1501"/>
                          </a:lnTo>
                          <a:lnTo>
                            <a:pt x="163" y="1514"/>
                          </a:lnTo>
                          <a:lnTo>
                            <a:pt x="132" y="1527"/>
                          </a:lnTo>
                          <a:lnTo>
                            <a:pt x="99" y="1538"/>
                          </a:lnTo>
                          <a:lnTo>
                            <a:pt x="55" y="1553"/>
                          </a:lnTo>
                          <a:lnTo>
                            <a:pt x="0" y="1562"/>
                          </a:lnTo>
                          <a:lnTo>
                            <a:pt x="26" y="1380"/>
                          </a:lnTo>
                          <a:lnTo>
                            <a:pt x="35" y="1321"/>
                          </a:lnTo>
                          <a:lnTo>
                            <a:pt x="40" y="1286"/>
                          </a:lnTo>
                          <a:lnTo>
                            <a:pt x="41" y="1247"/>
                          </a:lnTo>
                          <a:lnTo>
                            <a:pt x="45" y="1164"/>
                          </a:lnTo>
                          <a:lnTo>
                            <a:pt x="42" y="1049"/>
                          </a:lnTo>
                          <a:lnTo>
                            <a:pt x="25" y="753"/>
                          </a:lnTo>
                          <a:lnTo>
                            <a:pt x="35" y="295"/>
                          </a:lnTo>
                          <a:lnTo>
                            <a:pt x="76" y="43"/>
                          </a:lnTo>
                          <a:lnTo>
                            <a:pt x="183" y="22"/>
                          </a:lnTo>
                          <a:lnTo>
                            <a:pt x="220" y="12"/>
                          </a:lnTo>
                          <a:lnTo>
                            <a:pt x="246" y="4"/>
                          </a:lnTo>
                          <a:lnTo>
                            <a:pt x="262" y="0"/>
                          </a:lnTo>
                          <a:lnTo>
                            <a:pt x="282" y="0"/>
                          </a:lnTo>
                          <a:lnTo>
                            <a:pt x="298" y="3"/>
                          </a:lnTo>
                          <a:lnTo>
                            <a:pt x="315" y="6"/>
                          </a:lnTo>
                          <a:lnTo>
                            <a:pt x="332" y="17"/>
                          </a:lnTo>
                          <a:lnTo>
                            <a:pt x="350" y="32"/>
                          </a:lnTo>
                          <a:lnTo>
                            <a:pt x="366" y="53"/>
                          </a:lnTo>
                          <a:lnTo>
                            <a:pt x="375" y="73"/>
                          </a:lnTo>
                          <a:lnTo>
                            <a:pt x="381" y="100"/>
                          </a:lnTo>
                          <a:lnTo>
                            <a:pt x="381" y="136"/>
                          </a:lnTo>
                          <a:lnTo>
                            <a:pt x="387" y="184"/>
                          </a:lnTo>
                          <a:lnTo>
                            <a:pt x="406" y="288"/>
                          </a:lnTo>
                          <a:lnTo>
                            <a:pt x="462" y="545"/>
                          </a:lnTo>
                          <a:lnTo>
                            <a:pt x="470" y="580"/>
                          </a:lnTo>
                          <a:lnTo>
                            <a:pt x="496" y="584"/>
                          </a:lnTo>
                          <a:lnTo>
                            <a:pt x="531" y="584"/>
                          </a:lnTo>
                          <a:close/>
                        </a:path>
                      </a:pathLst>
                    </a:custGeom>
                    <a:solidFill>
                      <a:srgbClr val="FFFFFF"/>
                    </a:solidFill>
                    <a:ln w="9525" cmpd="sng">
                      <a:solidFill>
                        <a:srgbClr val="000000"/>
                      </a:solidFill>
                      <a:prstDash val="solid"/>
                      <a:round/>
                      <a:headEnd/>
                      <a:tailEnd/>
                    </a:ln>
                  </p:spPr>
                  <p:txBody>
                    <a:bodyPr/>
                    <a:lstStyle/>
                    <a:p>
                      <a:endParaRPr lang="en-US"/>
                    </a:p>
                  </p:txBody>
                </p:sp>
                <p:sp>
                  <p:nvSpPr>
                    <p:cNvPr id="72" name="Freeform 61">
                      <a:extLst>
                        <a:ext uri="{FF2B5EF4-FFF2-40B4-BE49-F238E27FC236}">
                          <a16:creationId xmlns:a16="http://schemas.microsoft.com/office/drawing/2014/main" id="{B87707BA-AC92-4DDB-B57A-01D3E883DB10}"/>
                        </a:ext>
                      </a:extLst>
                    </p:cNvPr>
                    <p:cNvSpPr>
                      <a:spLocks/>
                    </p:cNvSpPr>
                    <p:nvPr/>
                  </p:nvSpPr>
                  <p:spPr bwMode="auto">
                    <a:xfrm>
                      <a:off x="4976" y="2156"/>
                      <a:ext cx="25" cy="105"/>
                    </a:xfrm>
                    <a:custGeom>
                      <a:avLst/>
                      <a:gdLst>
                        <a:gd name="T0" fmla="*/ 0 w 98"/>
                        <a:gd name="T1" fmla="*/ 0 h 419"/>
                        <a:gd name="T2" fmla="*/ 0 w 98"/>
                        <a:gd name="T3" fmla="*/ 0 h 419"/>
                        <a:gd name="T4" fmla="*/ 0 w 98"/>
                        <a:gd name="T5" fmla="*/ 0 h 419"/>
                        <a:gd name="T6" fmla="*/ 0 w 98"/>
                        <a:gd name="T7" fmla="*/ 0 h 419"/>
                        <a:gd name="T8" fmla="*/ 0 w 98"/>
                        <a:gd name="T9" fmla="*/ 0 h 419"/>
                        <a:gd name="T10" fmla="*/ 0 60000 65536"/>
                        <a:gd name="T11" fmla="*/ 0 60000 65536"/>
                        <a:gd name="T12" fmla="*/ 0 60000 65536"/>
                        <a:gd name="T13" fmla="*/ 0 60000 65536"/>
                        <a:gd name="T14" fmla="*/ 0 60000 65536"/>
                        <a:gd name="T15" fmla="*/ 0 w 98"/>
                        <a:gd name="T16" fmla="*/ 0 h 419"/>
                        <a:gd name="T17" fmla="*/ 98 w 98"/>
                        <a:gd name="T18" fmla="*/ 419 h 419"/>
                      </a:gdLst>
                      <a:ahLst/>
                      <a:cxnLst>
                        <a:cxn ang="T10">
                          <a:pos x="T0" y="T1"/>
                        </a:cxn>
                        <a:cxn ang="T11">
                          <a:pos x="T2" y="T3"/>
                        </a:cxn>
                        <a:cxn ang="T12">
                          <a:pos x="T4" y="T5"/>
                        </a:cxn>
                        <a:cxn ang="T13">
                          <a:pos x="T6" y="T7"/>
                        </a:cxn>
                        <a:cxn ang="T14">
                          <a:pos x="T8" y="T9"/>
                        </a:cxn>
                      </a:cxnLst>
                      <a:rect l="T15" t="T16" r="T17" b="T18"/>
                      <a:pathLst>
                        <a:path w="98" h="419">
                          <a:moveTo>
                            <a:pt x="98" y="419"/>
                          </a:moveTo>
                          <a:lnTo>
                            <a:pt x="63" y="280"/>
                          </a:lnTo>
                          <a:lnTo>
                            <a:pt x="28" y="140"/>
                          </a:lnTo>
                          <a:lnTo>
                            <a:pt x="35" y="23"/>
                          </a:lnTo>
                          <a:lnTo>
                            <a:pt x="0" y="0"/>
                          </a:lnTo>
                        </a:path>
                      </a:pathLst>
                    </a:custGeom>
                    <a:solidFill>
                      <a:srgbClr val="FFFFFF"/>
                    </a:solidFill>
                    <a:ln w="9525" cmpd="sng">
                      <a:solidFill>
                        <a:srgbClr val="000000"/>
                      </a:solidFill>
                      <a:prstDash val="solid"/>
                      <a:round/>
                      <a:headEnd/>
                      <a:tailEnd/>
                    </a:ln>
                  </p:spPr>
                  <p:txBody>
                    <a:bodyPr/>
                    <a:lstStyle/>
                    <a:p>
                      <a:endParaRPr lang="en-US"/>
                    </a:p>
                  </p:txBody>
                </p:sp>
              </p:grpSp>
              <p:sp>
                <p:nvSpPr>
                  <p:cNvPr id="70" name="Freeform 62">
                    <a:extLst>
                      <a:ext uri="{FF2B5EF4-FFF2-40B4-BE49-F238E27FC236}">
                        <a16:creationId xmlns:a16="http://schemas.microsoft.com/office/drawing/2014/main" id="{F62DCFB8-3280-40AE-9AA1-CCC55730FE39}"/>
                      </a:ext>
                    </a:extLst>
                  </p:cNvPr>
                  <p:cNvSpPr>
                    <a:spLocks/>
                  </p:cNvSpPr>
                  <p:nvPr/>
                </p:nvSpPr>
                <p:spPr bwMode="auto">
                  <a:xfrm>
                    <a:off x="5024" y="2197"/>
                    <a:ext cx="20" cy="21"/>
                  </a:xfrm>
                  <a:custGeom>
                    <a:avLst/>
                    <a:gdLst>
                      <a:gd name="T0" fmla="*/ 0 w 82"/>
                      <a:gd name="T1" fmla="*/ 0 h 85"/>
                      <a:gd name="T2" fmla="*/ 0 w 82"/>
                      <a:gd name="T3" fmla="*/ 0 h 85"/>
                      <a:gd name="T4" fmla="*/ 0 w 82"/>
                      <a:gd name="T5" fmla="*/ 0 h 85"/>
                      <a:gd name="T6" fmla="*/ 0 w 82"/>
                      <a:gd name="T7" fmla="*/ 0 h 85"/>
                      <a:gd name="T8" fmla="*/ 0 w 82"/>
                      <a:gd name="T9" fmla="*/ 0 h 85"/>
                      <a:gd name="T10" fmla="*/ 0 w 82"/>
                      <a:gd name="T11" fmla="*/ 0 h 85"/>
                      <a:gd name="T12" fmla="*/ 0 60000 65536"/>
                      <a:gd name="T13" fmla="*/ 0 60000 65536"/>
                      <a:gd name="T14" fmla="*/ 0 60000 65536"/>
                      <a:gd name="T15" fmla="*/ 0 60000 65536"/>
                      <a:gd name="T16" fmla="*/ 0 60000 65536"/>
                      <a:gd name="T17" fmla="*/ 0 60000 65536"/>
                      <a:gd name="T18" fmla="*/ 0 w 82"/>
                      <a:gd name="T19" fmla="*/ 0 h 85"/>
                      <a:gd name="T20" fmla="*/ 82 w 82"/>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82" h="85">
                        <a:moveTo>
                          <a:pt x="82" y="2"/>
                        </a:moveTo>
                        <a:lnTo>
                          <a:pt x="43" y="0"/>
                        </a:lnTo>
                        <a:lnTo>
                          <a:pt x="22" y="10"/>
                        </a:lnTo>
                        <a:lnTo>
                          <a:pt x="7" y="31"/>
                        </a:lnTo>
                        <a:lnTo>
                          <a:pt x="0" y="62"/>
                        </a:lnTo>
                        <a:lnTo>
                          <a:pt x="1" y="85"/>
                        </a:lnTo>
                      </a:path>
                    </a:pathLst>
                  </a:custGeom>
                  <a:solidFill>
                    <a:srgbClr val="FFFFFF"/>
                  </a:solidFill>
                  <a:ln w="9525" cmpd="sng">
                    <a:solidFill>
                      <a:srgbClr val="000000"/>
                    </a:solidFill>
                    <a:prstDash val="solid"/>
                    <a:round/>
                    <a:headEnd/>
                    <a:tailEnd/>
                  </a:ln>
                </p:spPr>
                <p:txBody>
                  <a:bodyPr/>
                  <a:lstStyle/>
                  <a:p>
                    <a:endParaRPr lang="en-US"/>
                  </a:p>
                </p:txBody>
              </p:sp>
            </p:grpSp>
            <p:sp>
              <p:nvSpPr>
                <p:cNvPr id="68" name="Freeform 63">
                  <a:extLst>
                    <a:ext uri="{FF2B5EF4-FFF2-40B4-BE49-F238E27FC236}">
                      <a16:creationId xmlns:a16="http://schemas.microsoft.com/office/drawing/2014/main" id="{B03636E3-E874-4A63-AF35-E11C7F0091CE}"/>
                    </a:ext>
                  </a:extLst>
                </p:cNvPr>
                <p:cNvSpPr>
                  <a:spLocks/>
                </p:cNvSpPr>
                <p:nvPr/>
              </p:nvSpPr>
              <p:spPr bwMode="auto">
                <a:xfrm>
                  <a:off x="4928" y="2063"/>
                  <a:ext cx="48" cy="303"/>
                </a:xfrm>
                <a:custGeom>
                  <a:avLst/>
                  <a:gdLst>
                    <a:gd name="T0" fmla="*/ 0 w 189"/>
                    <a:gd name="T1" fmla="*/ 0 h 1213"/>
                    <a:gd name="T2" fmla="*/ 0 w 189"/>
                    <a:gd name="T3" fmla="*/ 0 h 1213"/>
                    <a:gd name="T4" fmla="*/ 0 w 189"/>
                    <a:gd name="T5" fmla="*/ 0 h 1213"/>
                    <a:gd name="T6" fmla="*/ 0 w 189"/>
                    <a:gd name="T7" fmla="*/ 0 h 1213"/>
                    <a:gd name="T8" fmla="*/ 0 w 189"/>
                    <a:gd name="T9" fmla="*/ 0 h 1213"/>
                    <a:gd name="T10" fmla="*/ 0 w 189"/>
                    <a:gd name="T11" fmla="*/ 0 h 1213"/>
                    <a:gd name="T12" fmla="*/ 0 w 189"/>
                    <a:gd name="T13" fmla="*/ 0 h 1213"/>
                    <a:gd name="T14" fmla="*/ 0 w 189"/>
                    <a:gd name="T15" fmla="*/ 0 h 1213"/>
                    <a:gd name="T16" fmla="*/ 0 w 189"/>
                    <a:gd name="T17" fmla="*/ 0 h 1213"/>
                    <a:gd name="T18" fmla="*/ 0 w 189"/>
                    <a:gd name="T19" fmla="*/ 0 h 1213"/>
                    <a:gd name="T20" fmla="*/ 0 w 189"/>
                    <a:gd name="T21" fmla="*/ 0 h 1213"/>
                    <a:gd name="T22" fmla="*/ 0 w 189"/>
                    <a:gd name="T23" fmla="*/ 0 h 1213"/>
                    <a:gd name="T24" fmla="*/ 0 w 189"/>
                    <a:gd name="T25" fmla="*/ 0 h 1213"/>
                    <a:gd name="T26" fmla="*/ 0 w 189"/>
                    <a:gd name="T27" fmla="*/ 0 h 1213"/>
                    <a:gd name="T28" fmla="*/ 0 w 189"/>
                    <a:gd name="T29" fmla="*/ 0 h 1213"/>
                    <a:gd name="T30" fmla="*/ 0 w 189"/>
                    <a:gd name="T31" fmla="*/ 0 h 1213"/>
                    <a:gd name="T32" fmla="*/ 0 w 189"/>
                    <a:gd name="T33" fmla="*/ 0 h 1213"/>
                    <a:gd name="T34" fmla="*/ 0 w 189"/>
                    <a:gd name="T35" fmla="*/ 0 h 1213"/>
                    <a:gd name="T36" fmla="*/ 0 w 189"/>
                    <a:gd name="T37" fmla="*/ 0 h 1213"/>
                    <a:gd name="T38" fmla="*/ 0 w 189"/>
                    <a:gd name="T39" fmla="*/ 0 h 1213"/>
                    <a:gd name="T40" fmla="*/ 0 w 189"/>
                    <a:gd name="T41" fmla="*/ 0 h 1213"/>
                    <a:gd name="T42" fmla="*/ 0 w 189"/>
                    <a:gd name="T43" fmla="*/ 0 h 1213"/>
                    <a:gd name="T44" fmla="*/ 0 w 189"/>
                    <a:gd name="T45" fmla="*/ 0 h 1213"/>
                    <a:gd name="T46" fmla="*/ 0 w 189"/>
                    <a:gd name="T47" fmla="*/ 0 h 1213"/>
                    <a:gd name="T48" fmla="*/ 0 w 189"/>
                    <a:gd name="T49" fmla="*/ 0 h 1213"/>
                    <a:gd name="T50" fmla="*/ 0 w 189"/>
                    <a:gd name="T51" fmla="*/ 0 h 1213"/>
                    <a:gd name="T52" fmla="*/ 0 w 189"/>
                    <a:gd name="T53" fmla="*/ 0 h 1213"/>
                    <a:gd name="T54" fmla="*/ 0 w 189"/>
                    <a:gd name="T55" fmla="*/ 0 h 1213"/>
                    <a:gd name="T56" fmla="*/ 0 w 189"/>
                    <a:gd name="T57" fmla="*/ 0 h 1213"/>
                    <a:gd name="T58" fmla="*/ 0 w 189"/>
                    <a:gd name="T59" fmla="*/ 0 h 1213"/>
                    <a:gd name="T60" fmla="*/ 0 w 189"/>
                    <a:gd name="T61" fmla="*/ 0 h 1213"/>
                    <a:gd name="T62" fmla="*/ 0 w 189"/>
                    <a:gd name="T63" fmla="*/ 0 h 1213"/>
                    <a:gd name="T64" fmla="*/ 0 w 189"/>
                    <a:gd name="T65" fmla="*/ 0 h 1213"/>
                    <a:gd name="T66" fmla="*/ 0 w 189"/>
                    <a:gd name="T67" fmla="*/ 0 h 1213"/>
                    <a:gd name="T68" fmla="*/ 0 w 189"/>
                    <a:gd name="T69" fmla="*/ 0 h 1213"/>
                    <a:gd name="T70" fmla="*/ 0 w 189"/>
                    <a:gd name="T71" fmla="*/ 0 h 1213"/>
                    <a:gd name="T72" fmla="*/ 0 w 189"/>
                    <a:gd name="T73" fmla="*/ 0 h 1213"/>
                    <a:gd name="T74" fmla="*/ 0 w 189"/>
                    <a:gd name="T75" fmla="*/ 0 h 12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9"/>
                    <a:gd name="T115" fmla="*/ 0 h 1213"/>
                    <a:gd name="T116" fmla="*/ 189 w 189"/>
                    <a:gd name="T117" fmla="*/ 1213 h 12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9" h="1213">
                      <a:moveTo>
                        <a:pt x="74" y="0"/>
                      </a:moveTo>
                      <a:lnTo>
                        <a:pt x="103" y="81"/>
                      </a:lnTo>
                      <a:lnTo>
                        <a:pt x="114" y="110"/>
                      </a:lnTo>
                      <a:lnTo>
                        <a:pt x="126" y="136"/>
                      </a:lnTo>
                      <a:lnTo>
                        <a:pt x="147" y="170"/>
                      </a:lnTo>
                      <a:lnTo>
                        <a:pt x="163" y="191"/>
                      </a:lnTo>
                      <a:lnTo>
                        <a:pt x="189" y="222"/>
                      </a:lnTo>
                      <a:lnTo>
                        <a:pt x="102" y="226"/>
                      </a:lnTo>
                      <a:lnTo>
                        <a:pt x="161" y="316"/>
                      </a:lnTo>
                      <a:lnTo>
                        <a:pt x="128" y="406"/>
                      </a:lnTo>
                      <a:lnTo>
                        <a:pt x="116" y="445"/>
                      </a:lnTo>
                      <a:lnTo>
                        <a:pt x="105" y="487"/>
                      </a:lnTo>
                      <a:lnTo>
                        <a:pt x="96" y="539"/>
                      </a:lnTo>
                      <a:lnTo>
                        <a:pt x="78" y="661"/>
                      </a:lnTo>
                      <a:lnTo>
                        <a:pt x="70" y="728"/>
                      </a:lnTo>
                      <a:lnTo>
                        <a:pt x="65" y="798"/>
                      </a:lnTo>
                      <a:lnTo>
                        <a:pt x="63" y="852"/>
                      </a:lnTo>
                      <a:lnTo>
                        <a:pt x="63" y="1000"/>
                      </a:lnTo>
                      <a:lnTo>
                        <a:pt x="61" y="1040"/>
                      </a:lnTo>
                      <a:lnTo>
                        <a:pt x="55" y="1093"/>
                      </a:lnTo>
                      <a:lnTo>
                        <a:pt x="40" y="1213"/>
                      </a:lnTo>
                      <a:lnTo>
                        <a:pt x="21" y="926"/>
                      </a:lnTo>
                      <a:lnTo>
                        <a:pt x="15" y="852"/>
                      </a:lnTo>
                      <a:lnTo>
                        <a:pt x="7" y="747"/>
                      </a:lnTo>
                      <a:lnTo>
                        <a:pt x="3" y="691"/>
                      </a:lnTo>
                      <a:lnTo>
                        <a:pt x="1" y="636"/>
                      </a:lnTo>
                      <a:lnTo>
                        <a:pt x="1" y="565"/>
                      </a:lnTo>
                      <a:lnTo>
                        <a:pt x="0" y="484"/>
                      </a:lnTo>
                      <a:lnTo>
                        <a:pt x="0" y="405"/>
                      </a:lnTo>
                      <a:lnTo>
                        <a:pt x="1" y="357"/>
                      </a:lnTo>
                      <a:lnTo>
                        <a:pt x="6" y="275"/>
                      </a:lnTo>
                      <a:lnTo>
                        <a:pt x="8" y="232"/>
                      </a:lnTo>
                      <a:lnTo>
                        <a:pt x="14" y="183"/>
                      </a:lnTo>
                      <a:lnTo>
                        <a:pt x="20" y="155"/>
                      </a:lnTo>
                      <a:lnTo>
                        <a:pt x="27" y="123"/>
                      </a:lnTo>
                      <a:lnTo>
                        <a:pt x="34" y="99"/>
                      </a:lnTo>
                      <a:lnTo>
                        <a:pt x="41" y="74"/>
                      </a:lnTo>
                      <a:lnTo>
                        <a:pt x="74" y="0"/>
                      </a:lnTo>
                      <a:close/>
                    </a:path>
                  </a:pathLst>
                </a:custGeom>
                <a:solidFill>
                  <a:srgbClr val="FFFFFF"/>
                </a:solidFill>
                <a:ln w="9525" cmpd="sng">
                  <a:solidFill>
                    <a:srgbClr val="000000"/>
                  </a:solidFill>
                  <a:prstDash val="solid"/>
                  <a:round/>
                  <a:headEnd/>
                  <a:tailEnd/>
                </a:ln>
              </p:spPr>
              <p:txBody>
                <a:bodyPr/>
                <a:lstStyle/>
                <a:p>
                  <a:endParaRPr lang="en-US"/>
                </a:p>
              </p:txBody>
            </p:sp>
          </p:grpSp>
          <p:grpSp>
            <p:nvGrpSpPr>
              <p:cNvPr id="46" name="Group 64">
                <a:extLst>
                  <a:ext uri="{FF2B5EF4-FFF2-40B4-BE49-F238E27FC236}">
                    <a16:creationId xmlns:a16="http://schemas.microsoft.com/office/drawing/2014/main" id="{F6913B20-D899-402B-8A5C-327FDF879B56}"/>
                  </a:ext>
                </a:extLst>
              </p:cNvPr>
              <p:cNvGrpSpPr>
                <a:grpSpLocks/>
              </p:cNvGrpSpPr>
              <p:nvPr/>
            </p:nvGrpSpPr>
            <p:grpSpPr bwMode="auto">
              <a:xfrm>
                <a:off x="2688" y="2670"/>
                <a:ext cx="75" cy="63"/>
                <a:chOff x="4561" y="2155"/>
                <a:chExt cx="130" cy="110"/>
              </a:xfrm>
            </p:grpSpPr>
            <p:grpSp>
              <p:nvGrpSpPr>
                <p:cNvPr id="63" name="Group 65">
                  <a:extLst>
                    <a:ext uri="{FF2B5EF4-FFF2-40B4-BE49-F238E27FC236}">
                      <a16:creationId xmlns:a16="http://schemas.microsoft.com/office/drawing/2014/main" id="{A6582FE4-7A45-4364-8E72-23E23ACE43CA}"/>
                    </a:ext>
                  </a:extLst>
                </p:cNvPr>
                <p:cNvGrpSpPr>
                  <a:grpSpLocks/>
                </p:cNvGrpSpPr>
                <p:nvPr/>
              </p:nvGrpSpPr>
              <p:grpSpPr bwMode="auto">
                <a:xfrm>
                  <a:off x="4561" y="2155"/>
                  <a:ext cx="130" cy="110"/>
                  <a:chOff x="4561" y="2155"/>
                  <a:chExt cx="130" cy="110"/>
                </a:xfrm>
              </p:grpSpPr>
              <p:sp>
                <p:nvSpPr>
                  <p:cNvPr id="65" name="Freeform 66">
                    <a:extLst>
                      <a:ext uri="{FF2B5EF4-FFF2-40B4-BE49-F238E27FC236}">
                        <a16:creationId xmlns:a16="http://schemas.microsoft.com/office/drawing/2014/main" id="{D30967ED-D71A-407C-B1CC-6172E878D7D7}"/>
                      </a:ext>
                    </a:extLst>
                  </p:cNvPr>
                  <p:cNvSpPr>
                    <a:spLocks/>
                  </p:cNvSpPr>
                  <p:nvPr/>
                </p:nvSpPr>
                <p:spPr bwMode="auto">
                  <a:xfrm>
                    <a:off x="4629" y="2159"/>
                    <a:ext cx="62" cy="72"/>
                  </a:xfrm>
                  <a:custGeom>
                    <a:avLst/>
                    <a:gdLst>
                      <a:gd name="T0" fmla="*/ 0 w 249"/>
                      <a:gd name="T1" fmla="*/ 0 h 288"/>
                      <a:gd name="T2" fmla="*/ 0 w 249"/>
                      <a:gd name="T3" fmla="*/ 0 h 288"/>
                      <a:gd name="T4" fmla="*/ 0 w 249"/>
                      <a:gd name="T5" fmla="*/ 0 h 288"/>
                      <a:gd name="T6" fmla="*/ 0 w 249"/>
                      <a:gd name="T7" fmla="*/ 0 h 288"/>
                      <a:gd name="T8" fmla="*/ 0 w 249"/>
                      <a:gd name="T9" fmla="*/ 0 h 288"/>
                      <a:gd name="T10" fmla="*/ 0 w 249"/>
                      <a:gd name="T11" fmla="*/ 0 h 288"/>
                      <a:gd name="T12" fmla="*/ 0 w 249"/>
                      <a:gd name="T13" fmla="*/ 0 h 288"/>
                      <a:gd name="T14" fmla="*/ 0 w 249"/>
                      <a:gd name="T15" fmla="*/ 0 h 288"/>
                      <a:gd name="T16" fmla="*/ 0 w 249"/>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288"/>
                      <a:gd name="T29" fmla="*/ 249 w 249"/>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288">
                        <a:moveTo>
                          <a:pt x="0" y="0"/>
                        </a:moveTo>
                        <a:lnTo>
                          <a:pt x="238" y="90"/>
                        </a:lnTo>
                        <a:lnTo>
                          <a:pt x="246" y="140"/>
                        </a:lnTo>
                        <a:lnTo>
                          <a:pt x="249" y="187"/>
                        </a:lnTo>
                        <a:lnTo>
                          <a:pt x="239" y="241"/>
                        </a:lnTo>
                        <a:lnTo>
                          <a:pt x="218" y="288"/>
                        </a:lnTo>
                        <a:lnTo>
                          <a:pt x="134" y="222"/>
                        </a:lnTo>
                        <a:lnTo>
                          <a:pt x="39" y="202"/>
                        </a:lnTo>
                        <a:lnTo>
                          <a:pt x="0" y="0"/>
                        </a:lnTo>
                        <a:close/>
                      </a:path>
                    </a:pathLst>
                  </a:custGeom>
                  <a:solidFill>
                    <a:srgbClr val="FFC080"/>
                  </a:solidFill>
                  <a:ln w="9525" cmpd="sng">
                    <a:solidFill>
                      <a:srgbClr val="000000"/>
                    </a:solidFill>
                    <a:prstDash val="solid"/>
                    <a:round/>
                    <a:headEnd/>
                    <a:tailEnd/>
                  </a:ln>
                </p:spPr>
                <p:txBody>
                  <a:bodyPr/>
                  <a:lstStyle/>
                  <a:p>
                    <a:endParaRPr lang="en-US"/>
                  </a:p>
                </p:txBody>
              </p:sp>
              <p:sp>
                <p:nvSpPr>
                  <p:cNvPr id="66" name="Freeform 67">
                    <a:extLst>
                      <a:ext uri="{FF2B5EF4-FFF2-40B4-BE49-F238E27FC236}">
                        <a16:creationId xmlns:a16="http://schemas.microsoft.com/office/drawing/2014/main" id="{54D454E1-228C-4306-81FA-196A8AA2CD79}"/>
                      </a:ext>
                    </a:extLst>
                  </p:cNvPr>
                  <p:cNvSpPr>
                    <a:spLocks/>
                  </p:cNvSpPr>
                  <p:nvPr/>
                </p:nvSpPr>
                <p:spPr bwMode="auto">
                  <a:xfrm>
                    <a:off x="4561" y="2155"/>
                    <a:ext cx="101" cy="110"/>
                  </a:xfrm>
                  <a:custGeom>
                    <a:avLst/>
                    <a:gdLst>
                      <a:gd name="T0" fmla="*/ 0 w 405"/>
                      <a:gd name="T1" fmla="*/ 0 h 441"/>
                      <a:gd name="T2" fmla="*/ 0 w 405"/>
                      <a:gd name="T3" fmla="*/ 0 h 441"/>
                      <a:gd name="T4" fmla="*/ 0 w 405"/>
                      <a:gd name="T5" fmla="*/ 0 h 441"/>
                      <a:gd name="T6" fmla="*/ 0 w 405"/>
                      <a:gd name="T7" fmla="*/ 0 h 441"/>
                      <a:gd name="T8" fmla="*/ 0 w 405"/>
                      <a:gd name="T9" fmla="*/ 0 h 441"/>
                      <a:gd name="T10" fmla="*/ 0 w 405"/>
                      <a:gd name="T11" fmla="*/ 0 h 441"/>
                      <a:gd name="T12" fmla="*/ 0 w 405"/>
                      <a:gd name="T13" fmla="*/ 0 h 441"/>
                      <a:gd name="T14" fmla="*/ 0 w 405"/>
                      <a:gd name="T15" fmla="*/ 0 h 441"/>
                      <a:gd name="T16" fmla="*/ 0 w 405"/>
                      <a:gd name="T17" fmla="*/ 0 h 441"/>
                      <a:gd name="T18" fmla="*/ 0 w 405"/>
                      <a:gd name="T19" fmla="*/ 0 h 441"/>
                      <a:gd name="T20" fmla="*/ 0 w 405"/>
                      <a:gd name="T21" fmla="*/ 0 h 441"/>
                      <a:gd name="T22" fmla="*/ 0 w 405"/>
                      <a:gd name="T23" fmla="*/ 0 h 441"/>
                      <a:gd name="T24" fmla="*/ 0 w 405"/>
                      <a:gd name="T25" fmla="*/ 0 h 441"/>
                      <a:gd name="T26" fmla="*/ 0 w 405"/>
                      <a:gd name="T27" fmla="*/ 0 h 441"/>
                      <a:gd name="T28" fmla="*/ 0 w 405"/>
                      <a:gd name="T29" fmla="*/ 0 h 441"/>
                      <a:gd name="T30" fmla="*/ 0 w 405"/>
                      <a:gd name="T31" fmla="*/ 0 h 441"/>
                      <a:gd name="T32" fmla="*/ 0 w 405"/>
                      <a:gd name="T33" fmla="*/ 0 h 441"/>
                      <a:gd name="T34" fmla="*/ 0 w 405"/>
                      <a:gd name="T35" fmla="*/ 0 h 441"/>
                      <a:gd name="T36" fmla="*/ 0 w 405"/>
                      <a:gd name="T37" fmla="*/ 0 h 441"/>
                      <a:gd name="T38" fmla="*/ 0 w 405"/>
                      <a:gd name="T39" fmla="*/ 0 h 441"/>
                      <a:gd name="T40" fmla="*/ 0 w 405"/>
                      <a:gd name="T41" fmla="*/ 0 h 441"/>
                      <a:gd name="T42" fmla="*/ 0 w 405"/>
                      <a:gd name="T43" fmla="*/ 0 h 441"/>
                      <a:gd name="T44" fmla="*/ 0 w 405"/>
                      <a:gd name="T45" fmla="*/ 0 h 441"/>
                      <a:gd name="T46" fmla="*/ 0 w 405"/>
                      <a:gd name="T47" fmla="*/ 0 h 441"/>
                      <a:gd name="T48" fmla="*/ 0 w 405"/>
                      <a:gd name="T49" fmla="*/ 0 h 441"/>
                      <a:gd name="T50" fmla="*/ 0 w 405"/>
                      <a:gd name="T51" fmla="*/ 0 h 441"/>
                      <a:gd name="T52" fmla="*/ 0 w 405"/>
                      <a:gd name="T53" fmla="*/ 0 h 441"/>
                      <a:gd name="T54" fmla="*/ 0 w 405"/>
                      <a:gd name="T55" fmla="*/ 0 h 441"/>
                      <a:gd name="T56" fmla="*/ 0 w 405"/>
                      <a:gd name="T57" fmla="*/ 0 h 441"/>
                      <a:gd name="T58" fmla="*/ 0 w 405"/>
                      <a:gd name="T59" fmla="*/ 0 h 441"/>
                      <a:gd name="T60" fmla="*/ 0 w 405"/>
                      <a:gd name="T61" fmla="*/ 0 h 441"/>
                      <a:gd name="T62" fmla="*/ 0 w 405"/>
                      <a:gd name="T63" fmla="*/ 0 h 441"/>
                      <a:gd name="T64" fmla="*/ 0 w 405"/>
                      <a:gd name="T65" fmla="*/ 0 h 441"/>
                      <a:gd name="T66" fmla="*/ 0 w 405"/>
                      <a:gd name="T67" fmla="*/ 0 h 441"/>
                      <a:gd name="T68" fmla="*/ 0 w 405"/>
                      <a:gd name="T69" fmla="*/ 0 h 441"/>
                      <a:gd name="T70" fmla="*/ 0 w 405"/>
                      <a:gd name="T71" fmla="*/ 0 h 441"/>
                      <a:gd name="T72" fmla="*/ 0 w 405"/>
                      <a:gd name="T73" fmla="*/ 0 h 441"/>
                      <a:gd name="T74" fmla="*/ 0 w 405"/>
                      <a:gd name="T75" fmla="*/ 0 h 441"/>
                      <a:gd name="T76" fmla="*/ 0 w 405"/>
                      <a:gd name="T77" fmla="*/ 0 h 441"/>
                      <a:gd name="T78" fmla="*/ 0 w 405"/>
                      <a:gd name="T79" fmla="*/ 0 h 441"/>
                      <a:gd name="T80" fmla="*/ 0 w 405"/>
                      <a:gd name="T81" fmla="*/ 0 h 441"/>
                      <a:gd name="T82" fmla="*/ 0 w 405"/>
                      <a:gd name="T83" fmla="*/ 0 h 441"/>
                      <a:gd name="T84" fmla="*/ 0 w 405"/>
                      <a:gd name="T85" fmla="*/ 0 h 441"/>
                      <a:gd name="T86" fmla="*/ 0 w 405"/>
                      <a:gd name="T87" fmla="*/ 0 h 441"/>
                      <a:gd name="T88" fmla="*/ 0 w 405"/>
                      <a:gd name="T89" fmla="*/ 0 h 441"/>
                      <a:gd name="T90" fmla="*/ 0 w 405"/>
                      <a:gd name="T91" fmla="*/ 0 h 441"/>
                      <a:gd name="T92" fmla="*/ 0 w 405"/>
                      <a:gd name="T93" fmla="*/ 0 h 441"/>
                      <a:gd name="T94" fmla="*/ 0 w 405"/>
                      <a:gd name="T95" fmla="*/ 0 h 441"/>
                      <a:gd name="T96" fmla="*/ 0 w 405"/>
                      <a:gd name="T97" fmla="*/ 0 h 441"/>
                      <a:gd name="T98" fmla="*/ 0 w 405"/>
                      <a:gd name="T99" fmla="*/ 0 h 441"/>
                      <a:gd name="T100" fmla="*/ 0 w 405"/>
                      <a:gd name="T101" fmla="*/ 0 h 441"/>
                      <a:gd name="T102" fmla="*/ 0 w 405"/>
                      <a:gd name="T103" fmla="*/ 0 h 441"/>
                      <a:gd name="T104" fmla="*/ 0 w 405"/>
                      <a:gd name="T105" fmla="*/ 0 h 441"/>
                      <a:gd name="T106" fmla="*/ 0 w 405"/>
                      <a:gd name="T107" fmla="*/ 0 h 4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5"/>
                      <a:gd name="T163" fmla="*/ 0 h 441"/>
                      <a:gd name="T164" fmla="*/ 405 w 405"/>
                      <a:gd name="T165" fmla="*/ 441 h 4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5" h="441">
                        <a:moveTo>
                          <a:pt x="386" y="84"/>
                        </a:moveTo>
                        <a:lnTo>
                          <a:pt x="374" y="70"/>
                        </a:lnTo>
                        <a:lnTo>
                          <a:pt x="359" y="58"/>
                        </a:lnTo>
                        <a:lnTo>
                          <a:pt x="341" y="52"/>
                        </a:lnTo>
                        <a:lnTo>
                          <a:pt x="318" y="47"/>
                        </a:lnTo>
                        <a:lnTo>
                          <a:pt x="307" y="39"/>
                        </a:lnTo>
                        <a:lnTo>
                          <a:pt x="291" y="26"/>
                        </a:lnTo>
                        <a:lnTo>
                          <a:pt x="269" y="10"/>
                        </a:lnTo>
                        <a:lnTo>
                          <a:pt x="245" y="1"/>
                        </a:lnTo>
                        <a:lnTo>
                          <a:pt x="233" y="0"/>
                        </a:lnTo>
                        <a:lnTo>
                          <a:pt x="220" y="3"/>
                        </a:lnTo>
                        <a:lnTo>
                          <a:pt x="202" y="10"/>
                        </a:lnTo>
                        <a:lnTo>
                          <a:pt x="187" y="18"/>
                        </a:lnTo>
                        <a:lnTo>
                          <a:pt x="173" y="23"/>
                        </a:lnTo>
                        <a:lnTo>
                          <a:pt x="153" y="27"/>
                        </a:lnTo>
                        <a:lnTo>
                          <a:pt x="122" y="27"/>
                        </a:lnTo>
                        <a:lnTo>
                          <a:pt x="100" y="26"/>
                        </a:lnTo>
                        <a:lnTo>
                          <a:pt x="78" y="21"/>
                        </a:lnTo>
                        <a:lnTo>
                          <a:pt x="57" y="16"/>
                        </a:lnTo>
                        <a:lnTo>
                          <a:pt x="44" y="16"/>
                        </a:lnTo>
                        <a:lnTo>
                          <a:pt x="29" y="20"/>
                        </a:lnTo>
                        <a:lnTo>
                          <a:pt x="15" y="27"/>
                        </a:lnTo>
                        <a:lnTo>
                          <a:pt x="12" y="35"/>
                        </a:lnTo>
                        <a:lnTo>
                          <a:pt x="12" y="44"/>
                        </a:lnTo>
                        <a:lnTo>
                          <a:pt x="13" y="57"/>
                        </a:lnTo>
                        <a:lnTo>
                          <a:pt x="22" y="65"/>
                        </a:lnTo>
                        <a:lnTo>
                          <a:pt x="58" y="68"/>
                        </a:lnTo>
                        <a:lnTo>
                          <a:pt x="88" y="79"/>
                        </a:lnTo>
                        <a:lnTo>
                          <a:pt x="136" y="90"/>
                        </a:lnTo>
                        <a:lnTo>
                          <a:pt x="144" y="94"/>
                        </a:lnTo>
                        <a:lnTo>
                          <a:pt x="152" y="108"/>
                        </a:lnTo>
                        <a:lnTo>
                          <a:pt x="152" y="121"/>
                        </a:lnTo>
                        <a:lnTo>
                          <a:pt x="139" y="160"/>
                        </a:lnTo>
                        <a:lnTo>
                          <a:pt x="122" y="192"/>
                        </a:lnTo>
                        <a:lnTo>
                          <a:pt x="98" y="222"/>
                        </a:lnTo>
                        <a:lnTo>
                          <a:pt x="62" y="254"/>
                        </a:lnTo>
                        <a:lnTo>
                          <a:pt x="36" y="278"/>
                        </a:lnTo>
                        <a:lnTo>
                          <a:pt x="26" y="284"/>
                        </a:lnTo>
                        <a:lnTo>
                          <a:pt x="15" y="292"/>
                        </a:lnTo>
                        <a:lnTo>
                          <a:pt x="6" y="301"/>
                        </a:lnTo>
                        <a:lnTo>
                          <a:pt x="0" y="312"/>
                        </a:lnTo>
                        <a:lnTo>
                          <a:pt x="0" y="322"/>
                        </a:lnTo>
                        <a:lnTo>
                          <a:pt x="4" y="334"/>
                        </a:lnTo>
                        <a:lnTo>
                          <a:pt x="9" y="339"/>
                        </a:lnTo>
                        <a:lnTo>
                          <a:pt x="21" y="341"/>
                        </a:lnTo>
                        <a:lnTo>
                          <a:pt x="35" y="340"/>
                        </a:lnTo>
                        <a:lnTo>
                          <a:pt x="48" y="334"/>
                        </a:lnTo>
                        <a:lnTo>
                          <a:pt x="72" y="312"/>
                        </a:lnTo>
                        <a:lnTo>
                          <a:pt x="117" y="282"/>
                        </a:lnTo>
                        <a:lnTo>
                          <a:pt x="152" y="245"/>
                        </a:lnTo>
                        <a:lnTo>
                          <a:pt x="157" y="240"/>
                        </a:lnTo>
                        <a:lnTo>
                          <a:pt x="162" y="242"/>
                        </a:lnTo>
                        <a:lnTo>
                          <a:pt x="160" y="252"/>
                        </a:lnTo>
                        <a:lnTo>
                          <a:pt x="125" y="291"/>
                        </a:lnTo>
                        <a:lnTo>
                          <a:pt x="113" y="304"/>
                        </a:lnTo>
                        <a:lnTo>
                          <a:pt x="100" y="319"/>
                        </a:lnTo>
                        <a:lnTo>
                          <a:pt x="74" y="340"/>
                        </a:lnTo>
                        <a:lnTo>
                          <a:pt x="60" y="354"/>
                        </a:lnTo>
                        <a:lnTo>
                          <a:pt x="55" y="366"/>
                        </a:lnTo>
                        <a:lnTo>
                          <a:pt x="56" y="379"/>
                        </a:lnTo>
                        <a:lnTo>
                          <a:pt x="62" y="388"/>
                        </a:lnTo>
                        <a:lnTo>
                          <a:pt x="70" y="395"/>
                        </a:lnTo>
                        <a:lnTo>
                          <a:pt x="83" y="397"/>
                        </a:lnTo>
                        <a:lnTo>
                          <a:pt x="97" y="395"/>
                        </a:lnTo>
                        <a:lnTo>
                          <a:pt x="108" y="388"/>
                        </a:lnTo>
                        <a:lnTo>
                          <a:pt x="140" y="357"/>
                        </a:lnTo>
                        <a:lnTo>
                          <a:pt x="161" y="332"/>
                        </a:lnTo>
                        <a:lnTo>
                          <a:pt x="215" y="264"/>
                        </a:lnTo>
                        <a:lnTo>
                          <a:pt x="196" y="292"/>
                        </a:lnTo>
                        <a:lnTo>
                          <a:pt x="188" y="316"/>
                        </a:lnTo>
                        <a:lnTo>
                          <a:pt x="183" y="327"/>
                        </a:lnTo>
                        <a:lnTo>
                          <a:pt x="174" y="349"/>
                        </a:lnTo>
                        <a:lnTo>
                          <a:pt x="151" y="384"/>
                        </a:lnTo>
                        <a:lnTo>
                          <a:pt x="143" y="396"/>
                        </a:lnTo>
                        <a:lnTo>
                          <a:pt x="138" y="408"/>
                        </a:lnTo>
                        <a:lnTo>
                          <a:pt x="137" y="418"/>
                        </a:lnTo>
                        <a:lnTo>
                          <a:pt x="139" y="427"/>
                        </a:lnTo>
                        <a:lnTo>
                          <a:pt x="146" y="436"/>
                        </a:lnTo>
                        <a:lnTo>
                          <a:pt x="155" y="441"/>
                        </a:lnTo>
                        <a:lnTo>
                          <a:pt x="169" y="440"/>
                        </a:lnTo>
                        <a:lnTo>
                          <a:pt x="180" y="436"/>
                        </a:lnTo>
                        <a:lnTo>
                          <a:pt x="223" y="369"/>
                        </a:lnTo>
                        <a:lnTo>
                          <a:pt x="248" y="314"/>
                        </a:lnTo>
                        <a:lnTo>
                          <a:pt x="268" y="271"/>
                        </a:lnTo>
                        <a:lnTo>
                          <a:pt x="271" y="265"/>
                        </a:lnTo>
                        <a:lnTo>
                          <a:pt x="278" y="265"/>
                        </a:lnTo>
                        <a:lnTo>
                          <a:pt x="280" y="270"/>
                        </a:lnTo>
                        <a:lnTo>
                          <a:pt x="277" y="301"/>
                        </a:lnTo>
                        <a:lnTo>
                          <a:pt x="275" y="326"/>
                        </a:lnTo>
                        <a:lnTo>
                          <a:pt x="276" y="358"/>
                        </a:lnTo>
                        <a:lnTo>
                          <a:pt x="276" y="401"/>
                        </a:lnTo>
                        <a:lnTo>
                          <a:pt x="277" y="409"/>
                        </a:lnTo>
                        <a:lnTo>
                          <a:pt x="282" y="417"/>
                        </a:lnTo>
                        <a:lnTo>
                          <a:pt x="290" y="425"/>
                        </a:lnTo>
                        <a:lnTo>
                          <a:pt x="300" y="427"/>
                        </a:lnTo>
                        <a:lnTo>
                          <a:pt x="311" y="426"/>
                        </a:lnTo>
                        <a:lnTo>
                          <a:pt x="318" y="421"/>
                        </a:lnTo>
                        <a:lnTo>
                          <a:pt x="322" y="410"/>
                        </a:lnTo>
                        <a:lnTo>
                          <a:pt x="324" y="386"/>
                        </a:lnTo>
                        <a:lnTo>
                          <a:pt x="321" y="353"/>
                        </a:lnTo>
                        <a:lnTo>
                          <a:pt x="321" y="326"/>
                        </a:lnTo>
                        <a:lnTo>
                          <a:pt x="326" y="282"/>
                        </a:lnTo>
                        <a:lnTo>
                          <a:pt x="329" y="265"/>
                        </a:lnTo>
                        <a:lnTo>
                          <a:pt x="335" y="251"/>
                        </a:lnTo>
                        <a:lnTo>
                          <a:pt x="376" y="188"/>
                        </a:lnTo>
                        <a:lnTo>
                          <a:pt x="404" y="143"/>
                        </a:lnTo>
                        <a:lnTo>
                          <a:pt x="405" y="125"/>
                        </a:lnTo>
                        <a:lnTo>
                          <a:pt x="398" y="103"/>
                        </a:lnTo>
                        <a:lnTo>
                          <a:pt x="386" y="84"/>
                        </a:lnTo>
                        <a:close/>
                      </a:path>
                    </a:pathLst>
                  </a:custGeom>
                  <a:solidFill>
                    <a:srgbClr val="FFC080"/>
                  </a:solidFill>
                  <a:ln w="9525" cmpd="sng">
                    <a:solidFill>
                      <a:srgbClr val="000000"/>
                    </a:solidFill>
                    <a:prstDash val="solid"/>
                    <a:round/>
                    <a:headEnd/>
                    <a:tailEnd/>
                  </a:ln>
                </p:spPr>
                <p:txBody>
                  <a:bodyPr/>
                  <a:lstStyle/>
                  <a:p>
                    <a:endParaRPr lang="en-US"/>
                  </a:p>
                </p:txBody>
              </p:sp>
            </p:grpSp>
            <p:sp>
              <p:nvSpPr>
                <p:cNvPr id="64" name="Arc 68">
                  <a:extLst>
                    <a:ext uri="{FF2B5EF4-FFF2-40B4-BE49-F238E27FC236}">
                      <a16:creationId xmlns:a16="http://schemas.microsoft.com/office/drawing/2014/main" id="{A62AB199-25DB-458C-AC08-DC7B10E638AE}"/>
                    </a:ext>
                  </a:extLst>
                </p:cNvPr>
                <p:cNvSpPr>
                  <a:spLocks/>
                </p:cNvSpPr>
                <p:nvPr/>
              </p:nvSpPr>
              <p:spPr bwMode="auto">
                <a:xfrm>
                  <a:off x="4620" y="2172"/>
                  <a:ext cx="11" cy="21"/>
                </a:xfrm>
                <a:custGeom>
                  <a:avLst/>
                  <a:gdLst>
                    <a:gd name="T0" fmla="*/ 0 w 26685"/>
                    <a:gd name="T1" fmla="*/ 0 h 26158"/>
                    <a:gd name="T2" fmla="*/ 0 w 26685"/>
                    <a:gd name="T3" fmla="*/ 0 h 26158"/>
                    <a:gd name="T4" fmla="*/ 0 w 26685"/>
                    <a:gd name="T5" fmla="*/ 0 h 26158"/>
                    <a:gd name="T6" fmla="*/ 0 60000 65536"/>
                    <a:gd name="T7" fmla="*/ 0 60000 65536"/>
                    <a:gd name="T8" fmla="*/ 0 60000 65536"/>
                    <a:gd name="T9" fmla="*/ 0 w 26685"/>
                    <a:gd name="T10" fmla="*/ 0 h 26158"/>
                    <a:gd name="T11" fmla="*/ 26685 w 26685"/>
                    <a:gd name="T12" fmla="*/ 26158 h 26158"/>
                  </a:gdLst>
                  <a:ahLst/>
                  <a:cxnLst>
                    <a:cxn ang="T6">
                      <a:pos x="T0" y="T1"/>
                    </a:cxn>
                    <a:cxn ang="T7">
                      <a:pos x="T2" y="T3"/>
                    </a:cxn>
                    <a:cxn ang="T8">
                      <a:pos x="T4" y="T5"/>
                    </a:cxn>
                  </a:cxnLst>
                  <a:rect l="T9" t="T10" r="T11" b="T12"/>
                  <a:pathLst>
                    <a:path w="26685" h="26158" fill="none" extrusionOk="0">
                      <a:moveTo>
                        <a:pt x="26198" y="0"/>
                      </a:moveTo>
                      <a:cubicBezTo>
                        <a:pt x="26521" y="1497"/>
                        <a:pt x="26685" y="3025"/>
                        <a:pt x="26685" y="4558"/>
                      </a:cubicBezTo>
                      <a:cubicBezTo>
                        <a:pt x="26685" y="16487"/>
                        <a:pt x="17014" y="26158"/>
                        <a:pt x="5085" y="26158"/>
                      </a:cubicBezTo>
                      <a:cubicBezTo>
                        <a:pt x="3371" y="26158"/>
                        <a:pt x="1664" y="25954"/>
                        <a:pt x="0" y="25550"/>
                      </a:cubicBezTo>
                    </a:path>
                    <a:path w="26685" h="26158" stroke="0" extrusionOk="0">
                      <a:moveTo>
                        <a:pt x="26198" y="0"/>
                      </a:moveTo>
                      <a:cubicBezTo>
                        <a:pt x="26521" y="1497"/>
                        <a:pt x="26685" y="3025"/>
                        <a:pt x="26685" y="4558"/>
                      </a:cubicBezTo>
                      <a:cubicBezTo>
                        <a:pt x="26685" y="16487"/>
                        <a:pt x="17014" y="26158"/>
                        <a:pt x="5085" y="26158"/>
                      </a:cubicBezTo>
                      <a:cubicBezTo>
                        <a:pt x="3371" y="26158"/>
                        <a:pt x="1664" y="25954"/>
                        <a:pt x="0" y="25550"/>
                      </a:cubicBezTo>
                      <a:lnTo>
                        <a:pt x="5085" y="4558"/>
                      </a:lnTo>
                      <a:lnTo>
                        <a:pt x="26198"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 name="Group 69">
                <a:extLst>
                  <a:ext uri="{FF2B5EF4-FFF2-40B4-BE49-F238E27FC236}">
                    <a16:creationId xmlns:a16="http://schemas.microsoft.com/office/drawing/2014/main" id="{68D660E1-D7FD-4F79-9E79-0E09A139BE9E}"/>
                  </a:ext>
                </a:extLst>
              </p:cNvPr>
              <p:cNvGrpSpPr>
                <a:grpSpLocks/>
              </p:cNvGrpSpPr>
              <p:nvPr/>
            </p:nvGrpSpPr>
            <p:grpSpPr bwMode="auto">
              <a:xfrm>
                <a:off x="3015" y="2671"/>
                <a:ext cx="75" cy="63"/>
                <a:chOff x="5128" y="2157"/>
                <a:chExt cx="131" cy="110"/>
              </a:xfrm>
            </p:grpSpPr>
            <p:grpSp>
              <p:nvGrpSpPr>
                <p:cNvPr id="57" name="Group 70">
                  <a:extLst>
                    <a:ext uri="{FF2B5EF4-FFF2-40B4-BE49-F238E27FC236}">
                      <a16:creationId xmlns:a16="http://schemas.microsoft.com/office/drawing/2014/main" id="{176F821F-9962-4769-A888-18F611C9FE59}"/>
                    </a:ext>
                  </a:extLst>
                </p:cNvPr>
                <p:cNvGrpSpPr>
                  <a:grpSpLocks/>
                </p:cNvGrpSpPr>
                <p:nvPr/>
              </p:nvGrpSpPr>
              <p:grpSpPr bwMode="auto">
                <a:xfrm>
                  <a:off x="5128" y="2157"/>
                  <a:ext cx="131" cy="110"/>
                  <a:chOff x="5128" y="2157"/>
                  <a:chExt cx="131" cy="110"/>
                </a:xfrm>
              </p:grpSpPr>
              <p:sp>
                <p:nvSpPr>
                  <p:cNvPr id="59" name="Freeform 71">
                    <a:extLst>
                      <a:ext uri="{FF2B5EF4-FFF2-40B4-BE49-F238E27FC236}">
                        <a16:creationId xmlns:a16="http://schemas.microsoft.com/office/drawing/2014/main" id="{79D9CB92-9C07-46A2-9B85-E6135AA8F236}"/>
                      </a:ext>
                    </a:extLst>
                  </p:cNvPr>
                  <p:cNvSpPr>
                    <a:spLocks/>
                  </p:cNvSpPr>
                  <p:nvPr/>
                </p:nvSpPr>
                <p:spPr bwMode="auto">
                  <a:xfrm>
                    <a:off x="5129" y="2181"/>
                    <a:ext cx="20" cy="62"/>
                  </a:xfrm>
                  <a:custGeom>
                    <a:avLst/>
                    <a:gdLst>
                      <a:gd name="T0" fmla="*/ 0 w 81"/>
                      <a:gd name="T1" fmla="*/ 0 h 248"/>
                      <a:gd name="T2" fmla="*/ 0 w 81"/>
                      <a:gd name="T3" fmla="*/ 0 h 248"/>
                      <a:gd name="T4" fmla="*/ 0 w 81"/>
                      <a:gd name="T5" fmla="*/ 0 h 248"/>
                      <a:gd name="T6" fmla="*/ 0 w 81"/>
                      <a:gd name="T7" fmla="*/ 0 h 248"/>
                      <a:gd name="T8" fmla="*/ 0 w 81"/>
                      <a:gd name="T9" fmla="*/ 0 h 248"/>
                      <a:gd name="T10" fmla="*/ 0 w 81"/>
                      <a:gd name="T11" fmla="*/ 0 h 248"/>
                      <a:gd name="T12" fmla="*/ 0 w 81"/>
                      <a:gd name="T13" fmla="*/ 0 h 248"/>
                      <a:gd name="T14" fmla="*/ 0 w 81"/>
                      <a:gd name="T15" fmla="*/ 0 h 248"/>
                      <a:gd name="T16" fmla="*/ 0 w 81"/>
                      <a:gd name="T17" fmla="*/ 0 h 248"/>
                      <a:gd name="T18" fmla="*/ 0 w 81"/>
                      <a:gd name="T19" fmla="*/ 0 h 248"/>
                      <a:gd name="T20" fmla="*/ 0 w 81"/>
                      <a:gd name="T21" fmla="*/ 0 h 248"/>
                      <a:gd name="T22" fmla="*/ 0 w 81"/>
                      <a:gd name="T23" fmla="*/ 0 h 248"/>
                      <a:gd name="T24" fmla="*/ 0 w 81"/>
                      <a:gd name="T25" fmla="*/ 0 h 248"/>
                      <a:gd name="T26" fmla="*/ 0 w 81"/>
                      <a:gd name="T27" fmla="*/ 0 h 248"/>
                      <a:gd name="T28" fmla="*/ 0 w 81"/>
                      <a:gd name="T29" fmla="*/ 0 h 248"/>
                      <a:gd name="T30" fmla="*/ 0 w 81"/>
                      <a:gd name="T31" fmla="*/ 0 h 248"/>
                      <a:gd name="T32" fmla="*/ 0 w 81"/>
                      <a:gd name="T33" fmla="*/ 0 h 248"/>
                      <a:gd name="T34" fmla="*/ 0 w 81"/>
                      <a:gd name="T35" fmla="*/ 0 h 248"/>
                      <a:gd name="T36" fmla="*/ 0 w 81"/>
                      <a:gd name="T37" fmla="*/ 0 h 248"/>
                      <a:gd name="T38" fmla="*/ 0 w 81"/>
                      <a:gd name="T39" fmla="*/ 0 h 248"/>
                      <a:gd name="T40" fmla="*/ 0 w 81"/>
                      <a:gd name="T41" fmla="*/ 0 h 2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
                      <a:gd name="T64" fmla="*/ 0 h 248"/>
                      <a:gd name="T65" fmla="*/ 81 w 81"/>
                      <a:gd name="T66" fmla="*/ 248 h 2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 h="248">
                        <a:moveTo>
                          <a:pt x="14" y="0"/>
                        </a:moveTo>
                        <a:lnTo>
                          <a:pt x="7" y="24"/>
                        </a:lnTo>
                        <a:lnTo>
                          <a:pt x="4" y="46"/>
                        </a:lnTo>
                        <a:lnTo>
                          <a:pt x="0" y="76"/>
                        </a:lnTo>
                        <a:lnTo>
                          <a:pt x="0" y="96"/>
                        </a:lnTo>
                        <a:lnTo>
                          <a:pt x="0" y="119"/>
                        </a:lnTo>
                        <a:lnTo>
                          <a:pt x="6" y="149"/>
                        </a:lnTo>
                        <a:lnTo>
                          <a:pt x="14" y="181"/>
                        </a:lnTo>
                        <a:lnTo>
                          <a:pt x="23" y="203"/>
                        </a:lnTo>
                        <a:lnTo>
                          <a:pt x="32" y="224"/>
                        </a:lnTo>
                        <a:lnTo>
                          <a:pt x="45" y="237"/>
                        </a:lnTo>
                        <a:lnTo>
                          <a:pt x="60" y="246"/>
                        </a:lnTo>
                        <a:lnTo>
                          <a:pt x="73" y="248"/>
                        </a:lnTo>
                        <a:lnTo>
                          <a:pt x="78" y="232"/>
                        </a:lnTo>
                        <a:lnTo>
                          <a:pt x="79" y="219"/>
                        </a:lnTo>
                        <a:lnTo>
                          <a:pt x="81" y="197"/>
                        </a:lnTo>
                        <a:lnTo>
                          <a:pt x="81" y="177"/>
                        </a:lnTo>
                        <a:lnTo>
                          <a:pt x="76" y="126"/>
                        </a:lnTo>
                        <a:lnTo>
                          <a:pt x="45" y="14"/>
                        </a:lnTo>
                        <a:lnTo>
                          <a:pt x="28" y="2"/>
                        </a:lnTo>
                        <a:lnTo>
                          <a:pt x="14" y="0"/>
                        </a:lnTo>
                        <a:close/>
                      </a:path>
                    </a:pathLst>
                  </a:custGeom>
                  <a:solidFill>
                    <a:srgbClr val="202020"/>
                  </a:solidFill>
                  <a:ln w="9525" cmpd="sng">
                    <a:solidFill>
                      <a:srgbClr val="000000"/>
                    </a:solidFill>
                    <a:prstDash val="solid"/>
                    <a:round/>
                    <a:headEnd/>
                    <a:tailEnd/>
                  </a:ln>
                </p:spPr>
                <p:txBody>
                  <a:bodyPr/>
                  <a:lstStyle/>
                  <a:p>
                    <a:endParaRPr lang="en-US"/>
                  </a:p>
                </p:txBody>
              </p:sp>
              <p:grpSp>
                <p:nvGrpSpPr>
                  <p:cNvPr id="60" name="Group 72">
                    <a:extLst>
                      <a:ext uri="{FF2B5EF4-FFF2-40B4-BE49-F238E27FC236}">
                        <a16:creationId xmlns:a16="http://schemas.microsoft.com/office/drawing/2014/main" id="{95B01D32-D668-433C-8F84-7798BA048EE0}"/>
                      </a:ext>
                    </a:extLst>
                  </p:cNvPr>
                  <p:cNvGrpSpPr>
                    <a:grpSpLocks/>
                  </p:cNvGrpSpPr>
                  <p:nvPr/>
                </p:nvGrpSpPr>
                <p:grpSpPr bwMode="auto">
                  <a:xfrm>
                    <a:off x="5128" y="2157"/>
                    <a:ext cx="131" cy="110"/>
                    <a:chOff x="5128" y="2157"/>
                    <a:chExt cx="131" cy="110"/>
                  </a:xfrm>
                </p:grpSpPr>
                <p:sp>
                  <p:nvSpPr>
                    <p:cNvPr id="61" name="Freeform 73">
                      <a:extLst>
                        <a:ext uri="{FF2B5EF4-FFF2-40B4-BE49-F238E27FC236}">
                          <a16:creationId xmlns:a16="http://schemas.microsoft.com/office/drawing/2014/main" id="{E6DCC7FD-B555-482B-A037-34E97E65B985}"/>
                        </a:ext>
                      </a:extLst>
                    </p:cNvPr>
                    <p:cNvSpPr>
                      <a:spLocks/>
                    </p:cNvSpPr>
                    <p:nvPr/>
                  </p:nvSpPr>
                  <p:spPr bwMode="auto">
                    <a:xfrm>
                      <a:off x="5128" y="2161"/>
                      <a:ext cx="63" cy="72"/>
                    </a:xfrm>
                    <a:custGeom>
                      <a:avLst/>
                      <a:gdLst>
                        <a:gd name="T0" fmla="*/ 0 w 249"/>
                        <a:gd name="T1" fmla="*/ 0 h 288"/>
                        <a:gd name="T2" fmla="*/ 0 w 249"/>
                        <a:gd name="T3" fmla="*/ 0 h 288"/>
                        <a:gd name="T4" fmla="*/ 0 w 249"/>
                        <a:gd name="T5" fmla="*/ 0 h 288"/>
                        <a:gd name="T6" fmla="*/ 0 w 249"/>
                        <a:gd name="T7" fmla="*/ 0 h 288"/>
                        <a:gd name="T8" fmla="*/ 0 w 249"/>
                        <a:gd name="T9" fmla="*/ 0 h 288"/>
                        <a:gd name="T10" fmla="*/ 0 w 249"/>
                        <a:gd name="T11" fmla="*/ 0 h 288"/>
                        <a:gd name="T12" fmla="*/ 0 w 249"/>
                        <a:gd name="T13" fmla="*/ 0 h 288"/>
                        <a:gd name="T14" fmla="*/ 0 w 249"/>
                        <a:gd name="T15" fmla="*/ 0 h 288"/>
                        <a:gd name="T16" fmla="*/ 0 w 249"/>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288"/>
                        <a:gd name="T29" fmla="*/ 249 w 249"/>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288">
                          <a:moveTo>
                            <a:pt x="249" y="0"/>
                          </a:moveTo>
                          <a:lnTo>
                            <a:pt x="12" y="89"/>
                          </a:lnTo>
                          <a:lnTo>
                            <a:pt x="4" y="140"/>
                          </a:lnTo>
                          <a:lnTo>
                            <a:pt x="0" y="187"/>
                          </a:lnTo>
                          <a:lnTo>
                            <a:pt x="11" y="241"/>
                          </a:lnTo>
                          <a:lnTo>
                            <a:pt x="32" y="288"/>
                          </a:lnTo>
                          <a:lnTo>
                            <a:pt x="116" y="222"/>
                          </a:lnTo>
                          <a:lnTo>
                            <a:pt x="211" y="202"/>
                          </a:lnTo>
                          <a:lnTo>
                            <a:pt x="249" y="0"/>
                          </a:lnTo>
                          <a:close/>
                        </a:path>
                      </a:pathLst>
                    </a:custGeom>
                    <a:solidFill>
                      <a:srgbClr val="FFC080"/>
                    </a:solidFill>
                    <a:ln w="9525" cmpd="sng">
                      <a:solidFill>
                        <a:srgbClr val="000000"/>
                      </a:solidFill>
                      <a:prstDash val="solid"/>
                      <a:round/>
                      <a:headEnd/>
                      <a:tailEnd/>
                    </a:ln>
                  </p:spPr>
                  <p:txBody>
                    <a:bodyPr/>
                    <a:lstStyle/>
                    <a:p>
                      <a:endParaRPr lang="en-US"/>
                    </a:p>
                  </p:txBody>
                </p:sp>
                <p:sp>
                  <p:nvSpPr>
                    <p:cNvPr id="62" name="Freeform 74">
                      <a:extLst>
                        <a:ext uri="{FF2B5EF4-FFF2-40B4-BE49-F238E27FC236}">
                          <a16:creationId xmlns:a16="http://schemas.microsoft.com/office/drawing/2014/main" id="{6BDC9541-2A27-43C6-8DC3-8306742FACBA}"/>
                        </a:ext>
                      </a:extLst>
                    </p:cNvPr>
                    <p:cNvSpPr>
                      <a:spLocks/>
                    </p:cNvSpPr>
                    <p:nvPr/>
                  </p:nvSpPr>
                  <p:spPr bwMode="auto">
                    <a:xfrm>
                      <a:off x="5158" y="2157"/>
                      <a:ext cx="101" cy="110"/>
                    </a:xfrm>
                    <a:custGeom>
                      <a:avLst/>
                      <a:gdLst>
                        <a:gd name="T0" fmla="*/ 0 w 405"/>
                        <a:gd name="T1" fmla="*/ 0 h 441"/>
                        <a:gd name="T2" fmla="*/ 0 w 405"/>
                        <a:gd name="T3" fmla="*/ 0 h 441"/>
                        <a:gd name="T4" fmla="*/ 0 w 405"/>
                        <a:gd name="T5" fmla="*/ 0 h 441"/>
                        <a:gd name="T6" fmla="*/ 0 w 405"/>
                        <a:gd name="T7" fmla="*/ 0 h 441"/>
                        <a:gd name="T8" fmla="*/ 0 w 405"/>
                        <a:gd name="T9" fmla="*/ 0 h 441"/>
                        <a:gd name="T10" fmla="*/ 0 w 405"/>
                        <a:gd name="T11" fmla="*/ 0 h 441"/>
                        <a:gd name="T12" fmla="*/ 0 w 405"/>
                        <a:gd name="T13" fmla="*/ 0 h 441"/>
                        <a:gd name="T14" fmla="*/ 0 w 405"/>
                        <a:gd name="T15" fmla="*/ 0 h 441"/>
                        <a:gd name="T16" fmla="*/ 0 w 405"/>
                        <a:gd name="T17" fmla="*/ 0 h 441"/>
                        <a:gd name="T18" fmla="*/ 0 w 405"/>
                        <a:gd name="T19" fmla="*/ 0 h 441"/>
                        <a:gd name="T20" fmla="*/ 0 w 405"/>
                        <a:gd name="T21" fmla="*/ 0 h 441"/>
                        <a:gd name="T22" fmla="*/ 0 w 405"/>
                        <a:gd name="T23" fmla="*/ 0 h 441"/>
                        <a:gd name="T24" fmla="*/ 0 w 405"/>
                        <a:gd name="T25" fmla="*/ 0 h 441"/>
                        <a:gd name="T26" fmla="*/ 0 w 405"/>
                        <a:gd name="T27" fmla="*/ 0 h 441"/>
                        <a:gd name="T28" fmla="*/ 0 w 405"/>
                        <a:gd name="T29" fmla="*/ 0 h 441"/>
                        <a:gd name="T30" fmla="*/ 0 w 405"/>
                        <a:gd name="T31" fmla="*/ 0 h 441"/>
                        <a:gd name="T32" fmla="*/ 0 w 405"/>
                        <a:gd name="T33" fmla="*/ 0 h 441"/>
                        <a:gd name="T34" fmla="*/ 0 w 405"/>
                        <a:gd name="T35" fmla="*/ 0 h 441"/>
                        <a:gd name="T36" fmla="*/ 0 w 405"/>
                        <a:gd name="T37" fmla="*/ 0 h 441"/>
                        <a:gd name="T38" fmla="*/ 0 w 405"/>
                        <a:gd name="T39" fmla="*/ 0 h 441"/>
                        <a:gd name="T40" fmla="*/ 0 w 405"/>
                        <a:gd name="T41" fmla="*/ 0 h 441"/>
                        <a:gd name="T42" fmla="*/ 0 w 405"/>
                        <a:gd name="T43" fmla="*/ 0 h 441"/>
                        <a:gd name="T44" fmla="*/ 0 w 405"/>
                        <a:gd name="T45" fmla="*/ 0 h 441"/>
                        <a:gd name="T46" fmla="*/ 0 w 405"/>
                        <a:gd name="T47" fmla="*/ 0 h 441"/>
                        <a:gd name="T48" fmla="*/ 0 w 405"/>
                        <a:gd name="T49" fmla="*/ 0 h 441"/>
                        <a:gd name="T50" fmla="*/ 0 w 405"/>
                        <a:gd name="T51" fmla="*/ 0 h 441"/>
                        <a:gd name="T52" fmla="*/ 0 w 405"/>
                        <a:gd name="T53" fmla="*/ 0 h 441"/>
                        <a:gd name="T54" fmla="*/ 0 w 405"/>
                        <a:gd name="T55" fmla="*/ 0 h 441"/>
                        <a:gd name="T56" fmla="*/ 0 w 405"/>
                        <a:gd name="T57" fmla="*/ 0 h 441"/>
                        <a:gd name="T58" fmla="*/ 0 w 405"/>
                        <a:gd name="T59" fmla="*/ 0 h 441"/>
                        <a:gd name="T60" fmla="*/ 0 w 405"/>
                        <a:gd name="T61" fmla="*/ 0 h 441"/>
                        <a:gd name="T62" fmla="*/ 0 w 405"/>
                        <a:gd name="T63" fmla="*/ 0 h 441"/>
                        <a:gd name="T64" fmla="*/ 0 w 405"/>
                        <a:gd name="T65" fmla="*/ 0 h 441"/>
                        <a:gd name="T66" fmla="*/ 0 w 405"/>
                        <a:gd name="T67" fmla="*/ 0 h 441"/>
                        <a:gd name="T68" fmla="*/ 0 w 405"/>
                        <a:gd name="T69" fmla="*/ 0 h 441"/>
                        <a:gd name="T70" fmla="*/ 0 w 405"/>
                        <a:gd name="T71" fmla="*/ 0 h 441"/>
                        <a:gd name="T72" fmla="*/ 0 w 405"/>
                        <a:gd name="T73" fmla="*/ 0 h 441"/>
                        <a:gd name="T74" fmla="*/ 0 w 405"/>
                        <a:gd name="T75" fmla="*/ 0 h 441"/>
                        <a:gd name="T76" fmla="*/ 0 w 405"/>
                        <a:gd name="T77" fmla="*/ 0 h 441"/>
                        <a:gd name="T78" fmla="*/ 0 w 405"/>
                        <a:gd name="T79" fmla="*/ 0 h 441"/>
                        <a:gd name="T80" fmla="*/ 0 w 405"/>
                        <a:gd name="T81" fmla="*/ 0 h 441"/>
                        <a:gd name="T82" fmla="*/ 0 w 405"/>
                        <a:gd name="T83" fmla="*/ 0 h 441"/>
                        <a:gd name="T84" fmla="*/ 0 w 405"/>
                        <a:gd name="T85" fmla="*/ 0 h 441"/>
                        <a:gd name="T86" fmla="*/ 0 w 405"/>
                        <a:gd name="T87" fmla="*/ 0 h 441"/>
                        <a:gd name="T88" fmla="*/ 0 w 405"/>
                        <a:gd name="T89" fmla="*/ 0 h 441"/>
                        <a:gd name="T90" fmla="*/ 0 w 405"/>
                        <a:gd name="T91" fmla="*/ 0 h 441"/>
                        <a:gd name="T92" fmla="*/ 0 w 405"/>
                        <a:gd name="T93" fmla="*/ 0 h 441"/>
                        <a:gd name="T94" fmla="*/ 0 w 405"/>
                        <a:gd name="T95" fmla="*/ 0 h 441"/>
                        <a:gd name="T96" fmla="*/ 0 w 405"/>
                        <a:gd name="T97" fmla="*/ 0 h 441"/>
                        <a:gd name="T98" fmla="*/ 0 w 405"/>
                        <a:gd name="T99" fmla="*/ 0 h 441"/>
                        <a:gd name="T100" fmla="*/ 0 w 405"/>
                        <a:gd name="T101" fmla="*/ 0 h 441"/>
                        <a:gd name="T102" fmla="*/ 0 w 405"/>
                        <a:gd name="T103" fmla="*/ 0 h 441"/>
                        <a:gd name="T104" fmla="*/ 0 w 405"/>
                        <a:gd name="T105" fmla="*/ 0 h 441"/>
                        <a:gd name="T106" fmla="*/ 0 w 405"/>
                        <a:gd name="T107" fmla="*/ 0 h 4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5"/>
                        <a:gd name="T163" fmla="*/ 0 h 441"/>
                        <a:gd name="T164" fmla="*/ 405 w 405"/>
                        <a:gd name="T165" fmla="*/ 441 h 4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5" h="441">
                          <a:moveTo>
                            <a:pt x="20" y="84"/>
                          </a:moveTo>
                          <a:lnTo>
                            <a:pt x="32" y="70"/>
                          </a:lnTo>
                          <a:lnTo>
                            <a:pt x="47" y="58"/>
                          </a:lnTo>
                          <a:lnTo>
                            <a:pt x="64" y="52"/>
                          </a:lnTo>
                          <a:lnTo>
                            <a:pt x="88" y="47"/>
                          </a:lnTo>
                          <a:lnTo>
                            <a:pt x="98" y="39"/>
                          </a:lnTo>
                          <a:lnTo>
                            <a:pt x="115" y="26"/>
                          </a:lnTo>
                          <a:lnTo>
                            <a:pt x="137" y="10"/>
                          </a:lnTo>
                          <a:lnTo>
                            <a:pt x="160" y="1"/>
                          </a:lnTo>
                          <a:lnTo>
                            <a:pt x="173" y="0"/>
                          </a:lnTo>
                          <a:lnTo>
                            <a:pt x="186" y="2"/>
                          </a:lnTo>
                          <a:lnTo>
                            <a:pt x="203" y="10"/>
                          </a:lnTo>
                          <a:lnTo>
                            <a:pt x="219" y="18"/>
                          </a:lnTo>
                          <a:lnTo>
                            <a:pt x="233" y="23"/>
                          </a:lnTo>
                          <a:lnTo>
                            <a:pt x="252" y="27"/>
                          </a:lnTo>
                          <a:lnTo>
                            <a:pt x="284" y="27"/>
                          </a:lnTo>
                          <a:lnTo>
                            <a:pt x="305" y="26"/>
                          </a:lnTo>
                          <a:lnTo>
                            <a:pt x="327" y="21"/>
                          </a:lnTo>
                          <a:lnTo>
                            <a:pt x="348" y="15"/>
                          </a:lnTo>
                          <a:lnTo>
                            <a:pt x="361" y="15"/>
                          </a:lnTo>
                          <a:lnTo>
                            <a:pt x="376" y="19"/>
                          </a:lnTo>
                          <a:lnTo>
                            <a:pt x="390" y="27"/>
                          </a:lnTo>
                          <a:lnTo>
                            <a:pt x="394" y="35"/>
                          </a:lnTo>
                          <a:lnTo>
                            <a:pt x="394" y="44"/>
                          </a:lnTo>
                          <a:lnTo>
                            <a:pt x="393" y="57"/>
                          </a:lnTo>
                          <a:lnTo>
                            <a:pt x="383" y="65"/>
                          </a:lnTo>
                          <a:lnTo>
                            <a:pt x="347" y="67"/>
                          </a:lnTo>
                          <a:lnTo>
                            <a:pt x="318" y="79"/>
                          </a:lnTo>
                          <a:lnTo>
                            <a:pt x="270" y="89"/>
                          </a:lnTo>
                          <a:lnTo>
                            <a:pt x="262" y="93"/>
                          </a:lnTo>
                          <a:lnTo>
                            <a:pt x="254" y="108"/>
                          </a:lnTo>
                          <a:lnTo>
                            <a:pt x="254" y="121"/>
                          </a:lnTo>
                          <a:lnTo>
                            <a:pt x="266" y="160"/>
                          </a:lnTo>
                          <a:lnTo>
                            <a:pt x="284" y="192"/>
                          </a:lnTo>
                          <a:lnTo>
                            <a:pt x="307" y="222"/>
                          </a:lnTo>
                          <a:lnTo>
                            <a:pt x="344" y="254"/>
                          </a:lnTo>
                          <a:lnTo>
                            <a:pt x="369" y="278"/>
                          </a:lnTo>
                          <a:lnTo>
                            <a:pt x="380" y="284"/>
                          </a:lnTo>
                          <a:lnTo>
                            <a:pt x="390" y="292"/>
                          </a:lnTo>
                          <a:lnTo>
                            <a:pt x="400" y="301"/>
                          </a:lnTo>
                          <a:lnTo>
                            <a:pt x="405" y="311"/>
                          </a:lnTo>
                          <a:lnTo>
                            <a:pt x="405" y="322"/>
                          </a:lnTo>
                          <a:lnTo>
                            <a:pt x="402" y="332"/>
                          </a:lnTo>
                          <a:lnTo>
                            <a:pt x="396" y="337"/>
                          </a:lnTo>
                          <a:lnTo>
                            <a:pt x="384" y="341"/>
                          </a:lnTo>
                          <a:lnTo>
                            <a:pt x="370" y="340"/>
                          </a:lnTo>
                          <a:lnTo>
                            <a:pt x="358" y="332"/>
                          </a:lnTo>
                          <a:lnTo>
                            <a:pt x="333" y="311"/>
                          </a:lnTo>
                          <a:lnTo>
                            <a:pt x="289" y="282"/>
                          </a:lnTo>
                          <a:lnTo>
                            <a:pt x="254" y="245"/>
                          </a:lnTo>
                          <a:lnTo>
                            <a:pt x="249" y="240"/>
                          </a:lnTo>
                          <a:lnTo>
                            <a:pt x="243" y="241"/>
                          </a:lnTo>
                          <a:lnTo>
                            <a:pt x="245" y="252"/>
                          </a:lnTo>
                          <a:lnTo>
                            <a:pt x="280" y="291"/>
                          </a:lnTo>
                          <a:lnTo>
                            <a:pt x="292" y="304"/>
                          </a:lnTo>
                          <a:lnTo>
                            <a:pt x="305" y="319"/>
                          </a:lnTo>
                          <a:lnTo>
                            <a:pt x="332" y="340"/>
                          </a:lnTo>
                          <a:lnTo>
                            <a:pt x="346" y="354"/>
                          </a:lnTo>
                          <a:lnTo>
                            <a:pt x="351" y="366"/>
                          </a:lnTo>
                          <a:lnTo>
                            <a:pt x="349" y="379"/>
                          </a:lnTo>
                          <a:lnTo>
                            <a:pt x="344" y="388"/>
                          </a:lnTo>
                          <a:lnTo>
                            <a:pt x="335" y="394"/>
                          </a:lnTo>
                          <a:lnTo>
                            <a:pt x="323" y="397"/>
                          </a:lnTo>
                          <a:lnTo>
                            <a:pt x="308" y="394"/>
                          </a:lnTo>
                          <a:lnTo>
                            <a:pt x="298" y="388"/>
                          </a:lnTo>
                          <a:lnTo>
                            <a:pt x="265" y="357"/>
                          </a:lnTo>
                          <a:lnTo>
                            <a:pt x="244" y="331"/>
                          </a:lnTo>
                          <a:lnTo>
                            <a:pt x="190" y="263"/>
                          </a:lnTo>
                          <a:lnTo>
                            <a:pt x="209" y="292"/>
                          </a:lnTo>
                          <a:lnTo>
                            <a:pt x="217" y="315"/>
                          </a:lnTo>
                          <a:lnTo>
                            <a:pt x="222" y="327"/>
                          </a:lnTo>
                          <a:lnTo>
                            <a:pt x="231" y="349"/>
                          </a:lnTo>
                          <a:lnTo>
                            <a:pt x="255" y="384"/>
                          </a:lnTo>
                          <a:lnTo>
                            <a:pt x="263" y="396"/>
                          </a:lnTo>
                          <a:lnTo>
                            <a:pt x="268" y="407"/>
                          </a:lnTo>
                          <a:lnTo>
                            <a:pt x="269" y="418"/>
                          </a:lnTo>
                          <a:lnTo>
                            <a:pt x="266" y="427"/>
                          </a:lnTo>
                          <a:lnTo>
                            <a:pt x="259" y="436"/>
                          </a:lnTo>
                          <a:lnTo>
                            <a:pt x="250" y="441"/>
                          </a:lnTo>
                          <a:lnTo>
                            <a:pt x="236" y="440"/>
                          </a:lnTo>
                          <a:lnTo>
                            <a:pt x="226" y="436"/>
                          </a:lnTo>
                          <a:lnTo>
                            <a:pt x="182" y="369"/>
                          </a:lnTo>
                          <a:lnTo>
                            <a:pt x="158" y="314"/>
                          </a:lnTo>
                          <a:lnTo>
                            <a:pt x="138" y="271"/>
                          </a:lnTo>
                          <a:lnTo>
                            <a:pt x="134" y="265"/>
                          </a:lnTo>
                          <a:lnTo>
                            <a:pt x="127" y="265"/>
                          </a:lnTo>
                          <a:lnTo>
                            <a:pt x="125" y="270"/>
                          </a:lnTo>
                          <a:lnTo>
                            <a:pt x="129" y="301"/>
                          </a:lnTo>
                          <a:lnTo>
                            <a:pt x="131" y="326"/>
                          </a:lnTo>
                          <a:lnTo>
                            <a:pt x="130" y="358"/>
                          </a:lnTo>
                          <a:lnTo>
                            <a:pt x="130" y="401"/>
                          </a:lnTo>
                          <a:lnTo>
                            <a:pt x="129" y="409"/>
                          </a:lnTo>
                          <a:lnTo>
                            <a:pt x="124" y="417"/>
                          </a:lnTo>
                          <a:lnTo>
                            <a:pt x="116" y="424"/>
                          </a:lnTo>
                          <a:lnTo>
                            <a:pt x="105" y="427"/>
                          </a:lnTo>
                          <a:lnTo>
                            <a:pt x="95" y="426"/>
                          </a:lnTo>
                          <a:lnTo>
                            <a:pt x="88" y="420"/>
                          </a:lnTo>
                          <a:lnTo>
                            <a:pt x="83" y="410"/>
                          </a:lnTo>
                          <a:lnTo>
                            <a:pt x="82" y="385"/>
                          </a:lnTo>
                          <a:lnTo>
                            <a:pt x="84" y="353"/>
                          </a:lnTo>
                          <a:lnTo>
                            <a:pt x="84" y="326"/>
                          </a:lnTo>
                          <a:lnTo>
                            <a:pt x="80" y="282"/>
                          </a:lnTo>
                          <a:lnTo>
                            <a:pt x="76" y="265"/>
                          </a:lnTo>
                          <a:lnTo>
                            <a:pt x="70" y="250"/>
                          </a:lnTo>
                          <a:lnTo>
                            <a:pt x="29" y="188"/>
                          </a:lnTo>
                          <a:lnTo>
                            <a:pt x="1" y="143"/>
                          </a:lnTo>
                          <a:lnTo>
                            <a:pt x="0" y="124"/>
                          </a:lnTo>
                          <a:lnTo>
                            <a:pt x="7" y="102"/>
                          </a:lnTo>
                          <a:lnTo>
                            <a:pt x="20" y="84"/>
                          </a:lnTo>
                          <a:close/>
                        </a:path>
                      </a:pathLst>
                    </a:custGeom>
                    <a:solidFill>
                      <a:srgbClr val="FFC080"/>
                    </a:solidFill>
                    <a:ln w="9525" cmpd="sng">
                      <a:solidFill>
                        <a:srgbClr val="000000"/>
                      </a:solidFill>
                      <a:prstDash val="solid"/>
                      <a:round/>
                      <a:headEnd/>
                      <a:tailEnd/>
                    </a:ln>
                  </p:spPr>
                  <p:txBody>
                    <a:bodyPr/>
                    <a:lstStyle/>
                    <a:p>
                      <a:endParaRPr lang="en-US"/>
                    </a:p>
                  </p:txBody>
                </p:sp>
              </p:grpSp>
            </p:grpSp>
            <p:sp>
              <p:nvSpPr>
                <p:cNvPr id="58" name="Arc 75">
                  <a:extLst>
                    <a:ext uri="{FF2B5EF4-FFF2-40B4-BE49-F238E27FC236}">
                      <a16:creationId xmlns:a16="http://schemas.microsoft.com/office/drawing/2014/main" id="{D01C31D9-68FC-499C-B806-B8C64C9987D8}"/>
                    </a:ext>
                  </a:extLst>
                </p:cNvPr>
                <p:cNvSpPr>
                  <a:spLocks/>
                </p:cNvSpPr>
                <p:nvPr/>
              </p:nvSpPr>
              <p:spPr bwMode="auto">
                <a:xfrm>
                  <a:off x="5187" y="2173"/>
                  <a:ext cx="11" cy="21"/>
                </a:xfrm>
                <a:custGeom>
                  <a:avLst/>
                  <a:gdLst>
                    <a:gd name="T0" fmla="*/ 0 w 26685"/>
                    <a:gd name="T1" fmla="*/ 0 h 25720"/>
                    <a:gd name="T2" fmla="*/ 0 w 26685"/>
                    <a:gd name="T3" fmla="*/ 0 h 25720"/>
                    <a:gd name="T4" fmla="*/ 0 w 26685"/>
                    <a:gd name="T5" fmla="*/ 0 h 25720"/>
                    <a:gd name="T6" fmla="*/ 0 60000 65536"/>
                    <a:gd name="T7" fmla="*/ 0 60000 65536"/>
                    <a:gd name="T8" fmla="*/ 0 60000 65536"/>
                    <a:gd name="T9" fmla="*/ 0 w 26685"/>
                    <a:gd name="T10" fmla="*/ 0 h 25720"/>
                    <a:gd name="T11" fmla="*/ 26685 w 26685"/>
                    <a:gd name="T12" fmla="*/ 25720 h 25720"/>
                  </a:gdLst>
                  <a:ahLst/>
                  <a:cxnLst>
                    <a:cxn ang="T6">
                      <a:pos x="T0" y="T1"/>
                    </a:cxn>
                    <a:cxn ang="T7">
                      <a:pos x="T2" y="T3"/>
                    </a:cxn>
                    <a:cxn ang="T8">
                      <a:pos x="T4" y="T5"/>
                    </a:cxn>
                  </a:cxnLst>
                  <a:rect l="T9" t="T10" r="T11" b="T12"/>
                  <a:pathLst>
                    <a:path w="26685" h="25720" fill="none" extrusionOk="0">
                      <a:moveTo>
                        <a:pt x="26684" y="25112"/>
                      </a:moveTo>
                      <a:cubicBezTo>
                        <a:pt x="25020" y="25516"/>
                        <a:pt x="23313" y="25719"/>
                        <a:pt x="21600" y="25720"/>
                      </a:cubicBezTo>
                      <a:cubicBezTo>
                        <a:pt x="9670" y="25720"/>
                        <a:pt x="0" y="16049"/>
                        <a:pt x="0" y="4120"/>
                      </a:cubicBezTo>
                      <a:cubicBezTo>
                        <a:pt x="-1" y="2737"/>
                        <a:pt x="132" y="1357"/>
                        <a:pt x="396" y="0"/>
                      </a:cubicBezTo>
                    </a:path>
                    <a:path w="26685" h="25720" stroke="0" extrusionOk="0">
                      <a:moveTo>
                        <a:pt x="26684" y="25112"/>
                      </a:moveTo>
                      <a:cubicBezTo>
                        <a:pt x="25020" y="25516"/>
                        <a:pt x="23313" y="25719"/>
                        <a:pt x="21600" y="25720"/>
                      </a:cubicBezTo>
                      <a:cubicBezTo>
                        <a:pt x="9670" y="25720"/>
                        <a:pt x="0" y="16049"/>
                        <a:pt x="0" y="4120"/>
                      </a:cubicBezTo>
                      <a:cubicBezTo>
                        <a:pt x="-1" y="2737"/>
                        <a:pt x="132" y="1357"/>
                        <a:pt x="396" y="0"/>
                      </a:cubicBezTo>
                      <a:lnTo>
                        <a:pt x="21600" y="4120"/>
                      </a:lnTo>
                      <a:lnTo>
                        <a:pt x="26684" y="25112"/>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8" name="Line 76">
                <a:extLst>
                  <a:ext uri="{FF2B5EF4-FFF2-40B4-BE49-F238E27FC236}">
                    <a16:creationId xmlns:a16="http://schemas.microsoft.com/office/drawing/2014/main" id="{C28D07AD-4377-4BF0-8622-F34CED8B3E30}"/>
                  </a:ext>
                </a:extLst>
              </p:cNvPr>
              <p:cNvSpPr>
                <a:spLocks noChangeShapeType="1"/>
              </p:cNvSpPr>
              <p:nvPr/>
            </p:nvSpPr>
            <p:spPr bwMode="auto">
              <a:xfrm>
                <a:off x="2814" y="2532"/>
                <a:ext cx="15"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77">
                <a:extLst>
                  <a:ext uri="{FF2B5EF4-FFF2-40B4-BE49-F238E27FC236}">
                    <a16:creationId xmlns:a16="http://schemas.microsoft.com/office/drawing/2014/main" id="{96A4A877-5891-401D-801F-710141F43F59}"/>
                  </a:ext>
                </a:extLst>
              </p:cNvPr>
              <p:cNvSpPr>
                <a:spLocks noChangeShapeType="1"/>
              </p:cNvSpPr>
              <p:nvPr/>
            </p:nvSpPr>
            <p:spPr bwMode="auto">
              <a:xfrm flipV="1">
                <a:off x="2947" y="2541"/>
                <a:ext cx="15"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78">
                <a:extLst>
                  <a:ext uri="{FF2B5EF4-FFF2-40B4-BE49-F238E27FC236}">
                    <a16:creationId xmlns:a16="http://schemas.microsoft.com/office/drawing/2014/main" id="{20CB448F-91BA-4A22-A4B0-04D675C2389A}"/>
                  </a:ext>
                </a:extLst>
              </p:cNvPr>
              <p:cNvSpPr>
                <a:spLocks noChangeShapeType="1"/>
              </p:cNvSpPr>
              <p:nvPr/>
            </p:nvSpPr>
            <p:spPr bwMode="auto">
              <a:xfrm>
                <a:off x="2842" y="2465"/>
                <a:ext cx="9"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79">
                <a:extLst>
                  <a:ext uri="{FF2B5EF4-FFF2-40B4-BE49-F238E27FC236}">
                    <a16:creationId xmlns:a16="http://schemas.microsoft.com/office/drawing/2014/main" id="{16D32A84-ECF5-4807-B2B7-334855296BE7}"/>
                  </a:ext>
                </a:extLst>
              </p:cNvPr>
              <p:cNvSpPr>
                <a:spLocks noChangeShapeType="1"/>
              </p:cNvSpPr>
              <p:nvPr/>
            </p:nvSpPr>
            <p:spPr bwMode="auto">
              <a:xfrm flipH="1">
                <a:off x="2926" y="2469"/>
                <a:ext cx="8"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80">
                <a:extLst>
                  <a:ext uri="{FF2B5EF4-FFF2-40B4-BE49-F238E27FC236}">
                    <a16:creationId xmlns:a16="http://schemas.microsoft.com/office/drawing/2014/main" id="{6E94F195-160A-46FC-9B80-ACA00ABF402D}"/>
                  </a:ext>
                </a:extLst>
              </p:cNvPr>
              <p:cNvSpPr>
                <a:spLocks noChangeShapeType="1"/>
              </p:cNvSpPr>
              <p:nvPr/>
            </p:nvSpPr>
            <p:spPr bwMode="auto">
              <a:xfrm>
                <a:off x="2888" y="2452"/>
                <a:ext cx="1"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81">
                <a:extLst>
                  <a:ext uri="{FF2B5EF4-FFF2-40B4-BE49-F238E27FC236}">
                    <a16:creationId xmlns:a16="http://schemas.microsoft.com/office/drawing/2014/main" id="{8FF07A98-8543-40D8-9D3A-ACE4C9012218}"/>
                  </a:ext>
                </a:extLst>
              </p:cNvPr>
              <p:cNvSpPr>
                <a:spLocks noChangeShapeType="1"/>
              </p:cNvSpPr>
              <p:nvPr/>
            </p:nvSpPr>
            <p:spPr bwMode="auto">
              <a:xfrm>
                <a:off x="2822" y="2498"/>
                <a:ext cx="12"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82">
                <a:extLst>
                  <a:ext uri="{FF2B5EF4-FFF2-40B4-BE49-F238E27FC236}">
                    <a16:creationId xmlns:a16="http://schemas.microsoft.com/office/drawing/2014/main" id="{1A94D640-9F9C-41F9-9DB9-F0ADE96A0656}"/>
                  </a:ext>
                </a:extLst>
              </p:cNvPr>
              <p:cNvSpPr>
                <a:spLocks noChangeShapeType="1"/>
              </p:cNvSpPr>
              <p:nvPr/>
            </p:nvSpPr>
            <p:spPr bwMode="auto">
              <a:xfrm flipH="1">
                <a:off x="2949" y="2502"/>
                <a:ext cx="11"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83">
                <a:extLst>
                  <a:ext uri="{FF2B5EF4-FFF2-40B4-BE49-F238E27FC236}">
                    <a16:creationId xmlns:a16="http://schemas.microsoft.com/office/drawing/2014/main" id="{467109D7-5241-493D-97A0-BABE95347CF2}"/>
                  </a:ext>
                </a:extLst>
              </p:cNvPr>
              <p:cNvSpPr>
                <a:spLocks noChangeShapeType="1"/>
              </p:cNvSpPr>
              <p:nvPr/>
            </p:nvSpPr>
            <p:spPr bwMode="auto">
              <a:xfrm flipH="1">
                <a:off x="2823" y="2573"/>
                <a:ext cx="11"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84">
                <a:extLst>
                  <a:ext uri="{FF2B5EF4-FFF2-40B4-BE49-F238E27FC236}">
                    <a16:creationId xmlns:a16="http://schemas.microsoft.com/office/drawing/2014/main" id="{643BCCEF-6B9F-4A16-B45A-23FC613E9576}"/>
                  </a:ext>
                </a:extLst>
              </p:cNvPr>
              <p:cNvSpPr>
                <a:spLocks noChangeShapeType="1"/>
              </p:cNvSpPr>
              <p:nvPr/>
            </p:nvSpPr>
            <p:spPr bwMode="auto">
              <a:xfrm>
                <a:off x="2945" y="2572"/>
                <a:ext cx="14"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 name="Picture 85" descr="D:\_tmp\3.gif">
              <a:extLst>
                <a:ext uri="{FF2B5EF4-FFF2-40B4-BE49-F238E27FC236}">
                  <a16:creationId xmlns:a16="http://schemas.microsoft.com/office/drawing/2014/main" id="{56D393C6-DB31-4547-80DA-B4ECA0C5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544"/>
              <a:ext cx="100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86" descr="D:\_tmp\1.gif">
              <a:extLst>
                <a:ext uri="{FF2B5EF4-FFF2-40B4-BE49-F238E27FC236}">
                  <a16:creationId xmlns:a16="http://schemas.microsoft.com/office/drawing/2014/main" id="{DAA70F7B-0B7D-4E2F-8B3A-BC08E6821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544"/>
              <a:ext cx="76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5557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395415" y="1631092"/>
            <a:ext cx="11417643" cy="4545871"/>
          </a:xfrm>
        </p:spPr>
        <p:txBody>
          <a:bodyPr>
            <a:normAutofit/>
          </a:bodyPr>
          <a:lstStyle/>
          <a:p>
            <a:pPr>
              <a:buFont typeface="Wingdings" pitchFamily="2" charset="2"/>
              <a:buChar char="q"/>
            </a:pPr>
            <a:r>
              <a:rPr lang="en-US" sz="4800" dirty="0">
                <a:solidFill>
                  <a:schemeClr val="accent5">
                    <a:lumMod val="50000"/>
                  </a:schemeClr>
                </a:solidFill>
                <a:latin typeface="Times New Roman" pitchFamily="18" charset="0"/>
                <a:cs typeface="Times New Roman" pitchFamily="18" charset="0"/>
              </a:rPr>
              <a:t> Tên học phần: Lập trình h</a:t>
            </a:r>
            <a:r>
              <a:rPr lang="vi-VN" sz="4800" dirty="0">
                <a:solidFill>
                  <a:schemeClr val="accent5">
                    <a:lumMod val="50000"/>
                  </a:schemeClr>
                </a:solidFill>
                <a:latin typeface="Times New Roman" pitchFamily="18" charset="0"/>
                <a:cs typeface="Times New Roman" pitchFamily="18" charset="0"/>
              </a:rPr>
              <a:t>ư</a:t>
            </a:r>
            <a:r>
              <a:rPr lang="en-US" sz="4800" dirty="0" err="1">
                <a:solidFill>
                  <a:schemeClr val="accent5">
                    <a:lumMod val="50000"/>
                  </a:schemeClr>
                </a:solidFill>
                <a:latin typeface="Times New Roman" pitchFamily="18" charset="0"/>
                <a:cs typeface="Times New Roman" pitchFamily="18" charset="0"/>
              </a:rPr>
              <a:t>ớng</a:t>
            </a:r>
            <a:r>
              <a:rPr lang="en-US" sz="4800" dirty="0">
                <a:solidFill>
                  <a:schemeClr val="accent5">
                    <a:lumMod val="50000"/>
                  </a:schemeClr>
                </a:solidFill>
                <a:latin typeface="Times New Roman" pitchFamily="18" charset="0"/>
                <a:cs typeface="Times New Roman" pitchFamily="18" charset="0"/>
              </a:rPr>
              <a:t> đối t</a:t>
            </a:r>
            <a:r>
              <a:rPr lang="vi-VN" sz="4800" dirty="0">
                <a:solidFill>
                  <a:schemeClr val="accent5">
                    <a:lumMod val="50000"/>
                  </a:schemeClr>
                </a:solidFill>
                <a:latin typeface="Times New Roman" pitchFamily="18" charset="0"/>
                <a:cs typeface="Times New Roman" pitchFamily="18" charset="0"/>
              </a:rPr>
              <a:t>ư</a:t>
            </a:r>
            <a:r>
              <a:rPr lang="en-US" sz="4800" dirty="0" err="1">
                <a:solidFill>
                  <a:schemeClr val="accent5">
                    <a:lumMod val="50000"/>
                  </a:schemeClr>
                </a:solidFill>
                <a:latin typeface="Times New Roman" pitchFamily="18" charset="0"/>
                <a:cs typeface="Times New Roman" pitchFamily="18" charset="0"/>
              </a:rPr>
              <a:t>ợng</a:t>
            </a:r>
            <a:endParaRPr lang="en-US" sz="4800" dirty="0">
              <a:solidFill>
                <a:schemeClr val="accent5">
                  <a:lumMod val="50000"/>
                </a:schemeClr>
              </a:solidFill>
              <a:latin typeface="Times New Roman" pitchFamily="18" charset="0"/>
              <a:cs typeface="Times New Roman" pitchFamily="18" charset="0"/>
            </a:endParaRPr>
          </a:p>
          <a:p>
            <a:pPr>
              <a:buFont typeface="Wingdings" pitchFamily="2" charset="2"/>
              <a:buChar char="q"/>
            </a:pPr>
            <a:r>
              <a:rPr lang="en-US" sz="4800" dirty="0">
                <a:solidFill>
                  <a:schemeClr val="accent5">
                    <a:lumMod val="50000"/>
                  </a:schemeClr>
                </a:solidFill>
                <a:latin typeface="Times New Roman" pitchFamily="18" charset="0"/>
                <a:cs typeface="Times New Roman" pitchFamily="18" charset="0"/>
              </a:rPr>
              <a:t> Số tín chỉ: 03</a:t>
            </a:r>
          </a:p>
          <a:p>
            <a:pPr>
              <a:buFont typeface="Wingdings" pitchFamily="2" charset="2"/>
              <a:buChar char="q"/>
            </a:pPr>
            <a:r>
              <a:rPr lang="en-US" sz="4800" dirty="0">
                <a:solidFill>
                  <a:schemeClr val="accent5">
                    <a:lumMod val="50000"/>
                  </a:schemeClr>
                </a:solidFill>
                <a:latin typeface="Times New Roman" pitchFamily="18" charset="0"/>
                <a:cs typeface="Times New Roman" pitchFamily="18" charset="0"/>
              </a:rPr>
              <a:t> Giảng viên:</a:t>
            </a:r>
          </a:p>
          <a:p>
            <a:pPr>
              <a:buFont typeface="Wingdings" pitchFamily="2" charset="2"/>
              <a:buChar char="q"/>
            </a:pPr>
            <a:r>
              <a:rPr lang="en-US" sz="4800" dirty="0">
                <a:solidFill>
                  <a:schemeClr val="accent5">
                    <a:lumMod val="50000"/>
                  </a:schemeClr>
                </a:solidFill>
                <a:latin typeface="Times New Roman" pitchFamily="18" charset="0"/>
                <a:cs typeface="Times New Roman" pitchFamily="18" charset="0"/>
              </a:rPr>
              <a:t> Đơn vị:</a:t>
            </a:r>
          </a:p>
          <a:p>
            <a:pPr marL="0" indent="0">
              <a:buNone/>
            </a:pPr>
            <a:endParaRPr lang="en-US" sz="4800" dirty="0">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907134" y="356221"/>
            <a:ext cx="8589136" cy="72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rgbClr val="FFFF00"/>
                </a:solidFill>
                <a:latin typeface="Times New Roman" pitchFamily="18" charset="0"/>
                <a:cs typeface="Times New Roman" pitchFamily="18" charset="0"/>
              </a:rPr>
              <a:t>SLIDES BÀI GIẢNG MÔN HỌC</a:t>
            </a:r>
          </a:p>
        </p:txBody>
      </p:sp>
    </p:spTree>
    <p:extLst>
      <p:ext uri="{BB962C8B-B14F-4D97-AF65-F5344CB8AC3E}">
        <p14:creationId xmlns:p14="http://schemas.microsoft.com/office/powerpoint/2010/main" val="400422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Trừu tượng hóa</a:t>
            </a:r>
            <a:endParaRPr lang="en-US" sz="4800" b="1" dirty="0">
              <a:solidFill>
                <a:srgbClr val="FFFF00"/>
              </a:solidFill>
              <a:latin typeface="Times New Roman" pitchFamily="18" charset="0"/>
              <a:cs typeface="Times New Roman" pitchFamily="18" charset="0"/>
            </a:endParaRPr>
          </a:p>
        </p:txBody>
      </p:sp>
      <p:sp>
        <p:nvSpPr>
          <p:cNvPr id="98" name="Content Placeholder 1">
            <a:extLst>
              <a:ext uri="{FF2B5EF4-FFF2-40B4-BE49-F238E27FC236}">
                <a16:creationId xmlns:a16="http://schemas.microsoft.com/office/drawing/2014/main" id="{0A5FF410-5F69-414B-8954-43789B682B07}"/>
              </a:ext>
            </a:extLst>
          </p:cNvPr>
          <p:cNvSpPr>
            <a:spLocks noGrp="1"/>
          </p:cNvSpPr>
          <p:nvPr>
            <p:ph idx="1"/>
          </p:nvPr>
        </p:nvSpPr>
        <p:spPr>
          <a:xfrm>
            <a:off x="617838" y="1825624"/>
            <a:ext cx="10935730" cy="4486351"/>
          </a:xfrm>
        </p:spPr>
        <p:txBody>
          <a:bodyPr>
            <a:normAutofit/>
          </a:bodyPr>
          <a:lstStyle/>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Cách biểu diễn những đặc tính chính và bỏ qua những chi tiết không quan trọng. </a:t>
            </a: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Sự mở rộng khái niệm kiểu dữ liệu và cho phép định nghĩa những phép toán trừu tượng trên các dữ liệu trừu tượng.</a:t>
            </a:r>
          </a:p>
          <a:p>
            <a:pPr marL="457200" lvl="1" indent="0" algn="just">
              <a:lnSpc>
                <a:spcPct val="120000"/>
              </a:lnSpc>
              <a:buNone/>
            </a:pPr>
            <a:endParaRPr lang="vi-VN" sz="2100" b="1" dirty="0">
              <a:latin typeface="Times New Roman" panose="02020603050405020304" pitchFamily="18" charset="0"/>
              <a:cs typeface="Times New Roman" panose="02020603050405020304" pitchFamily="18" charset="0"/>
            </a:endParaRP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108" name="Rectangle 107">
            <a:extLst>
              <a:ext uri="{FF2B5EF4-FFF2-40B4-BE49-F238E27FC236}">
                <a16:creationId xmlns:a16="http://schemas.microsoft.com/office/drawing/2014/main" id="{CD10C96F-A939-4658-BDD6-31393BF22F8C}"/>
              </a:ext>
            </a:extLst>
          </p:cNvPr>
          <p:cNvSpPr/>
          <p:nvPr/>
        </p:nvSpPr>
        <p:spPr>
          <a:xfrm>
            <a:off x="2703098" y="3002692"/>
            <a:ext cx="4126479" cy="1370453"/>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1" i="1"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Thông tin cần quản lý của 1 SV gồm: </a:t>
            </a:r>
          </a:p>
          <a:p>
            <a:pPr marL="800100" marR="0" lvl="1" indent="-34290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mã số: 	Chuỗi ký tự</a:t>
            </a:r>
          </a:p>
          <a:p>
            <a:pPr marL="800100" marR="0" lvl="1" indent="-34290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họ và tên: 	Chuỗi ký tự</a:t>
            </a:r>
          </a:p>
          <a:p>
            <a:pPr marL="800100" marR="0" lvl="1" indent="-34290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năm sinh: 	Số nguyên</a:t>
            </a:r>
          </a:p>
          <a:p>
            <a:pPr marL="800100" marR="0" lvl="1" indent="-34290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điểm TB: 	Số thực</a:t>
            </a:r>
            <a:endParaRPr kumimoji="0" lang="en-US" sz="1800" b="0" i="0" u="none" strike="noStrike" kern="0" cap="none" spc="0" normalizeH="0" baseline="0" noProof="0" dirty="0">
              <a:ln>
                <a:noFill/>
              </a:ln>
              <a:solidFill>
                <a:srgbClr val="000000"/>
              </a:solidFill>
              <a:effectLst/>
              <a:uLnTx/>
              <a:uFillTx/>
              <a:latin typeface="Tahoma"/>
              <a:ea typeface="+mn-ea"/>
              <a:cs typeface="+mn-cs"/>
            </a:endParaRPr>
          </a:p>
        </p:txBody>
      </p:sp>
      <p:sp>
        <p:nvSpPr>
          <p:cNvPr id="109" name="Rectangle 108">
            <a:extLst>
              <a:ext uri="{FF2B5EF4-FFF2-40B4-BE49-F238E27FC236}">
                <a16:creationId xmlns:a16="http://schemas.microsoft.com/office/drawing/2014/main" id="{C6F94412-3029-4F0A-9882-081F6C1A1C91}"/>
              </a:ext>
            </a:extLst>
          </p:cNvPr>
          <p:cNvSpPr/>
          <p:nvPr/>
        </p:nvSpPr>
        <p:spPr>
          <a:xfrm>
            <a:off x="2408350" y="4779708"/>
            <a:ext cx="2652736" cy="1594053"/>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1"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struct </a:t>
            </a:r>
            <a:r>
              <a:rPr kumimoji="0" lang="en-US" sz="1800" b="1" i="1"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K_SinhVien</a:t>
            </a:r>
            <a:r>
              <a:rPr kumimoji="0" lang="en-US" sz="1800" b="1" i="1"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char </a:t>
            </a:r>
            <a:r>
              <a:rPr kumimoji="0" lang="en-US" sz="18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maSo</a:t>
            </a: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[15];</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char </a:t>
            </a:r>
            <a:r>
              <a:rPr kumimoji="0" lang="en-US" sz="18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hoTen</a:t>
            </a: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[30];</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int </a:t>
            </a:r>
            <a:r>
              <a:rPr kumimoji="0" lang="en-US" sz="18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namSinh</a:t>
            </a: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double </a:t>
            </a:r>
            <a:r>
              <a:rPr kumimoji="0" lang="en-US" sz="18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diemTB</a:t>
            </a: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endParaRPr kumimoji="0" lang="en-US" sz="1800" b="0" i="0" u="none" strike="noStrike" kern="0" cap="none" spc="0" normalizeH="0" baseline="0" noProof="0" dirty="0">
              <a:ln>
                <a:noFill/>
              </a:ln>
              <a:solidFill>
                <a:srgbClr val="000000"/>
              </a:solidFill>
              <a:effectLst/>
              <a:uLnTx/>
              <a:uFillTx/>
              <a:latin typeface="Tahoma"/>
              <a:ea typeface="+mn-ea"/>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p:txBody>
      </p:sp>
      <p:sp>
        <p:nvSpPr>
          <p:cNvPr id="110" name="Rectangle 109">
            <a:extLst>
              <a:ext uri="{FF2B5EF4-FFF2-40B4-BE49-F238E27FC236}">
                <a16:creationId xmlns:a16="http://schemas.microsoft.com/office/drawing/2014/main" id="{DC242B27-B12B-482C-86E8-D8B1DDB016DB}"/>
              </a:ext>
            </a:extLst>
          </p:cNvPr>
          <p:cNvSpPr/>
          <p:nvPr/>
        </p:nvSpPr>
        <p:spPr>
          <a:xfrm>
            <a:off x="7080064" y="3429000"/>
            <a:ext cx="3242233" cy="2893100"/>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1"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class </a:t>
            </a:r>
            <a:r>
              <a:rPr kumimoji="0" lang="en-US" sz="1800" b="1" i="1"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SinhVien</a:t>
            </a: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endParaRPr kumimoji="0" lang="en-US" sz="1800" b="1" i="1"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0" marR="0" lvl="1"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private String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maSo</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private String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hoTen</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private int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namSinh</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private double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diemTB</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public void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nhapTT</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 public void </a:t>
            </a:r>
            <a:r>
              <a:rPr kumimoji="0" lang="en-US" sz="1600" b="0" i="0" u="none" strike="noStrike" kern="0" cap="none" spc="0" normalizeH="0" baseline="0" noProof="0" dirty="0" err="1">
                <a:ln>
                  <a:noFill/>
                </a:ln>
                <a:solidFill>
                  <a:srgbClr val="000000"/>
                </a:solidFill>
                <a:effectLst/>
                <a:uLnTx/>
                <a:uFillTx/>
                <a:latin typeface="Times New Roman" pitchFamily="18" charset="0"/>
                <a:ea typeface="+mn-ea"/>
                <a:cs typeface="Times New Roman" pitchFamily="18" charset="0"/>
              </a:rPr>
              <a:t>hienThiTT</a:t>
            </a: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a:p>
            <a:pPr marL="0" marR="0" lvl="1"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a:ea typeface="+mn-ea"/>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rPr>
              <a:t>}</a:t>
            </a:r>
          </a:p>
        </p:txBody>
      </p:sp>
      <p:sp>
        <p:nvSpPr>
          <p:cNvPr id="111" name="Right Arrow 3">
            <a:extLst>
              <a:ext uri="{FF2B5EF4-FFF2-40B4-BE49-F238E27FC236}">
                <a16:creationId xmlns:a16="http://schemas.microsoft.com/office/drawing/2014/main" id="{23795DF0-943C-4723-A667-CE212B39CAEB}"/>
              </a:ext>
            </a:extLst>
          </p:cNvPr>
          <p:cNvSpPr>
            <a:spLocks noChangeArrowheads="1"/>
          </p:cNvSpPr>
          <p:nvPr/>
        </p:nvSpPr>
        <p:spPr bwMode="auto">
          <a:xfrm rot="7767877">
            <a:off x="2714380" y="4409091"/>
            <a:ext cx="566934" cy="267116"/>
          </a:xfrm>
          <a:prstGeom prst="rightArrow">
            <a:avLst>
              <a:gd name="adj1" fmla="val 50000"/>
              <a:gd name="adj2" fmla="val 49721"/>
            </a:avLst>
          </a:prstGeom>
          <a:solidFill>
            <a:srgbClr val="00E4A8"/>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Right Arrow 11">
            <a:extLst>
              <a:ext uri="{FF2B5EF4-FFF2-40B4-BE49-F238E27FC236}">
                <a16:creationId xmlns:a16="http://schemas.microsoft.com/office/drawing/2014/main" id="{9183F428-7520-4318-A495-5F70D31A7446}"/>
              </a:ext>
            </a:extLst>
          </p:cNvPr>
          <p:cNvSpPr>
            <a:spLocks noChangeArrowheads="1"/>
          </p:cNvSpPr>
          <p:nvPr/>
        </p:nvSpPr>
        <p:spPr bwMode="auto">
          <a:xfrm rot="2273189">
            <a:off x="6086565" y="4612614"/>
            <a:ext cx="957933" cy="302942"/>
          </a:xfrm>
          <a:prstGeom prst="rightArrow">
            <a:avLst>
              <a:gd name="adj1" fmla="val 50000"/>
              <a:gd name="adj2" fmla="val 49923"/>
            </a:avLst>
          </a:prstGeom>
          <a:solidFill>
            <a:srgbClr val="00E4A8"/>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Rectangle 112">
            <a:extLst>
              <a:ext uri="{FF2B5EF4-FFF2-40B4-BE49-F238E27FC236}">
                <a16:creationId xmlns:a16="http://schemas.microsoft.com/office/drawing/2014/main" id="{6A468643-7BCB-4686-9F21-80C55E570FC1}"/>
              </a:ext>
            </a:extLst>
          </p:cNvPr>
          <p:cNvSpPr>
            <a:spLocks noChangeArrowheads="1"/>
          </p:cNvSpPr>
          <p:nvPr/>
        </p:nvSpPr>
        <p:spPr bwMode="auto">
          <a:xfrm>
            <a:off x="3071534" y="4438062"/>
            <a:ext cx="2772478" cy="27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Trừu tượng hóa kiểu cấu trúc trong C</a:t>
            </a: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Rectangle 113">
            <a:extLst>
              <a:ext uri="{FF2B5EF4-FFF2-40B4-BE49-F238E27FC236}">
                <a16:creationId xmlns:a16="http://schemas.microsoft.com/office/drawing/2014/main" id="{5CB7727B-D10C-4116-BC10-BE662E3805B1}"/>
              </a:ext>
            </a:extLst>
          </p:cNvPr>
          <p:cNvSpPr>
            <a:spLocks noChangeArrowheads="1"/>
          </p:cNvSpPr>
          <p:nvPr/>
        </p:nvSpPr>
        <p:spPr bwMode="auto">
          <a:xfrm rot="2342528">
            <a:off x="5650583" y="4863623"/>
            <a:ext cx="1604230" cy="47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Trừu tượng hóa kiểu</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lớp trong Java</a:t>
            </a: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528030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Việc đóng gói dữ liệu và các hàm vào một đơn vị cấu trúc (gọi là lớp) được xem như một nguyên tắc </a:t>
            </a:r>
            <a:r>
              <a:rPr lang="vi-VN" altLang="en-US" sz="2400" b="1" dirty="0">
                <a:latin typeface="Times New Roman" panose="02020603050405020304" pitchFamily="18" charset="0"/>
                <a:cs typeface="Times New Roman" panose="02020603050405020304" pitchFamily="18" charset="0"/>
              </a:rPr>
              <a:t>bao bọc thông tin</a:t>
            </a:r>
            <a:endParaRPr lang="en-US" alt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Kỹ thuật này cho phép xác định các vùng đặc trưng (riêng, công khai hay được bảo vệ bao gồm cả dữ liệu và các câu lệnh) nhằm điều khiển hoặc hạn chế những truy nhập tùy tiện của những đối tượng khác.</a:t>
            </a: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Nguyên tắc bao bọc dữ liệu để ngăn cấm sự truy nhập trực tiếp trong lập trình được gọi là </a:t>
            </a:r>
            <a:r>
              <a:rPr lang="vi-VN" altLang="en-US" sz="2400" b="1" dirty="0">
                <a:latin typeface="Times New Roman" panose="02020603050405020304" pitchFamily="18" charset="0"/>
                <a:cs typeface="Times New Roman" panose="02020603050405020304" pitchFamily="18" charset="0"/>
              </a:rPr>
              <a:t>sự che giấu thông tin.</a:t>
            </a: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Bao bọc và che giấu thông tin</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424369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Bao bọc và che giấu thông tin</a:t>
            </a:r>
            <a:endParaRPr lang="en-US" sz="4800" b="1" dirty="0">
              <a:solidFill>
                <a:srgbClr val="FFFF00"/>
              </a:solidFill>
              <a:latin typeface="Times New Roman" pitchFamily="18" charset="0"/>
              <a:cs typeface="Times New Roman" pitchFamily="18" charset="0"/>
            </a:endParaRPr>
          </a:p>
        </p:txBody>
      </p:sp>
      <p:pic>
        <p:nvPicPr>
          <p:cNvPr id="6" name="Picture 14">
            <a:extLst>
              <a:ext uri="{FF2B5EF4-FFF2-40B4-BE49-F238E27FC236}">
                <a16:creationId xmlns:a16="http://schemas.microsoft.com/office/drawing/2014/main" id="{F9C9D5C7-8210-42C7-9C3B-8E966C1E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155" y="1761568"/>
            <a:ext cx="2890838"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BA339AA-7FCB-44FA-88F0-453FE2D6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5170" t="48409" r="3410" b="14867"/>
          <a:stretch>
            <a:fillRect/>
          </a:stretch>
        </p:blipFill>
        <p:spPr bwMode="auto">
          <a:xfrm>
            <a:off x="6021858" y="2259013"/>
            <a:ext cx="5334000" cy="37115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79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out)">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Kế thừa và mở rộng</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Kế thừa (Inheritance)</a:t>
            </a:r>
            <a:r>
              <a:rPr lang="en-US" altLang="en-US" sz="2400" b="1"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Cơ chế cho phép các đối tượng có thể chia sẻ hay mở rộng các thuộc tính hoặc phương thức của lớp khác mà không phải tiến hành định nghĩa lại.</a:t>
            </a:r>
          </a:p>
          <a:p>
            <a:pPr algn="just">
              <a:buFont typeface="Wingdings" panose="05000000000000000000" pitchFamily="2" charset="2"/>
              <a:buChar char="v"/>
            </a:pPr>
            <a:endParaRPr lang="en-US" sz="2100" b="1" dirty="0">
              <a:latin typeface="Times New Roman" panose="02020603050405020304" pitchFamily="18" charset="0"/>
              <a:cs typeface="Times New Roman" panose="02020603050405020304" pitchFamily="18" charset="0"/>
            </a:endParaRPr>
          </a:p>
          <a:p>
            <a:pPr marL="457200" lvl="1" indent="0" algn="just">
              <a:lnSpc>
                <a:spcPct val="120000"/>
              </a:lnSpc>
              <a:buNone/>
            </a:pPr>
            <a:endParaRPr lang="vi-VN" sz="2100" b="1" dirty="0">
              <a:latin typeface="Times New Roman" panose="02020603050405020304" pitchFamily="18" charset="0"/>
              <a:cs typeface="Times New Roman" panose="02020603050405020304" pitchFamily="18" charset="0"/>
            </a:endParaRPr>
          </a:p>
          <a:p>
            <a:pPr lvl="1" algn="just">
              <a:lnSpc>
                <a:spcPct val="120000"/>
              </a:lnSpc>
            </a:pPr>
            <a:endParaRPr lang="vi-VN" sz="2100"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F1066DF5-C2EF-4A5E-8E29-B658493B5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173" y="2961503"/>
            <a:ext cx="4308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7EC6DFE2-B8E9-468F-96DE-73CCA2E18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009" y="2785848"/>
            <a:ext cx="37147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02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Kế thừa và mở rộng</a:t>
            </a:r>
            <a:endParaRPr lang="en-US" sz="4800" b="1" dirty="0">
              <a:solidFill>
                <a:srgbClr val="FFFF00"/>
              </a:solidFill>
              <a:latin typeface="Times New Roman" pitchFamily="18" charset="0"/>
              <a:cs typeface="Times New Roman" pitchFamily="18" charset="0"/>
            </a:endParaRPr>
          </a:p>
        </p:txBody>
      </p:sp>
      <p:pic>
        <p:nvPicPr>
          <p:cNvPr id="15" name="Picture 2">
            <a:extLst>
              <a:ext uri="{FF2B5EF4-FFF2-40B4-BE49-F238E27FC236}">
                <a16:creationId xmlns:a16="http://schemas.microsoft.com/office/drawing/2014/main" id="{3AF605D6-65F1-4059-BE3F-9F1C03578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161" y="3429000"/>
            <a:ext cx="4343400"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5B631743-B81A-4231-8803-D0B8B5AAA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986" y="1528762"/>
            <a:ext cx="543877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ight Arrow 1">
            <a:extLst>
              <a:ext uri="{FF2B5EF4-FFF2-40B4-BE49-F238E27FC236}">
                <a16:creationId xmlns:a16="http://schemas.microsoft.com/office/drawing/2014/main" id="{E9BB25D0-6636-4739-8351-E7D39A050505}"/>
              </a:ext>
            </a:extLst>
          </p:cNvPr>
          <p:cNvSpPr>
            <a:spLocks noChangeArrowheads="1"/>
          </p:cNvSpPr>
          <p:nvPr/>
        </p:nvSpPr>
        <p:spPr bwMode="auto">
          <a:xfrm rot="20033708">
            <a:off x="4495499" y="4262437"/>
            <a:ext cx="792162" cy="358775"/>
          </a:xfrm>
          <a:prstGeom prst="rightArrow">
            <a:avLst>
              <a:gd name="adj1" fmla="val 50000"/>
              <a:gd name="adj2" fmla="val 49894"/>
            </a:avLst>
          </a:prstGeom>
          <a:solidFill>
            <a:srgbClr val="00E4A8"/>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folHlink"/>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hlink"/>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283514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ou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1000"/>
                                        <p:tgtEl>
                                          <p:spTgt spid="17"/>
                                        </p:tgtEl>
                                      </p:cBhvr>
                                    </p:animEffect>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Kế thừa và mở rộng</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Lập trình hướng đối tượng đưa thêm những định nghĩa: lớp con (subclass), lớp cha (superclass), kế thừa (inherit), override.</a:t>
            </a: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Lớp con kế thừa toàn bộ những biến của lớp cha. Ngoài ra, lớp con còn kế thừa một số phương thức của lớp cha.</a:t>
            </a: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Lợi ích của kế thừa: lớp con cung cấp những phương thức chuyên biệt (code reuse). Lập trình viên có thể tạo ra những lớp abstract để định nghĩa những phương thức chung.</a:t>
            </a:r>
          </a:p>
        </p:txBody>
      </p:sp>
    </p:spTree>
    <p:extLst>
      <p:ext uri="{BB962C8B-B14F-4D97-AF65-F5344CB8AC3E}">
        <p14:creationId xmlns:p14="http://schemas.microsoft.com/office/powerpoint/2010/main" val="16398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Đa xạ và nạp chồng</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Đa hình:</a:t>
            </a:r>
            <a:r>
              <a:rPr lang="vi-VN" altLang="en-US" sz="2400" dirty="0">
                <a:latin typeface="Times New Roman" panose="02020603050405020304" pitchFamily="18" charset="0"/>
                <a:cs typeface="Times New Roman" panose="02020603050405020304" pitchFamily="18" charset="0"/>
              </a:rPr>
              <a:t> Nhiều hình thức, nhiều kiểu tồn tại.</a:t>
            </a:r>
          </a:p>
          <a:p>
            <a:pPr algn="just">
              <a:buFont typeface="Wingdings" panose="05000000000000000000" pitchFamily="2" charset="2"/>
              <a:buChar char="v"/>
            </a:pPr>
            <a:r>
              <a:rPr lang="vi-VN" altLang="en-US" sz="2400" b="1" dirty="0">
                <a:latin typeface="Times New Roman" panose="02020603050405020304" pitchFamily="18" charset="0"/>
                <a:cs typeface="Times New Roman" panose="02020603050405020304" pitchFamily="18" charset="0"/>
              </a:rPr>
              <a:t>Tính đa hình thể hiện qua việc:</a:t>
            </a:r>
            <a:r>
              <a:rPr lang="vi-VN" altLang="en-US" sz="2400" dirty="0">
                <a:latin typeface="Times New Roman" panose="02020603050405020304" pitchFamily="18" charset="0"/>
                <a:cs typeface="Times New Roman" panose="02020603050405020304" pitchFamily="18" charset="0"/>
              </a:rPr>
              <a:t> cùng một phương thức nhưng có nội dung thực hiện khác nhau trên các đối tượng khác nhau. </a:t>
            </a:r>
          </a:p>
          <a:p>
            <a:pPr lvl="1" algn="just">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Đa hình trong lập trình:</a:t>
            </a:r>
          </a:p>
          <a:p>
            <a:pPr lvl="1" algn="just">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Đa hình hàm (Nạp chồng hàm)</a:t>
            </a:r>
          </a:p>
          <a:p>
            <a:pPr lvl="1" algn="just">
              <a:buFont typeface="Wingdings" panose="05000000000000000000" pitchFamily="2" charset="2"/>
              <a:buChar char="Ø"/>
            </a:pPr>
            <a:r>
              <a:rPr lang="vi-VN" altLang="en-US" sz="2000" dirty="0">
                <a:latin typeface="Times New Roman" panose="02020603050405020304" pitchFamily="18" charset="0"/>
                <a:cs typeface="Times New Roman" panose="02020603050405020304" pitchFamily="18" charset="0"/>
              </a:rPr>
              <a:t>Đa hình đối tượng: </a:t>
            </a:r>
          </a:p>
          <a:p>
            <a:pPr lvl="2" algn="just">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Nhìn nhận đối tượng theo nhiều kiểu khác nhau</a:t>
            </a:r>
          </a:p>
          <a:p>
            <a:pPr lvl="2" algn="just">
              <a:buFont typeface="Wingdings" panose="05000000000000000000" pitchFamily="2" charset="2"/>
              <a:buChar char="§"/>
            </a:pPr>
            <a:r>
              <a:rPr lang="vi-VN" altLang="en-US" sz="1600" dirty="0">
                <a:latin typeface="Times New Roman" panose="02020603050405020304" pitchFamily="18" charset="0"/>
                <a:cs typeface="Times New Roman" panose="02020603050405020304" pitchFamily="18" charset="0"/>
              </a:rPr>
              <a:t>Các đối tượng khác nhau giải nghĩa thông điệp theo cách thức khác nhau</a:t>
            </a: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49223562-3C3E-463E-BEA4-BB50C9022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562" y="2857758"/>
            <a:ext cx="36576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69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Liên kết động</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Liên kết tĩnh: lời gọi hàm (phương thức) được quyết định khi biên dịch, do đó chỉ có một phiên bản của chương trình con được thực hiện. Ưu điểm về tốc độ</a:t>
            </a: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Liên kết động: lời gọi hàm được quyết định khi thực hiện, phiên bản của phương thức phù hợp với đối tượng được gọi. Java mặc định sử dụng liên kết động.</a:t>
            </a:r>
          </a:p>
          <a:p>
            <a:pPr lvl="2" algn="just">
              <a:buFont typeface="Wingdings" panose="05000000000000000000" pitchFamily="2" charset="2"/>
              <a:buChar char="§"/>
            </a:pPr>
            <a:endParaRPr lang="vi-VN" alt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18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Truyền thông điệp</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r>
              <a:rPr lang="vi-VN" altLang="en-US" sz="2400" dirty="0">
                <a:latin typeface="Times New Roman" panose="02020603050405020304" pitchFamily="18" charset="0"/>
                <a:cs typeface="Times New Roman" panose="02020603050405020304" pitchFamily="18" charset="0"/>
              </a:rPr>
              <a:t>Truyền thông điệp cho một đối tượng chính là để yêu cầu thực hiện một công việc cụ thể nào đó, nghĩa là sử dụng những hàm tương ứng để xử lý dữ liệu đã được khai báo trong lớp đối tượng đó.</a:t>
            </a:r>
          </a:p>
        </p:txBody>
      </p:sp>
      <p:pic>
        <p:nvPicPr>
          <p:cNvPr id="6" name="Picture 5">
            <a:extLst>
              <a:ext uri="{FF2B5EF4-FFF2-40B4-BE49-F238E27FC236}">
                <a16:creationId xmlns:a16="http://schemas.microsoft.com/office/drawing/2014/main" id="{C82B0B28-72EF-4A15-83B5-58B4739854AB}"/>
              </a:ext>
            </a:extLst>
          </p:cNvPr>
          <p:cNvPicPr/>
          <p:nvPr/>
        </p:nvPicPr>
        <p:blipFill>
          <a:blip r:embed="rId2"/>
          <a:stretch>
            <a:fillRect/>
          </a:stretch>
        </p:blipFill>
        <p:spPr>
          <a:xfrm>
            <a:off x="3435179" y="2873718"/>
            <a:ext cx="4895335" cy="3205806"/>
          </a:xfrm>
          <a:prstGeom prst="rect">
            <a:avLst/>
          </a:prstGeom>
        </p:spPr>
      </p:pic>
    </p:spTree>
    <p:extLst>
      <p:ext uri="{BB962C8B-B14F-4D97-AF65-F5344CB8AC3E}">
        <p14:creationId xmlns:p14="http://schemas.microsoft.com/office/powerpoint/2010/main" val="206191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FFFF00"/>
                </a:solidFill>
                <a:latin typeface="Times New Roman" pitchFamily="18" charset="0"/>
                <a:cs typeface="Times New Roman" pitchFamily="18" charset="0"/>
              </a:rPr>
              <a:t>Câu hỏi</a:t>
            </a:r>
            <a:endParaRPr lang="en-US" sz="4800" b="1" dirty="0">
              <a:solidFill>
                <a:srgbClr val="FFFF00"/>
              </a:solidFill>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id="{D3775762-0503-4D77-B2FD-64C8F1E5B9DD}"/>
              </a:ext>
            </a:extLst>
          </p:cNvPr>
          <p:cNvSpPr>
            <a:spLocks noGrp="1"/>
          </p:cNvSpPr>
          <p:nvPr>
            <p:ph idx="1"/>
          </p:nvPr>
        </p:nvSpPr>
        <p:spPr>
          <a:xfrm>
            <a:off x="617838" y="1825625"/>
            <a:ext cx="10935730" cy="4351338"/>
          </a:xfrm>
        </p:spPr>
        <p:txBody>
          <a:bodyPr>
            <a:normAutofit/>
          </a:bodyPr>
          <a:lstStyle/>
          <a:p>
            <a:pPr algn="just">
              <a:buFont typeface="Wingdings" panose="05000000000000000000" pitchFamily="2" charset="2"/>
              <a:buChar char="v"/>
            </a:pPr>
            <a:endParaRPr lang="vi-V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42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p:txBody>
          <a:bodyPr>
            <a:normAutofit/>
          </a:bodyPr>
          <a:lstStyle/>
          <a:p>
            <a:pPr>
              <a:buFont typeface="Wingdings" pitchFamily="2" charset="2"/>
              <a:buChar char="q"/>
            </a:pP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Đề</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cương</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môn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học</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Tài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liệu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tham</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khảo</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Yêu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cầu</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đối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với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môn</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học</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Đánh</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giá</a:t>
            </a:r>
            <a:r>
              <a:rPr lang="en-US" sz="5400" dirty="0">
                <a:latin typeface="Times New Roman" pitchFamily="18" charset="0"/>
                <a:cs typeface="Times New Roman" pitchFamily="18" charset="0"/>
              </a:rPr>
              <a:t>/</a:t>
            </a:r>
            <a:r>
              <a:rPr lang="en-US" sz="5400" dirty="0" err="1">
                <a:latin typeface="Times New Roman" pitchFamily="18" charset="0"/>
                <a:cs typeface="Times New Roman" pitchFamily="18" charset="0"/>
              </a:rPr>
              <a:t>thi</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kết</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thúc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học</a:t>
            </a:r>
            <a:r>
              <a:rPr lang="en-US" sz="5400" dirty="0">
                <a:latin typeface="Times New Roman" pitchFamily="18" charset="0"/>
                <a:cs typeface="Times New Roman" pitchFamily="18" charset="0"/>
              </a:rPr>
              <a:t> </a:t>
            </a:r>
            <a:r>
              <a:rPr lang="en-US" sz="5400" dirty="0" err="1">
                <a:latin typeface="Times New Roman" pitchFamily="18" charset="0"/>
                <a:cs typeface="Times New Roman" pitchFamily="18" charset="0"/>
              </a:rPr>
              <a:t>phần</a:t>
            </a:r>
            <a:endParaRPr lang="en-US" sz="5400" dirty="0">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751527" y="356221"/>
            <a:ext cx="9530365" cy="72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rgbClr val="FFFF00"/>
                </a:solidFill>
                <a:latin typeface="Times New Roman" pitchFamily="18" charset="0"/>
                <a:cs typeface="Times New Roman" pitchFamily="18" charset="0"/>
              </a:rPr>
              <a:t>GIỚI THIỆU VỀ MÔN HỌC</a:t>
            </a:r>
          </a:p>
        </p:txBody>
      </p:sp>
    </p:spTree>
    <p:extLst>
      <p:ext uri="{BB962C8B-B14F-4D97-AF65-F5344CB8AC3E}">
        <p14:creationId xmlns:p14="http://schemas.microsoft.com/office/powerpoint/2010/main" val="210598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buFont typeface="Wingdings" pitchFamily="2" charset="2"/>
              <a:buChar char="q"/>
            </a:pPr>
            <a:r>
              <a:rPr lang="en-US" sz="5400" dirty="0">
                <a:latin typeface="Times New Roman" pitchFamily="18" charset="0"/>
                <a:cs typeface="Times New Roman" pitchFamily="18" charset="0"/>
              </a:rPr>
              <a:t> Chương 1: Tổng quan </a:t>
            </a:r>
          </a:p>
          <a:p>
            <a:pPr>
              <a:buFont typeface="Wingdings" pitchFamily="2" charset="2"/>
              <a:buChar char="q"/>
            </a:pPr>
            <a:r>
              <a:rPr lang="en-US" sz="5400" dirty="0">
                <a:latin typeface="Times New Roman" pitchFamily="18" charset="0"/>
                <a:cs typeface="Times New Roman" pitchFamily="18" charset="0"/>
              </a:rPr>
              <a:t> Chương 2: </a:t>
            </a:r>
            <a:r>
              <a:rPr lang="vi-VN" sz="5400" dirty="0">
                <a:latin typeface="Times New Roman" pitchFamily="18" charset="0"/>
                <a:cs typeface="Times New Roman" pitchFamily="18" charset="0"/>
              </a:rPr>
              <a:t>Tổng quan về ngôn ngữ lập trình hướng đối tượng Java</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Chương 3: </a:t>
            </a:r>
            <a:r>
              <a:rPr lang="vi-VN" sz="5400" dirty="0">
                <a:latin typeface="Times New Roman" pitchFamily="18" charset="0"/>
                <a:cs typeface="Times New Roman" pitchFamily="18" charset="0"/>
              </a:rPr>
              <a:t>Các thành phần cơ sở của Java</a:t>
            </a:r>
            <a:endParaRPr lang="en-US" sz="5400" dirty="0">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3079124" y="356221"/>
            <a:ext cx="6644426" cy="72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rgbClr val="FFFF00"/>
                </a:solidFill>
                <a:latin typeface="Times New Roman" pitchFamily="18" charset="0"/>
                <a:cs typeface="Times New Roman" pitchFamily="18" charset="0"/>
              </a:rPr>
              <a:t>NỘI DUNG CHÍNH</a:t>
            </a:r>
          </a:p>
        </p:txBody>
      </p:sp>
    </p:spTree>
    <p:extLst>
      <p:ext uri="{BB962C8B-B14F-4D97-AF65-F5344CB8AC3E}">
        <p14:creationId xmlns:p14="http://schemas.microsoft.com/office/powerpoint/2010/main" val="273046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lnSpcReduction="10000"/>
          </a:bodyPr>
          <a:lstStyle/>
          <a:p>
            <a:pPr>
              <a:buFont typeface="Wingdings" pitchFamily="2" charset="2"/>
              <a:buChar char="q"/>
            </a:pPr>
            <a:r>
              <a:rPr lang="en-US" sz="5400" dirty="0">
                <a:latin typeface="Times New Roman" pitchFamily="18" charset="0"/>
                <a:cs typeface="Times New Roman" pitchFamily="18" charset="0"/>
              </a:rPr>
              <a:t> Chương 4: </a:t>
            </a:r>
            <a:r>
              <a:rPr lang="vi-VN" sz="5400" dirty="0">
                <a:latin typeface="Times New Roman" pitchFamily="18" charset="0"/>
                <a:cs typeface="Times New Roman" pitchFamily="18" charset="0"/>
              </a:rPr>
              <a:t>Lớp và các thành phần của lớp đối tượng</a:t>
            </a:r>
            <a:r>
              <a:rPr lang="en-US" sz="5400" dirty="0">
                <a:latin typeface="Times New Roman" pitchFamily="18" charset="0"/>
                <a:cs typeface="Times New Roman" pitchFamily="18" charset="0"/>
              </a:rPr>
              <a:t> </a:t>
            </a:r>
          </a:p>
          <a:p>
            <a:pPr>
              <a:buFont typeface="Wingdings" pitchFamily="2" charset="2"/>
              <a:buChar char="q"/>
            </a:pPr>
            <a:r>
              <a:rPr lang="en-US" sz="5400" dirty="0">
                <a:latin typeface="Times New Roman" pitchFamily="18" charset="0"/>
                <a:cs typeface="Times New Roman" pitchFamily="18" charset="0"/>
              </a:rPr>
              <a:t> Chương 5: </a:t>
            </a:r>
            <a:r>
              <a:rPr lang="vi-VN" sz="5400" dirty="0">
                <a:latin typeface="Times New Roman" pitchFamily="18" charset="0"/>
                <a:cs typeface="Times New Roman" pitchFamily="18" charset="0"/>
              </a:rPr>
              <a:t>Các lớp cơ sở và các cấu trúc dữ liệu</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Chương 6:</a:t>
            </a:r>
            <a:r>
              <a:rPr lang="vi-VN" sz="5400" dirty="0">
                <a:latin typeface="Times New Roman" pitchFamily="18" charset="0"/>
                <a:cs typeface="Times New Roman" pitchFamily="18" charset="0"/>
              </a:rPr>
              <a:t> Các luồng vào ra dữ liệu cơ bản</a:t>
            </a:r>
            <a:endParaRPr lang="en-US" sz="5400" dirty="0">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3079124" y="356221"/>
            <a:ext cx="6644426" cy="72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rgbClr val="FFFF00"/>
                </a:solidFill>
                <a:latin typeface="Times New Roman" pitchFamily="18" charset="0"/>
                <a:cs typeface="Times New Roman" pitchFamily="18" charset="0"/>
              </a:rPr>
              <a:t>NỘI DUNG CHÍNH</a:t>
            </a:r>
          </a:p>
        </p:txBody>
      </p:sp>
    </p:spTree>
    <p:extLst>
      <p:ext uri="{BB962C8B-B14F-4D97-AF65-F5344CB8AC3E}">
        <p14:creationId xmlns:p14="http://schemas.microsoft.com/office/powerpoint/2010/main" val="123526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buFont typeface="Wingdings" pitchFamily="2" charset="2"/>
              <a:buChar char="q"/>
            </a:pPr>
            <a:r>
              <a:rPr lang="vi-VN" sz="5400" dirty="0">
                <a:latin typeface="Times New Roman" pitchFamily="18" charset="0"/>
                <a:cs typeface="Times New Roman" pitchFamily="18" charset="0"/>
              </a:rPr>
              <a:t>1.1. Tổng quan lập trình hướng chức năng và lập trình hướng đối tượng</a:t>
            </a:r>
            <a:endParaRPr lang="en-US" sz="5400" dirty="0">
              <a:latin typeface="Times New Roman" pitchFamily="18" charset="0"/>
              <a:cs typeface="Times New Roman" pitchFamily="18" charset="0"/>
            </a:endParaRPr>
          </a:p>
          <a:p>
            <a:pPr>
              <a:buFont typeface="Wingdings" pitchFamily="2" charset="2"/>
              <a:buChar char="q"/>
            </a:pPr>
            <a:endParaRPr lang="vi-VN" sz="5400" dirty="0">
              <a:latin typeface="Times New Roman" pitchFamily="18" charset="0"/>
              <a:cs typeface="Times New Roman" pitchFamily="18" charset="0"/>
            </a:endParaRPr>
          </a:p>
          <a:p>
            <a:pPr>
              <a:buFont typeface="Wingdings" pitchFamily="2" charset="2"/>
              <a:buChar char="q"/>
            </a:pPr>
            <a:r>
              <a:rPr lang="vi-VN" sz="5400" dirty="0">
                <a:latin typeface="Times New Roman" pitchFamily="18" charset="0"/>
                <a:cs typeface="Times New Roman" pitchFamily="18" charset="0"/>
              </a:rPr>
              <a:t>1.2. Các khái niệm cơ bản của lập trình hướng đối tượng </a:t>
            </a: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3079124" y="356221"/>
            <a:ext cx="6644426" cy="72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4800" b="1" dirty="0">
                <a:solidFill>
                  <a:srgbClr val="FFFF00"/>
                </a:solidFill>
                <a:latin typeface="Times New Roman" pitchFamily="18" charset="0"/>
                <a:cs typeface="Times New Roman" pitchFamily="18" charset="0"/>
              </a:rPr>
              <a:t>Chương 1: Tổng quan</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23464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a:bodyPr>
          <a:lstStyle/>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Cách cách tiếp cận trong lập trình</a:t>
            </a:r>
            <a:endParaRPr lang="en-US" sz="5400" dirty="0">
              <a:latin typeface="Times New Roman" pitchFamily="18" charset="0"/>
              <a:cs typeface="Times New Roman" pitchFamily="18" charset="0"/>
            </a:endParaRPr>
          </a:p>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Lập trình tuyến tính</a:t>
            </a:r>
          </a:p>
          <a:p>
            <a:pPr>
              <a:buFont typeface="Wingdings" pitchFamily="2" charset="2"/>
              <a:buChar char="q"/>
            </a:pPr>
            <a:r>
              <a:rPr lang="en-US" sz="5400" dirty="0">
                <a:latin typeface="Times New Roman" pitchFamily="18" charset="0"/>
                <a:cs typeface="Times New Roman" pitchFamily="18" charset="0"/>
              </a:rPr>
              <a:t> Lập trình có cấu trúc</a:t>
            </a:r>
          </a:p>
          <a:p>
            <a:pPr>
              <a:buFont typeface="Wingdings" pitchFamily="2" charset="2"/>
              <a:buChar char="q"/>
            </a:pPr>
            <a:r>
              <a:rPr lang="en-US" sz="5400" dirty="0">
                <a:latin typeface="Times New Roman" pitchFamily="18" charset="0"/>
                <a:cs typeface="Times New Roman" pitchFamily="18" charset="0"/>
              </a:rPr>
              <a:t> </a:t>
            </a:r>
            <a:r>
              <a:rPr lang="vi-VN" sz="5400" dirty="0">
                <a:latin typeface="Times New Roman" pitchFamily="18" charset="0"/>
                <a:cs typeface="Times New Roman" pitchFamily="18" charset="0"/>
              </a:rPr>
              <a:t>Lập trình hướng đối tượng </a:t>
            </a: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1.1. Tổng quan lập trình hướng chức năng và lập trình hướng đối tượng</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50709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351338"/>
          </a:xfrm>
        </p:spPr>
        <p:txBody>
          <a:bodyPr>
            <a:normAutofit fontScale="92500" lnSpcReduction="20000"/>
          </a:bodyPr>
          <a:lstStyle/>
          <a:p>
            <a:pPr marL="0" indent="0" algn="just">
              <a:lnSpc>
                <a:spcPct val="150000"/>
              </a:lnSpc>
              <a:buSzPct val="100000"/>
              <a:buFont typeface="Wingdings" panose="05000000000000000000" pitchFamily="2" charset="2"/>
              <a:buNone/>
              <a:defRPr/>
            </a:pPr>
            <a:r>
              <a:rPr lang="en-US" dirty="0">
                <a:latin typeface="Times New Roman" pitchFamily="18" charset="0"/>
                <a:cs typeface="Times New Roman" pitchFamily="18" charset="0"/>
              </a:rPr>
              <a:t>1. Lập trình tuần tự </a:t>
            </a:r>
            <a:r>
              <a:rPr lang="en-US" sz="2200" dirty="0">
                <a:latin typeface="Times New Roman" pitchFamily="18" charset="0"/>
                <a:cs typeface="Times New Roman" pitchFamily="18" charset="0"/>
              </a:rPr>
              <a:t>(Phương pháp/Tiếp cận tuần tự)</a:t>
            </a:r>
          </a:p>
          <a:p>
            <a:pPr marL="400050" lvl="1" indent="0">
              <a:buSzPct val="100000"/>
              <a:buFont typeface="Wingdings" panose="05000000000000000000" pitchFamily="2" charset="2"/>
              <a:buNone/>
              <a:defRPr/>
            </a:pPr>
            <a:r>
              <a:rPr lang="en-US" dirty="0">
                <a:latin typeface="Times New Roman" pitchFamily="18" charset="0"/>
                <a:cs typeface="Times New Roman" pitchFamily="18" charset="0"/>
              </a:rPr>
              <a:t>Đơn luồng; Đơn giản; </a:t>
            </a:r>
          </a:p>
          <a:p>
            <a:pPr marL="400050" lvl="1" indent="0">
              <a:buSzPct val="100000"/>
              <a:buFont typeface="Wingdings" panose="05000000000000000000" pitchFamily="2" charset="2"/>
              <a:buNone/>
              <a:defRPr/>
            </a:pPr>
            <a:r>
              <a:rPr lang="en-US" dirty="0">
                <a:latin typeface="Times New Roman" pitchFamily="18" charset="0"/>
                <a:cs typeface="Times New Roman" pitchFamily="18" charset="0"/>
              </a:rPr>
              <a:t>Tuần tự.</a:t>
            </a:r>
          </a:p>
          <a:p>
            <a:pPr marL="0" indent="0" algn="just">
              <a:lnSpc>
                <a:spcPct val="150000"/>
              </a:lnSpc>
              <a:buSzPct val="100000"/>
              <a:buFont typeface="Wingdings" panose="05000000000000000000" pitchFamily="2" charset="2"/>
              <a:buNone/>
              <a:defRPr/>
            </a:pPr>
            <a:r>
              <a:rPr lang="en-US" dirty="0">
                <a:latin typeface="Times New Roman" pitchFamily="18" charset="0"/>
                <a:cs typeface="Times New Roman" pitchFamily="18" charset="0"/>
              </a:rPr>
              <a:t>2. Lập trình có cấu trúc </a:t>
            </a:r>
            <a:r>
              <a:rPr lang="en-US" sz="2200" dirty="0">
                <a:latin typeface="Times New Roman" pitchFamily="18" charset="0"/>
                <a:cs typeface="Times New Roman" pitchFamily="18" charset="0"/>
              </a:rPr>
              <a:t>(Phương pháp/Tiếp cận hướng chức năng)</a:t>
            </a:r>
          </a:p>
          <a:p>
            <a:pPr marL="400050" lvl="1" indent="0">
              <a:buSzPct val="100000"/>
              <a:buFont typeface="Wingdings" panose="05000000000000000000" pitchFamily="2" charset="2"/>
              <a:buNone/>
              <a:defRPr/>
            </a:pPr>
            <a:r>
              <a:rPr lang="en-US" dirty="0">
                <a:latin typeface="Times New Roman" pitchFamily="18" charset="0"/>
                <a:cs typeface="Times New Roman" pitchFamily="18" charset="0"/>
              </a:rPr>
              <a:t>Tập trung vào chức năng, nhiệm vụ; </a:t>
            </a:r>
          </a:p>
          <a:p>
            <a:pPr marL="400050" lvl="1" indent="0">
              <a:buSzPct val="100000"/>
              <a:buFont typeface="Wingdings" panose="05000000000000000000" pitchFamily="2" charset="2"/>
              <a:buNone/>
              <a:defRPr/>
            </a:pPr>
            <a:r>
              <a:rPr lang="en-US" dirty="0">
                <a:latin typeface="Times New Roman" pitchFamily="18" charset="0"/>
                <a:cs typeface="Times New Roman" pitchFamily="18" charset="0"/>
              </a:rPr>
              <a:t>Phân rã làm mịn dần top-down; Chia để trị</a:t>
            </a:r>
          </a:p>
          <a:p>
            <a:pPr marL="0" indent="0" algn="just">
              <a:lnSpc>
                <a:spcPct val="150000"/>
              </a:lnSpc>
              <a:buSzPct val="100000"/>
              <a:buFont typeface="Wingdings" panose="05000000000000000000" pitchFamily="2" charset="2"/>
              <a:buNone/>
              <a:defRPr/>
            </a:pPr>
            <a:r>
              <a:rPr lang="en-US" dirty="0">
                <a:latin typeface="Times New Roman" pitchFamily="18" charset="0"/>
                <a:cs typeface="Times New Roman" pitchFamily="18" charset="0"/>
              </a:rPr>
              <a:t>3. Lập trình hướng đối tượng </a:t>
            </a:r>
            <a:r>
              <a:rPr lang="en-US" sz="2200" dirty="0">
                <a:latin typeface="Times New Roman" pitchFamily="18" charset="0"/>
                <a:cs typeface="Times New Roman" pitchFamily="18" charset="0"/>
              </a:rPr>
              <a:t>(Phương pháp/Tiếp cận hướng đối tượng)</a:t>
            </a:r>
          </a:p>
          <a:p>
            <a:pPr marL="400050" lvl="1" indent="0" algn="just">
              <a:buSzPct val="100000"/>
              <a:buFont typeface="Wingdings" panose="05000000000000000000" pitchFamily="2" charset="2"/>
              <a:buNone/>
              <a:defRPr/>
            </a:pPr>
            <a:r>
              <a:rPr lang="en-US" dirty="0">
                <a:latin typeface="Times New Roman" pitchFamily="18" charset="0"/>
                <a:cs typeface="Times New Roman" pitchFamily="18" charset="0"/>
              </a:rPr>
              <a:t>Tập trung vào các đối tượng; </a:t>
            </a:r>
          </a:p>
          <a:p>
            <a:pPr marL="400050" lvl="1" indent="0" algn="just">
              <a:buSzPct val="100000"/>
              <a:buFont typeface="Wingdings" panose="05000000000000000000" pitchFamily="2" charset="2"/>
              <a:buNone/>
              <a:defRPr/>
            </a:pPr>
            <a:r>
              <a:rPr lang="en-US" dirty="0">
                <a:latin typeface="Times New Roman" pitchFamily="18" charset="0"/>
                <a:cs typeface="Times New Roman" pitchFamily="18" charset="0"/>
              </a:rPr>
              <a:t>Xem hệ thống là tập các thực thể và đối tượng; </a:t>
            </a:r>
          </a:p>
          <a:p>
            <a:pPr marL="400050" lvl="1" indent="0" algn="just">
              <a:buSzPct val="100000"/>
              <a:buFont typeface="Wingdings" panose="05000000000000000000" pitchFamily="2" charset="2"/>
              <a:buNone/>
              <a:defRPr/>
            </a:pPr>
            <a:r>
              <a:rPr lang="en-US" dirty="0">
                <a:latin typeface="Times New Roman" pitchFamily="18" charset="0"/>
                <a:cs typeface="Times New Roman" pitchFamily="18" charset="0"/>
              </a:rPr>
              <a:t>Đặt trọng tâm vào dữ liệu (thực thể)</a:t>
            </a:r>
            <a:r>
              <a:rPr lang="vi-VN" sz="5400" dirty="0">
                <a:latin typeface="Times New Roman" pitchFamily="18" charset="0"/>
                <a:cs typeface="Times New Roman" pitchFamily="18" charset="0"/>
              </a:rPr>
              <a:t> </a:t>
            </a: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Cách cách tiếp cận trong lập trình</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8124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87FDF-EF69-4020-BBA8-F77DB21BED0F}"/>
              </a:ext>
            </a:extLst>
          </p:cNvPr>
          <p:cNvSpPr>
            <a:spLocks noGrp="1"/>
          </p:cNvSpPr>
          <p:nvPr>
            <p:ph idx="1"/>
          </p:nvPr>
        </p:nvSpPr>
        <p:spPr>
          <a:xfrm>
            <a:off x="617838" y="1825625"/>
            <a:ext cx="10935730" cy="4501034"/>
          </a:xfrm>
        </p:spPr>
        <p:txBody>
          <a:bodyPr>
            <a:normAutofit fontScale="77500" lnSpcReduction="20000"/>
          </a:bodyPr>
          <a:lstStyle/>
          <a:p>
            <a:pPr algn="just">
              <a:lnSpc>
                <a:spcPct val="120000"/>
              </a:lnSpc>
              <a:buFont typeface="Wingdings" panose="05000000000000000000" pitchFamily="2" charset="2"/>
              <a:buChar char="v"/>
            </a:pPr>
            <a:r>
              <a:rPr lang="en-US" altLang="en-US" b="1" dirty="0" err="1">
                <a:latin typeface="Times New Roman" panose="02020603050405020304" pitchFamily="18" charset="0"/>
                <a:cs typeface="Times New Roman" panose="02020603050405020304" pitchFamily="18" charset="0"/>
              </a:rPr>
              <a:t>Đăc</a:t>
            </a:r>
            <a:r>
              <a:rPr lang="en-US" altLang="en-US" b="1" dirty="0">
                <a:latin typeface="Times New Roman" panose="02020603050405020304" pitchFamily="18" charset="0"/>
                <a:cs typeface="Times New Roman" panose="02020603050405020304" pitchFamily="18" charset="0"/>
              </a:rPr>
              <a:t> trưng cơ bản</a:t>
            </a:r>
          </a:p>
          <a:p>
            <a:pPr lvl="1" algn="just">
              <a:lnSpc>
                <a:spcPct val="120000"/>
              </a:lnSpc>
              <a:spcBef>
                <a:spcPts val="20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Đơn giản: Chương trình được tiến hành đơn giản theo lối tuần tự, không phức tạp.</a:t>
            </a:r>
          </a:p>
          <a:p>
            <a:pPr lvl="1" algn="just">
              <a:lnSpc>
                <a:spcPct val="120000"/>
              </a:lnSpc>
              <a:spcBef>
                <a:spcPts val="20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Đơn luồng: Chỉ có một luồng công việc duy nhất, các công việc được thực hiện tuần tự trong các luồng đó.</a:t>
            </a:r>
            <a:endParaRPr lang="en-US" altLang="en-US" sz="2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altLang="en-US" b="1" dirty="0">
                <a:latin typeface="Times New Roman" panose="02020603050405020304" pitchFamily="18" charset="0"/>
                <a:cs typeface="Times New Roman" panose="02020603050405020304" pitchFamily="18" charset="0"/>
              </a:rPr>
              <a:t>Ưu điểm: </a:t>
            </a:r>
            <a:r>
              <a:rPr lang="en-US" altLang="en-US" sz="2600" dirty="0">
                <a:latin typeface="Times New Roman" panose="02020603050405020304" pitchFamily="18" charset="0"/>
                <a:cs typeface="Times New Roman" panose="02020603050405020304" pitchFamily="18" charset="0"/>
              </a:rPr>
              <a:t>Chương trình đơn giản, dễ hiểu.</a:t>
            </a:r>
          </a:p>
          <a:p>
            <a:pPr algn="just">
              <a:lnSpc>
                <a:spcPct val="120000"/>
              </a:lnSpc>
              <a:buFont typeface="Wingdings" panose="05000000000000000000" pitchFamily="2" charset="2"/>
              <a:buChar char="v"/>
            </a:pPr>
            <a:r>
              <a:rPr lang="en-US" altLang="en-US" b="1" dirty="0">
                <a:latin typeface="Times New Roman" panose="02020603050405020304" pitchFamily="18" charset="0"/>
                <a:cs typeface="Times New Roman" panose="02020603050405020304" pitchFamily="18" charset="0"/>
              </a:rPr>
              <a:t>Hạn chế: </a:t>
            </a:r>
          </a:p>
          <a:p>
            <a:pPr lvl="1" algn="just">
              <a:lnSpc>
                <a:spcPct val="120000"/>
              </a:lnSpc>
              <a:spcBef>
                <a:spcPts val="20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Không thể dùng lập trình tuyến tính để giải quyết các bài toán phức tạp.</a:t>
            </a:r>
          </a:p>
          <a:p>
            <a:pPr lvl="1" algn="just">
              <a:lnSpc>
                <a:spcPct val="120000"/>
              </a:lnSpc>
              <a:spcBef>
                <a:spcPts val="20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Ngày nay, lập trình tuyến tính chỉ tồn tại trong phạm vi các module nhỏ nhất của các phương pháp lập trình khác. </a:t>
            </a:r>
            <a:endParaRPr lang="en-US" altLang="en-US" sz="2600" b="1" i="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vi-VN" altLang="en-US" b="1" dirty="0">
                <a:latin typeface="Times New Roman" panose="02020603050405020304" pitchFamily="18" charset="0"/>
                <a:cs typeface="Times New Roman" panose="02020603050405020304" pitchFamily="18" charset="0"/>
              </a:rPr>
              <a:t>Ngôn ngữ lập trình tuyến tính </a:t>
            </a:r>
            <a:r>
              <a:rPr lang="vi-VN" altLang="en-US" sz="2600" dirty="0">
                <a:latin typeface="Times New Roman" panose="02020603050405020304" pitchFamily="18" charset="0"/>
                <a:cs typeface="Times New Roman" panose="02020603050405020304" pitchFamily="18" charset="0"/>
              </a:rPr>
              <a:t>không có khả năng kiểm soát phạm vi nhìn thấy của các dữ liệu. Mọi dữ liệu trong chương trình đều là dữ liệu toàn cục nghĩa là chúng có thể bị sửa đổi ở bất kỳ phần nào của chương</a:t>
            </a:r>
            <a:r>
              <a:rPr lang="en-US" altLang="en-US" sz="2600" dirty="0">
                <a:latin typeface="Times New Roman" panose="02020603050405020304" pitchFamily="18" charset="0"/>
                <a:cs typeface="Times New Roman" panose="02020603050405020304" pitchFamily="18" charset="0"/>
              </a:rPr>
              <a:t> </a:t>
            </a:r>
            <a:r>
              <a:rPr lang="vi-VN" altLang="en-US" sz="2600" dirty="0">
                <a:latin typeface="Times New Roman" panose="02020603050405020304" pitchFamily="18" charset="0"/>
                <a:cs typeface="Times New Roman" panose="02020603050405020304" pitchFamily="18" charset="0"/>
              </a:rPr>
              <a:t>trình</a:t>
            </a:r>
            <a:r>
              <a:rPr lang="en-US" altLang="en-US" sz="2600" dirty="0">
                <a:latin typeface="Times New Roman" panose="02020603050405020304" pitchFamily="18" charset="0"/>
                <a:cs typeface="Times New Roman" panose="02020603050405020304" pitchFamily="18" charset="0"/>
              </a:rPr>
              <a:t>.</a:t>
            </a:r>
            <a:r>
              <a:rPr lang="vi-VN" sz="2500" dirty="0">
                <a:latin typeface="Times New Roman" panose="02020603050405020304" pitchFamily="18" charset="0"/>
                <a:cs typeface="Times New Roman" panose="02020603050405020304" pitchFamily="18" charset="0"/>
              </a:rPr>
              <a:t> </a:t>
            </a:r>
          </a:p>
        </p:txBody>
      </p:sp>
      <p:sp>
        <p:nvSpPr>
          <p:cNvPr id="3" name="Content Placeholder 1">
            <a:extLst>
              <a:ext uri="{FF2B5EF4-FFF2-40B4-BE49-F238E27FC236}">
                <a16:creationId xmlns:a16="http://schemas.microsoft.com/office/drawing/2014/main" id="{40C87FDF-EF69-4020-BBA8-F77DB21BED0F}"/>
              </a:ext>
            </a:extLst>
          </p:cNvPr>
          <p:cNvSpPr txBox="1">
            <a:spLocks/>
          </p:cNvSpPr>
          <p:nvPr/>
        </p:nvSpPr>
        <p:spPr>
          <a:xfrm>
            <a:off x="2074571" y="331677"/>
            <a:ext cx="7533068" cy="775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1">
            <a:extLst>
              <a:ext uri="{FF2B5EF4-FFF2-40B4-BE49-F238E27FC236}">
                <a16:creationId xmlns:a16="http://schemas.microsoft.com/office/drawing/2014/main" id="{40C87FDF-EF69-4020-BBA8-F77DB21BED0F}"/>
              </a:ext>
            </a:extLst>
          </p:cNvPr>
          <p:cNvSpPr txBox="1">
            <a:spLocks/>
          </p:cNvSpPr>
          <p:nvPr/>
        </p:nvSpPr>
        <p:spPr>
          <a:xfrm>
            <a:off x="2408350" y="331677"/>
            <a:ext cx="7315200" cy="798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1">
            <a:extLst>
              <a:ext uri="{FF2B5EF4-FFF2-40B4-BE49-F238E27FC236}">
                <a16:creationId xmlns:a16="http://schemas.microsoft.com/office/drawing/2014/main" id="{40C87FDF-EF69-4020-BBA8-F77DB21BED0F}"/>
              </a:ext>
            </a:extLst>
          </p:cNvPr>
          <p:cNvSpPr txBox="1">
            <a:spLocks/>
          </p:cNvSpPr>
          <p:nvPr/>
        </p:nvSpPr>
        <p:spPr>
          <a:xfrm>
            <a:off x="1668161" y="356221"/>
            <a:ext cx="9687697" cy="99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600" b="1" dirty="0">
                <a:solidFill>
                  <a:srgbClr val="FFFF00"/>
                </a:solidFill>
                <a:latin typeface="Times New Roman" pitchFamily="18" charset="0"/>
                <a:cs typeface="Times New Roman" pitchFamily="18" charset="0"/>
              </a:rPr>
              <a:t>Lập trình tuyến tính</a:t>
            </a:r>
            <a:endParaRPr lang="en-US" sz="48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83033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1903</Words>
  <Application>Microsoft Office PowerPoint</Application>
  <PresentationFormat>Widescreen</PresentationFormat>
  <Paragraphs>189</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Abadi</vt:lpstr>
      <vt:lpstr>Arial</vt:lpstr>
      <vt:lpstr>Calibri</vt:lpstr>
      <vt:lpstr>Calibri Light</vt:lpstr>
      <vt:lpstr>Tahoma</vt:lpstr>
      <vt:lpstr>Times New Roman</vt:lpstr>
      <vt:lpstr>Webdings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Do Van</dc:creator>
  <cp:lastModifiedBy>1D Trần Ngọc Ánh Dương</cp:lastModifiedBy>
  <cp:revision>32</cp:revision>
  <dcterms:created xsi:type="dcterms:W3CDTF">2021-08-24T01:51:25Z</dcterms:created>
  <dcterms:modified xsi:type="dcterms:W3CDTF">2022-08-11T03:47:43Z</dcterms:modified>
</cp:coreProperties>
</file>