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309" r:id="rId19"/>
    <p:sldId id="274" r:id="rId20"/>
    <p:sldId id="351" r:id="rId21"/>
    <p:sldId id="275" r:id="rId22"/>
    <p:sldId id="276" r:id="rId23"/>
    <p:sldId id="277" r:id="rId24"/>
    <p:sldId id="352" r:id="rId25"/>
    <p:sldId id="407" r:id="rId26"/>
    <p:sldId id="353" r:id="rId27"/>
    <p:sldId id="408" r:id="rId28"/>
    <p:sldId id="278" r:id="rId29"/>
    <p:sldId id="279" r:id="rId30"/>
    <p:sldId id="354" r:id="rId31"/>
    <p:sldId id="355" r:id="rId32"/>
    <p:sldId id="358" r:id="rId33"/>
    <p:sldId id="283" r:id="rId34"/>
    <p:sldId id="284" r:id="rId35"/>
    <p:sldId id="359" r:id="rId36"/>
    <p:sldId id="360" r:id="rId37"/>
    <p:sldId id="286" r:id="rId38"/>
    <p:sldId id="287" r:id="rId39"/>
    <p:sldId id="288" r:id="rId40"/>
    <p:sldId id="290" r:id="rId41"/>
    <p:sldId id="361" r:id="rId42"/>
    <p:sldId id="291" r:id="rId43"/>
    <p:sldId id="292" r:id="rId44"/>
    <p:sldId id="362" r:id="rId45"/>
    <p:sldId id="363" r:id="rId46"/>
    <p:sldId id="403" r:id="rId47"/>
    <p:sldId id="404" r:id="rId48"/>
    <p:sldId id="293" r:id="rId49"/>
    <p:sldId id="294" r:id="rId50"/>
    <p:sldId id="364" r:id="rId51"/>
    <p:sldId id="365" r:id="rId52"/>
    <p:sldId id="367" r:id="rId53"/>
    <p:sldId id="366" r:id="rId54"/>
    <p:sldId id="296" r:id="rId55"/>
    <p:sldId id="370" r:id="rId56"/>
    <p:sldId id="373" r:id="rId57"/>
    <p:sldId id="371" r:id="rId58"/>
    <p:sldId id="374" r:id="rId59"/>
    <p:sldId id="298" r:id="rId60"/>
    <p:sldId id="299" r:id="rId61"/>
    <p:sldId id="303" r:id="rId62"/>
    <p:sldId id="300" r:id="rId63"/>
    <p:sldId id="301" r:id="rId64"/>
    <p:sldId id="302" r:id="rId65"/>
    <p:sldId id="306" r:id="rId66"/>
    <p:sldId id="308" r:id="rId67"/>
    <p:sldId id="307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405" r:id="rId78"/>
    <p:sldId id="320" r:id="rId79"/>
    <p:sldId id="321" r:id="rId80"/>
    <p:sldId id="406" r:id="rId81"/>
    <p:sldId id="343" r:id="rId82"/>
    <p:sldId id="322" r:id="rId83"/>
    <p:sldId id="409" r:id="rId84"/>
    <p:sldId id="378" r:id="rId85"/>
    <p:sldId id="379" r:id="rId86"/>
    <p:sldId id="380" r:id="rId87"/>
    <p:sldId id="381" r:id="rId88"/>
    <p:sldId id="382" r:id="rId89"/>
    <p:sldId id="383" r:id="rId90"/>
    <p:sldId id="384" r:id="rId91"/>
    <p:sldId id="323" r:id="rId92"/>
    <p:sldId id="324" r:id="rId93"/>
    <p:sldId id="325" r:id="rId94"/>
    <p:sldId id="326" r:id="rId95"/>
    <p:sldId id="327" r:id="rId96"/>
    <p:sldId id="328" r:id="rId97"/>
    <p:sldId id="329" r:id="rId98"/>
    <p:sldId id="400" r:id="rId99"/>
    <p:sldId id="401" r:id="rId100"/>
    <p:sldId id="402" r:id="rId101"/>
    <p:sldId id="332" r:id="rId102"/>
    <p:sldId id="333" r:id="rId103"/>
    <p:sldId id="335" r:id="rId104"/>
    <p:sldId id="334" r:id="rId105"/>
    <p:sldId id="336" r:id="rId106"/>
    <p:sldId id="337" r:id="rId107"/>
    <p:sldId id="338" r:id="rId108"/>
    <p:sldId id="339" r:id="rId109"/>
    <p:sldId id="340" r:id="rId110"/>
    <p:sldId id="341" r:id="rId111"/>
    <p:sldId id="391" r:id="rId112"/>
    <p:sldId id="393" r:id="rId113"/>
    <p:sldId id="394" r:id="rId114"/>
    <p:sldId id="410" r:id="rId115"/>
    <p:sldId id="395" r:id="rId116"/>
    <p:sldId id="396" r:id="rId117"/>
    <p:sldId id="411" r:id="rId118"/>
    <p:sldId id="397" r:id="rId119"/>
    <p:sldId id="342" r:id="rId1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4576" autoAdjust="0"/>
  </p:normalViewPr>
  <p:slideViewPr>
    <p:cSldViewPr>
      <p:cViewPr varScale="1">
        <p:scale>
          <a:sx n="80" d="100"/>
          <a:sy n="80" d="100"/>
        </p:scale>
        <p:origin x="8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86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B817A-FF1D-4395-AD7F-0F68F45729C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D29EF-D0C4-492A-A4B1-53378A582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8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D29EF-D0C4-492A-A4B1-53378A582E0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0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4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9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9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4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0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5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2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6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687C-0040-48BA-82A6-97AD08CF86D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08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C000"/>
                </a:solidFill>
                <a:latin typeface="Algerian" pitchFamily="82" charset="0"/>
              </a:rPr>
              <a:t>CHƯƠNG 2: </a:t>
            </a:r>
          </a:p>
          <a:p>
            <a:pPr marL="0" indent="0" algn="ctr">
              <a:buNone/>
            </a:pPr>
            <a:r>
              <a:rPr lang="en-US" sz="4800" dirty="0">
                <a:solidFill>
                  <a:srgbClr val="FFC000"/>
                </a:solidFill>
                <a:latin typeface="Algerian" pitchFamily="82" charset="0"/>
              </a:rPr>
              <a:t>DANH SÁCH, NGĂN XẾP, HÀNG ĐỢI</a:t>
            </a:r>
          </a:p>
        </p:txBody>
      </p:sp>
    </p:spTree>
    <p:extLst>
      <p:ext uri="{BB962C8B-B14F-4D97-AF65-F5344CB8AC3E}">
        <p14:creationId xmlns:p14="http://schemas.microsoft.com/office/powerpoint/2010/main" val="66183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901497"/>
              </p:ext>
            </p:extLst>
          </p:nvPr>
        </p:nvGraphicFramePr>
        <p:xfrm>
          <a:off x="381000" y="228600"/>
          <a:ext cx="8229600" cy="615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236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INSERT_LIST(</a:t>
                      </a:r>
                      <a:r>
                        <a:rPr lang="en-US" sz="1800" b="1" i="0" u="none" strike="noStrike" kern="1200" baseline="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x,p,L</a:t>
                      </a:r>
                      <a:r>
                        <a:rPr lang="en-US" sz="1800" b="1" i="0" u="none" strike="noStrike" kern="1200" baseline="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Chèn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x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vào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vị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trí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trong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L,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nếu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ko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tồn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tại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trong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L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thì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phép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toán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không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được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xác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định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236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LOCATE ( x , L):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Xác định vị trí của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phần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tử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có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vi-V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giá trị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đầu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tiên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vi-VN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vi-V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trong L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236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RETRIEVE(</a:t>
                      </a:r>
                      <a:r>
                        <a:rPr lang="en-US" sz="1800" b="1" i="0" u="none" strike="noStrike" kern="1200" baseline="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p,L</a:t>
                      </a:r>
                      <a:r>
                        <a:rPr lang="en-US" sz="1800" b="1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) :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Lấy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nội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dung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phần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tử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vị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trí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trong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L,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nếu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vị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trí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ko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có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trong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ds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thì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kết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quả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ko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xác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định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236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DELETE_LIST(</a:t>
                      </a:r>
                      <a:r>
                        <a:rPr lang="en-US" sz="1800" b="1" i="0" u="none" strike="noStrike" kern="1200" baseline="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p,L</a:t>
                      </a:r>
                      <a:r>
                        <a:rPr lang="en-US" sz="1800" b="1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Xóa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phần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tử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vị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trí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trong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L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236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LENGTH(L)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Trả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về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chiều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dài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của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danh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sách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L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236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LINK(</a:t>
                      </a:r>
                      <a:r>
                        <a:rPr lang="en-US" sz="1800" b="1" i="0" u="none" strike="noStrike" kern="1200" baseline="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p,L</a:t>
                      </a:r>
                      <a:r>
                        <a:rPr lang="en-US" sz="1800" b="1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Trả lại vị trí phần tử đứng sau p trong 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236"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PREVIOUS(</a:t>
                      </a:r>
                      <a:r>
                        <a:rPr lang="en-US" sz="1800" b="1" i="0" u="none" strike="noStrike" kern="1200" baseline="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p,L</a:t>
                      </a:r>
                      <a:r>
                        <a:rPr lang="en-US" sz="1800" b="1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Lấy vị trí đứng trước p trong 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2108"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FIRST(L) / LAST(L)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Trả về vị trí phần tử đầu tiên/cuối cùng</a:t>
                      </a:r>
                    </a:p>
                    <a:p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trong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L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4236"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EMPTY_LIST(L)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Kiểm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tra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L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rỗng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 Cho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giá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trị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true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nếu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DS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rỗng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ngược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lại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cho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giá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trị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false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4236"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MAKENULL_LIST(L)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Khởi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tạo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L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rỗng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chưa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có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dữ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liệu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6619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324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2)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Tổ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chức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mảng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thành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mảng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vòng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vi-VN" i="1" dirty="0"/>
              <a:t>=&gt; Cho phần tử thứ n (</a:t>
            </a:r>
            <a:r>
              <a:rPr lang="vi-VN" b="1" i="1" dirty="0">
                <a:solidFill>
                  <a:srgbClr val="FFFF00"/>
                </a:solidFill>
              </a:rPr>
              <a:t>n= max</a:t>
            </a:r>
            <a:r>
              <a:rPr lang="en-US" b="1" i="1" dirty="0">
                <a:solidFill>
                  <a:srgbClr val="FFFF00"/>
                </a:solidFill>
              </a:rPr>
              <a:t>-1</a:t>
            </a:r>
            <a:r>
              <a:rPr lang="vi-VN" i="1" dirty="0"/>
              <a:t>) đứng</a:t>
            </a:r>
          </a:p>
          <a:p>
            <a:pPr marL="0" indent="0">
              <a:buNone/>
            </a:pPr>
            <a:r>
              <a:rPr lang="en-US" i="1" dirty="0" err="1"/>
              <a:t>sau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tử</a:t>
            </a:r>
            <a:r>
              <a:rPr lang="en-US" i="1" dirty="0"/>
              <a:t> </a:t>
            </a:r>
            <a:r>
              <a:rPr lang="en-US" i="1" dirty="0" err="1"/>
              <a:t>thứ</a:t>
            </a:r>
            <a:r>
              <a:rPr lang="en-US" i="1" dirty="0"/>
              <a:t> 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38400"/>
            <a:ext cx="491407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1207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3246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Biểu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diễn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hàng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i="1" dirty="0">
                <a:solidFill>
                  <a:srgbClr val="FFC000"/>
                </a:solidFill>
              </a:rPr>
              <a:t>#define Max 50</a:t>
            </a:r>
          </a:p>
          <a:p>
            <a:pPr lvl="1">
              <a:buNone/>
            </a:pPr>
            <a:r>
              <a:rPr lang="en-US" i="1" dirty="0">
                <a:solidFill>
                  <a:srgbClr val="FFC000"/>
                </a:solidFill>
              </a:rPr>
              <a:t>// </a:t>
            </a:r>
            <a:r>
              <a:rPr lang="en-US" i="1" dirty="0" err="1">
                <a:solidFill>
                  <a:srgbClr val="FFC000"/>
                </a:solidFill>
              </a:rPr>
              <a:t>typedef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int</a:t>
            </a:r>
            <a:r>
              <a:rPr lang="en-US" i="1" dirty="0">
                <a:solidFill>
                  <a:srgbClr val="FFC000"/>
                </a:solidFill>
              </a:rPr>
              <a:t> item;  </a:t>
            </a:r>
          </a:p>
          <a:p>
            <a:pPr lvl="1">
              <a:buNone/>
            </a:pPr>
            <a:r>
              <a:rPr lang="en-US" i="1" dirty="0" err="1">
                <a:solidFill>
                  <a:srgbClr val="FFC000"/>
                </a:solidFill>
              </a:rPr>
              <a:t>struct</a:t>
            </a:r>
            <a:r>
              <a:rPr lang="en-US" i="1" dirty="0">
                <a:solidFill>
                  <a:srgbClr val="FFC000"/>
                </a:solidFill>
              </a:rPr>
              <a:t> Queue</a:t>
            </a:r>
          </a:p>
          <a:p>
            <a:pPr lvl="2">
              <a:buNone/>
            </a:pPr>
            <a:r>
              <a:rPr lang="en-US" i="1" dirty="0">
                <a:solidFill>
                  <a:srgbClr val="FFC000"/>
                </a:solidFill>
              </a:rPr>
              <a:t>{</a:t>
            </a:r>
          </a:p>
          <a:p>
            <a:pPr lvl="2">
              <a:buNone/>
            </a:pPr>
            <a:r>
              <a:rPr lang="en-US" i="1" dirty="0">
                <a:solidFill>
                  <a:srgbClr val="FFC000"/>
                </a:solidFill>
              </a:rPr>
              <a:t>    </a:t>
            </a:r>
            <a:r>
              <a:rPr lang="en-US" i="1" dirty="0" err="1">
                <a:solidFill>
                  <a:srgbClr val="FFC000"/>
                </a:solidFill>
              </a:rPr>
              <a:t>int</a:t>
            </a:r>
            <a:r>
              <a:rPr lang="en-US" i="1" dirty="0">
                <a:solidFill>
                  <a:srgbClr val="FFC000"/>
                </a:solidFill>
              </a:rPr>
              <a:t> Front, Rear; </a:t>
            </a:r>
          </a:p>
          <a:p>
            <a:pPr lvl="2">
              <a:buNone/>
            </a:pPr>
            <a:r>
              <a:rPr lang="en-US" i="1" dirty="0">
                <a:solidFill>
                  <a:srgbClr val="FFC000"/>
                </a:solidFill>
              </a:rPr>
              <a:t>    item Data[Max]; </a:t>
            </a:r>
            <a:r>
              <a:rPr lang="en-US" i="1" dirty="0"/>
              <a:t>//</a:t>
            </a:r>
            <a:r>
              <a:rPr lang="en-US" i="1" dirty="0" err="1"/>
              <a:t>Mang</a:t>
            </a:r>
            <a:r>
              <a:rPr lang="en-US" i="1" dirty="0"/>
              <a:t> </a:t>
            </a:r>
            <a:r>
              <a:rPr lang="en-US" i="1" dirty="0" err="1"/>
              <a:t>cac</a:t>
            </a:r>
            <a:r>
              <a:rPr lang="en-US" i="1" dirty="0"/>
              <a:t> </a:t>
            </a:r>
            <a:r>
              <a:rPr lang="en-US" i="1" dirty="0" err="1"/>
              <a:t>phan</a:t>
            </a:r>
            <a:r>
              <a:rPr lang="en-US" i="1" dirty="0"/>
              <a:t> </a:t>
            </a:r>
            <a:r>
              <a:rPr lang="en-US" i="1" dirty="0" err="1"/>
              <a:t>tu</a:t>
            </a:r>
            <a:endParaRPr lang="en-US" i="1" dirty="0"/>
          </a:p>
          <a:p>
            <a:pPr lvl="2">
              <a:buNone/>
            </a:pPr>
            <a:r>
              <a:rPr lang="en-US" i="1" dirty="0">
                <a:solidFill>
                  <a:srgbClr val="FFC000"/>
                </a:solidFill>
              </a:rPr>
              <a:t>    </a:t>
            </a:r>
            <a:r>
              <a:rPr lang="en-US" i="1" dirty="0" err="1">
                <a:solidFill>
                  <a:srgbClr val="FFC000"/>
                </a:solidFill>
              </a:rPr>
              <a:t>int</a:t>
            </a:r>
            <a:r>
              <a:rPr lang="en-US" i="1" dirty="0">
                <a:solidFill>
                  <a:srgbClr val="FFC000"/>
                </a:solidFill>
              </a:rPr>
              <a:t> count; </a:t>
            </a:r>
            <a:r>
              <a:rPr lang="en-US" i="1" dirty="0"/>
              <a:t>//</a:t>
            </a:r>
            <a:r>
              <a:rPr lang="en-US" i="1" dirty="0" err="1"/>
              <a:t>dem</a:t>
            </a:r>
            <a:r>
              <a:rPr lang="en-US" i="1" dirty="0"/>
              <a:t> so </a:t>
            </a:r>
            <a:r>
              <a:rPr lang="en-US" i="1" dirty="0" err="1"/>
              <a:t>phan</a:t>
            </a:r>
            <a:r>
              <a:rPr lang="en-US" i="1" dirty="0"/>
              <a:t> </a:t>
            </a:r>
            <a:r>
              <a:rPr lang="en-US" i="1" dirty="0" err="1"/>
              <a:t>tu</a:t>
            </a:r>
            <a:r>
              <a:rPr lang="en-US" i="1" dirty="0"/>
              <a:t> </a:t>
            </a:r>
            <a:r>
              <a:rPr lang="en-US" i="1" dirty="0" err="1"/>
              <a:t>cua</a:t>
            </a:r>
            <a:r>
              <a:rPr lang="en-US" i="1" dirty="0"/>
              <a:t> Queue</a:t>
            </a:r>
          </a:p>
          <a:p>
            <a:pPr lvl="2">
              <a:buNone/>
            </a:pPr>
            <a:r>
              <a:rPr lang="en-US" i="1" dirty="0">
                <a:solidFill>
                  <a:srgbClr val="FFC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110528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Các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phép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toán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trên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hàng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tròn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864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Khởi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tạo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hàng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rỗng</a:t>
            </a:r>
            <a:endParaRPr lang="en-US" dirty="0">
              <a:solidFill>
                <a:srgbClr val="FFC000"/>
              </a:solidFill>
            </a:endParaRPr>
          </a:p>
          <a:p>
            <a:pPr lvl="1">
              <a:buNone/>
            </a:pPr>
            <a:r>
              <a:rPr lang="en-US" sz="1800" dirty="0"/>
              <a:t>void Init (Queue &amp;Q) //</a:t>
            </a:r>
            <a:r>
              <a:rPr lang="en-US" sz="1800" dirty="0" err="1"/>
              <a:t>khoi</a:t>
            </a:r>
            <a:r>
              <a:rPr lang="en-US" sz="1800" dirty="0"/>
              <a:t> </a:t>
            </a:r>
            <a:r>
              <a:rPr lang="en-US" sz="1800" dirty="0" err="1"/>
              <a:t>tao</a:t>
            </a:r>
            <a:r>
              <a:rPr lang="en-US" sz="1800" dirty="0"/>
              <a:t> Queue </a:t>
            </a:r>
            <a:r>
              <a:rPr lang="en-US" sz="1800" dirty="0" err="1"/>
              <a:t>rong</a:t>
            </a:r>
            <a:endParaRPr lang="en-US" sz="1800" dirty="0"/>
          </a:p>
          <a:p>
            <a:pPr lvl="2">
              <a:buNone/>
            </a:pPr>
            <a:r>
              <a:rPr lang="en-US" sz="1800" dirty="0"/>
              <a:t>{</a:t>
            </a:r>
          </a:p>
          <a:p>
            <a:pPr lvl="2">
              <a:buNone/>
            </a:pPr>
            <a:r>
              <a:rPr lang="en-US" sz="1800" dirty="0"/>
              <a:t>    </a:t>
            </a:r>
            <a:r>
              <a:rPr lang="en-US" sz="1800" dirty="0" err="1"/>
              <a:t>Q.Front</a:t>
            </a:r>
            <a:r>
              <a:rPr lang="en-US" sz="1800" dirty="0"/>
              <a:t> = 0; //</a:t>
            </a:r>
            <a:r>
              <a:rPr lang="en-US" sz="1800" dirty="0" err="1"/>
              <a:t>phan</a:t>
            </a:r>
            <a:r>
              <a:rPr lang="en-US" sz="1800" dirty="0"/>
              <a:t> </a:t>
            </a:r>
            <a:r>
              <a:rPr lang="en-US" sz="1800" dirty="0" err="1"/>
              <a:t>tu</a:t>
            </a:r>
            <a:r>
              <a:rPr lang="en-US" sz="1800" dirty="0"/>
              <a:t> </a:t>
            </a:r>
            <a:r>
              <a:rPr lang="en-US" sz="1800" dirty="0" err="1"/>
              <a:t>dau</a:t>
            </a:r>
            <a:endParaRPr lang="en-US" sz="1800" dirty="0"/>
          </a:p>
          <a:p>
            <a:pPr lvl="2">
              <a:buNone/>
            </a:pPr>
            <a:r>
              <a:rPr lang="en-US" sz="1800" dirty="0"/>
              <a:t>    </a:t>
            </a:r>
            <a:r>
              <a:rPr lang="en-US" sz="1800" dirty="0" err="1"/>
              <a:t>Q.Rear</a:t>
            </a:r>
            <a:r>
              <a:rPr lang="en-US" sz="1800" dirty="0"/>
              <a:t> = -1; // </a:t>
            </a:r>
            <a:r>
              <a:rPr lang="en-US" sz="1800" dirty="0" err="1"/>
              <a:t>phan</a:t>
            </a:r>
            <a:r>
              <a:rPr lang="en-US" sz="1800" dirty="0"/>
              <a:t> </a:t>
            </a:r>
            <a:r>
              <a:rPr lang="en-US" sz="1800" dirty="0" err="1"/>
              <a:t>tu</a:t>
            </a:r>
            <a:r>
              <a:rPr lang="en-US" sz="1800" dirty="0"/>
              <a:t> </a:t>
            </a:r>
            <a:r>
              <a:rPr lang="en-US" sz="1800" dirty="0" err="1"/>
              <a:t>cuoi</a:t>
            </a:r>
            <a:r>
              <a:rPr lang="en-US" sz="1800" dirty="0"/>
              <a:t> o -1 (</a:t>
            </a:r>
            <a:r>
              <a:rPr lang="en-US" sz="1800" dirty="0" err="1"/>
              <a:t>khong</a:t>
            </a:r>
            <a:r>
              <a:rPr lang="en-US" sz="1800" dirty="0"/>
              <a:t> co </a:t>
            </a:r>
            <a:r>
              <a:rPr lang="en-US" sz="1800" dirty="0" err="1"/>
              <a:t>phan</a:t>
            </a:r>
            <a:r>
              <a:rPr lang="en-US" sz="1800" dirty="0"/>
              <a:t> </a:t>
            </a:r>
            <a:r>
              <a:rPr lang="en-US" sz="1800" dirty="0" err="1"/>
              <a:t>tu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Q)</a:t>
            </a:r>
          </a:p>
          <a:p>
            <a:pPr lvl="2">
              <a:buNone/>
            </a:pPr>
            <a:r>
              <a:rPr lang="en-US" sz="1800" dirty="0"/>
              <a:t>    </a:t>
            </a:r>
            <a:r>
              <a:rPr lang="en-US" sz="1800" dirty="0" err="1"/>
              <a:t>Q.count</a:t>
            </a:r>
            <a:r>
              <a:rPr lang="en-US" sz="1800" dirty="0"/>
              <a:t> = 0; //so </a:t>
            </a:r>
            <a:r>
              <a:rPr lang="en-US" sz="1800" dirty="0" err="1"/>
              <a:t>phan</a:t>
            </a:r>
            <a:r>
              <a:rPr lang="en-US" sz="1800" dirty="0"/>
              <a:t> </a:t>
            </a:r>
            <a:r>
              <a:rPr lang="en-US" sz="1800" dirty="0" err="1"/>
              <a:t>tu</a:t>
            </a:r>
            <a:r>
              <a:rPr lang="en-US" sz="1800" dirty="0"/>
              <a:t> bang 0</a:t>
            </a:r>
          </a:p>
          <a:p>
            <a:pPr lvl="2">
              <a:buNone/>
            </a:pPr>
            <a:r>
              <a:rPr lang="en-US" sz="1800" dirty="0"/>
              <a:t>}</a:t>
            </a:r>
          </a:p>
          <a:p>
            <a:pPr>
              <a:buNone/>
            </a:pPr>
            <a:r>
              <a:rPr lang="en-US" i="1" dirty="0" err="1">
                <a:solidFill>
                  <a:srgbClr val="FFC000"/>
                </a:solidFill>
              </a:rPr>
              <a:t>Kiểm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tra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hàng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rỗng</a:t>
            </a:r>
            <a:endParaRPr lang="en-US" dirty="0">
              <a:solidFill>
                <a:srgbClr val="FFC000"/>
              </a:solidFill>
            </a:endParaRPr>
          </a:p>
          <a:p>
            <a:pPr lvl="1"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Isempty</a:t>
            </a:r>
            <a:r>
              <a:rPr lang="en-US" sz="1800" dirty="0"/>
              <a:t> (Queue Q) //</a:t>
            </a:r>
            <a:r>
              <a:rPr lang="en-US" sz="1800" dirty="0" err="1"/>
              <a:t>kiem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Queue </a:t>
            </a:r>
            <a:r>
              <a:rPr lang="en-US" sz="1800" dirty="0" err="1"/>
              <a:t>rong</a:t>
            </a:r>
            <a:endParaRPr lang="en-US" sz="1800" dirty="0"/>
          </a:p>
          <a:p>
            <a:pPr lvl="2">
              <a:buNone/>
            </a:pPr>
            <a:r>
              <a:rPr lang="en-US" sz="1800" dirty="0"/>
              <a:t>{</a:t>
            </a:r>
          </a:p>
          <a:p>
            <a:pPr lvl="2">
              <a:buNone/>
            </a:pPr>
            <a:r>
              <a:rPr lang="en-US" sz="1800" dirty="0"/>
              <a:t>    if (</a:t>
            </a:r>
            <a:r>
              <a:rPr lang="en-US" sz="1800" dirty="0" err="1"/>
              <a:t>Q.count</a:t>
            </a:r>
            <a:r>
              <a:rPr lang="en-US" sz="1800" dirty="0"/>
              <a:t> == 0) //so </a:t>
            </a:r>
            <a:r>
              <a:rPr lang="en-US" sz="1800" dirty="0" err="1"/>
              <a:t>phan</a:t>
            </a:r>
            <a:r>
              <a:rPr lang="en-US" sz="1800" dirty="0"/>
              <a:t> </a:t>
            </a:r>
            <a:r>
              <a:rPr lang="en-US" sz="1800" dirty="0" err="1"/>
              <a:t>tu</a:t>
            </a:r>
            <a:r>
              <a:rPr lang="en-US" sz="1800" dirty="0"/>
              <a:t> = 0 =&gt; </a:t>
            </a:r>
            <a:r>
              <a:rPr lang="en-US" sz="1800" dirty="0" err="1"/>
              <a:t>rong</a:t>
            </a:r>
            <a:endParaRPr lang="en-US" sz="1800" dirty="0"/>
          </a:p>
          <a:p>
            <a:pPr lvl="2">
              <a:buNone/>
            </a:pPr>
            <a:r>
              <a:rPr lang="en-US" sz="1800" dirty="0"/>
              <a:t>        return 1;</a:t>
            </a:r>
          </a:p>
          <a:p>
            <a:pPr lvl="2">
              <a:buNone/>
            </a:pPr>
            <a:r>
              <a:rPr lang="en-US" sz="1800" dirty="0"/>
              <a:t>    return 0;</a:t>
            </a:r>
          </a:p>
          <a:p>
            <a:pPr lvl="2">
              <a:buNone/>
            </a:pPr>
            <a:r>
              <a:rPr lang="en-US" sz="1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03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b="1" dirty="0" err="1">
                <a:solidFill>
                  <a:srgbClr val="FFC000"/>
                </a:solidFill>
              </a:rPr>
              <a:t>Kiểm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tra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hàng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đầy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Count = Max-1;</a:t>
            </a:r>
          </a:p>
          <a:p>
            <a:pPr lvl="1">
              <a:buNone/>
            </a:pP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int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Isfull</a:t>
            </a:r>
            <a:r>
              <a:rPr lang="en-US" sz="2400" dirty="0">
                <a:solidFill>
                  <a:srgbClr val="FFFF00"/>
                </a:solidFill>
              </a:rPr>
              <a:t> (Queue Q) //</a:t>
            </a:r>
            <a:r>
              <a:rPr lang="en-US" sz="2400" dirty="0" err="1">
                <a:solidFill>
                  <a:srgbClr val="FFFF00"/>
                </a:solidFill>
              </a:rPr>
              <a:t>kiem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tra</a:t>
            </a:r>
            <a:r>
              <a:rPr lang="en-US" sz="2400" dirty="0">
                <a:solidFill>
                  <a:srgbClr val="FFFF00"/>
                </a:solidFill>
              </a:rPr>
              <a:t> Queue day</a:t>
            </a:r>
          </a:p>
          <a:p>
            <a:pPr lvl="2">
              <a:buNone/>
            </a:pP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lvl="2">
              <a:buNone/>
            </a:pPr>
            <a:r>
              <a:rPr lang="en-US" dirty="0">
                <a:solidFill>
                  <a:srgbClr val="FFFF00"/>
                </a:solidFill>
              </a:rPr>
              <a:t>    if (</a:t>
            </a:r>
            <a:r>
              <a:rPr lang="en-US" dirty="0" err="1">
                <a:solidFill>
                  <a:srgbClr val="FFFF00"/>
                </a:solidFill>
              </a:rPr>
              <a:t>Q.count</a:t>
            </a:r>
            <a:r>
              <a:rPr lang="en-US" dirty="0">
                <a:solidFill>
                  <a:srgbClr val="FFFF00"/>
                </a:solidFill>
              </a:rPr>
              <a:t> == Max) //so </a:t>
            </a:r>
            <a:r>
              <a:rPr lang="en-US" dirty="0" err="1">
                <a:solidFill>
                  <a:srgbClr val="FFFF00"/>
                </a:solidFill>
              </a:rPr>
              <a:t>phan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tu</a:t>
            </a:r>
            <a:r>
              <a:rPr lang="en-US" dirty="0">
                <a:solidFill>
                  <a:srgbClr val="FFFF00"/>
                </a:solidFill>
              </a:rPr>
              <a:t> = Max =&gt; day</a:t>
            </a:r>
          </a:p>
          <a:p>
            <a:pPr lvl="2">
              <a:buNone/>
            </a:pPr>
            <a:r>
              <a:rPr lang="en-US" dirty="0">
                <a:solidFill>
                  <a:srgbClr val="FFFF00"/>
                </a:solidFill>
              </a:rPr>
              <a:t>        return 1;</a:t>
            </a:r>
          </a:p>
          <a:p>
            <a:pPr lvl="2">
              <a:buNone/>
            </a:pPr>
            <a:r>
              <a:rPr lang="en-US" dirty="0">
                <a:solidFill>
                  <a:srgbClr val="FFFF00"/>
                </a:solidFill>
              </a:rPr>
              <a:t>    return 0;</a:t>
            </a:r>
          </a:p>
          <a:p>
            <a:pPr lvl="2"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23237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686800" cy="5897563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FFC000"/>
                </a:solidFill>
              </a:rPr>
              <a:t>Xóa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một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phần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tử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khỏi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hàng</a:t>
            </a:r>
            <a:endParaRPr lang="en-US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ta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0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:</a:t>
            </a:r>
          </a:p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Front </a:t>
            </a:r>
            <a:r>
              <a:rPr lang="en-US" dirty="0" err="1"/>
              <a:t>và</a:t>
            </a:r>
            <a:r>
              <a:rPr lang="en-US" dirty="0"/>
              <a:t> count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	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Q.Front</a:t>
            </a:r>
            <a:r>
              <a:rPr lang="en-US" dirty="0"/>
              <a:t> 		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		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Q.front</a:t>
            </a:r>
            <a:r>
              <a:rPr lang="en-US" dirty="0"/>
              <a:t> &lt;&gt;max-1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Q.front</a:t>
            </a:r>
            <a:r>
              <a:rPr lang="en-US" dirty="0"/>
              <a:t> 			= </a:t>
            </a:r>
            <a:r>
              <a:rPr lang="en-US" dirty="0" err="1"/>
              <a:t>Q.Front</a:t>
            </a:r>
            <a:r>
              <a:rPr lang="en-US" dirty="0"/>
              <a:t> +1;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Q.front</a:t>
            </a:r>
            <a:r>
              <a:rPr lang="en-US" dirty="0"/>
              <a:t>=0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8093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>
                <a:solidFill>
                  <a:srgbClr val="FF0000"/>
                </a:solidFill>
              </a:rPr>
              <a:t>Giải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thuật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  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b="1" i="1" dirty="0" err="1">
                <a:solidFill>
                  <a:srgbClr val="FFC000"/>
                </a:solidFill>
              </a:rPr>
              <a:t>De_Queue</a:t>
            </a:r>
            <a:r>
              <a:rPr lang="en-US" i="1" dirty="0"/>
              <a:t>(Queue &amp;Q);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dirty="0"/>
              <a:t>		if (</a:t>
            </a:r>
            <a:r>
              <a:rPr lang="en-US" dirty="0" err="1"/>
              <a:t>Isempty</a:t>
            </a:r>
            <a:r>
              <a:rPr lang="en-US" dirty="0"/>
              <a:t>(Q)) </a:t>
            </a:r>
            <a:r>
              <a:rPr lang="en-US" dirty="0" err="1"/>
              <a:t>printf</a:t>
            </a:r>
            <a:r>
              <a:rPr lang="en-US" dirty="0"/>
              <a:t>("Hang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rong</a:t>
            </a:r>
            <a:r>
              <a:rPr lang="en-US" dirty="0"/>
              <a:t> !");</a:t>
            </a:r>
          </a:p>
          <a:p>
            <a:pPr>
              <a:buNone/>
            </a:pPr>
            <a:r>
              <a:rPr lang="en-US" dirty="0"/>
              <a:t>		else</a:t>
            </a:r>
          </a:p>
          <a:p>
            <a:pPr>
              <a:buNone/>
            </a:pPr>
            <a:r>
              <a:rPr lang="en-US" dirty="0"/>
              <a:t>		{</a:t>
            </a:r>
          </a:p>
          <a:p>
            <a:pPr lvl="2">
              <a:buNone/>
            </a:pPr>
            <a:r>
              <a:rPr lang="en-US" dirty="0"/>
              <a:t>    item x = </a:t>
            </a:r>
            <a:r>
              <a:rPr lang="en-US" dirty="0" err="1"/>
              <a:t>Q.Data</a:t>
            </a:r>
            <a:r>
              <a:rPr lang="en-US" dirty="0"/>
              <a:t>[</a:t>
            </a:r>
            <a:r>
              <a:rPr lang="en-US" dirty="0" err="1"/>
              <a:t>Q.Front</a:t>
            </a:r>
            <a:r>
              <a:rPr lang="en-US" dirty="0"/>
              <a:t>];</a:t>
            </a:r>
            <a:endParaRPr lang="en-US" i="1" dirty="0">
              <a:solidFill>
                <a:srgbClr val="FFFF00"/>
              </a:solidFill>
            </a:endParaRPr>
          </a:p>
          <a:p>
            <a:pPr marL="800100" lvl="2" indent="0">
              <a:buNone/>
            </a:pPr>
            <a:r>
              <a:rPr lang="en-US" i="1" dirty="0"/>
              <a:t>	 if (</a:t>
            </a:r>
            <a:r>
              <a:rPr lang="en-US" i="1" dirty="0" err="1"/>
              <a:t>Q.count</a:t>
            </a:r>
            <a:r>
              <a:rPr lang="en-US" i="1" dirty="0"/>
              <a:t>= 1 ) </a:t>
            </a:r>
            <a:r>
              <a:rPr lang="en-US" dirty="0"/>
              <a:t>Init (Queue Q);</a:t>
            </a:r>
            <a:endParaRPr lang="en-US" i="1" dirty="0"/>
          </a:p>
          <a:p>
            <a:pPr marL="800100" lvl="2" indent="0">
              <a:buNone/>
            </a:pPr>
            <a:r>
              <a:rPr lang="en-US" i="1" dirty="0"/>
              <a:t>	else  {</a:t>
            </a:r>
          </a:p>
          <a:p>
            <a:pPr marL="800100" lvl="2" indent="0">
              <a:buNone/>
            </a:pPr>
            <a:r>
              <a:rPr lang="en-US" i="1" dirty="0"/>
              <a:t>		if (Q. Front !=max-1) </a:t>
            </a:r>
            <a:r>
              <a:rPr lang="en-US" i="1" dirty="0" err="1"/>
              <a:t>Q.Front</a:t>
            </a:r>
            <a:r>
              <a:rPr lang="en-US" i="1" dirty="0"/>
              <a:t>  = Q.Front+1;</a:t>
            </a:r>
          </a:p>
          <a:p>
            <a:pPr marL="800100" lvl="2" indent="0">
              <a:buNone/>
            </a:pPr>
            <a:r>
              <a:rPr lang="en-US" i="1" dirty="0"/>
              <a:t>		 Else </a:t>
            </a:r>
            <a:r>
              <a:rPr lang="en-US" i="1" dirty="0" err="1"/>
              <a:t>Q.Front</a:t>
            </a:r>
            <a:r>
              <a:rPr lang="en-US" i="1" dirty="0"/>
              <a:t> = 0;</a:t>
            </a:r>
          </a:p>
          <a:p>
            <a:pPr marL="800100" lvl="2" indent="0">
              <a:buNone/>
            </a:pPr>
            <a:r>
              <a:rPr lang="en-US" i="1" dirty="0"/>
              <a:t>		         </a:t>
            </a:r>
            <a:r>
              <a:rPr lang="en-US" i="1" dirty="0" err="1"/>
              <a:t>Q.count</a:t>
            </a:r>
            <a:r>
              <a:rPr lang="en-US" i="1" dirty="0"/>
              <a:t>--;</a:t>
            </a:r>
          </a:p>
          <a:p>
            <a:pPr marL="800100" lvl="2" indent="0">
              <a:buNone/>
            </a:pPr>
            <a:r>
              <a:rPr lang="en-US" i="1" dirty="0"/>
              <a:t>		}</a:t>
            </a:r>
          </a:p>
          <a:p>
            <a:pPr marL="800100" lvl="2" indent="0">
              <a:buNone/>
            </a:pPr>
            <a:r>
              <a:rPr lang="en-US" dirty="0"/>
              <a:t>            return x; //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lay </a:t>
            </a:r>
            <a:r>
              <a:rPr lang="en-US" dirty="0" err="1"/>
              <a:t>ra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    </a:t>
            </a:r>
            <a:r>
              <a:rPr lang="en-US" i="1" dirty="0">
                <a:solidFill>
                  <a:srgbClr val="92D050"/>
                </a:solidFill>
              </a:rPr>
              <a:t>}</a:t>
            </a:r>
          </a:p>
          <a:p>
            <a:pPr marL="0" indent="0">
              <a:buNone/>
            </a:pPr>
            <a:r>
              <a:rPr lang="en-US" i="1" dirty="0"/>
              <a:t>	}</a:t>
            </a:r>
            <a:endParaRPr lang="en-US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737522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US" dirty="0" err="1">
                <a:solidFill>
                  <a:srgbClr val="FFC000"/>
                </a:solidFill>
              </a:rPr>
              <a:t>Thêm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một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phần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tử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vào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hàng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r>
              <a:rPr lang="en-US" dirty="0"/>
              <a:t>-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-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Q.Rear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Q.Rear</a:t>
            </a:r>
            <a:r>
              <a:rPr lang="en-US" dirty="0"/>
              <a:t> = max-1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Q.rear</a:t>
            </a:r>
            <a:r>
              <a:rPr lang="en-US" dirty="0"/>
              <a:t>=0;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Q.rear</a:t>
            </a:r>
            <a:r>
              <a:rPr lang="en-US" dirty="0"/>
              <a:t> =Q.rear+1)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Q.rear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509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rgbClr val="FF0000"/>
                </a:solidFill>
              </a:rPr>
              <a:t>Giải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thuật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i="1" dirty="0"/>
              <a:t>Void </a:t>
            </a:r>
            <a:r>
              <a:rPr lang="en-US" b="1" i="1" dirty="0" err="1"/>
              <a:t>Insert_Queue</a:t>
            </a:r>
            <a:r>
              <a:rPr lang="en-US" i="1" dirty="0"/>
              <a:t>( Item x, Queue  &amp;Q)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	if (!</a:t>
            </a:r>
            <a:r>
              <a:rPr lang="en-US" i="1" dirty="0" err="1"/>
              <a:t>Isfull</a:t>
            </a:r>
            <a:r>
              <a:rPr lang="en-US" i="1" dirty="0"/>
              <a:t>(Q))</a:t>
            </a:r>
          </a:p>
          <a:p>
            <a:pPr marL="0" indent="0">
              <a:buNone/>
            </a:pPr>
            <a:r>
              <a:rPr lang="en-US" i="1" dirty="0"/>
              <a:t>	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If (</a:t>
            </a:r>
            <a:r>
              <a:rPr lang="en-US" i="1" dirty="0" err="1"/>
              <a:t>Q.Rear</a:t>
            </a:r>
            <a:r>
              <a:rPr lang="en-US" i="1" dirty="0"/>
              <a:t>  !=Max-1)  </a:t>
            </a:r>
            <a:r>
              <a:rPr lang="en-US" i="1" dirty="0" err="1"/>
              <a:t>Q.Rear</a:t>
            </a:r>
            <a:r>
              <a:rPr lang="en-US" i="1" dirty="0"/>
              <a:t> = </a:t>
            </a:r>
            <a:r>
              <a:rPr lang="en-US" i="1" dirty="0" err="1"/>
              <a:t>Q.Rear</a:t>
            </a:r>
            <a:r>
              <a:rPr lang="en-US" i="1" dirty="0"/>
              <a:t> +1;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		Else </a:t>
            </a:r>
            <a:r>
              <a:rPr lang="en-US" i="1" dirty="0" err="1"/>
              <a:t>Q.Rear</a:t>
            </a:r>
            <a:r>
              <a:rPr lang="en-US" i="1" dirty="0"/>
              <a:t> = 0;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       </a:t>
            </a:r>
            <a:r>
              <a:rPr lang="en-US" i="1" dirty="0" err="1"/>
              <a:t>Q.Data</a:t>
            </a:r>
            <a:r>
              <a:rPr lang="en-US" i="1" dirty="0"/>
              <a:t>[</a:t>
            </a:r>
            <a:r>
              <a:rPr lang="en-US" i="1" dirty="0" err="1"/>
              <a:t>Q.Rear</a:t>
            </a:r>
            <a:r>
              <a:rPr lang="en-US" i="1" dirty="0"/>
              <a:t>] = x;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Q.count</a:t>
            </a:r>
            <a:r>
              <a:rPr lang="en-US" i="1" dirty="0"/>
              <a:t> ++;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	  }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else </a:t>
            </a:r>
            <a:r>
              <a:rPr lang="en-US" i="1" dirty="0" err="1"/>
              <a:t>printf</a:t>
            </a:r>
            <a:r>
              <a:rPr lang="en-US" i="1" dirty="0"/>
              <a:t>(“</a:t>
            </a:r>
            <a:r>
              <a:rPr lang="en-US" i="1" dirty="0" err="1"/>
              <a:t>Loi</a:t>
            </a:r>
            <a:r>
              <a:rPr lang="en-US" i="1" dirty="0"/>
              <a:t>: Hang day!”);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7864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465"/>
            <a:ext cx="8229600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b, </a:t>
            </a:r>
            <a:r>
              <a:rPr lang="en-US" b="1" dirty="0" err="1">
                <a:solidFill>
                  <a:srgbClr val="FFC000"/>
                </a:solidFill>
              </a:rPr>
              <a:t>Cài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đặt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hàng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bởi</a:t>
            </a:r>
            <a:r>
              <a:rPr lang="en-US" b="1" dirty="0">
                <a:solidFill>
                  <a:srgbClr val="FFC000"/>
                </a:solidFill>
              </a:rPr>
              <a:t> con </a:t>
            </a:r>
            <a:r>
              <a:rPr lang="en-US" b="1" dirty="0" err="1">
                <a:solidFill>
                  <a:srgbClr val="FFC000"/>
                </a:solidFill>
              </a:rPr>
              <a:t>trỏ</a:t>
            </a:r>
            <a:r>
              <a:rPr lang="en-US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front </a:t>
            </a:r>
            <a:r>
              <a:rPr lang="en-US" dirty="0" err="1"/>
              <a:t>và</a:t>
            </a:r>
            <a:r>
              <a:rPr lang="en-US" dirty="0"/>
              <a:t> rear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 </a:t>
            </a:r>
          </a:p>
          <a:p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(</a:t>
            </a:r>
            <a:r>
              <a:rPr lang="en-US" dirty="0" err="1"/>
              <a:t>kép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). </a:t>
            </a:r>
          </a:p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ta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, ta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Pointer_Queue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4868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5821363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AutoNum type="alphaLcParenR"/>
            </a:pP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Biểu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diễn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hàng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:</a:t>
            </a:r>
          </a:p>
          <a:p>
            <a:pPr lvl="1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item; //</a:t>
            </a:r>
            <a:r>
              <a:rPr lang="en-US" dirty="0" err="1"/>
              <a:t>kieu</a:t>
            </a:r>
            <a:r>
              <a:rPr lang="en-US" dirty="0"/>
              <a:t> du lieu</a:t>
            </a:r>
          </a:p>
          <a:p>
            <a:pPr lvl="1">
              <a:buNone/>
            </a:pPr>
            <a:r>
              <a:rPr lang="en-US" dirty="0" err="1"/>
              <a:t>struct</a:t>
            </a:r>
            <a:r>
              <a:rPr lang="en-US" dirty="0"/>
              <a:t> Node</a:t>
            </a:r>
          </a:p>
          <a:p>
            <a:pPr lvl="1">
              <a:buNone/>
            </a:pPr>
            <a:r>
              <a:rPr lang="en-US" dirty="0"/>
              <a:t>{</a:t>
            </a:r>
          </a:p>
          <a:p>
            <a:pPr lvl="1">
              <a:buNone/>
            </a:pPr>
            <a:r>
              <a:rPr lang="en-US" dirty="0"/>
              <a:t>    item Data;</a:t>
            </a:r>
          </a:p>
          <a:p>
            <a:pPr lvl="1">
              <a:buNone/>
            </a:pPr>
            <a:r>
              <a:rPr lang="en-US" dirty="0"/>
              <a:t>    Node * Next;</a:t>
            </a:r>
          </a:p>
          <a:p>
            <a:pPr lvl="1">
              <a:buNone/>
            </a:pPr>
            <a:r>
              <a:rPr lang="en-US" dirty="0"/>
              <a:t>};</a:t>
            </a:r>
          </a:p>
          <a:p>
            <a:pPr lvl="1">
              <a:buNone/>
            </a:pPr>
            <a:r>
              <a:rPr lang="en-US" dirty="0" err="1"/>
              <a:t>struct</a:t>
            </a:r>
            <a:r>
              <a:rPr lang="en-US" dirty="0"/>
              <a:t> Queue</a:t>
            </a:r>
          </a:p>
          <a:p>
            <a:pPr lvl="1">
              <a:buNone/>
            </a:pPr>
            <a:r>
              <a:rPr lang="en-US" dirty="0"/>
              <a:t>{</a:t>
            </a:r>
          </a:p>
          <a:p>
            <a:pPr lvl="1">
              <a:buNone/>
            </a:pPr>
            <a:r>
              <a:rPr lang="en-US" dirty="0"/>
              <a:t>    Node * Front, *Rear; </a:t>
            </a:r>
            <a:r>
              <a:rPr lang="en-US" dirty="0">
                <a:solidFill>
                  <a:srgbClr val="FFFF00"/>
                </a:solidFill>
              </a:rPr>
              <a:t>//Node </a:t>
            </a:r>
            <a:r>
              <a:rPr lang="en-US" dirty="0" err="1">
                <a:solidFill>
                  <a:srgbClr val="FFFF00"/>
                </a:solidFill>
              </a:rPr>
              <a:t>dau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va</a:t>
            </a:r>
            <a:r>
              <a:rPr lang="en-US" dirty="0">
                <a:solidFill>
                  <a:srgbClr val="FFFF00"/>
                </a:solidFill>
              </a:rPr>
              <a:t> Node </a:t>
            </a:r>
            <a:r>
              <a:rPr lang="en-US" dirty="0" err="1">
                <a:solidFill>
                  <a:srgbClr val="FFFF00"/>
                </a:solidFill>
              </a:rPr>
              <a:t>cuoi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dirty="0"/>
              <a:t>    };</a:t>
            </a:r>
          </a:p>
          <a:p>
            <a:pPr marL="742950" indent="-742950">
              <a:buAutoNum type="alphaLcParenR"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7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58975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300" b="1" dirty="0" err="1">
                <a:solidFill>
                  <a:srgbClr val="FFC000"/>
                </a:solidFill>
              </a:rPr>
              <a:t>Chú</a:t>
            </a:r>
            <a:r>
              <a:rPr lang="en-US" sz="4300" b="1" dirty="0">
                <a:solidFill>
                  <a:srgbClr val="FFC000"/>
                </a:solidFill>
              </a:rPr>
              <a:t> ý</a:t>
            </a:r>
          </a:p>
          <a:p>
            <a:pPr marL="0" indent="0">
              <a:buNone/>
            </a:pPr>
            <a:r>
              <a:rPr lang="vi-VN" i="1" dirty="0"/>
              <a:t>- Các phép toán ở trên được xem như là các</a:t>
            </a:r>
            <a:r>
              <a:rPr lang="en-US" i="1" dirty="0"/>
              <a:t> </a:t>
            </a:r>
            <a:r>
              <a:rPr lang="vi-VN" i="1" dirty="0"/>
              <a:t>phép toán nguyên thủy (cơ bản).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i="1" dirty="0" err="1"/>
              <a:t>Từ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phép</a:t>
            </a:r>
            <a:r>
              <a:rPr lang="en-US" i="1" dirty="0"/>
              <a:t> </a:t>
            </a:r>
            <a:r>
              <a:rPr lang="en-US" i="1" dirty="0" err="1"/>
              <a:t>toán</a:t>
            </a:r>
            <a:r>
              <a:rPr lang="en-US" i="1" dirty="0"/>
              <a:t> </a:t>
            </a:r>
            <a:r>
              <a:rPr lang="en-US" i="1" dirty="0" err="1"/>
              <a:t>nguyên</a:t>
            </a:r>
            <a:r>
              <a:rPr lang="en-US" i="1" dirty="0"/>
              <a:t> </a:t>
            </a:r>
            <a:r>
              <a:rPr lang="en-US" i="1" dirty="0" err="1"/>
              <a:t>thuỷ</a:t>
            </a:r>
            <a:r>
              <a:rPr lang="en-US" i="1" dirty="0"/>
              <a:t> </a:t>
            </a:r>
            <a:r>
              <a:rPr lang="en-US" i="1" dirty="0" err="1"/>
              <a:t>này</a:t>
            </a:r>
            <a:r>
              <a:rPr lang="en-US" i="1" dirty="0"/>
              <a:t> ta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tự</a:t>
            </a:r>
            <a:r>
              <a:rPr lang="en-US" i="1" dirty="0"/>
              <a:t>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thành</a:t>
            </a:r>
            <a:r>
              <a:rPr lang="en-US" i="1" dirty="0"/>
              <a:t> </a:t>
            </a:r>
            <a:r>
              <a:rPr lang="en-US" i="1" dirty="0" err="1"/>
              <a:t>lên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phép</a:t>
            </a:r>
            <a:r>
              <a:rPr lang="en-US" i="1" dirty="0"/>
              <a:t> </a:t>
            </a:r>
            <a:r>
              <a:rPr lang="en-US" i="1" dirty="0" err="1"/>
              <a:t>toán</a:t>
            </a:r>
            <a:r>
              <a:rPr lang="en-US" i="1" dirty="0"/>
              <a:t> </a:t>
            </a:r>
            <a:r>
              <a:rPr lang="en-US" i="1" dirty="0" err="1"/>
              <a:t>phức</a:t>
            </a:r>
            <a:r>
              <a:rPr lang="en-US" i="1" dirty="0"/>
              <a:t> </a:t>
            </a:r>
            <a:r>
              <a:rPr lang="en-US" i="1" dirty="0" err="1"/>
              <a:t>tạp</a:t>
            </a:r>
            <a:r>
              <a:rPr lang="en-US" i="1" dirty="0"/>
              <a:t> </a:t>
            </a:r>
            <a:r>
              <a:rPr lang="vi-VN" i="1" dirty="0"/>
              <a:t>khác như: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C000"/>
                </a:solidFill>
              </a:rPr>
              <a:t>- </a:t>
            </a:r>
            <a:r>
              <a:rPr lang="en-US" b="1" i="1" dirty="0" err="1">
                <a:solidFill>
                  <a:srgbClr val="FFC000"/>
                </a:solidFill>
              </a:rPr>
              <a:t>Tạo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danh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sách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chứa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dữ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liêu</a:t>
            </a:r>
            <a:r>
              <a:rPr lang="en-US" b="1" i="1" dirty="0">
                <a:solidFill>
                  <a:srgbClr val="FFC000"/>
                </a:solidFill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C000"/>
                </a:solidFill>
              </a:rPr>
              <a:t>- </a:t>
            </a:r>
            <a:r>
              <a:rPr lang="en-US" b="1" i="1" dirty="0" err="1">
                <a:solidFill>
                  <a:srgbClr val="FFC000"/>
                </a:solidFill>
              </a:rPr>
              <a:t>Sắp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xếp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danh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sách</a:t>
            </a:r>
            <a:r>
              <a:rPr lang="en-US" b="1" i="1" dirty="0">
                <a:solidFill>
                  <a:srgbClr val="FFC000"/>
                </a:solidFill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C000"/>
                </a:solidFill>
              </a:rPr>
              <a:t>- </a:t>
            </a:r>
            <a:r>
              <a:rPr lang="en-US" b="1" i="1" dirty="0" err="1">
                <a:solidFill>
                  <a:srgbClr val="FFC000"/>
                </a:solidFill>
              </a:rPr>
              <a:t>duyệt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danh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sách</a:t>
            </a:r>
            <a:r>
              <a:rPr lang="en-US" b="1" i="1" dirty="0">
                <a:solidFill>
                  <a:srgbClr val="FFC000"/>
                </a:solidFill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C000"/>
                </a:solidFill>
              </a:rPr>
              <a:t>- </a:t>
            </a:r>
            <a:r>
              <a:rPr lang="en-US" b="1" i="1" dirty="0" err="1">
                <a:solidFill>
                  <a:srgbClr val="FFC000"/>
                </a:solidFill>
              </a:rPr>
              <a:t>tách</a:t>
            </a:r>
            <a:r>
              <a:rPr lang="en-US" b="1" i="1" dirty="0">
                <a:solidFill>
                  <a:srgbClr val="FFC000"/>
                </a:solidFill>
              </a:rPr>
              <a:t>, </a:t>
            </a:r>
            <a:r>
              <a:rPr lang="en-US" b="1" i="1" dirty="0" err="1">
                <a:solidFill>
                  <a:srgbClr val="FFC000"/>
                </a:solidFill>
              </a:rPr>
              <a:t>gộp</a:t>
            </a:r>
            <a:r>
              <a:rPr lang="en-US" b="1" i="1" dirty="0">
                <a:solidFill>
                  <a:srgbClr val="FFC000"/>
                </a:solidFill>
              </a:rPr>
              <a:t>, </a:t>
            </a:r>
            <a:r>
              <a:rPr lang="en-US" b="1" i="1" dirty="0" err="1">
                <a:solidFill>
                  <a:srgbClr val="FFC000"/>
                </a:solidFill>
              </a:rPr>
              <a:t>tính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toán</a:t>
            </a:r>
            <a:r>
              <a:rPr lang="en-US" b="1" i="1" dirty="0">
                <a:solidFill>
                  <a:srgbClr val="FFC000"/>
                </a:solidFill>
              </a:rPr>
              <a:t>, </a:t>
            </a:r>
            <a:r>
              <a:rPr lang="en-US" b="1" i="1" dirty="0" err="1">
                <a:solidFill>
                  <a:srgbClr val="FFC000"/>
                </a:solidFill>
              </a:rPr>
              <a:t>tổng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hợp</a:t>
            </a:r>
            <a:r>
              <a:rPr lang="en-US" b="1" i="1" dirty="0">
                <a:solidFill>
                  <a:srgbClr val="FFC000"/>
                </a:solidFill>
              </a:rPr>
              <a:t>, ….</a:t>
            </a:r>
            <a:r>
              <a:rPr lang="en-US" b="1" i="1" dirty="0" err="1">
                <a:solidFill>
                  <a:srgbClr val="FFC000"/>
                </a:solidFill>
              </a:rPr>
              <a:t>phụ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thuộc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vào</a:t>
            </a:r>
            <a:endParaRPr lang="en-US" b="1" i="1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C000"/>
                </a:solidFill>
              </a:rPr>
              <a:t>yêu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cầu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cụ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thể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của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bài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toán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56036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b)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Cài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đặt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các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phép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toán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cơ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bản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trên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hàng</a:t>
            </a:r>
            <a:endParaRPr lang="en-US" sz="36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039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Queue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Front </a:t>
            </a:r>
            <a:r>
              <a:rPr lang="en-US" dirty="0" err="1"/>
              <a:t>và</a:t>
            </a:r>
            <a:r>
              <a:rPr lang="en-US" dirty="0"/>
              <a:t> Rear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NULL.</a:t>
            </a:r>
          </a:p>
          <a:p>
            <a:pPr lvl="1">
              <a:buNone/>
            </a:pPr>
            <a:r>
              <a:rPr lang="en-US" dirty="0">
                <a:solidFill>
                  <a:srgbClr val="FFFF00"/>
                </a:solidFill>
              </a:rPr>
              <a:t>void Init(Queue &amp;Q)</a:t>
            </a:r>
          </a:p>
          <a:p>
            <a:pPr lvl="1">
              <a:buNone/>
            </a:pP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lvl="1">
              <a:buNone/>
            </a:pPr>
            <a:r>
              <a:rPr lang="en-US" dirty="0">
                <a:solidFill>
                  <a:srgbClr val="FFFF00"/>
                </a:solidFill>
              </a:rPr>
              <a:t>    </a:t>
            </a:r>
            <a:r>
              <a:rPr lang="en-US" dirty="0" err="1">
                <a:solidFill>
                  <a:srgbClr val="FFFF00"/>
                </a:solidFill>
              </a:rPr>
              <a:t>Q.Front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Q.Rear</a:t>
            </a:r>
            <a:r>
              <a:rPr lang="en-US" dirty="0">
                <a:solidFill>
                  <a:srgbClr val="FFFF00"/>
                </a:solidFill>
              </a:rPr>
              <a:t> = NULL;</a:t>
            </a:r>
          </a:p>
          <a:p>
            <a:pPr lvl="1">
              <a:buNone/>
            </a:pPr>
            <a:r>
              <a:rPr lang="en-US" dirty="0">
                <a:solidFill>
                  <a:srgbClr val="FFFF00"/>
                </a:solidFill>
              </a:rPr>
              <a:t>    </a:t>
            </a:r>
          </a:p>
          <a:p>
            <a:pPr lvl="1"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3-  </a:t>
            </a:r>
            <a:r>
              <a:rPr lang="en-US" b="1" dirty="0" err="1"/>
              <a:t>Tạo</a:t>
            </a:r>
            <a:r>
              <a:rPr lang="en-US" b="1" dirty="0"/>
              <a:t> 1 Node P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667000"/>
            <a:ext cx="7792936" cy="2667000"/>
          </a:xfr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4-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cuối</a:t>
            </a:r>
            <a:r>
              <a:rPr lang="en-US" b="1" dirty="0"/>
              <a:t> Queue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Để thêm phần tử, ta kiểm tra xem hàng có rỗng không, nếu hàng rỗng thì cho cả Front và Rear cùng trỏ về Node P mới tạo chứa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vi-VN" dirty="0"/>
              <a:t>tử x cần thêm. Nếu không rỗng ta trỏ Rear-&gt;Next về P và Rear trỏ về P. </a:t>
            </a:r>
            <a:endParaRPr 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536828" cy="2895600"/>
          </a:xfr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000" dirty="0"/>
              <a:t>void Push(Queue &amp;Q, item x)</a:t>
            </a:r>
          </a:p>
          <a:p>
            <a:pPr lvl="1">
              <a:buNone/>
            </a:pPr>
            <a:r>
              <a:rPr lang="en-US" dirty="0"/>
              <a:t>{</a:t>
            </a:r>
          </a:p>
          <a:p>
            <a:pPr lvl="2">
              <a:buNone/>
            </a:pPr>
            <a:r>
              <a:rPr lang="en-US" dirty="0"/>
              <a:t>    Node *P = </a:t>
            </a:r>
            <a:r>
              <a:rPr lang="en-US" dirty="0" err="1"/>
              <a:t>MakeNode</a:t>
            </a:r>
            <a:r>
              <a:rPr lang="en-US" dirty="0"/>
              <a:t>(x); </a:t>
            </a:r>
          </a:p>
          <a:p>
            <a:pPr lvl="2">
              <a:buNone/>
            </a:pPr>
            <a:r>
              <a:rPr lang="en-US" dirty="0"/>
              <a:t>    if (</a:t>
            </a:r>
            <a:r>
              <a:rPr lang="en-US" dirty="0" err="1"/>
              <a:t>Isempty</a:t>
            </a:r>
            <a:r>
              <a:rPr lang="en-US" dirty="0"/>
              <a:t>(Q))</a:t>
            </a:r>
          </a:p>
          <a:p>
            <a:pPr lvl="2">
              <a:buNone/>
            </a:pPr>
            <a:r>
              <a:rPr lang="en-US" dirty="0"/>
              <a:t>    {</a:t>
            </a:r>
          </a:p>
          <a:p>
            <a:pPr lvl="2">
              <a:buNone/>
            </a:pPr>
            <a:r>
              <a:rPr lang="en-US" dirty="0"/>
              <a:t>        </a:t>
            </a:r>
            <a:r>
              <a:rPr lang="en-US" dirty="0" err="1"/>
              <a:t>Q.Front</a:t>
            </a:r>
            <a:r>
              <a:rPr lang="en-US" dirty="0"/>
              <a:t> = </a:t>
            </a:r>
            <a:r>
              <a:rPr lang="en-US" dirty="0" err="1"/>
              <a:t>Q.Rear</a:t>
            </a:r>
            <a:r>
              <a:rPr lang="en-US" dirty="0"/>
              <a:t> = P; //</a:t>
            </a:r>
            <a:r>
              <a:rPr lang="en-US" dirty="0" err="1"/>
              <a:t>dau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cuoi</a:t>
            </a:r>
            <a:r>
              <a:rPr lang="en-US" dirty="0"/>
              <a:t> </a:t>
            </a:r>
            <a:r>
              <a:rPr lang="en-US" dirty="0" err="1"/>
              <a:t>deu</a:t>
            </a:r>
            <a:r>
              <a:rPr lang="en-US" dirty="0"/>
              <a:t> </a:t>
            </a:r>
            <a:r>
              <a:rPr lang="en-US" dirty="0" err="1"/>
              <a:t>tro</a:t>
            </a:r>
            <a:r>
              <a:rPr lang="en-US" dirty="0"/>
              <a:t> den P</a:t>
            </a:r>
          </a:p>
          <a:p>
            <a:pPr lvl="2">
              <a:buNone/>
            </a:pPr>
            <a:r>
              <a:rPr lang="en-US" dirty="0"/>
              <a:t>    }</a:t>
            </a:r>
          </a:p>
          <a:p>
            <a:pPr lvl="2">
              <a:buNone/>
            </a:pPr>
            <a:r>
              <a:rPr lang="en-US" dirty="0"/>
              <a:t>    else //</a:t>
            </a:r>
            <a:r>
              <a:rPr lang="en-US" dirty="0" err="1"/>
              <a:t>Khong</a:t>
            </a:r>
            <a:r>
              <a:rPr lang="en-US" dirty="0"/>
              <a:t> </a:t>
            </a:r>
            <a:r>
              <a:rPr lang="en-US" dirty="0" err="1"/>
              <a:t>rong</a:t>
            </a:r>
            <a:endParaRPr lang="en-US" dirty="0"/>
          </a:p>
          <a:p>
            <a:pPr lvl="2">
              <a:buNone/>
            </a:pPr>
            <a:r>
              <a:rPr lang="en-US" dirty="0"/>
              <a:t>    { </a:t>
            </a:r>
          </a:p>
          <a:p>
            <a:pPr lvl="2">
              <a:buNone/>
            </a:pPr>
            <a:r>
              <a:rPr lang="en-US" dirty="0"/>
              <a:t>        </a:t>
            </a:r>
            <a:r>
              <a:rPr lang="en-US" dirty="0" err="1"/>
              <a:t>Q.Rear</a:t>
            </a:r>
            <a:r>
              <a:rPr lang="en-US" dirty="0"/>
              <a:t>-&gt;Next = P;</a:t>
            </a:r>
          </a:p>
          <a:p>
            <a:pPr lvl="2">
              <a:buNone/>
            </a:pPr>
            <a:r>
              <a:rPr lang="en-US" dirty="0"/>
              <a:t>        </a:t>
            </a:r>
            <a:r>
              <a:rPr lang="en-US" dirty="0" err="1"/>
              <a:t>Q.Rear</a:t>
            </a:r>
            <a:r>
              <a:rPr lang="en-US" dirty="0"/>
              <a:t> = P;</a:t>
            </a:r>
          </a:p>
          <a:p>
            <a:pPr lvl="2">
              <a:buNone/>
            </a:pPr>
            <a:r>
              <a:rPr lang="en-US" dirty="0"/>
              <a:t>    }</a:t>
            </a:r>
          </a:p>
          <a:p>
            <a:pPr lvl="1">
              <a:buNone/>
            </a:pPr>
            <a:r>
              <a:rPr lang="en-US" dirty="0"/>
              <a:t>    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5-</a:t>
            </a:r>
            <a:r>
              <a:rPr lang="vi-VN" b="1" dirty="0"/>
              <a:t> Xóa phần tử đầu Queue</a:t>
            </a:r>
            <a:br>
              <a:rPr lang="vi-VN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Ta kiểm tra Queue có rỗng không, Nếu không rỗng kiểm tra xem có 1 hay nhiêu hơn 1 phần tử, nếu có 1 phần tử thì ta khởi tạo lại Queue, nếu có nhiều hơn ta cho Front trỏ đến tiếp theo. </a:t>
            </a:r>
            <a:endParaRPr lang="en-US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76400"/>
            <a:ext cx="8651848" cy="3276600"/>
          </a:xfr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Pop(Queue &amp;Q) //</a:t>
            </a:r>
            <a:r>
              <a:rPr lang="en-US" dirty="0" err="1"/>
              <a:t>Loai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khoi</a:t>
            </a:r>
            <a:r>
              <a:rPr lang="en-US" dirty="0"/>
              <a:t> </a:t>
            </a:r>
            <a:r>
              <a:rPr lang="en-US" dirty="0" err="1"/>
              <a:t>dau</a:t>
            </a:r>
            <a:r>
              <a:rPr lang="en-US" dirty="0"/>
              <a:t> hang </a:t>
            </a:r>
            <a:r>
              <a:rPr lang="en-US" dirty="0" err="1"/>
              <a:t>doi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    if (</a:t>
            </a:r>
            <a:r>
              <a:rPr lang="en-US" dirty="0" err="1"/>
              <a:t>Isempty</a:t>
            </a:r>
            <a:r>
              <a:rPr lang="en-US" dirty="0"/>
              <a:t>(Q)) </a:t>
            </a:r>
          </a:p>
          <a:p>
            <a:pPr>
              <a:buNone/>
            </a:pPr>
            <a:r>
              <a:rPr lang="en-US" dirty="0"/>
              <a:t>    {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dirty="0" err="1"/>
              <a:t>printf</a:t>
            </a:r>
            <a:r>
              <a:rPr lang="en-US" dirty="0"/>
              <a:t>("Hang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rong</a:t>
            </a:r>
            <a:r>
              <a:rPr lang="en-US" dirty="0"/>
              <a:t> !");</a:t>
            </a:r>
          </a:p>
          <a:p>
            <a:pPr>
              <a:buNone/>
            </a:pPr>
            <a:r>
              <a:rPr lang="en-US" dirty="0"/>
              <a:t>        return 0;</a:t>
            </a:r>
          </a:p>
          <a:p>
            <a:pPr>
              <a:buNone/>
            </a:pPr>
            <a:r>
              <a:rPr lang="en-US" dirty="0"/>
              <a:t>    }</a:t>
            </a:r>
          </a:p>
          <a:p>
            <a:pPr>
              <a:buNone/>
            </a:pPr>
            <a:r>
              <a:rPr lang="en-US" dirty="0"/>
              <a:t>    else</a:t>
            </a:r>
          </a:p>
          <a:p>
            <a:pPr>
              <a:buNone/>
            </a:pPr>
            <a:r>
              <a:rPr lang="en-US" dirty="0"/>
              <a:t>    {</a:t>
            </a:r>
          </a:p>
          <a:p>
            <a:pPr>
              <a:buNone/>
            </a:pPr>
            <a:r>
              <a:rPr lang="en-US" dirty="0"/>
              <a:t>        item x = </a:t>
            </a:r>
            <a:r>
              <a:rPr lang="en-US" dirty="0" err="1"/>
              <a:t>Q.Front</a:t>
            </a:r>
            <a:r>
              <a:rPr lang="en-US" dirty="0"/>
              <a:t>-&gt;Data;</a:t>
            </a:r>
          </a:p>
          <a:p>
            <a:pPr>
              <a:buNone/>
            </a:pPr>
            <a:r>
              <a:rPr lang="en-US" dirty="0"/>
              <a:t>        if (</a:t>
            </a:r>
            <a:r>
              <a:rPr lang="en-US" dirty="0" err="1"/>
              <a:t>leng</a:t>
            </a:r>
            <a:r>
              <a:rPr lang="en-US" dirty="0"/>
              <a:t>(Q) == 1) //</a:t>
            </a:r>
            <a:r>
              <a:rPr lang="en-US" dirty="0" err="1"/>
              <a:t>neu</a:t>
            </a:r>
            <a:r>
              <a:rPr lang="en-US" dirty="0"/>
              <a:t> co 1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tu</a:t>
            </a:r>
            <a:endParaRPr lang="en-US" dirty="0"/>
          </a:p>
          <a:p>
            <a:pPr>
              <a:buNone/>
            </a:pPr>
            <a:r>
              <a:rPr lang="en-US" dirty="0"/>
              <a:t>            Init(Q);</a:t>
            </a:r>
          </a:p>
          <a:p>
            <a:pPr>
              <a:buNone/>
            </a:pPr>
            <a:r>
              <a:rPr lang="en-US" dirty="0"/>
              <a:t>        else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/>
              <a:t>Q.Front</a:t>
            </a:r>
            <a:r>
              <a:rPr lang="en-US" dirty="0"/>
              <a:t> = </a:t>
            </a:r>
            <a:r>
              <a:rPr lang="en-US" dirty="0" err="1"/>
              <a:t>Q.Front</a:t>
            </a:r>
            <a:r>
              <a:rPr lang="en-US" dirty="0"/>
              <a:t>-&gt;Next;</a:t>
            </a:r>
          </a:p>
          <a:p>
            <a:pPr>
              <a:buNone/>
            </a:pPr>
            <a:r>
              <a:rPr lang="en-US" dirty="0"/>
              <a:t>             return x; //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lay </a:t>
            </a:r>
            <a:r>
              <a:rPr lang="en-US" dirty="0" err="1"/>
              <a:t>ra</a:t>
            </a:r>
            <a:endParaRPr lang="en-US" dirty="0"/>
          </a:p>
          <a:p>
            <a:pPr>
              <a:buNone/>
            </a:pPr>
            <a:r>
              <a:rPr lang="en-US" dirty="0"/>
              <a:t>    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3.5 ỨNG DỤNG HÀNG ĐỢI</a:t>
            </a:r>
            <a:b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vi-VN" dirty="0"/>
              <a:t>Bất kỳ nơi nào ta cần quản lí dữ liệu, quá trình... theo kiểu vào trước - ra trước đều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vi-VN" dirty="0"/>
              <a:t>có thể ứng dụng hàng đợi.</a:t>
            </a:r>
            <a:endParaRPr lang="en-US" dirty="0"/>
          </a:p>
          <a:p>
            <a:r>
              <a:rPr lang="vi-VN" dirty="0"/>
              <a:t>Các giải thuật duyệt theo chiều rộng một đồ thị có hướng hoặc vô hướng cũng dùng</a:t>
            </a:r>
            <a:r>
              <a:rPr lang="en-US" dirty="0"/>
              <a:t> </a:t>
            </a:r>
            <a:r>
              <a:rPr lang="vi-VN" dirty="0"/>
              <a:t>hàng đợi để quản lí các nút đồ thị. </a:t>
            </a:r>
            <a:endParaRPr lang="en-US" dirty="0"/>
          </a:p>
          <a:p>
            <a:r>
              <a:rPr lang="vi-VN" dirty="0"/>
              <a:t>Các giải thuật đổi biểu thức trung tố thành hậu tố,</a:t>
            </a:r>
            <a:r>
              <a:rPr lang="en-US" dirty="0"/>
              <a:t> </a:t>
            </a:r>
            <a:r>
              <a:rPr lang="vi-VN" dirty="0"/>
              <a:t>tiền tố cũng cần dùng đến cấu trúc hàng.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1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1.3. </a:t>
            </a:r>
            <a:r>
              <a:rPr lang="en-US" b="1" dirty="0" err="1">
                <a:solidFill>
                  <a:srgbClr val="FFC000"/>
                </a:solidFill>
              </a:rPr>
              <a:t>Biểu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diễn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danh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sách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trên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máy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tính</a:t>
            </a:r>
            <a:br>
              <a:rPr lang="en-US" b="1" dirty="0">
                <a:solidFill>
                  <a:srgbClr val="00B05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1.3.1. </a:t>
            </a:r>
            <a:r>
              <a:rPr lang="en-US" dirty="0" err="1">
                <a:solidFill>
                  <a:srgbClr val="FFC000"/>
                </a:solidFill>
              </a:rPr>
              <a:t>Danh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sách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cài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đặt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bằng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mảng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1.3.2. </a:t>
            </a:r>
            <a:r>
              <a:rPr lang="en-US" dirty="0" err="1">
                <a:solidFill>
                  <a:srgbClr val="FFC000"/>
                </a:solidFill>
              </a:rPr>
              <a:t>Danh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sách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cài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đặt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bằng</a:t>
            </a:r>
            <a:r>
              <a:rPr lang="en-US" dirty="0">
                <a:solidFill>
                  <a:srgbClr val="FFC000"/>
                </a:solidFill>
              </a:rPr>
              <a:t> con </a:t>
            </a:r>
            <a:r>
              <a:rPr lang="en-US" dirty="0" err="1">
                <a:solidFill>
                  <a:srgbClr val="FFC000"/>
                </a:solidFill>
              </a:rPr>
              <a:t>trỏ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60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1.3.1. </a:t>
            </a:r>
            <a:r>
              <a:rPr lang="en-US" dirty="0" err="1">
                <a:solidFill>
                  <a:srgbClr val="FFC000"/>
                </a:solidFill>
              </a:rPr>
              <a:t>Danh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sách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cài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đặt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bằng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mảng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/>
          <a:lstStyle/>
          <a:p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vi-VN" b="1" i="1" dirty="0">
                <a:solidFill>
                  <a:srgbClr val="FFFF00"/>
                </a:solidFill>
              </a:rPr>
              <a:t>đặc</a:t>
            </a:r>
            <a:r>
              <a:rPr lang="vi-VN" dirty="0"/>
              <a:t>, hoặc cấu trúc dữ liệu danh sách </a:t>
            </a:r>
            <a:r>
              <a:rPr lang="vi-VN" i="1" dirty="0">
                <a:solidFill>
                  <a:srgbClr val="FFFF00"/>
                </a:solidFill>
              </a:rPr>
              <a:t>kế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vi-VN" i="1" dirty="0">
                <a:solidFill>
                  <a:srgbClr val="FFFF00"/>
                </a:solidFill>
              </a:rPr>
              <a:t>tiếp</a:t>
            </a:r>
            <a:r>
              <a:rPr lang="vi-VN" dirty="0"/>
              <a:t>, gọi tắt là: Danh sách đặc, hoặc 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b="1" i="1" dirty="0" err="1"/>
              <a:t>thuộc</a:t>
            </a:r>
            <a:r>
              <a:rPr lang="en-US" b="1" i="1" dirty="0"/>
              <a:t> </a:t>
            </a:r>
            <a:r>
              <a:rPr lang="en-US" b="1" i="1" dirty="0" err="1"/>
              <a:t>loại</a:t>
            </a:r>
            <a:r>
              <a:rPr lang="en-US" b="1" i="1" dirty="0"/>
              <a:t> </a:t>
            </a:r>
            <a:r>
              <a:rPr lang="en-US" b="1" i="1" dirty="0" err="1">
                <a:solidFill>
                  <a:srgbClr val="FFFF00"/>
                </a:solidFill>
              </a:rPr>
              <a:t>cấu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trúc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dữ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liệu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tĩnh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4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a, </a:t>
            </a:r>
            <a:r>
              <a:rPr lang="en-US" dirty="0" err="1">
                <a:solidFill>
                  <a:srgbClr val="FFC000"/>
                </a:solidFill>
              </a:rPr>
              <a:t>Mô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tả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cài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đặt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- </a:t>
            </a:r>
            <a:r>
              <a:rPr lang="vi-VN" i="1" dirty="0">
                <a:solidFill>
                  <a:srgbClr val="FFFF00"/>
                </a:solidFill>
              </a:rPr>
              <a:t>N </a:t>
            </a:r>
            <a:r>
              <a:rPr lang="vi-VN" dirty="0"/>
              <a:t>: Là số phần tử tối đa trong danh sách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i="1" dirty="0">
                <a:solidFill>
                  <a:srgbClr val="FFFF00"/>
                </a:solidFill>
              </a:rPr>
              <a:t>Item</a:t>
            </a:r>
            <a:r>
              <a:rPr lang="en-US" dirty="0"/>
              <a:t>: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- Dùng một mảng kích cỡ </a:t>
            </a:r>
            <a:r>
              <a:rPr lang="en-US" dirty="0"/>
              <a:t>N</a:t>
            </a:r>
            <a:r>
              <a:rPr lang="vi-VN" dirty="0"/>
              <a:t> để lưu các phần</a:t>
            </a:r>
          </a:p>
          <a:p>
            <a:pPr marL="0" indent="0">
              <a:buNone/>
            </a:pP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d/s,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Elements</a:t>
            </a:r>
          </a:p>
          <a:p>
            <a:pPr marL="0" indent="0">
              <a:buNone/>
            </a:pPr>
            <a:r>
              <a:rPr lang="vi-VN" dirty="0"/>
              <a:t>- </a:t>
            </a:r>
            <a:r>
              <a:rPr lang="vi-VN" i="1" dirty="0">
                <a:solidFill>
                  <a:srgbClr val="FFFF00"/>
                </a:solidFill>
              </a:rPr>
              <a:t>Count</a:t>
            </a:r>
            <a:r>
              <a:rPr lang="vi-VN" i="1" dirty="0"/>
              <a:t>: Là biến đếm, đếm số phần tử hiện</a:t>
            </a:r>
          </a:p>
          <a:p>
            <a:pPr marL="0" indent="0">
              <a:buNone/>
            </a:pP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danh</a:t>
            </a:r>
            <a:r>
              <a:rPr lang="en-US" i="1" dirty="0"/>
              <a:t> </a:t>
            </a:r>
            <a:r>
              <a:rPr lang="en-US" i="1" dirty="0" err="1"/>
              <a:t>sách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07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vi-VN" b="1" dirty="0"/>
              <a:t>=&gt; có thể định nghĩa </a:t>
            </a:r>
            <a:r>
              <a:rPr lang="vi-VN" b="1" dirty="0">
                <a:solidFill>
                  <a:srgbClr val="FFFF00"/>
                </a:solidFill>
              </a:rPr>
              <a:t>d/s </a:t>
            </a:r>
            <a:r>
              <a:rPr lang="en-US" b="1" dirty="0" err="1">
                <a:solidFill>
                  <a:srgbClr val="FFFF00"/>
                </a:solidFill>
              </a:rPr>
              <a:t>như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vi-VN" b="1" dirty="0">
                <a:solidFill>
                  <a:srgbClr val="FFFF00"/>
                </a:solidFill>
              </a:rPr>
              <a:t>một </a:t>
            </a:r>
            <a:r>
              <a:rPr lang="en-US" b="1" dirty="0" err="1">
                <a:solidFill>
                  <a:srgbClr val="FFFF00"/>
                </a:solidFill>
              </a:rPr>
              <a:t>cấu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trúc</a:t>
            </a:r>
            <a:r>
              <a:rPr lang="vi-VN" b="1" dirty="0">
                <a:solidFill>
                  <a:srgbClr val="FFFF00"/>
                </a:solidFill>
              </a:rPr>
              <a:t> </a:t>
            </a:r>
            <a:r>
              <a:rPr lang="vi-VN" b="1" dirty="0"/>
              <a:t>gồm 2 </a:t>
            </a:r>
            <a:r>
              <a:rPr lang="en-US" b="1" dirty="0" err="1"/>
              <a:t>trường</a:t>
            </a:r>
            <a:r>
              <a:rPr lang="vi-VN" b="1" dirty="0"/>
              <a:t>:</a:t>
            </a:r>
          </a:p>
          <a:p>
            <a:pPr marL="400050" lvl="1" indent="0">
              <a:buNone/>
            </a:pPr>
            <a:r>
              <a:rPr lang="en-US" dirty="0"/>
              <a:t>• </a:t>
            </a:r>
            <a:r>
              <a:rPr lang="en-US" b="1" i="1" dirty="0">
                <a:solidFill>
                  <a:srgbClr val="FFFF00"/>
                </a:solidFill>
              </a:rPr>
              <a:t>Elements</a:t>
            </a:r>
            <a:r>
              <a:rPr lang="en-US" b="1" i="1" dirty="0"/>
              <a:t>: </a:t>
            </a:r>
            <a:r>
              <a:rPr lang="en-US" b="1" i="1" dirty="0" err="1"/>
              <a:t>Chứa</a:t>
            </a:r>
            <a:r>
              <a:rPr lang="en-US" b="1" i="1" dirty="0"/>
              <a:t> </a:t>
            </a:r>
            <a:r>
              <a:rPr lang="en-US" b="1" i="1" dirty="0" err="1"/>
              <a:t>các</a:t>
            </a:r>
            <a:r>
              <a:rPr lang="en-US" b="1" i="1" dirty="0"/>
              <a:t> </a:t>
            </a:r>
            <a:r>
              <a:rPr lang="en-US" b="1" i="1" dirty="0" err="1"/>
              <a:t>phần</a:t>
            </a:r>
            <a:r>
              <a:rPr lang="en-US" b="1" i="1" dirty="0"/>
              <a:t> </a:t>
            </a:r>
            <a:r>
              <a:rPr lang="en-US" b="1" i="1" dirty="0" err="1"/>
              <a:t>tử</a:t>
            </a:r>
            <a:r>
              <a:rPr lang="en-US" b="1" i="1" dirty="0"/>
              <a:t> </a:t>
            </a:r>
            <a:r>
              <a:rPr lang="en-US" b="1" i="1" dirty="0" err="1"/>
              <a:t>trong</a:t>
            </a:r>
            <a:r>
              <a:rPr lang="en-US" b="1" i="1" dirty="0"/>
              <a:t> </a:t>
            </a:r>
            <a:r>
              <a:rPr lang="en-US" b="1" i="1" dirty="0" err="1"/>
              <a:t>danh</a:t>
            </a:r>
            <a:r>
              <a:rPr lang="en-US" b="1" i="1" dirty="0"/>
              <a:t> </a:t>
            </a:r>
            <a:r>
              <a:rPr lang="en-US" b="1" i="1" dirty="0" err="1"/>
              <a:t>sách</a:t>
            </a:r>
            <a:endParaRPr lang="en-US" b="1" i="1" dirty="0"/>
          </a:p>
          <a:p>
            <a:pPr marL="400050" lvl="1" indent="0">
              <a:buNone/>
            </a:pPr>
            <a:r>
              <a:rPr lang="en-US" dirty="0"/>
              <a:t>• </a:t>
            </a:r>
            <a:r>
              <a:rPr lang="en-US" b="1" i="1" dirty="0">
                <a:solidFill>
                  <a:srgbClr val="FFFF00"/>
                </a:solidFill>
              </a:rPr>
              <a:t>Count: </a:t>
            </a:r>
            <a:r>
              <a:rPr lang="en-US" b="1" i="1" dirty="0" err="1"/>
              <a:t>Đếm</a:t>
            </a:r>
            <a:r>
              <a:rPr lang="en-US" b="1" i="1" dirty="0"/>
              <a:t> </a:t>
            </a:r>
            <a:r>
              <a:rPr lang="en-US" b="1" i="1" dirty="0" err="1"/>
              <a:t>số</a:t>
            </a:r>
            <a:r>
              <a:rPr lang="en-US" b="1" i="1" dirty="0"/>
              <a:t> </a:t>
            </a:r>
            <a:r>
              <a:rPr lang="en-US" b="1" i="1" dirty="0" err="1"/>
              <a:t>phần</a:t>
            </a:r>
            <a:r>
              <a:rPr lang="en-US" b="1" i="1" dirty="0"/>
              <a:t> </a:t>
            </a:r>
            <a:r>
              <a:rPr lang="en-US" b="1" i="1" dirty="0" err="1"/>
              <a:t>tử</a:t>
            </a:r>
            <a:r>
              <a:rPr lang="en-US" b="1" i="1" dirty="0"/>
              <a:t> </a:t>
            </a:r>
            <a:r>
              <a:rPr lang="en-US" b="1" i="1" dirty="0" err="1"/>
              <a:t>hiện</a:t>
            </a:r>
            <a:r>
              <a:rPr lang="en-US" b="1" i="1" dirty="0"/>
              <a:t> </a:t>
            </a:r>
            <a:r>
              <a:rPr lang="en-US" b="1" i="1" dirty="0" err="1"/>
              <a:t>có</a:t>
            </a:r>
            <a:r>
              <a:rPr lang="en-US" b="1" i="1" dirty="0"/>
              <a:t> </a:t>
            </a:r>
            <a:r>
              <a:rPr lang="en-US" b="1" i="1" dirty="0" err="1"/>
              <a:t>trong</a:t>
            </a:r>
            <a:r>
              <a:rPr lang="en-US" b="1" i="1" dirty="0"/>
              <a:t> d/s (</a:t>
            </a:r>
            <a:r>
              <a:rPr lang="en-US" b="1" i="1" dirty="0" err="1"/>
              <a:t>chiều</a:t>
            </a:r>
            <a:r>
              <a:rPr lang="en-US" b="1" i="1" dirty="0"/>
              <a:t> </a:t>
            </a:r>
            <a:r>
              <a:rPr lang="en-US" b="1" i="1" dirty="0" err="1"/>
              <a:t>dài</a:t>
            </a:r>
            <a:r>
              <a:rPr lang="en-US" b="1" i="1" dirty="0"/>
              <a:t> </a:t>
            </a:r>
            <a:r>
              <a:rPr lang="en-US" b="1" i="1" dirty="0" err="1"/>
              <a:t>danh</a:t>
            </a:r>
            <a:r>
              <a:rPr lang="en-US" b="1" i="1" dirty="0"/>
              <a:t> </a:t>
            </a:r>
            <a:r>
              <a:rPr lang="en-US" b="1" i="1" dirty="0" err="1"/>
              <a:t>sách</a:t>
            </a:r>
            <a:r>
              <a:rPr lang="en-US" b="1" i="1" dirty="0"/>
              <a:t>)</a:t>
            </a:r>
          </a:p>
          <a:p>
            <a:pPr marL="0" indent="0">
              <a:buNone/>
            </a:pPr>
            <a:r>
              <a:rPr lang="vi-VN" b="1" dirty="0"/>
              <a:t>=&gt; Khi đó mảng chứa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dạng</a:t>
            </a:r>
            <a:r>
              <a:rPr lang="en-US" b="1" dirty="0"/>
              <a:t>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82296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88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b, </a:t>
            </a:r>
            <a:r>
              <a:rPr lang="en-US" dirty="0" err="1">
                <a:solidFill>
                  <a:srgbClr val="FFC000"/>
                </a:solidFill>
              </a:rPr>
              <a:t>Dạng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biểu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diễn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dirty="0"/>
              <a:t>#define N 100         </a:t>
            </a:r>
            <a:r>
              <a:rPr lang="en-US" sz="2400" dirty="0">
                <a:solidFill>
                  <a:srgbClr val="FFC000"/>
                </a:solidFill>
              </a:rPr>
              <a:t>//so </a:t>
            </a:r>
            <a:r>
              <a:rPr lang="en-US" sz="2400" dirty="0" err="1">
                <a:solidFill>
                  <a:srgbClr val="FFC000"/>
                </a:solidFill>
              </a:rPr>
              <a:t>phan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tu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toi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da</a:t>
            </a:r>
            <a:r>
              <a:rPr lang="en-US" sz="2400" dirty="0">
                <a:solidFill>
                  <a:srgbClr val="FFC000"/>
                </a:solidFill>
              </a:rPr>
              <a:t> la 100</a:t>
            </a:r>
          </a:p>
          <a:p>
            <a:pPr lvl="1">
              <a:buNone/>
            </a:pP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endParaRPr lang="en-US" sz="2400" dirty="0"/>
          </a:p>
          <a:p>
            <a:pPr lvl="1">
              <a:buNone/>
            </a:pPr>
            <a:r>
              <a:rPr lang="en-US" sz="2400" dirty="0"/>
              <a:t>{</a:t>
            </a:r>
          </a:p>
          <a:p>
            <a:pPr lvl="1">
              <a:buNone/>
            </a:pPr>
            <a:r>
              <a:rPr lang="en-US" sz="2400" dirty="0">
                <a:solidFill>
                  <a:srgbClr val="92D050"/>
                </a:solidFill>
              </a:rPr>
              <a:t>    </a:t>
            </a:r>
            <a:r>
              <a:rPr lang="en-US" sz="2400" dirty="0"/>
              <a:t>item </a:t>
            </a:r>
            <a:r>
              <a:rPr lang="en-US" sz="2400" dirty="0" err="1"/>
              <a:t>Elems</a:t>
            </a:r>
            <a:r>
              <a:rPr lang="en-US" sz="2400" dirty="0"/>
              <a:t>[N];              </a:t>
            </a:r>
            <a:r>
              <a:rPr lang="en-US" sz="2400" dirty="0">
                <a:solidFill>
                  <a:srgbClr val="FFC000"/>
                </a:solidFill>
              </a:rPr>
              <a:t>//</a:t>
            </a:r>
            <a:r>
              <a:rPr lang="en-US" sz="2400" dirty="0" err="1">
                <a:solidFill>
                  <a:srgbClr val="FFC000"/>
                </a:solidFill>
              </a:rPr>
              <a:t>mang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kieu</a:t>
            </a:r>
            <a:r>
              <a:rPr lang="en-US" sz="2400" dirty="0">
                <a:solidFill>
                  <a:srgbClr val="FFC000"/>
                </a:solidFill>
              </a:rPr>
              <a:t> item</a:t>
            </a:r>
          </a:p>
          <a:p>
            <a:pPr lvl="1">
              <a:buNone/>
            </a:pPr>
            <a:r>
              <a:rPr lang="en-US" sz="2400" dirty="0">
                <a:solidFill>
                  <a:srgbClr val="92D050"/>
                </a:solidFill>
              </a:rPr>
              <a:t>    </a:t>
            </a:r>
            <a:r>
              <a:rPr lang="en-US" sz="2400" dirty="0" err="1"/>
              <a:t>int</a:t>
            </a:r>
            <a:r>
              <a:rPr lang="en-US" sz="2400" dirty="0"/>
              <a:t> count;                     </a:t>
            </a:r>
            <a:r>
              <a:rPr lang="en-US" sz="2400" dirty="0">
                <a:solidFill>
                  <a:srgbClr val="FFC000"/>
                </a:solidFill>
              </a:rPr>
              <a:t>//so </a:t>
            </a:r>
            <a:r>
              <a:rPr lang="en-US" sz="2400" dirty="0" err="1">
                <a:solidFill>
                  <a:srgbClr val="FFC000"/>
                </a:solidFill>
              </a:rPr>
              <a:t>phan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tu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toi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da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cua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mang</a:t>
            </a:r>
            <a:endParaRPr lang="en-US" sz="2400" dirty="0">
              <a:solidFill>
                <a:srgbClr val="FFC000"/>
              </a:solidFill>
            </a:endParaRPr>
          </a:p>
          <a:p>
            <a:pPr lvl="1">
              <a:buNone/>
            </a:pPr>
            <a:r>
              <a:rPr lang="en-US" sz="2400" dirty="0"/>
              <a:t>} List;                              </a:t>
            </a:r>
            <a:r>
              <a:rPr lang="en-US" sz="2400" dirty="0">
                <a:solidFill>
                  <a:srgbClr val="FFC000"/>
                </a:solidFill>
              </a:rPr>
              <a:t>//</a:t>
            </a:r>
            <a:r>
              <a:rPr lang="en-US" sz="2400" dirty="0" err="1">
                <a:solidFill>
                  <a:srgbClr val="FFC000"/>
                </a:solidFill>
              </a:rPr>
              <a:t>kieu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danh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sach</a:t>
            </a:r>
            <a:r>
              <a:rPr lang="en-US" sz="2400" dirty="0">
                <a:solidFill>
                  <a:srgbClr val="FFC000"/>
                </a:solidFill>
              </a:rPr>
              <a:t> List</a:t>
            </a:r>
          </a:p>
          <a:p>
            <a:pPr lvl="1">
              <a:buNone/>
            </a:pPr>
            <a:r>
              <a:rPr lang="en-US" sz="2400" dirty="0"/>
              <a:t>List l;</a:t>
            </a:r>
          </a:p>
        </p:txBody>
      </p:sp>
    </p:spTree>
    <p:extLst>
      <p:ext uri="{BB962C8B-B14F-4D97-AF65-F5344CB8AC3E}">
        <p14:creationId xmlns:p14="http://schemas.microsoft.com/office/powerpoint/2010/main" val="140058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c, </a:t>
            </a:r>
            <a:r>
              <a:rPr lang="en-US" sz="3600" dirty="0" err="1">
                <a:solidFill>
                  <a:srgbClr val="FFC000"/>
                </a:solidFill>
              </a:rPr>
              <a:t>Cài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đặt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các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phép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toán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cơ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bản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của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danh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sách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600" dirty="0">
                <a:solidFill>
                  <a:srgbClr val="FF0000"/>
                </a:solidFill>
              </a:rPr>
              <a:t>1). </a:t>
            </a:r>
            <a:r>
              <a:rPr lang="en-US" sz="4600" dirty="0" err="1">
                <a:solidFill>
                  <a:srgbClr val="FF0000"/>
                </a:solidFill>
              </a:rPr>
              <a:t>Khởi</a:t>
            </a:r>
            <a:r>
              <a:rPr lang="en-US" sz="4600" dirty="0">
                <a:solidFill>
                  <a:srgbClr val="FF0000"/>
                </a:solidFill>
              </a:rPr>
              <a:t> </a:t>
            </a:r>
            <a:r>
              <a:rPr lang="en-US" sz="4600" dirty="0" err="1">
                <a:solidFill>
                  <a:srgbClr val="FF0000"/>
                </a:solidFill>
              </a:rPr>
              <a:t>tạo</a:t>
            </a:r>
            <a:r>
              <a:rPr lang="en-US" sz="4600" dirty="0">
                <a:solidFill>
                  <a:srgbClr val="FF0000"/>
                </a:solidFill>
              </a:rPr>
              <a:t> </a:t>
            </a:r>
            <a:r>
              <a:rPr lang="en-US" sz="4600" dirty="0" err="1">
                <a:solidFill>
                  <a:srgbClr val="FF0000"/>
                </a:solidFill>
              </a:rPr>
              <a:t>danh</a:t>
            </a:r>
            <a:r>
              <a:rPr lang="en-US" sz="4600" dirty="0">
                <a:solidFill>
                  <a:srgbClr val="FF0000"/>
                </a:solidFill>
              </a:rPr>
              <a:t> </a:t>
            </a:r>
            <a:r>
              <a:rPr lang="en-US" sz="4600" dirty="0" err="1">
                <a:solidFill>
                  <a:srgbClr val="FF0000"/>
                </a:solidFill>
              </a:rPr>
              <a:t>sách</a:t>
            </a:r>
            <a:r>
              <a:rPr lang="en-US" sz="4600" dirty="0">
                <a:solidFill>
                  <a:srgbClr val="FF0000"/>
                </a:solidFill>
              </a:rPr>
              <a:t> </a:t>
            </a:r>
            <a:r>
              <a:rPr lang="en-US" sz="4600" dirty="0" err="1">
                <a:solidFill>
                  <a:srgbClr val="FF0000"/>
                </a:solidFill>
              </a:rPr>
              <a:t>rỗng</a:t>
            </a:r>
            <a:endParaRPr lang="en-US" sz="4600" dirty="0">
              <a:solidFill>
                <a:srgbClr val="FF0000"/>
              </a:solidFill>
            </a:endParaRPr>
          </a:p>
          <a:p>
            <a:r>
              <a:rPr lang="vi-VN" sz="3000" dirty="0"/>
              <a:t>Danh sách rỗng là một danh sách không chứa bất kỳ một phần tử nào (hay độ dài</a:t>
            </a:r>
            <a:r>
              <a:rPr lang="en-US" sz="3000" dirty="0"/>
              <a:t> </a:t>
            </a:r>
            <a:r>
              <a:rPr lang="vi-VN" sz="3000" dirty="0"/>
              <a:t>danh sách bằng 0). </a:t>
            </a:r>
            <a:endParaRPr lang="en-US" sz="3000" dirty="0"/>
          </a:p>
          <a:p>
            <a:r>
              <a:rPr lang="vi-VN" sz="3000" dirty="0"/>
              <a:t>Theo cách khai báo trên, trường count chỉ vị trí của phần tử</a:t>
            </a:r>
            <a:r>
              <a:rPr lang="en-US" sz="3000" dirty="0"/>
              <a:t> </a:t>
            </a:r>
            <a:r>
              <a:rPr lang="vi-VN" sz="3000" dirty="0"/>
              <a:t>cuối cùng trong danh sách và đó cũng độ dài hiện tại của danh sách, </a:t>
            </a:r>
            <a:endParaRPr lang="en-US" sz="3000" dirty="0"/>
          </a:p>
          <a:p>
            <a:r>
              <a:rPr lang="vi-VN" sz="3000" dirty="0"/>
              <a:t>vì vậy để khởi</a:t>
            </a:r>
            <a:r>
              <a:rPr lang="en-US" sz="3000" dirty="0"/>
              <a:t> </a:t>
            </a:r>
            <a:r>
              <a:rPr lang="vi-VN" sz="3000" dirty="0"/>
              <a:t>tạo danh sách rỗng ta chỉ việc gán giá trị trường count này bằng 0.</a:t>
            </a:r>
            <a:endParaRPr lang="en-US" sz="3000" dirty="0"/>
          </a:p>
          <a:p>
            <a:pPr marL="0" indent="0">
              <a:buNone/>
            </a:pPr>
            <a:r>
              <a:rPr lang="en-US" i="1" dirty="0"/>
              <a:t>	</a:t>
            </a:r>
            <a:endParaRPr lang="en-US" sz="3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5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Hàm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khởi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tạo</a:t>
            </a:r>
            <a:r>
              <a:rPr lang="en-US" dirty="0">
                <a:solidFill>
                  <a:srgbClr val="FFFF00"/>
                </a:solidFill>
              </a:rPr>
              <a:t> DS </a:t>
            </a:r>
            <a:r>
              <a:rPr lang="en-US" dirty="0" err="1">
                <a:solidFill>
                  <a:srgbClr val="FFFF00"/>
                </a:solidFill>
              </a:rPr>
              <a:t>rỗng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b="1" i="1" dirty="0"/>
              <a:t>void Init(List *L)</a:t>
            </a:r>
          </a:p>
          <a:p>
            <a:pPr lvl="1">
              <a:buNone/>
            </a:pPr>
            <a:r>
              <a:rPr lang="en-US" b="1" i="1" dirty="0"/>
              <a:t>{</a:t>
            </a:r>
          </a:p>
          <a:p>
            <a:pPr lvl="1">
              <a:buNone/>
            </a:pPr>
            <a:r>
              <a:rPr lang="en-US" b="1" i="1" dirty="0"/>
              <a:t>    (*L).count = 0;                //count = 0.</a:t>
            </a:r>
          </a:p>
          <a:p>
            <a:pPr lvl="1">
              <a:buNone/>
            </a:pPr>
            <a:r>
              <a:rPr lang="en-US" b="1" i="1" dirty="0"/>
              <a:t>}</a:t>
            </a:r>
          </a:p>
          <a:p>
            <a:pPr>
              <a:buNone/>
            </a:pPr>
            <a:r>
              <a:rPr lang="en-US" sz="3600" dirty="0"/>
              <a:t>/*</a:t>
            </a:r>
            <a:r>
              <a:rPr lang="en-US" sz="3600" dirty="0" err="1"/>
              <a:t>Danh</a:t>
            </a:r>
            <a:r>
              <a:rPr lang="en-US" sz="3600" dirty="0"/>
              <a:t> </a:t>
            </a:r>
            <a:r>
              <a:rPr lang="en-US" sz="3600" dirty="0" err="1"/>
              <a:t>sach</a:t>
            </a:r>
            <a:r>
              <a:rPr lang="en-US" sz="3600" dirty="0"/>
              <a:t> L </a:t>
            </a:r>
            <a:r>
              <a:rPr lang="en-US" sz="3600" dirty="0" err="1"/>
              <a:t>duoc</a:t>
            </a:r>
            <a:r>
              <a:rPr lang="en-US" sz="3600" dirty="0"/>
              <a:t> </a:t>
            </a:r>
            <a:r>
              <a:rPr lang="en-US" sz="3600" dirty="0" err="1"/>
              <a:t>khai</a:t>
            </a:r>
            <a:r>
              <a:rPr lang="en-US" sz="3600" dirty="0"/>
              <a:t> </a:t>
            </a:r>
            <a:r>
              <a:rPr lang="en-US" sz="3600" dirty="0" err="1"/>
              <a:t>bao</a:t>
            </a:r>
            <a:r>
              <a:rPr lang="en-US" sz="3600" dirty="0"/>
              <a:t> </a:t>
            </a:r>
            <a:r>
              <a:rPr lang="en-US" sz="3600" dirty="0" err="1"/>
              <a:t>kieu</a:t>
            </a:r>
            <a:r>
              <a:rPr lang="en-US" sz="3600" dirty="0"/>
              <a:t> con </a:t>
            </a:r>
            <a:r>
              <a:rPr lang="en-US" sz="3600" dirty="0" err="1"/>
              <a:t>tro</a:t>
            </a:r>
            <a:endParaRPr lang="en-US" sz="3600" dirty="0"/>
          </a:p>
          <a:p>
            <a:pPr>
              <a:buNone/>
            </a:pPr>
            <a:r>
              <a:rPr lang="en-US" sz="3600" dirty="0"/>
              <a:t>de </a:t>
            </a:r>
            <a:r>
              <a:rPr lang="en-US" sz="3600" dirty="0" err="1"/>
              <a:t>khi</a:t>
            </a:r>
            <a:r>
              <a:rPr lang="en-US" sz="3600" dirty="0"/>
              <a:t> </a:t>
            </a:r>
            <a:r>
              <a:rPr lang="en-US" sz="3600" dirty="0" err="1"/>
              <a:t>ra</a:t>
            </a:r>
            <a:r>
              <a:rPr lang="en-US" sz="3600" dirty="0"/>
              <a:t> </a:t>
            </a:r>
            <a:r>
              <a:rPr lang="en-US" sz="3600" dirty="0" err="1"/>
              <a:t>khoi</a:t>
            </a:r>
            <a:r>
              <a:rPr lang="en-US" sz="3600" dirty="0"/>
              <a:t> ham no co the </a:t>
            </a:r>
            <a:r>
              <a:rPr lang="en-US" sz="3600" dirty="0" err="1"/>
              <a:t>thay</a:t>
            </a:r>
            <a:r>
              <a:rPr lang="en-US" sz="3600" dirty="0"/>
              <a:t> </a:t>
            </a:r>
            <a:r>
              <a:rPr lang="en-US" sz="3600" dirty="0" err="1"/>
              <a:t>doi</a:t>
            </a:r>
            <a:r>
              <a:rPr lang="en-US" sz="3600" dirty="0"/>
              <a:t> </a:t>
            </a:r>
            <a:r>
              <a:rPr lang="en-US" sz="3600" dirty="0" err="1"/>
              <a:t>duoc</a:t>
            </a:r>
            <a:r>
              <a:rPr lang="en-US" sz="3600" dirty="0"/>
              <a:t>*/</a:t>
            </a:r>
          </a:p>
          <a:p>
            <a:pPr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1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2). </a:t>
            </a:r>
            <a:r>
              <a:rPr lang="en-US" b="1" dirty="0" err="1">
                <a:solidFill>
                  <a:srgbClr val="FF0000"/>
                </a:solidFill>
              </a:rPr>
              <a:t>Kiểm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rỗng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danh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đầy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r>
              <a:rPr lang="vi-VN" sz="2800" dirty="0"/>
              <a:t>Danh sách rỗng là một danh sách mà độ dài của nó bằng 0.</a:t>
            </a:r>
            <a:endParaRPr lang="en-US" sz="2800" dirty="0"/>
          </a:p>
          <a:p>
            <a:endParaRPr lang="vi-VN" sz="2800" dirty="0"/>
          </a:p>
          <a:p>
            <a:pPr lvl="2">
              <a:buNone/>
            </a:pPr>
            <a:r>
              <a:rPr lang="en-US" sz="2000" i="1" dirty="0"/>
              <a:t>       </a:t>
            </a:r>
            <a:r>
              <a:rPr lang="en-US" sz="2800" i="1" dirty="0" err="1">
                <a:solidFill>
                  <a:srgbClr val="FFC000"/>
                </a:solidFill>
              </a:rPr>
              <a:t>int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Isempty</a:t>
            </a:r>
            <a:r>
              <a:rPr lang="en-US" sz="2800" i="1" dirty="0">
                <a:solidFill>
                  <a:srgbClr val="FFC000"/>
                </a:solidFill>
              </a:rPr>
              <a:t> (List L)</a:t>
            </a:r>
          </a:p>
          <a:p>
            <a:pPr lvl="2">
              <a:buNone/>
            </a:pPr>
            <a:r>
              <a:rPr lang="en-US" sz="2800" i="1" dirty="0">
                <a:solidFill>
                  <a:srgbClr val="FFC000"/>
                </a:solidFill>
              </a:rPr>
              <a:t>		{</a:t>
            </a:r>
          </a:p>
          <a:p>
            <a:pPr lvl="2">
              <a:buNone/>
            </a:pPr>
            <a:r>
              <a:rPr lang="en-US" sz="2800" i="1" dirty="0">
                <a:solidFill>
                  <a:srgbClr val="FFC000"/>
                </a:solidFill>
              </a:rPr>
              <a:t>   	       return (</a:t>
            </a:r>
            <a:r>
              <a:rPr lang="en-US" sz="2800" i="1" dirty="0" err="1">
                <a:solidFill>
                  <a:srgbClr val="FFC000"/>
                </a:solidFill>
              </a:rPr>
              <a:t>L.count</a:t>
            </a:r>
            <a:r>
              <a:rPr lang="en-US" sz="2800" i="1" dirty="0">
                <a:solidFill>
                  <a:srgbClr val="FFC000"/>
                </a:solidFill>
              </a:rPr>
              <a:t>==0);</a:t>
            </a:r>
          </a:p>
          <a:p>
            <a:pPr lvl="2">
              <a:buNone/>
            </a:pPr>
            <a:r>
              <a:rPr lang="en-US" sz="2800" i="1" dirty="0">
                <a:solidFill>
                  <a:srgbClr val="FFC000"/>
                </a:solidFill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08208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C00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MỤC TIÊU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i="1" dirty="0" err="1"/>
              <a:t>Nắm</a:t>
            </a:r>
            <a:r>
              <a:rPr lang="en-US" b="1" i="1" dirty="0"/>
              <a:t> </a:t>
            </a:r>
            <a:r>
              <a:rPr lang="en-US" b="1" i="1" dirty="0" err="1"/>
              <a:t>vững</a:t>
            </a:r>
            <a:r>
              <a:rPr lang="en-US" b="1" i="1" dirty="0"/>
              <a:t> </a:t>
            </a:r>
            <a:r>
              <a:rPr lang="en-US" b="1" i="1" dirty="0" err="1"/>
              <a:t>mô</a:t>
            </a:r>
            <a:r>
              <a:rPr lang="en-US" b="1" i="1" dirty="0"/>
              <a:t> </a:t>
            </a:r>
            <a:r>
              <a:rPr lang="en-US" b="1" i="1" dirty="0" err="1"/>
              <a:t>hình</a:t>
            </a:r>
            <a:r>
              <a:rPr lang="en-US" b="1" i="1" dirty="0"/>
              <a:t> </a:t>
            </a:r>
            <a:r>
              <a:rPr lang="en-US" b="1" i="1" dirty="0" err="1"/>
              <a:t>dữ</a:t>
            </a:r>
            <a:r>
              <a:rPr lang="en-US" b="1" i="1" dirty="0"/>
              <a:t> </a:t>
            </a:r>
            <a:r>
              <a:rPr lang="en-US" b="1" i="1" dirty="0" err="1"/>
              <a:t>liệu</a:t>
            </a:r>
            <a:r>
              <a:rPr lang="en-US" b="1" i="1" dirty="0"/>
              <a:t> </a:t>
            </a:r>
            <a:r>
              <a:rPr lang="en-US" b="1" i="1" dirty="0" err="1">
                <a:solidFill>
                  <a:srgbClr val="FF0000"/>
                </a:solidFill>
              </a:rPr>
              <a:t>Danh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sách</a:t>
            </a:r>
            <a:r>
              <a:rPr lang="en-US" b="1" i="1" dirty="0"/>
              <a:t>, </a:t>
            </a:r>
            <a:r>
              <a:rPr lang="en-US" b="1" i="1" dirty="0" err="1"/>
              <a:t>các</a:t>
            </a:r>
            <a:r>
              <a:rPr lang="en-US" b="1" i="1" dirty="0"/>
              <a:t> </a:t>
            </a:r>
            <a:r>
              <a:rPr lang="en-US" b="1" i="1" dirty="0" err="1"/>
              <a:t>kiểu</a:t>
            </a:r>
            <a:r>
              <a:rPr lang="en-US" b="1" i="1" dirty="0"/>
              <a:t> </a:t>
            </a:r>
            <a:r>
              <a:rPr lang="en-US" b="1" i="1" dirty="0" err="1"/>
              <a:t>dữ</a:t>
            </a:r>
            <a:r>
              <a:rPr lang="en-US" b="1" i="1" dirty="0"/>
              <a:t> </a:t>
            </a:r>
            <a:r>
              <a:rPr lang="vi-VN" b="1" i="1" dirty="0"/>
              <a:t>liệu trừu tượng </a:t>
            </a:r>
            <a:r>
              <a:rPr lang="vi-VN" b="1" i="1" dirty="0">
                <a:solidFill>
                  <a:srgbClr val="FF0000"/>
                </a:solidFill>
              </a:rPr>
              <a:t>Ngăn xếp, hàng đợi: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FFC000"/>
                </a:solidFill>
              </a:rPr>
              <a:t>-  </a:t>
            </a:r>
            <a:r>
              <a:rPr lang="en-US" i="1" dirty="0" err="1">
                <a:solidFill>
                  <a:srgbClr val="FFC000"/>
                </a:solidFill>
              </a:rPr>
              <a:t>Hiểu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khái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niệm</a:t>
            </a:r>
            <a:r>
              <a:rPr lang="en-US" i="1" dirty="0">
                <a:solidFill>
                  <a:srgbClr val="FFC000"/>
                </a:solidFill>
              </a:rPr>
              <a:t>,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vi-VN" i="1" dirty="0">
                <a:solidFill>
                  <a:srgbClr val="FFC000"/>
                </a:solidFill>
              </a:rPr>
              <a:t>- 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vi-VN" i="1" dirty="0">
                <a:solidFill>
                  <a:srgbClr val="FFC000"/>
                </a:solidFill>
              </a:rPr>
              <a:t>Biểu diễn được danh sách, ngăn xếp, hàng 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vi-VN" i="1" dirty="0">
                <a:solidFill>
                  <a:srgbClr val="FFC000"/>
                </a:solidFill>
              </a:rPr>
              <a:t>đợi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bởi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các</a:t>
            </a:r>
            <a:r>
              <a:rPr lang="en-US" i="1" dirty="0">
                <a:solidFill>
                  <a:srgbClr val="FFC000"/>
                </a:solidFill>
              </a:rPr>
              <a:t> CTDL </a:t>
            </a:r>
            <a:r>
              <a:rPr lang="en-US" i="1" dirty="0" err="1">
                <a:solidFill>
                  <a:srgbClr val="FFC000"/>
                </a:solidFill>
              </a:rPr>
              <a:t>khác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nhau</a:t>
            </a:r>
            <a:r>
              <a:rPr lang="en-US" i="1" dirty="0">
                <a:solidFill>
                  <a:srgbClr val="FFC000"/>
                </a:solidFill>
              </a:rPr>
              <a:t>,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vi-VN" i="1" dirty="0">
                <a:solidFill>
                  <a:srgbClr val="FFC000"/>
                </a:solidFill>
              </a:rPr>
              <a:t>-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vi-VN" i="1" dirty="0">
                <a:solidFill>
                  <a:srgbClr val="FFC000"/>
                </a:solidFill>
              </a:rPr>
              <a:t> Cài đặt được các phép toán cơ bản trên từng</a:t>
            </a:r>
            <a:r>
              <a:rPr lang="en-US" i="1" dirty="0">
                <a:solidFill>
                  <a:srgbClr val="FFC000"/>
                </a:solidFill>
              </a:rPr>
              <a:t> CTDL,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vi-VN" i="1" dirty="0">
                <a:solidFill>
                  <a:srgbClr val="FFC000"/>
                </a:solidFill>
              </a:rPr>
              <a:t>-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vi-VN" i="1" dirty="0">
                <a:solidFill>
                  <a:srgbClr val="FFC000"/>
                </a:solidFill>
              </a:rPr>
              <a:t> Dùng các phép toán cơ bản đã cài đặt trên từng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vi-VN" i="1" dirty="0">
                <a:solidFill>
                  <a:srgbClr val="FFC000"/>
                </a:solidFill>
              </a:rPr>
              <a:t>CTDL để thực hiện các phép toán phức tạp hơn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vi-VN" i="1" dirty="0">
                <a:solidFill>
                  <a:srgbClr val="FFC000"/>
                </a:solidFill>
              </a:rPr>
              <a:t>trên CTDL đó,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vi-VN" i="1" dirty="0">
                <a:solidFill>
                  <a:srgbClr val="FFC000"/>
                </a:solidFill>
              </a:rPr>
              <a:t>- 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vi-VN" i="1" dirty="0">
                <a:solidFill>
                  <a:srgbClr val="FFC000"/>
                </a:solidFill>
              </a:rPr>
              <a:t>Biết ứng dụng để giải bài toán thực tế.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41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fontAlgn="base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N hay </a:t>
            </a:r>
            <a:r>
              <a:rPr lang="en-US" dirty="0" err="1"/>
              <a:t>không</a:t>
            </a:r>
            <a:r>
              <a:rPr lang="en-US" dirty="0"/>
              <a:t>.</a:t>
            </a:r>
          </a:p>
          <a:p>
            <a:pPr fontAlgn="base">
              <a:buNone/>
            </a:pPr>
            <a:endParaRPr lang="en-US" dirty="0"/>
          </a:p>
          <a:p>
            <a:pPr lvl="2">
              <a:buNone/>
            </a:pPr>
            <a:r>
              <a:rPr lang="en-US" sz="2800" i="1" dirty="0" err="1">
                <a:solidFill>
                  <a:srgbClr val="FFC000"/>
                </a:solidFill>
              </a:rPr>
              <a:t>int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Isfull</a:t>
            </a:r>
            <a:r>
              <a:rPr lang="en-US" sz="2800" i="1" dirty="0">
                <a:solidFill>
                  <a:srgbClr val="FFC000"/>
                </a:solidFill>
              </a:rPr>
              <a:t> (List L)</a:t>
            </a:r>
          </a:p>
          <a:p>
            <a:pPr lvl="2">
              <a:buNone/>
            </a:pPr>
            <a:r>
              <a:rPr lang="en-US" sz="2800" i="1" dirty="0">
                <a:solidFill>
                  <a:srgbClr val="FFC000"/>
                </a:solidFill>
              </a:rPr>
              <a:t>{</a:t>
            </a:r>
          </a:p>
          <a:p>
            <a:pPr lvl="2">
              <a:buNone/>
            </a:pPr>
            <a:r>
              <a:rPr lang="en-US" sz="2800" i="1" dirty="0">
                <a:solidFill>
                  <a:srgbClr val="FFC000"/>
                </a:solidFill>
              </a:rPr>
              <a:t>    return (</a:t>
            </a:r>
            <a:r>
              <a:rPr lang="en-US" sz="2800" i="1" dirty="0" err="1">
                <a:solidFill>
                  <a:srgbClr val="FFC000"/>
                </a:solidFill>
              </a:rPr>
              <a:t>L.count</a:t>
            </a:r>
            <a:r>
              <a:rPr lang="en-US" sz="2800" i="1" dirty="0">
                <a:solidFill>
                  <a:srgbClr val="FFC000"/>
                </a:solidFill>
              </a:rPr>
              <a:t>==N);</a:t>
            </a:r>
          </a:p>
          <a:p>
            <a:pPr lvl="2">
              <a:buNone/>
            </a:pPr>
            <a:r>
              <a:rPr lang="en-US" sz="2800" i="1" dirty="0">
                <a:solidFill>
                  <a:srgbClr val="FFC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3) </a:t>
            </a:r>
            <a:r>
              <a:rPr lang="en-US" sz="3600" dirty="0" err="1">
                <a:solidFill>
                  <a:srgbClr val="FF0000"/>
                </a:solidFill>
              </a:rPr>
              <a:t>Thêm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một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phần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tử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vào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danh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sách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L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x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p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 </a:t>
            </a:r>
          </a:p>
          <a:p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x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>
                <a:solidFill>
                  <a:srgbClr val="FFC000"/>
                </a:solidFill>
              </a:rPr>
              <a:t> p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L</a:t>
            </a:r>
            <a:r>
              <a:rPr lang="en-US" dirty="0"/>
              <a:t>. </a:t>
            </a:r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x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L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vi-VN" dirty="0"/>
              <a:t>hiện các khả năng sau: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- </a:t>
            </a:r>
            <a:r>
              <a:rPr lang="vi-VN" dirty="0"/>
              <a:t>Mảng đầy tức là mọi phần tử của mảng đều chứa phần tử của danh sách</a:t>
            </a:r>
            <a:r>
              <a:rPr lang="en-US" dirty="0"/>
              <a:t>, </a:t>
            </a:r>
            <a:r>
              <a:rPr lang="vi-VN" dirty="0"/>
              <a:t>khi đó không còn chỗ cho phần tử mới, vì vậy việc th</a:t>
            </a:r>
            <a:r>
              <a:rPr lang="en-US" dirty="0">
                <a:latin typeface="Arial" pitchFamily="34" charset="0"/>
                <a:cs typeface="Arial" pitchFamily="34" charset="0"/>
              </a:rPr>
              <a:t>ê</a:t>
            </a:r>
            <a:r>
              <a:rPr lang="vi-VN" dirty="0"/>
              <a:t>m là</a:t>
            </a:r>
            <a:r>
              <a:rPr lang="en-US" dirty="0"/>
              <a:t> </a:t>
            </a:r>
            <a:r>
              <a:rPr lang="vi-VN" dirty="0"/>
              <a:t>không thể thực hiện được, chương trình báo lỗi.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- </a:t>
            </a:r>
            <a:r>
              <a:rPr lang="vi-VN" dirty="0"/>
              <a:t>Ngược lại, nếu mảng chưa đầy ta 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p:</a:t>
            </a:r>
          </a:p>
          <a:p>
            <a:pPr marL="800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69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+ </a:t>
            </a:r>
            <a:r>
              <a:rPr lang="vi-VN" dirty="0"/>
              <a:t>nếu p không hợp lệ (p&gt;</a:t>
            </a:r>
            <a:r>
              <a:rPr lang="en-US" dirty="0"/>
              <a:t>L.</a:t>
            </a:r>
            <a:r>
              <a:rPr lang="vi-VN" dirty="0"/>
              <a:t>count hoặc p&lt;</a:t>
            </a:r>
            <a:r>
              <a:rPr lang="en-US" dirty="0"/>
              <a:t>0</a:t>
            </a:r>
            <a:r>
              <a:rPr lang="vi-VN" dirty="0"/>
              <a:t>) thì chương trình báo lỗi; vì</a:t>
            </a:r>
          </a:p>
          <a:p>
            <a:pPr lvl="1"/>
            <a:r>
              <a:rPr lang="vi-VN" sz="2600" i="1" dirty="0"/>
              <a:t>vị trí thêm p&lt;</a:t>
            </a:r>
            <a:r>
              <a:rPr lang="en-US" sz="2600" i="1" dirty="0"/>
              <a:t>0</a:t>
            </a:r>
            <a:r>
              <a:rPr lang="vi-VN" sz="2600" i="1" dirty="0"/>
              <a:t> thì khi đó p không phải là một vị trí phần tử trong danh sách. </a:t>
            </a:r>
            <a:endParaRPr lang="en-US" sz="2600" i="1" dirty="0"/>
          </a:p>
          <a:p>
            <a:pPr lvl="1"/>
            <a:r>
              <a:rPr lang="vi-VN" sz="2600" i="1" dirty="0"/>
              <a:t>Nếu vị</a:t>
            </a:r>
            <a:r>
              <a:rPr lang="en-US" sz="2600" i="1" dirty="0"/>
              <a:t> </a:t>
            </a:r>
            <a:r>
              <a:rPr lang="vi-VN" sz="2600" i="1" dirty="0"/>
              <a:t>trí p&gt;L.count thì khi thêm sẽ làm cho danh sách L không còn là một danh sách đặc</a:t>
            </a:r>
            <a:r>
              <a:rPr lang="en-US" sz="2600" i="1" dirty="0"/>
              <a:t> </a:t>
            </a:r>
            <a:r>
              <a:rPr lang="vi-VN" sz="2600" i="1" dirty="0"/>
              <a:t>nữa. </a:t>
            </a:r>
            <a:endParaRPr lang="en-US" sz="2600" i="1" dirty="0"/>
          </a:p>
          <a:p>
            <a:r>
              <a:rPr lang="vi-VN" dirty="0"/>
              <a:t>Nếu vị trí p hợp lệ thì ta tiến hành thêm theo các bước sau: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sz="2600" i="1" dirty="0"/>
              <a:t>- Dời các phần tử từ vị trí cuối danh sách đến vị trí p </a:t>
            </a:r>
            <a:r>
              <a:rPr lang="en-US" sz="2600" i="1" dirty="0"/>
              <a:t>	   </a:t>
            </a:r>
            <a:r>
              <a:rPr lang="vi-VN" sz="2600" i="1" dirty="0"/>
              <a:t>sang phải 1 ô nhớ.</a:t>
            </a:r>
          </a:p>
          <a:p>
            <a:pPr marL="457200" lvl="1" indent="0">
              <a:buNone/>
            </a:pPr>
            <a:r>
              <a:rPr lang="en-US" sz="2600" i="1" dirty="0"/>
              <a:t> 	</a:t>
            </a:r>
            <a:r>
              <a:rPr lang="vi-VN" sz="2600" i="1" dirty="0"/>
              <a:t>- Đưa phần tử mới vào vị trí p.</a:t>
            </a:r>
          </a:p>
          <a:p>
            <a:pPr marL="457200" lvl="1" indent="0">
              <a:buNone/>
            </a:pPr>
            <a:r>
              <a:rPr lang="en-US" sz="2600" i="1" dirty="0"/>
              <a:t> 	</a:t>
            </a:r>
            <a:r>
              <a:rPr lang="vi-VN" sz="2600" i="1" dirty="0"/>
              <a:t>- Tăng độ dài danh sách lên 1 đơn vị.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223251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C000"/>
                </a:solidFill>
              </a:rPr>
              <a:t>Giải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thuật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thêm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334000"/>
          </a:xfrm>
        </p:spPr>
        <p:txBody>
          <a:bodyPr numCol="2">
            <a:noAutofit/>
          </a:bodyPr>
          <a:lstStyle/>
          <a:p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Insert_p</a:t>
            </a:r>
            <a:r>
              <a:rPr lang="en-US" sz="1800" dirty="0"/>
              <a:t> (List *L, item x, </a:t>
            </a:r>
            <a:r>
              <a:rPr lang="en-US" sz="1800" dirty="0" err="1"/>
              <a:t>int</a:t>
            </a:r>
            <a:r>
              <a:rPr lang="en-US" sz="1800" dirty="0"/>
              <a:t> p)//</a:t>
            </a:r>
            <a:r>
              <a:rPr lang="en-US" sz="1800" dirty="0" err="1"/>
              <a:t>chen</a:t>
            </a:r>
            <a:r>
              <a:rPr lang="en-US" sz="1800" dirty="0"/>
              <a:t> x </a:t>
            </a:r>
            <a:r>
              <a:rPr lang="en-US" sz="1800" dirty="0" err="1"/>
              <a:t>vao</a:t>
            </a:r>
            <a:r>
              <a:rPr lang="en-US" sz="1800" dirty="0"/>
              <a:t> vi tri p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    if (</a:t>
            </a:r>
            <a:r>
              <a:rPr lang="en-US" sz="1800" dirty="0" err="1"/>
              <a:t>Isfull</a:t>
            </a:r>
            <a:r>
              <a:rPr lang="en-US" sz="1800" dirty="0"/>
              <a:t>(*L)) //</a:t>
            </a:r>
            <a:r>
              <a:rPr lang="en-US" sz="1800" dirty="0" err="1"/>
              <a:t>kiem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</a:t>
            </a:r>
            <a:r>
              <a:rPr lang="en-US" sz="1800" dirty="0" err="1"/>
              <a:t>danh</a:t>
            </a:r>
            <a:r>
              <a:rPr lang="en-US" sz="1800" dirty="0"/>
              <a:t> </a:t>
            </a:r>
            <a:r>
              <a:rPr lang="en-US" sz="1800" dirty="0" err="1"/>
              <a:t>sach</a:t>
            </a:r>
            <a:r>
              <a:rPr lang="en-US" sz="1800" dirty="0"/>
              <a:t> day</a:t>
            </a:r>
          </a:p>
          <a:p>
            <a:r>
              <a:rPr lang="en-US" sz="1800" dirty="0"/>
              <a:t>    {</a:t>
            </a:r>
          </a:p>
          <a:p>
            <a:r>
              <a:rPr lang="en-US" sz="1800" dirty="0"/>
              <a:t>        </a:t>
            </a:r>
            <a:r>
              <a:rPr lang="en-US" sz="1800" dirty="0" err="1"/>
              <a:t>printf</a:t>
            </a:r>
            <a:r>
              <a:rPr lang="en-US" sz="1800" dirty="0"/>
              <a:t>("</a:t>
            </a:r>
            <a:r>
              <a:rPr lang="en-US" sz="1800" dirty="0" err="1"/>
              <a:t>Danh</a:t>
            </a:r>
            <a:r>
              <a:rPr lang="en-US" sz="1800" dirty="0"/>
              <a:t> </a:t>
            </a:r>
            <a:r>
              <a:rPr lang="en-US" sz="1800" dirty="0" err="1"/>
              <a:t>sach</a:t>
            </a:r>
            <a:r>
              <a:rPr lang="en-US" sz="1800" dirty="0"/>
              <a:t> day !");</a:t>
            </a:r>
          </a:p>
          <a:p>
            <a:r>
              <a:rPr lang="en-US" sz="1800" dirty="0"/>
              <a:t>        return 0;</a:t>
            </a:r>
          </a:p>
          <a:p>
            <a:r>
              <a:rPr lang="en-US" sz="1800" dirty="0"/>
              <a:t>    }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    if (p&lt;0 || p&gt;(*L).count) //</a:t>
            </a:r>
            <a:r>
              <a:rPr lang="en-US" sz="1800" dirty="0" err="1"/>
              <a:t>kiem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</a:t>
            </a:r>
            <a:r>
              <a:rPr lang="en-US" sz="1800" dirty="0" err="1"/>
              <a:t>dieu</a:t>
            </a:r>
            <a:r>
              <a:rPr lang="en-US" sz="1800" dirty="0"/>
              <a:t> </a:t>
            </a:r>
            <a:r>
              <a:rPr lang="en-US" sz="1800" dirty="0" err="1"/>
              <a:t>kien</a:t>
            </a:r>
            <a:r>
              <a:rPr lang="en-US" sz="1800" dirty="0"/>
              <a:t> vi tri </a:t>
            </a:r>
            <a:r>
              <a:rPr lang="en-US" sz="1800" dirty="0" err="1"/>
              <a:t>chen</a:t>
            </a:r>
            <a:endParaRPr lang="en-US" sz="1800" dirty="0"/>
          </a:p>
          <a:p>
            <a:r>
              <a:rPr lang="en-US" sz="1800" dirty="0"/>
              <a:t>    {</a:t>
            </a:r>
          </a:p>
          <a:p>
            <a:r>
              <a:rPr lang="en-US" sz="1800" dirty="0"/>
              <a:t>        </a:t>
            </a:r>
            <a:r>
              <a:rPr lang="en-US" sz="1800" dirty="0" err="1"/>
              <a:t>printf</a:t>
            </a:r>
            <a:r>
              <a:rPr lang="en-US" sz="1800" dirty="0"/>
              <a:t>("Vi tri </a:t>
            </a:r>
            <a:r>
              <a:rPr lang="en-US" sz="1800" dirty="0" err="1"/>
              <a:t>chen</a:t>
            </a:r>
            <a:r>
              <a:rPr lang="en-US" sz="1800" dirty="0"/>
              <a:t> </a:t>
            </a:r>
            <a:r>
              <a:rPr lang="en-US" sz="1800" dirty="0" err="1"/>
              <a:t>khong</a:t>
            </a:r>
            <a:r>
              <a:rPr lang="en-US" sz="1800" dirty="0"/>
              <a:t> hop le !\n");</a:t>
            </a:r>
          </a:p>
          <a:p>
            <a:r>
              <a:rPr lang="en-US" sz="1800" dirty="0"/>
              <a:t>        return 0;</a:t>
            </a:r>
          </a:p>
          <a:p>
            <a:r>
              <a:rPr lang="en-US" sz="1800" dirty="0"/>
              <a:t>    }</a:t>
            </a:r>
          </a:p>
          <a:p>
            <a:r>
              <a:rPr lang="en-US" sz="1800" dirty="0"/>
              <a:t>    </a:t>
            </a:r>
            <a:r>
              <a:rPr lang="en-US" sz="1800" dirty="0" err="1"/>
              <a:t>printf</a:t>
            </a:r>
            <a:r>
              <a:rPr lang="en-US" sz="1800" dirty="0"/>
              <a:t> ("</a:t>
            </a:r>
            <a:r>
              <a:rPr lang="en-US" sz="1800" dirty="0" err="1"/>
              <a:t>Nhap</a:t>
            </a:r>
            <a:r>
              <a:rPr lang="en-US" sz="1800" dirty="0"/>
              <a:t> thong tin: ");</a:t>
            </a:r>
          </a:p>
          <a:p>
            <a:r>
              <a:rPr lang="en-US" sz="1800" dirty="0"/>
              <a:t>    </a:t>
            </a:r>
            <a:r>
              <a:rPr lang="en-US" sz="1800" dirty="0" err="1"/>
              <a:t>scanf</a:t>
            </a:r>
            <a:r>
              <a:rPr lang="en-US" sz="1800" dirty="0"/>
              <a:t>(“%d”, &amp;</a:t>
            </a:r>
            <a:r>
              <a:rPr lang="en-US" sz="1800"/>
              <a:t>x);</a:t>
            </a:r>
            <a:endParaRPr lang="en-US" sz="1800" dirty="0"/>
          </a:p>
          <a:p>
            <a:r>
              <a:rPr lang="en-US" sz="1800" dirty="0"/>
              <a:t>    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;</a:t>
            </a:r>
          </a:p>
          <a:p>
            <a:r>
              <a:rPr lang="en-US" sz="1800" dirty="0"/>
              <a:t>    //</a:t>
            </a:r>
            <a:r>
              <a:rPr lang="en-US" sz="1800" dirty="0" err="1"/>
              <a:t>di</a:t>
            </a:r>
            <a:r>
              <a:rPr lang="en-US" sz="1800" dirty="0"/>
              <a:t> </a:t>
            </a:r>
            <a:r>
              <a:rPr lang="en-US" sz="1800" dirty="0" err="1"/>
              <a:t>chuyen</a:t>
            </a:r>
            <a:r>
              <a:rPr lang="en-US" sz="1800" dirty="0"/>
              <a:t> </a:t>
            </a:r>
            <a:r>
              <a:rPr lang="en-US" sz="1800" dirty="0" err="1"/>
              <a:t>cac</a:t>
            </a:r>
            <a:r>
              <a:rPr lang="en-US" sz="1800" dirty="0"/>
              <a:t> </a:t>
            </a:r>
            <a:r>
              <a:rPr lang="en-US" sz="1800" dirty="0" err="1"/>
              <a:t>phan</a:t>
            </a:r>
            <a:r>
              <a:rPr lang="en-US" sz="1800" dirty="0"/>
              <a:t> </a:t>
            </a:r>
            <a:r>
              <a:rPr lang="en-US" sz="1800" dirty="0" err="1"/>
              <a:t>tu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cuoi</a:t>
            </a:r>
            <a:r>
              <a:rPr lang="en-US" sz="1800" dirty="0"/>
              <a:t> </a:t>
            </a:r>
            <a:r>
              <a:rPr lang="en-US" sz="1800" dirty="0" err="1"/>
              <a:t>danh</a:t>
            </a:r>
            <a:r>
              <a:rPr lang="en-US" sz="1800" dirty="0"/>
              <a:t> </a:t>
            </a:r>
            <a:r>
              <a:rPr lang="en-US" sz="1800" dirty="0" err="1"/>
              <a:t>sach</a:t>
            </a:r>
            <a:endParaRPr lang="en-US" sz="1800" dirty="0"/>
          </a:p>
          <a:p>
            <a:r>
              <a:rPr lang="en-US" sz="1800" dirty="0"/>
              <a:t>    for (</a:t>
            </a:r>
            <a:r>
              <a:rPr lang="en-US" sz="1800" dirty="0" err="1"/>
              <a:t>i</a:t>
            </a:r>
            <a:r>
              <a:rPr lang="en-US" sz="1800" dirty="0"/>
              <a:t> = (*L).count+1; </a:t>
            </a:r>
            <a:r>
              <a:rPr lang="en-US" sz="1800" dirty="0" err="1"/>
              <a:t>i</a:t>
            </a:r>
            <a:r>
              <a:rPr lang="en-US" sz="1800" dirty="0"/>
              <a:t> &gt;= p; </a:t>
            </a:r>
            <a:r>
              <a:rPr lang="en-US" sz="1800" dirty="0" err="1"/>
              <a:t>i</a:t>
            </a:r>
            <a:r>
              <a:rPr lang="en-US" sz="1800" dirty="0"/>
              <a:t>--)</a:t>
            </a:r>
          </a:p>
          <a:p>
            <a:r>
              <a:rPr lang="en-US" sz="1800" dirty="0"/>
              <a:t>        (*L).</a:t>
            </a:r>
            <a:r>
              <a:rPr lang="en-US" sz="1800" dirty="0" err="1"/>
              <a:t>Elems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= (*L).</a:t>
            </a:r>
            <a:r>
              <a:rPr lang="en-US" sz="1800" dirty="0" err="1"/>
              <a:t>Elems</a:t>
            </a:r>
            <a:r>
              <a:rPr lang="en-US" sz="1800" dirty="0"/>
              <a:t>[i-1];</a:t>
            </a:r>
          </a:p>
          <a:p>
            <a:r>
              <a:rPr lang="en-US" sz="1800" dirty="0"/>
              <a:t>    (*L).</a:t>
            </a:r>
            <a:r>
              <a:rPr lang="en-US" sz="1800" dirty="0" err="1"/>
              <a:t>Elems</a:t>
            </a:r>
            <a:r>
              <a:rPr lang="en-US" sz="1800" dirty="0"/>
              <a:t>[p]=x;//</a:t>
            </a:r>
            <a:r>
              <a:rPr lang="en-US" sz="1800" dirty="0" err="1"/>
              <a:t>chen</a:t>
            </a:r>
            <a:r>
              <a:rPr lang="en-US" sz="1800" dirty="0"/>
              <a:t> x </a:t>
            </a:r>
            <a:r>
              <a:rPr lang="en-US" sz="1800" dirty="0" err="1"/>
              <a:t>vao</a:t>
            </a:r>
            <a:r>
              <a:rPr lang="en-US" sz="1800" dirty="0"/>
              <a:t> vi tri p.</a:t>
            </a:r>
          </a:p>
          <a:p>
            <a:r>
              <a:rPr lang="en-US" sz="1800" dirty="0"/>
              <a:t>    (*L).count++;//tang size </a:t>
            </a:r>
            <a:r>
              <a:rPr lang="en-US" sz="1800" dirty="0" err="1"/>
              <a:t>len</a:t>
            </a:r>
            <a:r>
              <a:rPr lang="en-US" sz="1800" dirty="0"/>
              <a:t> 1 don vi.</a:t>
            </a:r>
          </a:p>
          <a:p>
            <a:r>
              <a:rPr lang="en-US" sz="1800" dirty="0"/>
              <a:t>    return 1;</a:t>
            </a:r>
          </a:p>
          <a:p>
            <a:r>
              <a:rPr lang="en-US" sz="1800" dirty="0"/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494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C000"/>
                </a:solidFill>
              </a:rPr>
              <a:t>4. </a:t>
            </a:r>
            <a:r>
              <a:rPr lang="en-US" sz="3600" dirty="0" err="1">
                <a:solidFill>
                  <a:srgbClr val="FFC000"/>
                </a:solidFill>
              </a:rPr>
              <a:t>Nhập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danh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sách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 lvl="2">
              <a:buNone/>
            </a:pPr>
            <a:r>
              <a:rPr lang="en-US" i="1" dirty="0"/>
              <a:t>void Input (List *L)</a:t>
            </a:r>
          </a:p>
          <a:p>
            <a:pPr lvl="2">
              <a:buNone/>
            </a:pPr>
            <a:r>
              <a:rPr lang="en-US" i="1" dirty="0"/>
              <a:t>{</a:t>
            </a:r>
          </a:p>
          <a:p>
            <a:pPr lvl="2">
              <a:buNone/>
            </a:pPr>
            <a:r>
              <a:rPr lang="en-US" i="1" dirty="0"/>
              <a:t>    </a:t>
            </a:r>
            <a:r>
              <a:rPr lang="en-US" i="1" dirty="0" err="1"/>
              <a:t>int</a:t>
            </a:r>
            <a:r>
              <a:rPr lang="en-US" i="1" dirty="0"/>
              <a:t> n;</a:t>
            </a:r>
          </a:p>
          <a:p>
            <a:pPr lvl="2">
              <a:buNone/>
            </a:pPr>
            <a:r>
              <a:rPr lang="en-US" i="1" dirty="0"/>
              <a:t>    </a:t>
            </a:r>
            <a:r>
              <a:rPr lang="en-US" i="1" dirty="0" err="1"/>
              <a:t>printf</a:t>
            </a:r>
            <a:r>
              <a:rPr lang="en-US" i="1" dirty="0"/>
              <a:t>("</a:t>
            </a:r>
            <a:r>
              <a:rPr lang="en-US" i="1" dirty="0" err="1"/>
              <a:t>Nhap</a:t>
            </a:r>
            <a:r>
              <a:rPr lang="en-US" i="1" dirty="0"/>
              <a:t> so </a:t>
            </a:r>
            <a:r>
              <a:rPr lang="en-US" i="1" dirty="0" err="1"/>
              <a:t>phan</a:t>
            </a:r>
            <a:r>
              <a:rPr lang="en-US" i="1" dirty="0"/>
              <a:t> </a:t>
            </a:r>
            <a:r>
              <a:rPr lang="en-US" i="1" dirty="0" err="1"/>
              <a:t>tu</a:t>
            </a:r>
            <a:r>
              <a:rPr lang="en-US" i="1" dirty="0"/>
              <a:t> </a:t>
            </a:r>
            <a:r>
              <a:rPr lang="en-US" i="1" dirty="0" err="1"/>
              <a:t>cua</a:t>
            </a:r>
            <a:r>
              <a:rPr lang="en-US" i="1" dirty="0"/>
              <a:t> </a:t>
            </a:r>
            <a:r>
              <a:rPr lang="en-US" i="1" dirty="0" err="1"/>
              <a:t>danh</a:t>
            </a:r>
            <a:r>
              <a:rPr lang="en-US" i="1" dirty="0"/>
              <a:t> </a:t>
            </a:r>
            <a:r>
              <a:rPr lang="en-US" i="1" dirty="0" err="1"/>
              <a:t>sach</a:t>
            </a:r>
            <a:r>
              <a:rPr lang="en-US" i="1" dirty="0"/>
              <a:t>: ");</a:t>
            </a:r>
          </a:p>
          <a:p>
            <a:pPr lvl="2">
              <a:buNone/>
            </a:pPr>
            <a:r>
              <a:rPr lang="en-US" i="1" dirty="0"/>
              <a:t>    </a:t>
            </a:r>
            <a:r>
              <a:rPr lang="en-US" i="1" dirty="0" err="1"/>
              <a:t>scanf</a:t>
            </a:r>
            <a:r>
              <a:rPr lang="en-US" i="1" dirty="0"/>
              <a:t>("%d",&amp;(*L).count);</a:t>
            </a:r>
          </a:p>
          <a:p>
            <a:pPr lvl="2">
              <a:buNone/>
            </a:pPr>
            <a:r>
              <a:rPr lang="en-US" i="1" dirty="0"/>
              <a:t>    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;</a:t>
            </a:r>
          </a:p>
          <a:p>
            <a:pPr lvl="2">
              <a:buNone/>
            </a:pPr>
            <a:r>
              <a:rPr lang="en-US" i="1" dirty="0"/>
              <a:t>    for (</a:t>
            </a:r>
            <a:r>
              <a:rPr lang="en-US" i="1" dirty="0" err="1"/>
              <a:t>i</a:t>
            </a:r>
            <a:r>
              <a:rPr lang="en-US" i="1" dirty="0"/>
              <a:t>=0; </a:t>
            </a:r>
            <a:r>
              <a:rPr lang="en-US" i="1" dirty="0" err="1"/>
              <a:t>i</a:t>
            </a:r>
            <a:r>
              <a:rPr lang="en-US" i="1" dirty="0"/>
              <a:t>&lt;(*L).count; </a:t>
            </a:r>
            <a:r>
              <a:rPr lang="en-US" i="1" dirty="0" err="1"/>
              <a:t>i</a:t>
            </a:r>
            <a:r>
              <a:rPr lang="en-US" i="1" dirty="0"/>
              <a:t>++)</a:t>
            </a:r>
          </a:p>
          <a:p>
            <a:pPr lvl="2">
              <a:buNone/>
            </a:pPr>
            <a:r>
              <a:rPr lang="en-US" i="1" dirty="0"/>
              <a:t>    {</a:t>
            </a:r>
          </a:p>
          <a:p>
            <a:pPr lvl="2">
              <a:buNone/>
            </a:pPr>
            <a:r>
              <a:rPr lang="en-US" i="1" dirty="0"/>
              <a:t>        </a:t>
            </a:r>
            <a:r>
              <a:rPr lang="en-US" i="1" dirty="0" err="1"/>
              <a:t>printf</a:t>
            </a:r>
            <a:r>
              <a:rPr lang="en-US" i="1" dirty="0"/>
              <a:t>("</a:t>
            </a:r>
            <a:r>
              <a:rPr lang="en-US" i="1" dirty="0" err="1"/>
              <a:t>Nhap</a:t>
            </a:r>
            <a:r>
              <a:rPr lang="en-US" i="1" dirty="0"/>
              <a:t> </a:t>
            </a:r>
            <a:r>
              <a:rPr lang="en-US" i="1" dirty="0" err="1"/>
              <a:t>phan</a:t>
            </a:r>
            <a:r>
              <a:rPr lang="en-US" i="1" dirty="0"/>
              <a:t> </a:t>
            </a:r>
            <a:r>
              <a:rPr lang="en-US" i="1" dirty="0" err="1"/>
              <a:t>tu</a:t>
            </a:r>
            <a:r>
              <a:rPr lang="en-US" i="1" dirty="0"/>
              <a:t> </a:t>
            </a:r>
            <a:r>
              <a:rPr lang="en-US" i="1" dirty="0" err="1"/>
              <a:t>thu</a:t>
            </a:r>
            <a:r>
              <a:rPr lang="en-US" i="1" dirty="0"/>
              <a:t> %d : ",i+1);</a:t>
            </a:r>
          </a:p>
          <a:p>
            <a:pPr lvl="2">
              <a:buNone/>
            </a:pPr>
            <a:r>
              <a:rPr lang="en-US" i="1" dirty="0"/>
              <a:t>       </a:t>
            </a:r>
            <a:r>
              <a:rPr lang="en-US" i="1" dirty="0" err="1"/>
              <a:t>scanf</a:t>
            </a:r>
            <a:r>
              <a:rPr lang="en-US" i="1" dirty="0"/>
              <a:t>(“%d”,&amp;(*L).</a:t>
            </a:r>
            <a:r>
              <a:rPr lang="en-US" i="1" dirty="0" err="1"/>
              <a:t>Elems</a:t>
            </a:r>
            <a:r>
              <a:rPr lang="en-US" i="1" dirty="0"/>
              <a:t>[</a:t>
            </a:r>
            <a:r>
              <a:rPr lang="en-US" i="1" dirty="0" err="1"/>
              <a:t>i</a:t>
            </a:r>
            <a:r>
              <a:rPr lang="en-US" i="1" dirty="0"/>
              <a:t>] );</a:t>
            </a:r>
          </a:p>
          <a:p>
            <a:pPr lvl="2">
              <a:buNone/>
            </a:pPr>
            <a:r>
              <a:rPr lang="en-US" i="1" dirty="0"/>
              <a:t>    }</a:t>
            </a:r>
          </a:p>
          <a:p>
            <a:pPr lvl="2">
              <a:buNone/>
            </a:pPr>
            <a:r>
              <a:rPr lang="en-US" i="1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>
              <a:buNone/>
            </a:pPr>
            <a:r>
              <a:rPr lang="en-US" sz="3200" dirty="0"/>
              <a:t>void Output (List L)</a:t>
            </a:r>
          </a:p>
          <a:p>
            <a:pPr lvl="2">
              <a:buNone/>
            </a:pPr>
            <a:r>
              <a:rPr lang="en-US" sz="3200" dirty="0"/>
              <a:t>{</a:t>
            </a:r>
          </a:p>
          <a:p>
            <a:pPr lvl="2">
              <a:buNone/>
            </a:pPr>
            <a:r>
              <a:rPr lang="en-US" sz="3200" dirty="0"/>
              <a:t>    </a:t>
            </a:r>
            <a:r>
              <a:rPr lang="en-US" sz="3200" dirty="0" err="1"/>
              <a:t>printf</a:t>
            </a:r>
            <a:r>
              <a:rPr lang="en-US" sz="3200" dirty="0"/>
              <a:t>("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sach</a:t>
            </a:r>
            <a:r>
              <a:rPr lang="en-US" sz="3200" dirty="0"/>
              <a:t>: \n");</a:t>
            </a:r>
          </a:p>
          <a:p>
            <a:pPr lvl="2">
              <a:buNone/>
            </a:pPr>
            <a:r>
              <a:rPr lang="en-US" sz="3200" dirty="0"/>
              <a:t>    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;</a:t>
            </a:r>
          </a:p>
          <a:p>
            <a:pPr lvl="2">
              <a:buNone/>
            </a:pPr>
            <a:r>
              <a:rPr lang="en-US" sz="3200" dirty="0"/>
              <a:t>    for (</a:t>
            </a:r>
            <a:r>
              <a:rPr lang="en-US" sz="3200" dirty="0" err="1"/>
              <a:t>i</a:t>
            </a:r>
            <a:r>
              <a:rPr lang="en-US" sz="3200" dirty="0"/>
              <a:t>=0; </a:t>
            </a:r>
            <a:r>
              <a:rPr lang="en-US" sz="3200" dirty="0" err="1"/>
              <a:t>i</a:t>
            </a:r>
            <a:r>
              <a:rPr lang="en-US" sz="3200" dirty="0"/>
              <a:t>&lt;</a:t>
            </a:r>
            <a:r>
              <a:rPr lang="en-US" sz="3200" dirty="0" err="1"/>
              <a:t>L.count</a:t>
            </a:r>
            <a:r>
              <a:rPr lang="en-US" sz="3200" dirty="0"/>
              <a:t>; </a:t>
            </a:r>
            <a:r>
              <a:rPr lang="en-US" sz="3200" dirty="0" err="1"/>
              <a:t>i</a:t>
            </a:r>
            <a:r>
              <a:rPr lang="en-US" sz="3200" dirty="0"/>
              <a:t>++)</a:t>
            </a:r>
          </a:p>
          <a:p>
            <a:pPr lvl="2">
              <a:buNone/>
            </a:pPr>
            <a:r>
              <a:rPr lang="en-US" sz="3200" dirty="0"/>
              <a:t>       </a:t>
            </a:r>
            <a:r>
              <a:rPr lang="en-US" sz="3200" dirty="0" err="1"/>
              <a:t>printf</a:t>
            </a:r>
            <a:r>
              <a:rPr lang="en-US" sz="3200" dirty="0"/>
              <a:t>("%5d",L.Elems[</a:t>
            </a:r>
            <a:r>
              <a:rPr lang="en-US" sz="3200" dirty="0" err="1"/>
              <a:t>i</a:t>
            </a:r>
            <a:r>
              <a:rPr lang="en-US" sz="3200" dirty="0"/>
              <a:t>]);</a:t>
            </a:r>
          </a:p>
          <a:p>
            <a:pPr lvl="2">
              <a:buNone/>
            </a:pPr>
            <a:r>
              <a:rPr lang="en-US" sz="3200" dirty="0"/>
              <a:t>   </a:t>
            </a:r>
            <a:r>
              <a:rPr lang="en-US" sz="3200" dirty="0" err="1"/>
              <a:t>printf</a:t>
            </a:r>
            <a:r>
              <a:rPr lang="en-US" sz="3200" dirty="0"/>
              <a:t>("\n");</a:t>
            </a:r>
          </a:p>
          <a:p>
            <a:pPr lvl="2">
              <a:buNone/>
            </a:pPr>
            <a:r>
              <a:rPr lang="en-US" sz="3200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rgbClr val="FFC000"/>
                </a:solidFill>
              </a:rPr>
              <a:t>5. </a:t>
            </a:r>
            <a:r>
              <a:rPr lang="en-US" sz="4000" dirty="0" err="1">
                <a:solidFill>
                  <a:srgbClr val="FFC000"/>
                </a:solidFill>
              </a:rPr>
              <a:t>Tìm</a:t>
            </a:r>
            <a:r>
              <a:rPr lang="en-US" sz="4000" dirty="0">
                <a:solidFill>
                  <a:srgbClr val="FFC000"/>
                </a:solidFill>
              </a:rPr>
              <a:t> </a:t>
            </a:r>
            <a:r>
              <a:rPr lang="en-US" sz="4000" dirty="0" err="1">
                <a:solidFill>
                  <a:srgbClr val="FFC000"/>
                </a:solidFill>
              </a:rPr>
              <a:t>phần</a:t>
            </a:r>
            <a:r>
              <a:rPr lang="en-US" sz="4000" dirty="0">
                <a:solidFill>
                  <a:srgbClr val="FFC000"/>
                </a:solidFill>
              </a:rPr>
              <a:t> </a:t>
            </a:r>
            <a:r>
              <a:rPr lang="en-US" sz="4000" dirty="0" err="1">
                <a:solidFill>
                  <a:srgbClr val="FFC000"/>
                </a:solidFill>
              </a:rPr>
              <a:t>tử</a:t>
            </a:r>
            <a:r>
              <a:rPr lang="en-US" sz="4000" dirty="0">
                <a:solidFill>
                  <a:srgbClr val="FFC000"/>
                </a:solidFill>
              </a:rPr>
              <a:t> x </a:t>
            </a:r>
            <a:r>
              <a:rPr lang="en-US" sz="4000" dirty="0" err="1">
                <a:solidFill>
                  <a:srgbClr val="FFC000"/>
                </a:solidFill>
              </a:rPr>
              <a:t>trong</a:t>
            </a:r>
            <a:r>
              <a:rPr lang="en-US" sz="4000" dirty="0">
                <a:solidFill>
                  <a:srgbClr val="FFC000"/>
                </a:solidFill>
              </a:rPr>
              <a:t> </a:t>
            </a:r>
            <a:r>
              <a:rPr lang="en-US" sz="4000" dirty="0" err="1">
                <a:solidFill>
                  <a:srgbClr val="FFC000"/>
                </a:solidFill>
              </a:rPr>
              <a:t>danh</a:t>
            </a:r>
            <a:r>
              <a:rPr lang="en-US" sz="4000" dirty="0">
                <a:solidFill>
                  <a:srgbClr val="FFC000"/>
                </a:solidFill>
              </a:rPr>
              <a:t> </a:t>
            </a:r>
            <a:r>
              <a:rPr lang="en-US" sz="4000" dirty="0" err="1">
                <a:solidFill>
                  <a:srgbClr val="FFC000"/>
                </a:solidFill>
              </a:rPr>
              <a:t>sách</a:t>
            </a:r>
            <a:r>
              <a:rPr lang="en-US" b="1" dirty="0"/>
              <a:t> 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78363"/>
          </a:xfrm>
        </p:spPr>
        <p:txBody>
          <a:bodyPr>
            <a:normAutofit/>
          </a:bodyPr>
          <a:lstStyle/>
          <a:p>
            <a:pPr fontAlgn="base"/>
            <a:r>
              <a:rPr lang="en-US" sz="3600" dirty="0"/>
              <a:t>Ta </a:t>
            </a:r>
            <a:r>
              <a:rPr lang="en-US" sz="3600" dirty="0" err="1"/>
              <a:t>duyệt</a:t>
            </a:r>
            <a:r>
              <a:rPr lang="en-US" sz="3600" dirty="0"/>
              <a:t> </a:t>
            </a:r>
            <a:r>
              <a:rPr lang="en-US" sz="3600" dirty="0" err="1"/>
              <a:t>từ</a:t>
            </a:r>
            <a:r>
              <a:rPr lang="en-US" sz="3600" dirty="0"/>
              <a:t> </a:t>
            </a:r>
            <a:r>
              <a:rPr lang="en-US" sz="3600" dirty="0" err="1"/>
              <a:t>đầu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/>
              <a:t>cuối</a:t>
            </a:r>
            <a:r>
              <a:rPr lang="en-US" sz="3600" dirty="0"/>
              <a:t> </a:t>
            </a:r>
            <a:r>
              <a:rPr lang="en-US" sz="3600" dirty="0" err="1"/>
              <a:t>danh</a:t>
            </a:r>
            <a:r>
              <a:rPr lang="en-US" sz="3600" dirty="0"/>
              <a:t> </a:t>
            </a:r>
            <a:r>
              <a:rPr lang="en-US" sz="3600" dirty="0" err="1"/>
              <a:t>sách</a:t>
            </a:r>
            <a:r>
              <a:rPr lang="en-US" sz="3600" dirty="0"/>
              <a:t> </a:t>
            </a:r>
            <a:r>
              <a:rPr lang="en-US" sz="3600" dirty="0" err="1"/>
              <a:t>nếu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giá</a:t>
            </a:r>
            <a:r>
              <a:rPr lang="en-US" sz="3600" dirty="0"/>
              <a:t> </a:t>
            </a:r>
            <a:r>
              <a:rPr lang="en-US" sz="3600" dirty="0" err="1"/>
              <a:t>trị</a:t>
            </a:r>
            <a:r>
              <a:rPr lang="en-US" sz="3600" dirty="0"/>
              <a:t> x </a:t>
            </a:r>
            <a:r>
              <a:rPr lang="en-US" sz="3600" dirty="0" err="1"/>
              <a:t>thì</a:t>
            </a:r>
            <a:r>
              <a:rPr lang="en-US" sz="3600" dirty="0"/>
              <a:t> </a:t>
            </a:r>
            <a:r>
              <a:rPr lang="en-US" sz="3600" dirty="0" err="1"/>
              <a:t>đưa</a:t>
            </a:r>
            <a:r>
              <a:rPr lang="en-US" sz="3600" dirty="0"/>
              <a:t> </a:t>
            </a:r>
            <a:r>
              <a:rPr lang="en-US" sz="3600" dirty="0" err="1"/>
              <a:t>ra</a:t>
            </a:r>
            <a:r>
              <a:rPr lang="en-US" sz="3600" dirty="0"/>
              <a:t> </a:t>
            </a:r>
            <a:r>
              <a:rPr lang="en-US" sz="3600" dirty="0" err="1"/>
              <a:t>vị</a:t>
            </a:r>
            <a:r>
              <a:rPr lang="en-US" sz="3600" dirty="0"/>
              <a:t> </a:t>
            </a:r>
            <a:r>
              <a:rPr lang="en-US" sz="3600" dirty="0" err="1"/>
              <a:t>trí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nó</a:t>
            </a:r>
            <a:r>
              <a:rPr lang="en-US" sz="36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en-US" sz="2600" i="1" dirty="0" err="1"/>
              <a:t>int</a:t>
            </a:r>
            <a:r>
              <a:rPr lang="en-US" sz="2600" i="1" dirty="0"/>
              <a:t> Search (List L, item x)</a:t>
            </a:r>
          </a:p>
          <a:p>
            <a:pPr lvl="2">
              <a:buNone/>
            </a:pPr>
            <a:r>
              <a:rPr lang="en-US" sz="2600" i="1" dirty="0"/>
              <a:t>{</a:t>
            </a:r>
          </a:p>
          <a:p>
            <a:pPr lvl="2">
              <a:buNone/>
            </a:pPr>
            <a:r>
              <a:rPr lang="en-US" sz="2600" i="1" dirty="0"/>
              <a:t>    </a:t>
            </a:r>
            <a:r>
              <a:rPr lang="en-US" sz="2600" i="1" dirty="0" err="1"/>
              <a:t>int</a:t>
            </a:r>
            <a:r>
              <a:rPr lang="en-US" sz="2600" i="1" dirty="0"/>
              <a:t> </a:t>
            </a:r>
            <a:r>
              <a:rPr lang="en-US" sz="2600" i="1" dirty="0" err="1"/>
              <a:t>i</a:t>
            </a:r>
            <a:r>
              <a:rPr lang="en-US" sz="2600" i="1" dirty="0"/>
              <a:t>;</a:t>
            </a:r>
          </a:p>
          <a:p>
            <a:pPr lvl="2">
              <a:buNone/>
            </a:pPr>
            <a:r>
              <a:rPr lang="en-US" sz="2600" i="1" dirty="0"/>
              <a:t>    for (</a:t>
            </a:r>
            <a:r>
              <a:rPr lang="en-US" sz="2600" i="1" dirty="0" err="1"/>
              <a:t>i</a:t>
            </a:r>
            <a:r>
              <a:rPr lang="en-US" sz="2600" i="1" dirty="0"/>
              <a:t>=0; </a:t>
            </a:r>
            <a:r>
              <a:rPr lang="en-US" sz="2600" i="1" dirty="0" err="1"/>
              <a:t>i</a:t>
            </a:r>
            <a:r>
              <a:rPr lang="en-US" sz="2600" i="1" dirty="0"/>
              <a:t>&lt;</a:t>
            </a:r>
            <a:r>
              <a:rPr lang="en-US" sz="2600" i="1" dirty="0" err="1"/>
              <a:t>L.count</a:t>
            </a:r>
            <a:r>
              <a:rPr lang="en-US" sz="2600" i="1" dirty="0"/>
              <a:t>; </a:t>
            </a:r>
            <a:r>
              <a:rPr lang="en-US" sz="2600" i="1" dirty="0" err="1"/>
              <a:t>i</a:t>
            </a:r>
            <a:r>
              <a:rPr lang="en-US" sz="2600" i="1" dirty="0"/>
              <a:t>++)</a:t>
            </a:r>
          </a:p>
          <a:p>
            <a:pPr lvl="2">
              <a:buNone/>
            </a:pPr>
            <a:r>
              <a:rPr lang="en-US" sz="2600" i="1" dirty="0"/>
              <a:t>        if (</a:t>
            </a:r>
            <a:r>
              <a:rPr lang="en-US" sz="2600" i="1" dirty="0" err="1"/>
              <a:t>L.Elems</a:t>
            </a:r>
            <a:r>
              <a:rPr lang="en-US" sz="2600" i="1" dirty="0"/>
              <a:t>[</a:t>
            </a:r>
            <a:r>
              <a:rPr lang="en-US" sz="2600" i="1" dirty="0" err="1"/>
              <a:t>i</a:t>
            </a:r>
            <a:r>
              <a:rPr lang="en-US" sz="2600" i="1" dirty="0"/>
              <a:t>] == x)</a:t>
            </a:r>
          </a:p>
          <a:p>
            <a:pPr lvl="2">
              <a:buNone/>
            </a:pPr>
            <a:r>
              <a:rPr lang="en-US" sz="2600" i="1" dirty="0"/>
              <a:t>            return i+1;</a:t>
            </a:r>
          </a:p>
          <a:p>
            <a:pPr lvl="2">
              <a:buNone/>
            </a:pPr>
            <a:r>
              <a:rPr lang="en-US" sz="2600" i="1" dirty="0"/>
              <a:t>    return 0;</a:t>
            </a:r>
          </a:p>
          <a:p>
            <a:pPr lvl="2">
              <a:buNone/>
            </a:pPr>
            <a:r>
              <a:rPr lang="en-US" sz="2600" i="1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6). </a:t>
            </a:r>
            <a:r>
              <a:rPr lang="en-US" sz="3600" dirty="0" err="1">
                <a:solidFill>
                  <a:srgbClr val="FFC000"/>
                </a:solidFill>
              </a:rPr>
              <a:t>Xóa</a:t>
            </a:r>
            <a:r>
              <a:rPr lang="en-US" sz="3600" dirty="0">
                <a:solidFill>
                  <a:srgbClr val="FFC000"/>
                </a:solidFill>
              </a:rPr>
              <a:t> 1 </a:t>
            </a:r>
            <a:r>
              <a:rPr lang="en-US" sz="3600" dirty="0" err="1">
                <a:solidFill>
                  <a:srgbClr val="FFC000"/>
                </a:solidFill>
              </a:rPr>
              <a:t>phần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tử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thứ</a:t>
            </a:r>
            <a:r>
              <a:rPr lang="en-US" sz="3600" dirty="0">
                <a:solidFill>
                  <a:srgbClr val="FFC000"/>
                </a:solidFill>
              </a:rPr>
              <a:t> k </a:t>
            </a:r>
            <a:r>
              <a:rPr lang="en-US" sz="3600" dirty="0" err="1">
                <a:solidFill>
                  <a:srgbClr val="FFC000"/>
                </a:solidFill>
              </a:rPr>
              <a:t>ra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khỏi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danh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sách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xoá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ở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k </a:t>
            </a:r>
            <a:r>
              <a:rPr lang="vi-VN" sz="2800" dirty="0"/>
              <a:t>ra khỏi danh sách L ta làm công việc ngược lại với thêm một phần tử: </a:t>
            </a:r>
            <a:endParaRPr lang="en-US" sz="2800" dirty="0"/>
          </a:p>
          <a:p>
            <a:pPr lvl="1"/>
            <a:r>
              <a:rPr lang="vi-VN" sz="2400" dirty="0"/>
              <a:t>Trước tiên ta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rỗng</a:t>
            </a:r>
            <a:r>
              <a:rPr lang="en-US" sz="2400" dirty="0"/>
              <a:t> hay </a:t>
            </a:r>
            <a:r>
              <a:rPr lang="en-US" sz="2400" dirty="0" err="1"/>
              <a:t>không</a:t>
            </a:r>
            <a:r>
              <a:rPr lang="en-US" sz="2400" dirty="0"/>
              <a:t>,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ds</a:t>
            </a:r>
            <a:r>
              <a:rPr lang="en-US" sz="2400" dirty="0"/>
              <a:t> </a:t>
            </a:r>
            <a:r>
              <a:rPr lang="en-US" sz="2400" dirty="0" err="1"/>
              <a:t>rỗng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.</a:t>
            </a:r>
          </a:p>
          <a:p>
            <a:pPr lvl="1"/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ds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rỗng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lệ</a:t>
            </a:r>
            <a:r>
              <a:rPr lang="en-US" sz="2400" dirty="0"/>
              <a:t> hay </a:t>
            </a:r>
            <a:r>
              <a:rPr lang="en-US" sz="2400" dirty="0" err="1"/>
              <a:t>không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 err="1"/>
              <a:t>Nếu</a:t>
            </a:r>
            <a:r>
              <a:rPr lang="en-US" sz="2400" dirty="0"/>
              <a:t> k&gt;</a:t>
            </a:r>
            <a:r>
              <a:rPr lang="en-US" sz="2400" dirty="0" err="1"/>
              <a:t>L.count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k&lt;1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vi-VN" sz="2400" dirty="0"/>
              <a:t>đây không phải là vị trí của phần tử trong danh sách. </a:t>
            </a:r>
            <a:endParaRPr lang="en-US" sz="2400" dirty="0"/>
          </a:p>
          <a:p>
            <a:pPr lvl="1"/>
            <a:r>
              <a:rPr lang="vi-VN" sz="2400" dirty="0"/>
              <a:t>Ngược lại, vị trí đã hợp lệ thì ta</a:t>
            </a:r>
            <a:r>
              <a:rPr lang="en-US" sz="2400" dirty="0"/>
              <a:t> </a:t>
            </a:r>
            <a:r>
              <a:rPr lang="vi-VN" sz="2400" dirty="0"/>
              <a:t>phải dời các phần tử từ vị trí </a:t>
            </a:r>
            <a:r>
              <a:rPr lang="en-US" sz="2400" dirty="0"/>
              <a:t>k</a:t>
            </a:r>
            <a:r>
              <a:rPr lang="vi-VN" sz="2400" dirty="0"/>
              <a:t>+1 đến cuối danh sách sang trái một ô nhớ để đè lên</a:t>
            </a:r>
            <a:r>
              <a:rPr lang="en-US" sz="2400" dirty="0"/>
              <a:t> </a:t>
            </a:r>
            <a:r>
              <a:rPr lang="vi-VN" sz="2400" dirty="0"/>
              <a:t>phần tử cần xóa và độ dài danh sách giảm đi 1 phần tử.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6839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C000"/>
                </a:solidFill>
              </a:rPr>
              <a:t>Giải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thuật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xóa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77500" lnSpcReduction="20000"/>
          </a:bodyPr>
          <a:lstStyle/>
          <a:p>
            <a:pPr lvl="2">
              <a:buNone/>
            </a:pPr>
            <a:r>
              <a:rPr lang="en-US" i="1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Del_k</a:t>
            </a:r>
            <a:r>
              <a:rPr lang="en-US" dirty="0"/>
              <a:t> (List *L, item *x, </a:t>
            </a:r>
            <a:r>
              <a:rPr lang="en-US" dirty="0" err="1"/>
              <a:t>int</a:t>
            </a:r>
            <a:r>
              <a:rPr lang="en-US" dirty="0"/>
              <a:t> k)</a:t>
            </a:r>
          </a:p>
          <a:p>
            <a:pPr lvl="2">
              <a:buNone/>
            </a:pPr>
            <a:r>
              <a:rPr lang="en-US" dirty="0"/>
              <a:t>{</a:t>
            </a:r>
          </a:p>
          <a:p>
            <a:pPr lvl="2">
              <a:buNone/>
            </a:pPr>
            <a:r>
              <a:rPr lang="en-US" dirty="0"/>
              <a:t>    if (</a:t>
            </a:r>
            <a:r>
              <a:rPr lang="en-US" dirty="0" err="1"/>
              <a:t>Isempty</a:t>
            </a:r>
            <a:r>
              <a:rPr lang="en-US" dirty="0"/>
              <a:t>(*L))</a:t>
            </a:r>
          </a:p>
          <a:p>
            <a:pPr lvl="2">
              <a:buNone/>
            </a:pPr>
            <a:r>
              <a:rPr lang="en-US" dirty="0"/>
              <a:t>    {</a:t>
            </a:r>
          </a:p>
          <a:p>
            <a:pPr lvl="2">
              <a:buNone/>
            </a:pPr>
            <a:r>
              <a:rPr lang="en-US" dirty="0"/>
              <a:t>        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</a:t>
            </a:r>
            <a:r>
              <a:rPr lang="en-US" dirty="0" err="1"/>
              <a:t>rong</a:t>
            </a:r>
            <a:r>
              <a:rPr lang="en-US" dirty="0"/>
              <a:t> !");</a:t>
            </a:r>
          </a:p>
          <a:p>
            <a:pPr lvl="2">
              <a:buNone/>
            </a:pPr>
            <a:r>
              <a:rPr lang="en-US" dirty="0"/>
              <a:t>        return 0;</a:t>
            </a:r>
          </a:p>
          <a:p>
            <a:pPr lvl="2">
              <a:buNone/>
            </a:pPr>
            <a:r>
              <a:rPr lang="en-US" dirty="0"/>
              <a:t>    }</a:t>
            </a:r>
          </a:p>
          <a:p>
            <a:pPr lvl="2">
              <a:buNone/>
            </a:pPr>
            <a:r>
              <a:rPr lang="en-US" dirty="0"/>
              <a:t>    if (k&lt;0 || k&gt;(*L).count-1)</a:t>
            </a:r>
          </a:p>
          <a:p>
            <a:pPr lvl="2">
              <a:buNone/>
            </a:pPr>
            <a:r>
              <a:rPr lang="en-US" dirty="0"/>
              <a:t>    {</a:t>
            </a:r>
          </a:p>
          <a:p>
            <a:pPr lvl="2">
              <a:buNone/>
            </a:pPr>
            <a:r>
              <a:rPr lang="en-US" dirty="0"/>
              <a:t>        </a:t>
            </a:r>
            <a:r>
              <a:rPr lang="en-US" dirty="0" err="1"/>
              <a:t>printf</a:t>
            </a:r>
            <a:r>
              <a:rPr lang="en-US" dirty="0"/>
              <a:t>("Vi tri </a:t>
            </a:r>
            <a:r>
              <a:rPr lang="en-US" dirty="0" err="1"/>
              <a:t>xoa</a:t>
            </a:r>
            <a:r>
              <a:rPr lang="en-US" dirty="0"/>
              <a:t> </a:t>
            </a:r>
            <a:r>
              <a:rPr lang="en-US" dirty="0" err="1"/>
              <a:t>khong</a:t>
            </a:r>
            <a:r>
              <a:rPr lang="en-US" dirty="0"/>
              <a:t> hop le !");</a:t>
            </a:r>
          </a:p>
          <a:p>
            <a:pPr lvl="2">
              <a:buNone/>
            </a:pPr>
            <a:r>
              <a:rPr lang="en-US" dirty="0"/>
              <a:t>        return 0;</a:t>
            </a:r>
          </a:p>
          <a:p>
            <a:pPr lvl="2">
              <a:buNone/>
            </a:pPr>
            <a:r>
              <a:rPr lang="en-US" dirty="0"/>
              <a:t>    }</a:t>
            </a:r>
          </a:p>
          <a:p>
            <a:pPr lvl="2">
              <a:buNone/>
            </a:pPr>
            <a:r>
              <a:rPr lang="en-US" dirty="0"/>
              <a:t>    *x=(*L).</a:t>
            </a:r>
            <a:r>
              <a:rPr lang="en-US" dirty="0" err="1"/>
              <a:t>Elems</a:t>
            </a:r>
            <a:r>
              <a:rPr lang="en-US" dirty="0"/>
              <a:t>[k-1]; //</a:t>
            </a:r>
            <a:r>
              <a:rPr lang="en-US" dirty="0" err="1"/>
              <a:t>luu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tri </a:t>
            </a:r>
            <a:r>
              <a:rPr lang="en-US" dirty="0" err="1"/>
              <a:t>cua</a:t>
            </a:r>
            <a:r>
              <a:rPr lang="en-US" dirty="0"/>
              <a:t>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can </a:t>
            </a:r>
            <a:r>
              <a:rPr lang="en-US" dirty="0" err="1"/>
              <a:t>xoa</a:t>
            </a:r>
            <a:endParaRPr lang="en-US" dirty="0"/>
          </a:p>
          <a:p>
            <a:pPr lvl="2">
              <a:buNone/>
            </a:pP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lvl="2">
              <a:buNone/>
            </a:pPr>
            <a:r>
              <a:rPr lang="en-US" dirty="0"/>
              <a:t>    for (</a:t>
            </a:r>
            <a:r>
              <a:rPr lang="en-US" dirty="0" err="1"/>
              <a:t>i</a:t>
            </a:r>
            <a:r>
              <a:rPr lang="en-US" dirty="0"/>
              <a:t>=k-1; </a:t>
            </a:r>
            <a:r>
              <a:rPr lang="en-US" dirty="0" err="1"/>
              <a:t>i</a:t>
            </a:r>
            <a:r>
              <a:rPr lang="en-US" dirty="0"/>
              <a:t>&lt;=(*L).count-1; </a:t>
            </a:r>
            <a:r>
              <a:rPr lang="en-US" dirty="0" err="1"/>
              <a:t>i</a:t>
            </a:r>
            <a:r>
              <a:rPr lang="en-US" dirty="0"/>
              <a:t>++) //don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truoc</a:t>
            </a:r>
            <a:endParaRPr lang="en-US" dirty="0"/>
          </a:p>
          <a:p>
            <a:pPr lvl="2">
              <a:buNone/>
            </a:pPr>
            <a:r>
              <a:rPr lang="en-US" dirty="0"/>
              <a:t>    (*L).</a:t>
            </a:r>
            <a:r>
              <a:rPr lang="en-US" dirty="0" err="1"/>
              <a:t>Elems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]=(*L).</a:t>
            </a:r>
            <a:r>
              <a:rPr lang="en-US" dirty="0" err="1"/>
              <a:t>Elems</a:t>
            </a:r>
            <a:r>
              <a:rPr lang="en-US" dirty="0"/>
              <a:t>[i+1];</a:t>
            </a:r>
          </a:p>
          <a:p>
            <a:pPr lvl="2">
              <a:buNone/>
            </a:pPr>
            <a:r>
              <a:rPr lang="en-US" dirty="0"/>
              <a:t>    (*L).count--; //</a:t>
            </a:r>
            <a:r>
              <a:rPr lang="en-US" dirty="0" err="1"/>
              <a:t>giam</a:t>
            </a:r>
            <a:r>
              <a:rPr lang="en-US" dirty="0"/>
              <a:t> count</a:t>
            </a:r>
          </a:p>
          <a:p>
            <a:pPr lvl="2">
              <a:buNone/>
            </a:pPr>
            <a:r>
              <a:rPr lang="en-US" dirty="0"/>
              <a:t>    return 1;</a:t>
            </a:r>
          </a:p>
          <a:p>
            <a:pPr lvl="2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352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b="1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sách</a:t>
            </a:r>
            <a:endParaRPr lang="en-US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2. Kiểu dữ liệu trừu </a:t>
            </a:r>
            <a:r>
              <a:rPr lang="en-US" b="1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tượng</a:t>
            </a:r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ngăn xếp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3. Kiểu dữ liệu trừu </a:t>
            </a:r>
            <a:r>
              <a:rPr lang="en-US" b="1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tượng</a:t>
            </a:r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hàng đợi</a:t>
            </a:r>
          </a:p>
        </p:txBody>
      </p:sp>
    </p:spTree>
    <p:extLst>
      <p:ext uri="{BB962C8B-B14F-4D97-AF65-F5344CB8AC3E}">
        <p14:creationId xmlns:p14="http://schemas.microsoft.com/office/powerpoint/2010/main" val="2651983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7. </a:t>
            </a:r>
            <a:r>
              <a:rPr lang="en-US" sz="3600" b="1" dirty="0" err="1">
                <a:solidFill>
                  <a:srgbClr val="FFC000"/>
                </a:solidFill>
              </a:rPr>
              <a:t>Xóa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phần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tử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có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nội</a:t>
            </a:r>
            <a:r>
              <a:rPr lang="en-US" sz="3600" b="1" dirty="0">
                <a:solidFill>
                  <a:srgbClr val="FFC000"/>
                </a:solidFill>
              </a:rPr>
              <a:t> dung x </a:t>
            </a:r>
            <a:r>
              <a:rPr lang="en-US" sz="3600" b="1" dirty="0" err="1">
                <a:solidFill>
                  <a:srgbClr val="FFC000"/>
                </a:solidFill>
              </a:rPr>
              <a:t>trong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danh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sách</a:t>
            </a:r>
            <a:r>
              <a:rPr lang="en-US" b="1" dirty="0"/>
              <a:t> 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xóa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dung x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ta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x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search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x, </a:t>
            </a:r>
            <a:r>
              <a:rPr lang="en-US" sz="2800" dirty="0" err="1"/>
              <a:t>ta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tục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del_k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xóa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ở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ta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5100" u="sng" dirty="0" err="1">
                <a:solidFill>
                  <a:srgbClr val="FFC000"/>
                </a:solidFill>
              </a:rPr>
              <a:t>Giải</a:t>
            </a:r>
            <a:r>
              <a:rPr lang="en-US" sz="5100" u="sng" dirty="0">
                <a:solidFill>
                  <a:srgbClr val="FFC000"/>
                </a:solidFill>
              </a:rPr>
              <a:t> </a:t>
            </a:r>
            <a:r>
              <a:rPr lang="en-US" sz="5100" u="sng" dirty="0" err="1">
                <a:solidFill>
                  <a:srgbClr val="FFC000"/>
                </a:solidFill>
              </a:rPr>
              <a:t>thuật</a:t>
            </a:r>
            <a:endParaRPr lang="en-US" sz="5100" u="sng" dirty="0">
              <a:solidFill>
                <a:srgbClr val="FFC000"/>
              </a:solidFill>
            </a:endParaRPr>
          </a:p>
          <a:p>
            <a:pPr lvl="3">
              <a:buNone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Del_x</a:t>
            </a:r>
            <a:r>
              <a:rPr lang="en-US" i="1" dirty="0"/>
              <a:t> (List *L, item x)</a:t>
            </a:r>
          </a:p>
          <a:p>
            <a:pPr lvl="3">
              <a:buNone/>
            </a:pPr>
            <a:r>
              <a:rPr lang="en-US" i="1" dirty="0"/>
              <a:t>{</a:t>
            </a:r>
          </a:p>
          <a:p>
            <a:pPr lvl="3">
              <a:buNone/>
            </a:pPr>
            <a:r>
              <a:rPr lang="en-US" i="1" dirty="0"/>
              <a:t>    if (</a:t>
            </a:r>
            <a:r>
              <a:rPr lang="en-US" i="1" dirty="0" err="1"/>
              <a:t>Isempty</a:t>
            </a:r>
            <a:r>
              <a:rPr lang="en-US" i="1" dirty="0"/>
              <a:t>(*L))</a:t>
            </a:r>
          </a:p>
          <a:p>
            <a:pPr lvl="3">
              <a:buNone/>
            </a:pPr>
            <a:r>
              <a:rPr lang="en-US" i="1" dirty="0"/>
              <a:t>    {</a:t>
            </a:r>
          </a:p>
          <a:p>
            <a:pPr lvl="3">
              <a:buNone/>
            </a:pPr>
            <a:r>
              <a:rPr lang="en-US" i="1" dirty="0"/>
              <a:t>        </a:t>
            </a:r>
            <a:r>
              <a:rPr lang="en-US" i="1" dirty="0" err="1"/>
              <a:t>printf</a:t>
            </a:r>
            <a:r>
              <a:rPr lang="en-US" i="1" dirty="0"/>
              <a:t>("</a:t>
            </a:r>
            <a:r>
              <a:rPr lang="en-US" i="1" dirty="0" err="1"/>
              <a:t>Danh</a:t>
            </a:r>
            <a:r>
              <a:rPr lang="en-US" i="1" dirty="0"/>
              <a:t> </a:t>
            </a:r>
            <a:r>
              <a:rPr lang="en-US" i="1" dirty="0" err="1"/>
              <a:t>sach</a:t>
            </a:r>
            <a:r>
              <a:rPr lang="en-US" i="1" dirty="0"/>
              <a:t> </a:t>
            </a:r>
            <a:r>
              <a:rPr lang="en-US" i="1" dirty="0" err="1"/>
              <a:t>rong</a:t>
            </a:r>
            <a:r>
              <a:rPr lang="en-US" i="1" dirty="0"/>
              <a:t> !");</a:t>
            </a:r>
          </a:p>
          <a:p>
            <a:pPr lvl="3">
              <a:buNone/>
            </a:pPr>
            <a:r>
              <a:rPr lang="en-US" i="1" dirty="0"/>
              <a:t>        return 0;</a:t>
            </a:r>
          </a:p>
          <a:p>
            <a:pPr lvl="3">
              <a:buNone/>
            </a:pPr>
            <a:r>
              <a:rPr lang="en-US" i="1" dirty="0"/>
              <a:t>    } </a:t>
            </a:r>
          </a:p>
          <a:p>
            <a:pPr lvl="3">
              <a:buNone/>
            </a:pPr>
            <a:r>
              <a:rPr lang="en-US" i="1" dirty="0"/>
              <a:t>    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= Search(*</a:t>
            </a:r>
            <a:r>
              <a:rPr lang="en-US" i="1" dirty="0" err="1"/>
              <a:t>L,x</a:t>
            </a:r>
            <a:r>
              <a:rPr lang="en-US" i="1" dirty="0"/>
              <a:t>);</a:t>
            </a:r>
          </a:p>
          <a:p>
            <a:pPr lvl="3">
              <a:buNone/>
            </a:pPr>
            <a:r>
              <a:rPr lang="en-US" i="1" dirty="0"/>
              <a:t>    if (!</a:t>
            </a:r>
            <a:r>
              <a:rPr lang="en-US" i="1" dirty="0" err="1"/>
              <a:t>i</a:t>
            </a:r>
            <a:r>
              <a:rPr lang="en-US" i="1" dirty="0"/>
              <a:t>)</a:t>
            </a:r>
          </a:p>
          <a:p>
            <a:pPr lvl="3">
              <a:buNone/>
            </a:pPr>
            <a:r>
              <a:rPr lang="en-US" i="1" dirty="0"/>
              <a:t>    {</a:t>
            </a:r>
          </a:p>
          <a:p>
            <a:pPr lvl="3">
              <a:buNone/>
            </a:pPr>
            <a:r>
              <a:rPr lang="en-US" i="1" dirty="0"/>
              <a:t>        </a:t>
            </a:r>
            <a:r>
              <a:rPr lang="en-US" i="1" dirty="0" err="1"/>
              <a:t>printf</a:t>
            </a:r>
            <a:r>
              <a:rPr lang="en-US" i="1" dirty="0"/>
              <a:t>("</a:t>
            </a:r>
            <a:r>
              <a:rPr lang="en-US" i="1" dirty="0" err="1"/>
              <a:t>Danh</a:t>
            </a:r>
            <a:r>
              <a:rPr lang="en-US" i="1" dirty="0"/>
              <a:t> </a:t>
            </a:r>
            <a:r>
              <a:rPr lang="en-US" i="1" dirty="0" err="1"/>
              <a:t>sach</a:t>
            </a:r>
            <a:r>
              <a:rPr lang="en-US" i="1" dirty="0"/>
              <a:t> </a:t>
            </a:r>
            <a:r>
              <a:rPr lang="en-US" i="1" dirty="0" err="1"/>
              <a:t>khong</a:t>
            </a:r>
            <a:r>
              <a:rPr lang="en-US" i="1" dirty="0"/>
              <a:t> co %</a:t>
            </a:r>
            <a:r>
              <a:rPr lang="en-US" i="1" dirty="0" err="1"/>
              <a:t>d",x</a:t>
            </a:r>
            <a:r>
              <a:rPr lang="en-US" i="1" dirty="0"/>
              <a:t>);</a:t>
            </a:r>
          </a:p>
          <a:p>
            <a:pPr lvl="3">
              <a:buNone/>
            </a:pPr>
            <a:r>
              <a:rPr lang="en-US" i="1" dirty="0"/>
              <a:t>        return 0;</a:t>
            </a:r>
          </a:p>
          <a:p>
            <a:pPr lvl="3">
              <a:buNone/>
            </a:pPr>
            <a:r>
              <a:rPr lang="en-US" i="1" dirty="0"/>
              <a:t>    }</a:t>
            </a:r>
          </a:p>
          <a:p>
            <a:pPr lvl="3">
              <a:buNone/>
            </a:pPr>
            <a:r>
              <a:rPr lang="en-US" i="1" dirty="0"/>
              <a:t>    do</a:t>
            </a:r>
          </a:p>
          <a:p>
            <a:pPr lvl="3">
              <a:buNone/>
            </a:pPr>
            <a:r>
              <a:rPr lang="en-US" i="1" dirty="0"/>
              <a:t>    {</a:t>
            </a:r>
          </a:p>
          <a:p>
            <a:pPr lvl="3">
              <a:buNone/>
            </a:pPr>
            <a:r>
              <a:rPr lang="en-US" i="1" dirty="0"/>
              <a:t>        </a:t>
            </a:r>
            <a:r>
              <a:rPr lang="en-US" i="1" dirty="0" err="1"/>
              <a:t>Del_k</a:t>
            </a:r>
            <a:r>
              <a:rPr lang="en-US" i="1" dirty="0"/>
              <a:t>(</a:t>
            </a:r>
            <a:r>
              <a:rPr lang="en-US" i="1" dirty="0" err="1"/>
              <a:t>L,&amp;x,i</a:t>
            </a:r>
            <a:r>
              <a:rPr lang="en-US" i="1" dirty="0"/>
              <a:t>);</a:t>
            </a:r>
          </a:p>
          <a:p>
            <a:pPr lvl="3">
              <a:buNone/>
            </a:pPr>
            <a:r>
              <a:rPr lang="en-US" i="1" dirty="0"/>
              <a:t>        </a:t>
            </a:r>
            <a:r>
              <a:rPr lang="en-US" i="1" dirty="0" err="1"/>
              <a:t>i</a:t>
            </a:r>
            <a:r>
              <a:rPr lang="en-US" i="1" dirty="0"/>
              <a:t> = Search(*</a:t>
            </a:r>
            <a:r>
              <a:rPr lang="en-US" i="1" dirty="0" err="1"/>
              <a:t>L,x</a:t>
            </a:r>
            <a:r>
              <a:rPr lang="en-US" i="1" dirty="0"/>
              <a:t>);</a:t>
            </a:r>
          </a:p>
          <a:p>
            <a:pPr lvl="3">
              <a:buNone/>
            </a:pPr>
            <a:r>
              <a:rPr lang="en-US" i="1" dirty="0"/>
              <a:t>    }</a:t>
            </a:r>
          </a:p>
          <a:p>
            <a:pPr lvl="3">
              <a:buNone/>
            </a:pPr>
            <a:r>
              <a:rPr lang="en-US" i="1" dirty="0"/>
              <a:t>    while (</a:t>
            </a:r>
            <a:r>
              <a:rPr lang="en-US" i="1" dirty="0" err="1"/>
              <a:t>i</a:t>
            </a:r>
            <a:r>
              <a:rPr lang="en-US" i="1" dirty="0"/>
              <a:t>);</a:t>
            </a:r>
          </a:p>
          <a:p>
            <a:pPr lvl="3">
              <a:buNone/>
            </a:pPr>
            <a:r>
              <a:rPr lang="en-US" i="1" dirty="0"/>
              <a:t>    return 1;</a:t>
            </a:r>
          </a:p>
          <a:p>
            <a:pPr lvl="3">
              <a:buNone/>
            </a:pPr>
            <a:r>
              <a:rPr lang="en-US" i="1" dirty="0"/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1.3.2. </a:t>
            </a:r>
            <a:r>
              <a:rPr lang="en-US" dirty="0" err="1">
                <a:solidFill>
                  <a:srgbClr val="FFC000"/>
                </a:solidFill>
              </a:rPr>
              <a:t>Danh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sách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cài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đặt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bằng</a:t>
            </a:r>
            <a:r>
              <a:rPr lang="en-US" dirty="0">
                <a:solidFill>
                  <a:srgbClr val="FFC000"/>
                </a:solidFill>
              </a:rPr>
              <a:t> con </a:t>
            </a:r>
            <a:r>
              <a:rPr lang="en-US" dirty="0" err="1">
                <a:solidFill>
                  <a:srgbClr val="FFC000"/>
                </a:solidFill>
              </a:rPr>
              <a:t>trỏ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59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sz="2800" dirty="0"/>
              <a:t>Danh sách được </a:t>
            </a:r>
            <a:r>
              <a:rPr lang="vi-VN" sz="2800" dirty="0">
                <a:solidFill>
                  <a:srgbClr val="FFC000"/>
                </a:solidFill>
              </a:rPr>
              <a:t>cài đặt bởi con trỏ ta </a:t>
            </a:r>
            <a:r>
              <a:rPr lang="vi-VN" sz="2800" dirty="0"/>
              <a:t>còn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cấu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trúc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dữ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liệu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danh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sách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liên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kết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- </a:t>
            </a:r>
            <a:r>
              <a:rPr lang="vi-VN" sz="2800" dirty="0"/>
              <a:t>gọi tắt là </a:t>
            </a:r>
            <a:r>
              <a:rPr lang="vi-VN" sz="2800" i="1" dirty="0">
                <a:solidFill>
                  <a:srgbClr val="FFC000"/>
                </a:solidFill>
              </a:rPr>
              <a:t>danh sách liên kết</a:t>
            </a:r>
            <a:r>
              <a:rPr lang="vi-VN" sz="2800" dirty="0"/>
              <a:t>, đây thuộc loại</a:t>
            </a:r>
            <a:r>
              <a:rPr lang="en-US" sz="2800" dirty="0"/>
              <a:t> </a:t>
            </a:r>
            <a:r>
              <a:rPr lang="vi-VN" sz="2800" dirty="0">
                <a:solidFill>
                  <a:srgbClr val="FFC000"/>
                </a:solidFill>
              </a:rPr>
              <a:t>cấu trúc dữ liệu động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• </a:t>
            </a:r>
            <a:r>
              <a:rPr lang="en-US" sz="2800" i="1" dirty="0" err="1"/>
              <a:t>Các</a:t>
            </a:r>
            <a:r>
              <a:rPr lang="en-US" sz="2800" i="1" dirty="0"/>
              <a:t> ô </a:t>
            </a:r>
            <a:r>
              <a:rPr lang="en-US" sz="2800" i="1" dirty="0" err="1"/>
              <a:t>nhớ</a:t>
            </a:r>
            <a:r>
              <a:rPr lang="en-US" sz="2800" i="1" dirty="0"/>
              <a:t> </a:t>
            </a:r>
            <a:r>
              <a:rPr lang="en-US" sz="2800" i="1" dirty="0" err="1"/>
              <a:t>chứa</a:t>
            </a:r>
            <a:r>
              <a:rPr lang="en-US" sz="2800" i="1" dirty="0"/>
              <a:t> </a:t>
            </a:r>
            <a:r>
              <a:rPr lang="en-US" sz="2800" i="1" dirty="0" err="1"/>
              <a:t>các</a:t>
            </a:r>
            <a:r>
              <a:rPr lang="en-US" sz="2800" i="1" dirty="0"/>
              <a:t> </a:t>
            </a:r>
            <a:r>
              <a:rPr lang="en-US" sz="2800" i="1" dirty="0" err="1"/>
              <a:t>phần</a:t>
            </a:r>
            <a:r>
              <a:rPr lang="en-US" sz="2800" i="1" dirty="0"/>
              <a:t> </a:t>
            </a:r>
            <a:r>
              <a:rPr lang="en-US" sz="2800" i="1" dirty="0" err="1"/>
              <a:t>tử</a:t>
            </a:r>
            <a:r>
              <a:rPr lang="en-US" sz="2800" i="1" dirty="0"/>
              <a:t> </a:t>
            </a:r>
            <a:r>
              <a:rPr lang="en-US" sz="2800" i="1" dirty="0" err="1"/>
              <a:t>trong</a:t>
            </a:r>
            <a:r>
              <a:rPr lang="en-US" sz="2800" i="1" dirty="0"/>
              <a:t> </a:t>
            </a:r>
            <a:r>
              <a:rPr lang="en-US" sz="2800" i="1" dirty="0" err="1"/>
              <a:t>danh</a:t>
            </a:r>
            <a:r>
              <a:rPr lang="en-US" sz="2800" i="1" dirty="0"/>
              <a:t> </a:t>
            </a:r>
            <a:r>
              <a:rPr lang="en-US" sz="2800" i="1" dirty="0" err="1"/>
              <a:t>sách</a:t>
            </a:r>
            <a:r>
              <a:rPr lang="en-US" sz="2800" i="1" dirty="0"/>
              <a:t> </a:t>
            </a:r>
            <a:r>
              <a:rPr lang="en-US" sz="2800" i="1" dirty="0" err="1"/>
              <a:t>có</a:t>
            </a:r>
            <a:r>
              <a:rPr lang="en-US" sz="2800" i="1" dirty="0"/>
              <a:t> </a:t>
            </a:r>
            <a:r>
              <a:rPr lang="en-US" sz="2800" i="1" dirty="0" err="1"/>
              <a:t>thể</a:t>
            </a:r>
            <a:r>
              <a:rPr lang="en-US" sz="2800" i="1" dirty="0"/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nằm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rải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rác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/>
              <a:t>trong</a:t>
            </a:r>
            <a:r>
              <a:rPr lang="en-US" sz="2800" i="1" dirty="0"/>
              <a:t> </a:t>
            </a:r>
            <a:r>
              <a:rPr lang="en-US" sz="2800" i="1" dirty="0" err="1"/>
              <a:t>bộ</a:t>
            </a:r>
            <a:r>
              <a:rPr lang="en-US" sz="2800" i="1" dirty="0"/>
              <a:t> </a:t>
            </a:r>
            <a:r>
              <a:rPr lang="en-US" sz="2800" i="1" dirty="0" err="1"/>
              <a:t>nhớ</a:t>
            </a:r>
            <a:r>
              <a:rPr lang="en-US" sz="2800" i="1" dirty="0"/>
              <a:t>, </a:t>
            </a:r>
            <a:r>
              <a:rPr lang="en-US" sz="2800" i="1" dirty="0" err="1"/>
              <a:t>và</a:t>
            </a:r>
            <a:r>
              <a:rPr lang="en-US" sz="2800" i="1" dirty="0"/>
              <a:t> </a:t>
            </a:r>
            <a:r>
              <a:rPr lang="vi-VN" sz="2800" i="1" dirty="0"/>
              <a:t>chúng gắn kết với nhau thông qua</a:t>
            </a:r>
            <a:r>
              <a:rPr lang="vi-VN" sz="2800" i="1" dirty="0">
                <a:solidFill>
                  <a:srgbClr val="FF0000"/>
                </a:solidFill>
              </a:rPr>
              <a:t> </a:t>
            </a:r>
            <a:r>
              <a:rPr lang="vi-VN" sz="2800" i="1" dirty="0">
                <a:solidFill>
                  <a:srgbClr val="FFC000"/>
                </a:solidFill>
              </a:rPr>
              <a:t>cơ chế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vi-VN" sz="2800" i="1" dirty="0">
                <a:solidFill>
                  <a:srgbClr val="FFC000"/>
                </a:solidFill>
              </a:rPr>
              <a:t>móc nối </a:t>
            </a:r>
            <a:r>
              <a:rPr lang="vi-VN" sz="2800" i="1" dirty="0"/>
              <a:t>- lưu địa chỉ của nhau, các ô nhớ</a:t>
            </a:r>
            <a:r>
              <a:rPr lang="en-US" sz="2800" i="1" dirty="0"/>
              <a:t> </a:t>
            </a:r>
            <a:r>
              <a:rPr lang="vi-VN" sz="2800" i="1" dirty="0"/>
              <a:t>này được cấp phát động qua </a:t>
            </a:r>
            <a:r>
              <a:rPr lang="vi-VN" sz="2800" b="1" i="1" dirty="0">
                <a:solidFill>
                  <a:srgbClr val="FFC000"/>
                </a:solidFill>
              </a:rPr>
              <a:t>con trỏ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1147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err="1">
                <a:solidFill>
                  <a:srgbClr val="FFC000"/>
                </a:solidFill>
              </a:rPr>
              <a:t>Một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số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kiến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thức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về</a:t>
            </a:r>
            <a:r>
              <a:rPr lang="en-US" b="1" dirty="0">
                <a:solidFill>
                  <a:srgbClr val="FFC000"/>
                </a:solidFill>
              </a:rPr>
              <a:t> Con </a:t>
            </a:r>
            <a:r>
              <a:rPr lang="en-US" b="1" dirty="0" err="1">
                <a:solidFill>
                  <a:srgbClr val="FFC000"/>
                </a:solidFill>
              </a:rPr>
              <a:t>trỏ</a:t>
            </a:r>
            <a:r>
              <a:rPr lang="en-US" b="1" dirty="0">
                <a:solidFill>
                  <a:srgbClr val="FFC000"/>
                </a:solidFill>
              </a:rPr>
              <a:t>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Khái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niệm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vi-VN" sz="2400" dirty="0"/>
              <a:t>biến trỏ dùng để lưu trữ địa chỉ của đối</a:t>
            </a:r>
            <a:r>
              <a:rPr lang="en-US" sz="2400" dirty="0"/>
              <a:t> </a:t>
            </a:r>
            <a:r>
              <a:rPr lang="vi-VN" sz="2400" dirty="0"/>
              <a:t>tượng khác</a:t>
            </a:r>
            <a:endParaRPr lang="en-US" sz="2400" dirty="0"/>
          </a:p>
          <a:p>
            <a:r>
              <a:rPr lang="es-ES" sz="2800" dirty="0" err="1">
                <a:solidFill>
                  <a:srgbClr val="FF0000"/>
                </a:solidFill>
              </a:rPr>
              <a:t>Khai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báo</a:t>
            </a:r>
            <a:r>
              <a:rPr lang="es-ES" sz="2800" dirty="0">
                <a:solidFill>
                  <a:srgbClr val="FF0000"/>
                </a:solidFill>
              </a:rPr>
              <a:t>: </a:t>
            </a:r>
          </a:p>
          <a:p>
            <a:pPr lvl="1"/>
            <a:r>
              <a:rPr lang="en-US" sz="2400" b="1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i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kiểu</a:t>
            </a:r>
            <a:r>
              <a:rPr lang="en-US" sz="2400" b="1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dữ</a:t>
            </a:r>
            <a:r>
              <a:rPr lang="en-US" sz="2400" b="1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liệu</a:t>
            </a:r>
            <a:r>
              <a:rPr lang="en-US" sz="2400" b="1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*&lt;</a:t>
            </a:r>
            <a:r>
              <a:rPr lang="en-US" sz="2400" b="1" i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sz="2400" b="1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biến</a:t>
            </a:r>
            <a:r>
              <a:rPr lang="en-US" sz="2400" b="1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 </a:t>
            </a:r>
            <a:r>
              <a:rPr lang="en-US" sz="2400" b="1" i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trỏ</a:t>
            </a:r>
            <a:r>
              <a:rPr lang="en-US" sz="2400" b="1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lvl="1" indent="-517525">
              <a:buNone/>
            </a:pPr>
            <a:r>
              <a:rPr lang="vi-VN" dirty="0">
                <a:solidFill>
                  <a:srgbClr val="FF0000"/>
                </a:solidFill>
              </a:rPr>
              <a:t>Ví dụ: 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*p </a:t>
            </a:r>
            <a:r>
              <a:rPr lang="vi-VN" dirty="0"/>
              <a:t>{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,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(4 bytes) }</a:t>
            </a:r>
          </a:p>
          <a:p>
            <a:r>
              <a:rPr lang="vi-VN" sz="2400" b="1" dirty="0">
                <a:solidFill>
                  <a:srgbClr val="FF0000"/>
                </a:solidFill>
              </a:rPr>
              <a:t>Cách truy xuất</a:t>
            </a:r>
          </a:p>
          <a:p>
            <a:pPr>
              <a:buNone/>
            </a:pPr>
            <a:r>
              <a:rPr lang="vi-VN" sz="2400" dirty="0"/>
              <a:t>Với con trỏ p bên trên ta có 2 phép t</a:t>
            </a:r>
            <a:r>
              <a:rPr lang="en-US" sz="2800" dirty="0"/>
              <a:t>r</a:t>
            </a:r>
            <a:r>
              <a:rPr lang="vi-VN" sz="2400" dirty="0"/>
              <a:t>uy xuất là:</a:t>
            </a:r>
          </a:p>
          <a:p>
            <a:r>
              <a:rPr lang="vi-VN" sz="2400" i="1" dirty="0">
                <a:solidFill>
                  <a:srgbClr val="FFFF00"/>
                </a:solidFill>
              </a:rPr>
              <a:t>p : Lấy địa chỉ mà nó lưu giữ (trỏ tới)</a:t>
            </a:r>
          </a:p>
          <a:p>
            <a:r>
              <a:rPr lang="vi-VN" sz="2400" i="1" dirty="0">
                <a:solidFill>
                  <a:srgbClr val="FFFF00"/>
                </a:solidFill>
              </a:rPr>
              <a:t>*p : Lấy giá trị trong vùng nhớ mà nó trỏ tới.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16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Định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nghĩa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kiểu</a:t>
            </a:r>
            <a:r>
              <a:rPr lang="en-US" sz="2800" dirty="0">
                <a:solidFill>
                  <a:srgbClr val="FF0000"/>
                </a:solidFill>
              </a:rPr>
              <a:t> con </a:t>
            </a:r>
            <a:r>
              <a:rPr lang="en-US" sz="2800" dirty="0" err="1">
                <a:solidFill>
                  <a:srgbClr val="FF0000"/>
                </a:solidFill>
              </a:rPr>
              <a:t>trỏ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</a:p>
          <a:p>
            <a:pPr>
              <a:buNone/>
            </a:pPr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kiểu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dữ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liệu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*&lt;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kiểu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trỏ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Khai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báo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biến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kiểu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trỏ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biến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trỏ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endParaRPr lang="en-US" sz="2800" i="1" dirty="0"/>
          </a:p>
          <a:p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Ví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dụ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>
              <a:buNone/>
            </a:pP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*item;</a:t>
            </a:r>
          </a:p>
          <a:p>
            <a:pPr lvl="1"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 p;</a:t>
            </a:r>
          </a:p>
          <a:p>
            <a:pPr lvl="1">
              <a:buNone/>
            </a:pPr>
            <a:endParaRPr lang="en-US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Cấp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phát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và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thu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hồi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vùng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nhớ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410200"/>
          </a:xfrm>
        </p:spPr>
        <p:txBody>
          <a:bodyPr>
            <a:noAutofit/>
          </a:bodyPr>
          <a:lstStyle/>
          <a:p>
            <a:r>
              <a:rPr lang="vi-VN" sz="2200" dirty="0"/>
              <a:t>Để cấp phát vùng nhớ cho con trỏ ta dùng các hàm sau trong thư viện </a:t>
            </a:r>
            <a:r>
              <a:rPr lang="vi-VN" sz="2200" b="1" dirty="0">
                <a:solidFill>
                  <a:srgbClr val="FF0000"/>
                </a:solidFill>
              </a:rPr>
              <a:t>stdlib.h.</a:t>
            </a:r>
          </a:p>
          <a:p>
            <a:pPr marL="511175" lvl="2" indent="-166688"/>
            <a:r>
              <a:rPr lang="vi-VN" sz="2200" i="1" dirty="0">
                <a:solidFill>
                  <a:srgbClr val="FFC000"/>
                </a:solidFill>
              </a:rPr>
              <a:t>malloc : tên con trỏ = (kiểu con trỏ *) malloc (sizeof(kiểu con trỏ));</a:t>
            </a:r>
          </a:p>
          <a:p>
            <a:pPr marL="511175" lvl="2" indent="-166688"/>
            <a:r>
              <a:rPr lang="vi-VN" sz="2200" i="1" dirty="0">
                <a:solidFill>
                  <a:srgbClr val="FFC000"/>
                </a:solidFill>
              </a:rPr>
              <a:t>calloc : tên con trỏ = (kiểu con trỏ *) </a:t>
            </a:r>
            <a:r>
              <a:rPr lang="en-US" sz="2200" i="1" dirty="0">
                <a:solidFill>
                  <a:srgbClr val="FFC000"/>
                </a:solidFill>
              </a:rPr>
              <a:t>c</a:t>
            </a:r>
            <a:r>
              <a:rPr lang="vi-VN" sz="2200" i="1" dirty="0">
                <a:solidFill>
                  <a:srgbClr val="FFC000"/>
                </a:solidFill>
              </a:rPr>
              <a:t>alloc (n, sizeof(kiểu con trỏ));</a:t>
            </a:r>
          </a:p>
          <a:p>
            <a:r>
              <a:rPr lang="vi-VN" sz="2200" dirty="0"/>
              <a:t>Trong đó sizeof(kiểu con trỏ) là kích thước của kiểu; n là số lần của sizeof(kiểu con trỏ) được cấp.</a:t>
            </a:r>
          </a:p>
          <a:p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</a:t>
            </a:r>
          </a:p>
          <a:p>
            <a:pPr lvl="2">
              <a:buNone/>
            </a:pPr>
            <a:r>
              <a:rPr lang="en-US" sz="2200" i="1" dirty="0"/>
              <a:t>    </a:t>
            </a:r>
            <a:r>
              <a:rPr lang="en-US" sz="2200" i="1" dirty="0" err="1">
                <a:solidFill>
                  <a:srgbClr val="FFFF00"/>
                </a:solidFill>
              </a:rPr>
              <a:t>int</a:t>
            </a:r>
            <a:r>
              <a:rPr lang="en-US" sz="2200" i="1" dirty="0">
                <a:solidFill>
                  <a:srgbClr val="FFFF00"/>
                </a:solidFill>
              </a:rPr>
              <a:t> *p, *q;</a:t>
            </a:r>
          </a:p>
          <a:p>
            <a:pPr lvl="2">
              <a:buNone/>
            </a:pPr>
            <a:r>
              <a:rPr lang="en-US" sz="2200" i="1" dirty="0">
                <a:solidFill>
                  <a:srgbClr val="FFFF00"/>
                </a:solidFill>
              </a:rPr>
              <a:t>    p = (</a:t>
            </a:r>
            <a:r>
              <a:rPr lang="en-US" sz="2200" i="1" dirty="0" err="1">
                <a:solidFill>
                  <a:srgbClr val="FFFF00"/>
                </a:solidFill>
              </a:rPr>
              <a:t>int</a:t>
            </a:r>
            <a:r>
              <a:rPr lang="en-US" sz="2200" i="1" dirty="0">
                <a:solidFill>
                  <a:srgbClr val="FFFF00"/>
                </a:solidFill>
              </a:rPr>
              <a:t> *) </a:t>
            </a:r>
            <a:r>
              <a:rPr lang="en-US" sz="2200" i="1" dirty="0" err="1">
                <a:solidFill>
                  <a:srgbClr val="FFFF00"/>
                </a:solidFill>
              </a:rPr>
              <a:t>malloc</a:t>
            </a:r>
            <a:r>
              <a:rPr lang="en-US" sz="2200" i="1" dirty="0">
                <a:solidFill>
                  <a:srgbClr val="FFFF00"/>
                </a:solidFill>
              </a:rPr>
              <a:t>(</a:t>
            </a:r>
            <a:r>
              <a:rPr lang="en-US" sz="2200" i="1" dirty="0" err="1">
                <a:solidFill>
                  <a:srgbClr val="FFFF00"/>
                </a:solidFill>
              </a:rPr>
              <a:t>sizeof</a:t>
            </a:r>
            <a:r>
              <a:rPr lang="en-US" sz="2200" i="1" dirty="0">
                <a:solidFill>
                  <a:srgbClr val="FFFF00"/>
                </a:solidFill>
              </a:rPr>
              <a:t>(</a:t>
            </a:r>
            <a:r>
              <a:rPr lang="en-US" sz="2200" i="1" dirty="0" err="1">
                <a:solidFill>
                  <a:srgbClr val="FFFF00"/>
                </a:solidFill>
              </a:rPr>
              <a:t>int</a:t>
            </a:r>
            <a:r>
              <a:rPr lang="en-US" sz="2200" i="1" dirty="0">
                <a:solidFill>
                  <a:srgbClr val="FFFF00"/>
                </a:solidFill>
              </a:rPr>
              <a:t>));</a:t>
            </a:r>
          </a:p>
          <a:p>
            <a:pPr lvl="2">
              <a:buNone/>
            </a:pPr>
            <a:r>
              <a:rPr lang="en-US" sz="2200" i="1" dirty="0">
                <a:solidFill>
                  <a:srgbClr val="FFFF00"/>
                </a:solidFill>
              </a:rPr>
              <a:t>    q = (</a:t>
            </a:r>
            <a:r>
              <a:rPr lang="en-US" sz="2200" i="1" dirty="0" err="1">
                <a:solidFill>
                  <a:srgbClr val="FFFF00"/>
                </a:solidFill>
              </a:rPr>
              <a:t>int</a:t>
            </a:r>
            <a:r>
              <a:rPr lang="en-US" sz="2200" i="1" dirty="0">
                <a:solidFill>
                  <a:srgbClr val="FFFF00"/>
                </a:solidFill>
              </a:rPr>
              <a:t> *) </a:t>
            </a:r>
            <a:r>
              <a:rPr lang="en-US" sz="2200" i="1" dirty="0" err="1">
                <a:solidFill>
                  <a:srgbClr val="FFFF00"/>
                </a:solidFill>
              </a:rPr>
              <a:t>calloc</a:t>
            </a:r>
            <a:r>
              <a:rPr lang="en-US" sz="2200" i="1" dirty="0">
                <a:solidFill>
                  <a:srgbClr val="FFFF00"/>
                </a:solidFill>
              </a:rPr>
              <a:t>(1, </a:t>
            </a:r>
            <a:r>
              <a:rPr lang="en-US" sz="2200" i="1" dirty="0" err="1">
                <a:solidFill>
                  <a:srgbClr val="FFFF00"/>
                </a:solidFill>
              </a:rPr>
              <a:t>sizeof</a:t>
            </a:r>
            <a:r>
              <a:rPr lang="en-US" sz="2200" i="1" dirty="0">
                <a:solidFill>
                  <a:srgbClr val="FFFF00"/>
                </a:solidFill>
              </a:rPr>
              <a:t>(</a:t>
            </a:r>
            <a:r>
              <a:rPr lang="en-US" sz="2200" i="1" dirty="0" err="1">
                <a:solidFill>
                  <a:srgbClr val="FFFF00"/>
                </a:solidFill>
              </a:rPr>
              <a:t>int</a:t>
            </a:r>
            <a:r>
              <a:rPr lang="en-US" sz="2200" dirty="0">
                <a:solidFill>
                  <a:srgbClr val="FFFF00"/>
                </a:solidFill>
              </a:rPr>
              <a:t>));</a:t>
            </a:r>
          </a:p>
          <a:p>
            <a:pPr marL="285750" lvl="2" indent="-227013"/>
            <a:r>
              <a:rPr lang="vi-VN" sz="2200" dirty="0"/>
              <a:t>Để thu hổi bộ nhớ đã cấp phát ta dùng hàm </a:t>
            </a:r>
            <a:r>
              <a:rPr lang="vi-VN" sz="2200" b="1" dirty="0">
                <a:solidFill>
                  <a:srgbClr val="FFC000"/>
                </a:solidFill>
              </a:rPr>
              <a:t>free(tên con trỏ);</a:t>
            </a:r>
            <a:endParaRPr lang="en-US" sz="2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FFC000"/>
                </a:solidFill>
              </a:rPr>
              <a:t>Các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hình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thức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tổ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chức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liên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kết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các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phần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tử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trong</a:t>
            </a:r>
            <a:r>
              <a:rPr lang="en-US" sz="3600" b="1" dirty="0">
                <a:solidFill>
                  <a:srgbClr val="FFC000"/>
                </a:solidFill>
              </a:rPr>
              <a:t> d/s: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600" dirty="0">
                <a:solidFill>
                  <a:srgbClr val="FFFF00"/>
                </a:solidFill>
              </a:rPr>
              <a:t>(1) </a:t>
            </a:r>
            <a:r>
              <a:rPr lang="vi-VN" sz="2600" i="1" dirty="0">
                <a:solidFill>
                  <a:srgbClr val="FFFF00"/>
                </a:solidFill>
              </a:rPr>
              <a:t>Liên kết đơn</a:t>
            </a:r>
            <a:r>
              <a:rPr lang="en-US" sz="2600" dirty="0">
                <a:solidFill>
                  <a:srgbClr val="FFFF00"/>
                </a:solidFill>
              </a:rPr>
              <a:t>:</a:t>
            </a:r>
            <a:r>
              <a:rPr lang="vi-VN" sz="2600" dirty="0">
                <a:solidFill>
                  <a:srgbClr val="FFFF00"/>
                </a:solidFill>
              </a:rPr>
              <a:t> </a:t>
            </a:r>
            <a:r>
              <a:rPr lang="vi-VN" sz="2600" dirty="0"/>
              <a:t>tương ứng ta có cấu trúc dữ liệu danh sách liên kết đơn – gọi tắt</a:t>
            </a:r>
            <a:r>
              <a:rPr lang="en-US" sz="2600" dirty="0"/>
              <a:t> </a:t>
            </a:r>
            <a:r>
              <a:rPr lang="vi-VN" sz="2600" dirty="0"/>
              <a:t>là danh sách liên kết đơn</a:t>
            </a:r>
          </a:p>
          <a:p>
            <a:r>
              <a:rPr lang="vi-VN" sz="2600" dirty="0">
                <a:solidFill>
                  <a:srgbClr val="FFFF00"/>
                </a:solidFill>
              </a:rPr>
              <a:t>(2) </a:t>
            </a:r>
            <a:r>
              <a:rPr lang="vi-VN" sz="2600" i="1" dirty="0">
                <a:solidFill>
                  <a:srgbClr val="FFFF00"/>
                </a:solidFill>
              </a:rPr>
              <a:t>Liên kết vòng</a:t>
            </a:r>
            <a:r>
              <a:rPr lang="vi-VN" sz="2600" dirty="0">
                <a:solidFill>
                  <a:srgbClr val="FFFF00"/>
                </a:solidFill>
              </a:rPr>
              <a:t>: </a:t>
            </a:r>
            <a:r>
              <a:rPr lang="vi-VN" sz="2600" dirty="0"/>
              <a:t>Tương ứng ta có cấu trúc dữ liệu danh sách liên kết vòng – gọi</a:t>
            </a:r>
            <a:r>
              <a:rPr lang="en-US" sz="2600" dirty="0"/>
              <a:t> </a:t>
            </a:r>
            <a:r>
              <a:rPr lang="en-US" sz="2600" dirty="0" err="1"/>
              <a:t>tắt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danh</a:t>
            </a:r>
            <a:r>
              <a:rPr lang="en-US" sz="2600" dirty="0"/>
              <a:t> </a:t>
            </a:r>
            <a:r>
              <a:rPr lang="en-US" sz="2600" dirty="0" err="1"/>
              <a:t>sách</a:t>
            </a:r>
            <a:r>
              <a:rPr lang="en-US" sz="2600" dirty="0"/>
              <a:t> </a:t>
            </a:r>
            <a:r>
              <a:rPr lang="en-US" sz="2600" dirty="0" err="1"/>
              <a:t>liên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vòng</a:t>
            </a:r>
            <a:endParaRPr lang="en-US" sz="2600" dirty="0"/>
          </a:p>
          <a:p>
            <a:r>
              <a:rPr lang="vi-VN" sz="2600" dirty="0">
                <a:solidFill>
                  <a:srgbClr val="FFFF00"/>
                </a:solidFill>
              </a:rPr>
              <a:t>(3) </a:t>
            </a:r>
            <a:r>
              <a:rPr lang="vi-VN" sz="2600" i="1" dirty="0">
                <a:solidFill>
                  <a:srgbClr val="FFFF00"/>
                </a:solidFill>
              </a:rPr>
              <a:t>Liên kết đôi</a:t>
            </a:r>
            <a:r>
              <a:rPr lang="vi-VN" sz="2600" dirty="0">
                <a:solidFill>
                  <a:srgbClr val="FFFF00"/>
                </a:solidFill>
              </a:rPr>
              <a:t>: </a:t>
            </a:r>
            <a:r>
              <a:rPr lang="vi-VN" sz="2600" dirty="0"/>
              <a:t>Tương ứng ta có cấu trúc dữ liệu danh sách liên kết đôi – gọi tắt</a:t>
            </a:r>
            <a:r>
              <a:rPr lang="en-US" sz="2600" dirty="0"/>
              <a:t> </a:t>
            </a:r>
            <a:r>
              <a:rPr lang="vi-VN" sz="2600" dirty="0"/>
              <a:t>là danh sách liên kết đôi/kép</a:t>
            </a:r>
          </a:p>
          <a:p>
            <a:r>
              <a:rPr lang="vi-VN" sz="2600" dirty="0">
                <a:solidFill>
                  <a:srgbClr val="FFFF00"/>
                </a:solidFill>
              </a:rPr>
              <a:t>(4)</a:t>
            </a:r>
            <a:r>
              <a:rPr lang="vi-VN" sz="2600" i="1" dirty="0">
                <a:solidFill>
                  <a:srgbClr val="FFFF00"/>
                </a:solidFill>
              </a:rPr>
              <a:t>Đa liên kết</a:t>
            </a:r>
            <a:r>
              <a:rPr lang="vi-VN" sz="2600" dirty="0">
                <a:solidFill>
                  <a:srgbClr val="FFFF00"/>
                </a:solidFill>
              </a:rPr>
              <a:t>: </a:t>
            </a:r>
            <a:r>
              <a:rPr lang="vi-VN" sz="2600" dirty="0"/>
              <a:t>Tương ứng ta có danh sách đa liên kết/ đa móc nối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82377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344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a) </a:t>
            </a:r>
            <a:r>
              <a:rPr lang="en-US" sz="3600" b="1" dirty="0" err="1">
                <a:solidFill>
                  <a:srgbClr val="FFC000"/>
                </a:solidFill>
              </a:rPr>
              <a:t>Danh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sách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liên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kết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đơn</a:t>
            </a:r>
            <a:r>
              <a:rPr lang="en-US" sz="3600" b="1" dirty="0">
                <a:solidFill>
                  <a:srgbClr val="FFC000"/>
                </a:solidFill>
              </a:rPr>
              <a:t> (Single Link List)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334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vi-VN" sz="2800" b="1" dirty="0">
                <a:solidFill>
                  <a:srgbClr val="FFFF00"/>
                </a:solidFill>
              </a:rPr>
              <a:t>Liên kết đơn: </a:t>
            </a:r>
            <a:r>
              <a:rPr lang="vi-VN" sz="2800" b="1" dirty="0"/>
              <a:t>Mỗi pt trong danh sách chứa</a:t>
            </a:r>
            <a:r>
              <a:rPr lang="en-US" sz="2800" b="1" dirty="0"/>
              <a:t> </a:t>
            </a:r>
            <a:r>
              <a:rPr lang="vi-VN" sz="2800" b="1" dirty="0"/>
              <a:t>địa chỉ của phần tử đứng ngay sau nó</a:t>
            </a:r>
            <a:endParaRPr lang="en-US" sz="2800" b="1" dirty="0"/>
          </a:p>
          <a:p>
            <a:pPr>
              <a:buFontTx/>
              <a:buChar char="-"/>
            </a:pPr>
            <a:r>
              <a:rPr lang="en-US" sz="2800" b="1" dirty="0"/>
              <a:t>1 </a:t>
            </a:r>
            <a:r>
              <a:rPr lang="en-US" sz="2800" b="1" dirty="0" err="1"/>
              <a:t>phần</a:t>
            </a:r>
            <a:r>
              <a:rPr lang="en-US" sz="2800" b="1" dirty="0"/>
              <a:t> </a:t>
            </a:r>
            <a:r>
              <a:rPr lang="en-US" sz="2800" b="1" dirty="0" err="1"/>
              <a:t>tử</a:t>
            </a:r>
            <a:r>
              <a:rPr lang="en-US" sz="2800" b="1" dirty="0"/>
              <a:t> </a:t>
            </a:r>
            <a:r>
              <a:rPr lang="en-US" sz="2800" b="1" dirty="0" err="1"/>
              <a:t>trong</a:t>
            </a:r>
            <a:r>
              <a:rPr lang="en-US" sz="2800" b="1" dirty="0"/>
              <a:t> d/s </a:t>
            </a:r>
            <a:r>
              <a:rPr lang="en-US" sz="2800" b="1" dirty="0" err="1"/>
              <a:t>là</a:t>
            </a:r>
            <a:r>
              <a:rPr lang="en-US" sz="2800" b="1" dirty="0"/>
              <a:t> 1 ô </a:t>
            </a:r>
            <a:r>
              <a:rPr lang="en-US" sz="2800" b="1" dirty="0" err="1"/>
              <a:t>nhớ</a:t>
            </a:r>
            <a:r>
              <a:rPr lang="en-US" sz="2800" b="1" dirty="0"/>
              <a:t> (</a:t>
            </a:r>
            <a:r>
              <a:rPr lang="en-US" sz="2800" b="1" dirty="0">
                <a:solidFill>
                  <a:srgbClr val="FFC000"/>
                </a:solidFill>
              </a:rPr>
              <a:t>1 node</a:t>
            </a:r>
            <a:r>
              <a:rPr lang="en-US" sz="2800" b="1" dirty="0"/>
              <a:t>),</a:t>
            </a:r>
            <a:endParaRPr lang="vi-VN" sz="2800" b="1" dirty="0"/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vi-VN" sz="2800" dirty="0"/>
              <a:t>- </a:t>
            </a:r>
            <a:r>
              <a:rPr lang="vi-VN" sz="2800" b="1" dirty="0">
                <a:solidFill>
                  <a:srgbClr val="FFC000"/>
                </a:solidFill>
              </a:rPr>
              <a:t>1 ô nhớ </a:t>
            </a:r>
            <a:r>
              <a:rPr lang="vi-VN" sz="2800" b="1" dirty="0"/>
              <a:t>là một </a:t>
            </a:r>
            <a:r>
              <a:rPr lang="vi-VN" sz="2800" b="1" dirty="0">
                <a:solidFill>
                  <a:srgbClr val="FFC000"/>
                </a:solidFill>
              </a:rPr>
              <a:t>cấu trúc ít nhất là hai ngăn</a:t>
            </a:r>
            <a:r>
              <a:rPr lang="vi-VN" sz="2800" b="1" dirty="0"/>
              <a:t>,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vi-VN" sz="2800" b="1" dirty="0"/>
              <a:t>+ </a:t>
            </a:r>
            <a:r>
              <a:rPr lang="en-US" sz="2800" b="1" dirty="0">
                <a:solidFill>
                  <a:srgbClr val="FFC000"/>
                </a:solidFill>
              </a:rPr>
              <a:t>1 </a:t>
            </a:r>
            <a:r>
              <a:rPr lang="vi-VN" sz="2800" b="1" dirty="0">
                <a:solidFill>
                  <a:srgbClr val="FFC000"/>
                </a:solidFill>
              </a:rPr>
              <a:t>ngăn chứa dữ liệu </a:t>
            </a:r>
            <a:r>
              <a:rPr lang="vi-VN" sz="2800" b="1" dirty="0"/>
              <a:t>của phần tử đó,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vi-VN" sz="2800" b="1" dirty="0"/>
              <a:t>+ </a:t>
            </a:r>
            <a:r>
              <a:rPr lang="en-US" sz="2800" b="1" dirty="0">
                <a:solidFill>
                  <a:srgbClr val="FFC000"/>
                </a:solidFill>
              </a:rPr>
              <a:t>1 </a:t>
            </a:r>
            <a:r>
              <a:rPr lang="vi-VN" sz="2800" b="1" dirty="0">
                <a:solidFill>
                  <a:srgbClr val="FFC000"/>
                </a:solidFill>
              </a:rPr>
              <a:t>ngăn là con trỏ </a:t>
            </a:r>
            <a:r>
              <a:rPr lang="vi-VN" sz="2800" b="1" dirty="0"/>
              <a:t>chứa địa chỉ của ô nhớ</a:t>
            </a:r>
            <a:r>
              <a:rPr lang="en-US" sz="2800" b="1" dirty="0"/>
              <a:t> 	</a:t>
            </a:r>
            <a:r>
              <a:rPr lang="vi-VN" sz="2800" b="1" dirty="0"/>
              <a:t>đứng kế sau nó trong 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3638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Ví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dụ</a:t>
            </a:r>
            <a:r>
              <a:rPr lang="en-US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Ta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danh</a:t>
            </a:r>
            <a:r>
              <a:rPr lang="en-US" sz="3000" dirty="0"/>
              <a:t> </a:t>
            </a:r>
            <a:r>
              <a:rPr lang="en-US" sz="3000" dirty="0" err="1"/>
              <a:t>sách</a:t>
            </a:r>
            <a:r>
              <a:rPr lang="en-US" sz="3000" dirty="0"/>
              <a:t>: </a:t>
            </a:r>
            <a:r>
              <a:rPr lang="en-US" sz="3000" dirty="0" err="1"/>
              <a:t>Bắc</a:t>
            </a:r>
            <a:r>
              <a:rPr lang="en-US" sz="3000" dirty="0"/>
              <a:t>, </a:t>
            </a:r>
            <a:r>
              <a:rPr lang="en-US" sz="3000" dirty="0" err="1"/>
              <a:t>Đông</a:t>
            </a:r>
            <a:r>
              <a:rPr lang="en-US" sz="3000" dirty="0"/>
              <a:t>, Nam, </a:t>
            </a:r>
            <a:r>
              <a:rPr lang="en-US" sz="3000" dirty="0" err="1"/>
              <a:t>Tây</a:t>
            </a:r>
            <a:r>
              <a:rPr lang="en-US" sz="3000" dirty="0"/>
              <a:t>.</a:t>
            </a:r>
          </a:p>
          <a:p>
            <a:pPr marL="0" indent="0">
              <a:buNone/>
            </a:pPr>
            <a:r>
              <a:rPr lang="vi-VN" sz="3000" dirty="0"/>
              <a:t>•</a:t>
            </a:r>
            <a:r>
              <a:rPr lang="en-US" sz="3000" dirty="0"/>
              <a:t> </a:t>
            </a:r>
            <a:r>
              <a:rPr lang="vi-VN" sz="3000" dirty="0"/>
              <a:t> Để truy cập đến các phần tử trong ds chỉ cần giữ</a:t>
            </a:r>
            <a:r>
              <a:rPr lang="en-US" sz="3000" dirty="0"/>
              <a:t>         </a:t>
            </a:r>
            <a:r>
              <a:rPr lang="vi-VN" sz="3000" dirty="0"/>
              <a:t>địa chỉ của Bắc (địa chỉ của ô nhớ đầu tiên trong</a:t>
            </a:r>
            <a:r>
              <a:rPr lang="en-US" sz="3000" dirty="0"/>
              <a:t> ds).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600"/>
            <a:ext cx="548619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43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sách</a:t>
            </a:r>
            <a:b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C000"/>
                </a:solidFill>
              </a:rPr>
              <a:t>1.1. </a:t>
            </a:r>
            <a:r>
              <a:rPr lang="en-US" sz="3600" b="1" dirty="0" err="1">
                <a:solidFill>
                  <a:srgbClr val="FFC000"/>
                </a:solidFill>
              </a:rPr>
              <a:t>Khái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niệm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danh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sách</a:t>
            </a:r>
            <a:endParaRPr lang="en-US" sz="3600" b="1" dirty="0">
              <a:solidFill>
                <a:srgbClr val="FFC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C000"/>
                </a:solidFill>
              </a:rPr>
              <a:t>1.2. </a:t>
            </a:r>
            <a:r>
              <a:rPr lang="en-US" sz="3600" b="1" dirty="0" err="1">
                <a:solidFill>
                  <a:srgbClr val="FFC000"/>
                </a:solidFill>
              </a:rPr>
              <a:t>Các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phép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toán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cơ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bản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trên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danh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sách</a:t>
            </a:r>
            <a:endParaRPr lang="en-US" sz="3600" b="1" dirty="0">
              <a:solidFill>
                <a:srgbClr val="FFC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C000"/>
                </a:solidFill>
              </a:rPr>
              <a:t>1.3. </a:t>
            </a:r>
            <a:r>
              <a:rPr lang="en-US" sz="3600" b="1" dirty="0" err="1">
                <a:solidFill>
                  <a:srgbClr val="FFC000"/>
                </a:solidFill>
              </a:rPr>
              <a:t>Biểu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diễn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danh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sách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trên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máy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tính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69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rgbClr val="FFC000"/>
                </a:solidFill>
              </a:rPr>
              <a:t>Hình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ảnh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danh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sách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có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dạng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như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sau</a:t>
            </a:r>
            <a:r>
              <a:rPr lang="en-US" sz="3600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81600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vi-VN" sz="3600" dirty="0"/>
              <a:t>Nút cuối cùng trong danh sách không có nút đứng sau, nên Trường </a:t>
            </a:r>
            <a:r>
              <a:rPr lang="en-US" sz="3600" b="1" i="1" dirty="0"/>
              <a:t>next </a:t>
            </a:r>
            <a:r>
              <a:rPr lang="vi-VN" sz="3600" dirty="0"/>
              <a:t>của phần tử</a:t>
            </a:r>
            <a:r>
              <a:rPr lang="en-US" sz="3600" dirty="0"/>
              <a:t> </a:t>
            </a:r>
            <a:r>
              <a:rPr lang="vi-VN" sz="3600" dirty="0"/>
              <a:t>cuối trong danh sách, trỏ đến một giá trị đặc biệt là </a:t>
            </a:r>
            <a:r>
              <a:rPr lang="vi-VN" sz="3600" b="1" dirty="0"/>
              <a:t>N</a:t>
            </a:r>
            <a:r>
              <a:rPr lang="en-US" sz="3600" b="1" dirty="0" err="1"/>
              <a:t>ull</a:t>
            </a:r>
            <a:r>
              <a:rPr lang="vi-VN" sz="3600" b="1" dirty="0"/>
              <a:t> (</a:t>
            </a:r>
            <a:r>
              <a:rPr lang="vi-VN" sz="3600" dirty="0"/>
              <a:t>trỏ tới đất – không trỏ tới</a:t>
            </a:r>
            <a:r>
              <a:rPr lang="en-US" sz="3600" dirty="0"/>
              <a:t> </a:t>
            </a:r>
            <a:r>
              <a:rPr lang="vi-VN" sz="3600" dirty="0"/>
              <a:t>đâu</a:t>
            </a:r>
            <a:r>
              <a:rPr lang="vi-VN" sz="3600" b="1" dirty="0"/>
              <a:t>)</a:t>
            </a:r>
            <a:r>
              <a:rPr lang="vi-VN" sz="3600" dirty="0"/>
              <a:t>. </a:t>
            </a:r>
            <a:endParaRPr lang="en-US" sz="3600" dirty="0"/>
          </a:p>
          <a:p>
            <a:endParaRPr lang="en-US" sz="3600" dirty="0"/>
          </a:p>
          <a:p>
            <a:r>
              <a:rPr lang="vi-VN" sz="3600" dirty="0"/>
              <a:t>Để truy nhập vào d/s ta phải truy nhập tuần tự đến vị trí mong muốn, xuất phát</a:t>
            </a:r>
            <a:r>
              <a:rPr lang="en-US" sz="3600" dirty="0"/>
              <a:t> </a:t>
            </a:r>
            <a:r>
              <a:rPr lang="vi-VN" sz="3600" dirty="0"/>
              <a:t>từ phần tử đầu tiên, 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D</a:t>
            </a:r>
            <a:r>
              <a:rPr lang="vi-VN" sz="3600" dirty="0"/>
              <a:t>o đó để quản lý danh sách ta chỉ cần quản lý địa chỉ ô nhớ</a:t>
            </a:r>
            <a:r>
              <a:rPr lang="en-US" sz="3600" dirty="0"/>
              <a:t> </a:t>
            </a:r>
            <a:endParaRPr lang="vi-VN" sz="3600" dirty="0"/>
          </a:p>
          <a:p>
            <a:pPr marL="0" indent="0">
              <a:buNone/>
            </a:pPr>
            <a:r>
              <a:rPr lang="en-US" sz="3600" dirty="0"/>
              <a:t>     </a:t>
            </a:r>
            <a:r>
              <a:rPr lang="vi-VN" sz="3600" dirty="0"/>
              <a:t>chứa phần tử đầu tiên của danh sách, tức là cần một con trỏ 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      </a:t>
            </a:r>
            <a:r>
              <a:rPr lang="vi-VN" sz="3600" dirty="0"/>
              <a:t>trỏ đến phần tử đầu tiên</a:t>
            </a:r>
            <a:r>
              <a:rPr lang="en-US" sz="3600" dirty="0"/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giả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con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trỏ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L. </a:t>
            </a:r>
          </a:p>
          <a:p>
            <a:pPr marL="0" indent="0">
              <a:buNone/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r>
              <a:rPr lang="en-US" sz="3600" dirty="0">
                <a:latin typeface="Arial" pitchFamily="34" charset="0"/>
                <a:cs typeface="Arial" pitchFamily="34" charset="0"/>
              </a:rPr>
              <a:t>L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còn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gọi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con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trỏ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danh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sách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Danh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sách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L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rỗng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: L=null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3" y="1371600"/>
            <a:ext cx="7939087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902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>
                <a:solidFill>
                  <a:srgbClr val="FFC000"/>
                </a:solidFill>
              </a:rPr>
              <a:t>Mô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tả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dạng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biểu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diễn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danh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sách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trên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máy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tính</a:t>
            </a:r>
            <a:r>
              <a:rPr lang="en-US" sz="3600" dirty="0">
                <a:solidFill>
                  <a:srgbClr val="FFC000"/>
                </a:solidFill>
              </a:rPr>
              <a:t> (</a:t>
            </a:r>
            <a:r>
              <a:rPr lang="en-US" sz="3600" dirty="0" err="1">
                <a:solidFill>
                  <a:srgbClr val="FFC000"/>
                </a:solidFill>
              </a:rPr>
              <a:t>mô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tả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cài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đặt</a:t>
            </a:r>
            <a:r>
              <a:rPr lang="en-US" sz="3600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vi-VN" sz="2400" dirty="0"/>
              <a:t>Trong cài đặt, mỗi phần tử trong danh sách được cài đặt như một </a:t>
            </a:r>
            <a:r>
              <a:rPr lang="vi-VN" sz="2400" b="1" dirty="0">
                <a:solidFill>
                  <a:srgbClr val="FFFF00"/>
                </a:solidFill>
              </a:rPr>
              <a:t>n</a:t>
            </a:r>
            <a:r>
              <a:rPr lang="en-US" sz="2400" b="1" dirty="0">
                <a:solidFill>
                  <a:srgbClr val="FFFF00"/>
                </a:solidFill>
              </a:rPr>
              <a:t>ode</a:t>
            </a:r>
            <a:r>
              <a:rPr lang="vi-VN" sz="2400" dirty="0">
                <a:solidFill>
                  <a:srgbClr val="FFFF00"/>
                </a:solidFill>
              </a:rPr>
              <a:t> </a:t>
            </a:r>
            <a:r>
              <a:rPr lang="vi-VN" sz="2400" dirty="0"/>
              <a:t>có hai trường:</a:t>
            </a:r>
          </a:p>
          <a:p>
            <a:pPr lvl="1"/>
            <a:r>
              <a:rPr lang="vi-VN" sz="2400" dirty="0"/>
              <a:t>Trường </a:t>
            </a:r>
            <a:r>
              <a:rPr lang="en-US" sz="2400" b="1" i="1" dirty="0">
                <a:solidFill>
                  <a:srgbClr val="FFFF00"/>
                </a:solidFill>
              </a:rPr>
              <a:t>data</a:t>
            </a:r>
            <a:r>
              <a:rPr lang="vi-VN" sz="2400" b="1" i="1" dirty="0">
                <a:solidFill>
                  <a:srgbClr val="FFFF00"/>
                </a:solidFill>
              </a:rPr>
              <a:t> </a:t>
            </a:r>
            <a:r>
              <a:rPr lang="vi-VN" sz="2400" dirty="0"/>
              <a:t>chứa giá trị của các phần tử trong danh sách;</a:t>
            </a:r>
          </a:p>
          <a:p>
            <a:pPr lvl="1"/>
            <a:r>
              <a:rPr lang="vi-VN" sz="2400" dirty="0"/>
              <a:t>Trường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C000"/>
                </a:solidFill>
              </a:rPr>
              <a:t>Next</a:t>
            </a:r>
            <a:r>
              <a:rPr lang="en-US" sz="2400" dirty="0"/>
              <a:t> </a:t>
            </a:r>
            <a:r>
              <a:rPr lang="vi-VN" sz="2400" dirty="0"/>
              <a:t>là một </a:t>
            </a:r>
            <a:r>
              <a:rPr lang="vi-VN" sz="2400" i="1" dirty="0"/>
              <a:t>con trỏ </a:t>
            </a:r>
            <a:r>
              <a:rPr lang="vi-VN" sz="2400" dirty="0"/>
              <a:t>giữ địa chỉ của ô kế tiếp nó trong danh sách:</a:t>
            </a:r>
          </a:p>
        </p:txBody>
      </p:sp>
    </p:spTree>
    <p:extLst>
      <p:ext uri="{BB962C8B-B14F-4D97-AF65-F5344CB8AC3E}">
        <p14:creationId xmlns:p14="http://schemas.microsoft.com/office/powerpoint/2010/main" val="4059295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Dạng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biểu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diễn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danh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sách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   </a:t>
            </a:r>
            <a:r>
              <a:rPr lang="en-US" sz="2800" dirty="0" err="1">
                <a:solidFill>
                  <a:srgbClr val="FFFF00"/>
                </a:solidFill>
              </a:rPr>
              <a:t>typedef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item; </a:t>
            </a:r>
            <a:r>
              <a:rPr lang="en-US" sz="2800" dirty="0"/>
              <a:t>//</a:t>
            </a:r>
            <a:r>
              <a:rPr lang="en-US" sz="2800" dirty="0" err="1"/>
              <a:t>kieu</a:t>
            </a:r>
            <a:r>
              <a:rPr lang="en-US" sz="2800" dirty="0"/>
              <a:t> </a:t>
            </a:r>
            <a:r>
              <a:rPr lang="en-US" sz="2800" dirty="0" err="1"/>
              <a:t>cac</a:t>
            </a:r>
            <a:r>
              <a:rPr lang="en-US" sz="2800" dirty="0"/>
              <a:t> </a:t>
            </a:r>
            <a:r>
              <a:rPr lang="en-US" sz="2800" dirty="0" err="1"/>
              <a:t>phan</a:t>
            </a:r>
            <a:r>
              <a:rPr lang="en-US" sz="2800" dirty="0"/>
              <a:t> </a:t>
            </a:r>
            <a:r>
              <a:rPr lang="en-US" sz="2800" dirty="0" err="1"/>
              <a:t>tu</a:t>
            </a:r>
            <a:r>
              <a:rPr lang="en-US" sz="2800" dirty="0"/>
              <a:t> </a:t>
            </a:r>
            <a:r>
              <a:rPr lang="en-US" sz="2800" dirty="0" err="1"/>
              <a:t>dinh</a:t>
            </a:r>
            <a:r>
              <a:rPr lang="en-US" sz="2800" dirty="0"/>
              <a:t> </a:t>
            </a:r>
            <a:r>
              <a:rPr lang="en-US" sz="2800" dirty="0" err="1"/>
              <a:t>nghia</a:t>
            </a:r>
            <a:r>
              <a:rPr lang="en-US" sz="2800" dirty="0"/>
              <a:t> la item</a:t>
            </a:r>
          </a:p>
          <a:p>
            <a:pPr>
              <a:buNone/>
            </a:pPr>
            <a:r>
              <a:rPr lang="en-US" sz="2800" dirty="0">
                <a:solidFill>
                  <a:srgbClr val="FFFF00"/>
                </a:solidFill>
              </a:rPr>
              <a:t>   </a:t>
            </a:r>
            <a:r>
              <a:rPr lang="en-US" sz="2800" dirty="0" err="1">
                <a:solidFill>
                  <a:srgbClr val="FFFF00"/>
                </a:solidFill>
              </a:rPr>
              <a:t>typedef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struct</a:t>
            </a:r>
            <a:r>
              <a:rPr lang="en-US" sz="2800" dirty="0">
                <a:solidFill>
                  <a:srgbClr val="FFFF00"/>
                </a:solidFill>
              </a:rPr>
              <a:t> Node </a:t>
            </a:r>
            <a:r>
              <a:rPr lang="en-US" sz="2400" dirty="0"/>
              <a:t>//</a:t>
            </a:r>
            <a:r>
              <a:rPr lang="en-US" sz="2400" dirty="0" err="1"/>
              <a:t>Xay</a:t>
            </a:r>
            <a:r>
              <a:rPr lang="en-US" sz="2400" dirty="0"/>
              <a:t> dung mot Node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sach</a:t>
            </a:r>
            <a:endParaRPr lang="en-US" sz="2400" dirty="0"/>
          </a:p>
          <a:p>
            <a:pPr lvl="2">
              <a:buNone/>
            </a:pPr>
            <a:r>
              <a:rPr lang="en-US" sz="2800" dirty="0">
                <a:solidFill>
                  <a:srgbClr val="FFFF00"/>
                </a:solidFill>
              </a:rPr>
              <a:t>{</a:t>
            </a:r>
          </a:p>
          <a:p>
            <a:pPr lvl="1">
              <a:buNone/>
            </a:pPr>
            <a:r>
              <a:rPr lang="en-US" dirty="0">
                <a:solidFill>
                  <a:srgbClr val="FFFF00"/>
                </a:solidFill>
              </a:rPr>
              <a:t>   		   item Data; </a:t>
            </a:r>
            <a:r>
              <a:rPr lang="en-US" dirty="0"/>
              <a:t>//Du lieu co </a:t>
            </a:r>
            <a:r>
              <a:rPr lang="en-US" dirty="0" err="1"/>
              <a:t>kieu</a:t>
            </a:r>
            <a:r>
              <a:rPr lang="en-US" dirty="0"/>
              <a:t> item</a:t>
            </a:r>
          </a:p>
          <a:p>
            <a:pPr lvl="1">
              <a:buNone/>
            </a:pPr>
            <a:r>
              <a:rPr lang="en-US" dirty="0">
                <a:solidFill>
                  <a:srgbClr val="FFFF00"/>
                </a:solidFill>
              </a:rPr>
              <a:t>		   Node *next; </a:t>
            </a:r>
            <a:r>
              <a:rPr lang="en-US" sz="2000" dirty="0"/>
              <a:t>//Truong next la con </a:t>
            </a:r>
            <a:r>
              <a:rPr lang="en-US" sz="2000" dirty="0" err="1"/>
              <a:t>tro</a:t>
            </a:r>
            <a:r>
              <a:rPr lang="en-US" sz="2000" dirty="0"/>
              <a:t>, </a:t>
            </a:r>
            <a:r>
              <a:rPr lang="en-US" sz="2000" dirty="0" err="1"/>
              <a:t>tro</a:t>
            </a:r>
            <a:r>
              <a:rPr lang="en-US" sz="2000" dirty="0"/>
              <a:t> den 1 Node </a:t>
            </a:r>
            <a:r>
              <a:rPr lang="en-US" sz="2000" dirty="0" err="1"/>
              <a:t>tiep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endParaRPr lang="en-US" sz="2000" dirty="0"/>
          </a:p>
          <a:p>
            <a:pPr lvl="1">
              <a:buNone/>
            </a:pPr>
            <a:r>
              <a:rPr lang="en-US" dirty="0">
                <a:solidFill>
                  <a:srgbClr val="FFFF00"/>
                </a:solidFill>
              </a:rPr>
              <a:t>	  };</a:t>
            </a:r>
          </a:p>
          <a:p>
            <a:pPr>
              <a:buNone/>
            </a:pPr>
            <a:r>
              <a:rPr lang="en-US" sz="2800" dirty="0"/>
              <a:t>   </a:t>
            </a:r>
            <a:r>
              <a:rPr lang="en-US" sz="2800" dirty="0" err="1">
                <a:solidFill>
                  <a:srgbClr val="FFFF00"/>
                </a:solidFill>
              </a:rPr>
              <a:t>typedef</a:t>
            </a:r>
            <a:r>
              <a:rPr lang="en-US" sz="2800" dirty="0">
                <a:solidFill>
                  <a:srgbClr val="FFFF00"/>
                </a:solidFill>
              </a:rPr>
              <a:t> Node *List; </a:t>
            </a:r>
            <a:r>
              <a:rPr lang="en-US" sz="2800" dirty="0"/>
              <a:t>//List la mot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sach</a:t>
            </a:r>
            <a:r>
              <a:rPr lang="en-US" sz="2800" dirty="0"/>
              <a:t> </a:t>
            </a:r>
            <a:r>
              <a:rPr lang="en-US" sz="2800" dirty="0" err="1"/>
              <a:t>cac</a:t>
            </a:r>
            <a:r>
              <a:rPr lang="en-US" sz="2800" dirty="0"/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1978092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3600" dirty="0" err="1">
                <a:solidFill>
                  <a:srgbClr val="FFC000"/>
                </a:solidFill>
              </a:rPr>
              <a:t>Cài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đặt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các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phép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toán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cơ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bản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của</a:t>
            </a:r>
            <a:r>
              <a:rPr lang="en-US" sz="3600" dirty="0">
                <a:solidFill>
                  <a:srgbClr val="FFC000"/>
                </a:solidFill>
              </a:rPr>
              <a:t> ds </a:t>
            </a:r>
            <a:r>
              <a:rPr lang="en-US" sz="3600" dirty="0" err="1">
                <a:solidFill>
                  <a:srgbClr val="FFC000"/>
                </a:solidFill>
              </a:rPr>
              <a:t>liên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kết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đơn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1- </a:t>
            </a:r>
            <a:r>
              <a:rPr lang="en-US" b="1" dirty="0" err="1">
                <a:solidFill>
                  <a:srgbClr val="FFFF00"/>
                </a:solidFill>
              </a:rPr>
              <a:t>Tạo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danh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sách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rỗng</a:t>
            </a:r>
            <a:endParaRPr lang="en-US" b="1" dirty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sz="2600" i="1" dirty="0"/>
              <a:t> void Init (List &amp;L) </a:t>
            </a:r>
            <a:r>
              <a:rPr lang="en-US" sz="2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&amp;L lay </a:t>
            </a:r>
            <a:r>
              <a:rPr lang="en-US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dia</a:t>
            </a: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 </a:t>
            </a:r>
            <a:r>
              <a:rPr lang="en-US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cua</a:t>
            </a: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danh</a:t>
            </a: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sach</a:t>
            </a: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ngay</a:t>
            </a: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khi</a:t>
            </a: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truyen</a:t>
            </a: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vao</a:t>
            </a: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ham</a:t>
            </a:r>
          </a:p>
          <a:p>
            <a:pPr lvl="2">
              <a:buNone/>
            </a:pPr>
            <a:r>
              <a:rPr lang="en-US" i="1" dirty="0"/>
              <a:t>{</a:t>
            </a:r>
          </a:p>
          <a:p>
            <a:pPr lvl="2">
              <a:buNone/>
            </a:pPr>
            <a:r>
              <a:rPr lang="en-US" i="1" dirty="0"/>
              <a:t>    L=NULL; </a:t>
            </a:r>
          </a:p>
          <a:p>
            <a:pPr lvl="2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2- </a:t>
            </a:r>
            <a:r>
              <a:rPr lang="en-US" b="1" dirty="0" err="1">
                <a:solidFill>
                  <a:srgbClr val="FFFF00"/>
                </a:solidFill>
              </a:rPr>
              <a:t>Kiểm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tra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một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danh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sách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rỗng</a:t>
            </a:r>
            <a:endParaRPr lang="en-US" b="1" dirty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sz="2400" i="1" dirty="0"/>
              <a:t>	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Isempty</a:t>
            </a:r>
            <a:r>
              <a:rPr lang="en-US" sz="2400" dirty="0"/>
              <a:t> (List L)</a:t>
            </a:r>
          </a:p>
          <a:p>
            <a:pPr lvl="3">
              <a:buNone/>
            </a:pPr>
            <a:r>
              <a:rPr lang="en-US" dirty="0"/>
              <a:t>{</a:t>
            </a:r>
          </a:p>
          <a:p>
            <a:pPr lvl="3">
              <a:buNone/>
            </a:pPr>
            <a:r>
              <a:rPr lang="en-US" dirty="0"/>
              <a:t>    return (L==NULL);</a:t>
            </a:r>
          </a:p>
          <a:p>
            <a:pPr lvl="3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5013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3- </a:t>
            </a:r>
            <a:r>
              <a:rPr lang="vi-VN" sz="3600" b="1" dirty="0">
                <a:solidFill>
                  <a:srgbClr val="FFFF00"/>
                </a:solidFill>
              </a:rPr>
              <a:t>Tính độ dài danh sách</a:t>
            </a:r>
            <a:br>
              <a:rPr lang="vi-VN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vi-VN" sz="2400" dirty="0"/>
              <a:t>Ta dùng 1 Node để duyệt từ đầu đến cuối, vừa duyệt vừa đếm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8515116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4- </a:t>
            </a:r>
            <a:r>
              <a:rPr lang="en-US" b="1" dirty="0" err="1">
                <a:solidFill>
                  <a:srgbClr val="FFFF00"/>
                </a:solidFill>
              </a:rPr>
              <a:t>Tạo</a:t>
            </a:r>
            <a:r>
              <a:rPr lang="en-US" b="1" dirty="0">
                <a:solidFill>
                  <a:srgbClr val="FFFF00"/>
                </a:solidFill>
              </a:rPr>
              <a:t> 1 Node </a:t>
            </a:r>
            <a:r>
              <a:rPr lang="en-US" b="1" dirty="0" err="1">
                <a:solidFill>
                  <a:srgbClr val="FFFF00"/>
                </a:solidFill>
              </a:rPr>
              <a:t>trong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danh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sách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vi-VN" dirty="0"/>
              <a:t>Trước tiên ta sẽ phải cấp phát vùng nhớ cho Node và sau đó gán Data vào</a:t>
            </a:r>
            <a:endParaRPr lang="en-US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600"/>
            <a:ext cx="8238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5-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pic>
        <p:nvPicPr>
          <p:cNvPr id="4" name="Content Placeholder 3" descr="nhapd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8211281" cy="5181600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6- In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ds</a:t>
            </a:r>
            <a:endParaRPr lang="en-US" dirty="0"/>
          </a:p>
        </p:txBody>
      </p:sp>
      <p:pic>
        <p:nvPicPr>
          <p:cNvPr id="4" name="Content Placeholder 3" descr="ind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524000"/>
            <a:ext cx="8229600" cy="4572000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610600" cy="6248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7- </a:t>
            </a:r>
            <a:r>
              <a:rPr lang="en-US" b="1" dirty="0" err="1">
                <a:solidFill>
                  <a:srgbClr val="FFFF00"/>
                </a:solidFill>
              </a:rPr>
              <a:t>Chèn</a:t>
            </a:r>
            <a:r>
              <a:rPr lang="en-US" b="1" dirty="0">
                <a:solidFill>
                  <a:srgbClr val="FFFF00"/>
                </a:solidFill>
              </a:rPr>
              <a:t> 1 </a:t>
            </a:r>
            <a:r>
              <a:rPr lang="en-US" b="1" dirty="0" err="1">
                <a:solidFill>
                  <a:srgbClr val="FFFF00"/>
                </a:solidFill>
              </a:rPr>
              <a:t>phần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tử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vào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danh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sách</a:t>
            </a:r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Chèn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x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tại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 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- </a:t>
            </a:r>
            <a:r>
              <a:rPr lang="vi-VN" sz="24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Cấp phát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một ô nhớ để lưu trữ phần tử mới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này: Giả sử con trỏ </a:t>
            </a:r>
            <a:r>
              <a:rPr lang="vi-VN" sz="24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 trỏ tới ô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nhớ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này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Đổ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chèn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ô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nhớ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vừa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p-&gt;data= x</a:t>
            </a:r>
          </a:p>
          <a:p>
            <a:pPr marL="457200" lvl="1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- </a:t>
            </a:r>
            <a:r>
              <a:rPr lang="vi-VN" sz="24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Nối kết lại các con trỏ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để đưa ô nhớ mới này vào vị trí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	k. 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Gồm: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+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rỗng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if (l=null)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l=p; p&gt;next=null</a:t>
            </a:r>
          </a:p>
          <a:p>
            <a:pPr marL="457200" lvl="1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+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rỗng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ktra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</a:t>
            </a:r>
          </a:p>
          <a:p>
            <a:pPr marL="457200" lvl="1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-)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k=1: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p-&gt;next=l; l=p;</a:t>
            </a:r>
          </a:p>
          <a:p>
            <a:pPr marL="457200" lvl="1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-)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1&lt;k&lt;=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(l):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vi-VN" sz="2400" dirty="0">
              <a:latin typeface="Arial" pitchFamily="34" charset="0"/>
              <a:cs typeface="Arial" pitchFamily="34" charset="0"/>
            </a:endParaRPr>
          </a:p>
          <a:p>
            <a:pPr lvl="5"/>
            <a:r>
              <a:rPr lang="it-IT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Sử dụng con trỏ phụ M cùng trỏ đến phần tử đầu tiên với L</a:t>
            </a:r>
          </a:p>
          <a:p>
            <a:pPr lvl="5"/>
            <a:r>
              <a:rPr lang="it-IT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b="1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Di chuyển con trỏ M đến vị trí trước k ( vị trí k-1)</a:t>
            </a:r>
          </a:p>
          <a:p>
            <a:pPr lvl="5"/>
            <a:r>
              <a:rPr lang="vi-VN" b="1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Cho con trỏ </a:t>
            </a:r>
            <a:r>
              <a:rPr lang="en-US" b="1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next </a:t>
            </a:r>
            <a:r>
              <a:rPr lang="vi-VN" b="1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của nút mới trỏ tới ô nhớ ứng với phần tử đứng sau nó</a:t>
            </a:r>
            <a:r>
              <a:rPr lang="en-US" b="1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vi-VN" b="1" i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 lvl="5"/>
            <a:r>
              <a:rPr lang="vi-VN" b="1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Xóa liên kết từ B đến C, và tạo liên kết từ phần tử thứ B đến phần tử</a:t>
            </a:r>
            <a:r>
              <a:rPr lang="en-US" b="1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b="1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mới </a:t>
            </a:r>
            <a:endParaRPr lang="en-US" b="1" i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 lvl="4">
              <a:buNone/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-)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k&gt;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len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(l):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cuối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ds</a:t>
            </a:r>
            <a:endParaRPr lang="en-US" b="1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055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67" y="1676400"/>
            <a:ext cx="877140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30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1.1. </a:t>
            </a:r>
            <a:r>
              <a:rPr lang="en-US" b="1" dirty="0" err="1">
                <a:solidFill>
                  <a:srgbClr val="FFC000"/>
                </a:solidFill>
              </a:rPr>
              <a:t>Khái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niệm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danh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sách</a:t>
            </a:r>
            <a:br>
              <a:rPr lang="en-US" b="1" dirty="0">
                <a:solidFill>
                  <a:srgbClr val="00B050"/>
                </a:solidFill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một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tập hợp </a:t>
            </a:r>
            <a:r>
              <a:rPr lang="vi-VN" b="1" i="1" dirty="0">
                <a:solidFill>
                  <a:srgbClr val="FFC000"/>
                </a:solidFill>
              </a:rPr>
              <a:t>hữu hạn</a:t>
            </a:r>
            <a:r>
              <a:rPr lang="vi-VN" b="1" i="1" dirty="0"/>
              <a:t>, </a:t>
            </a:r>
            <a:r>
              <a:rPr lang="vi-VN" b="1" i="1" dirty="0">
                <a:solidFill>
                  <a:srgbClr val="FFC000"/>
                </a:solidFill>
              </a:rPr>
              <a:t>biến động </a:t>
            </a:r>
            <a:r>
              <a:rPr lang="vi-VN" dirty="0"/>
              <a:t>các phần tử</a:t>
            </a:r>
          </a:p>
          <a:p>
            <a:pPr marL="0" indent="0">
              <a:buNone/>
            </a:pPr>
            <a:r>
              <a:rPr lang="vi-VN" dirty="0"/>
              <a:t>thuộc </a:t>
            </a:r>
            <a:r>
              <a:rPr lang="vi-VN" i="1" dirty="0">
                <a:solidFill>
                  <a:srgbClr val="FFC000"/>
                </a:solidFill>
              </a:rPr>
              <a:t>cùng một lớp đối tượng </a:t>
            </a:r>
            <a:r>
              <a:rPr lang="vi-VN" dirty="0"/>
              <a:t>nào đó</a:t>
            </a:r>
            <a:r>
              <a:rPr lang="en-US" dirty="0"/>
              <a:t>.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DS</a:t>
            </a:r>
            <a:endParaRPr lang="vi-VN" dirty="0"/>
          </a:p>
          <a:p>
            <a:pPr marL="0" indent="0">
              <a:buNone/>
            </a:pPr>
            <a:r>
              <a:rPr lang="vi-VN" i="1" dirty="0"/>
              <a:t>- </a:t>
            </a:r>
            <a:r>
              <a:rPr lang="vi-VN" sz="3000" i="1" dirty="0"/>
              <a:t>Gỉa sử xét danh sách L như là một chuỗi các</a:t>
            </a:r>
            <a:r>
              <a:rPr lang="en-US" sz="3000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tử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pt-BR" b="1" i="1" dirty="0"/>
              <a:t>	</a:t>
            </a:r>
            <a:r>
              <a:rPr lang="pt-BR" b="1" i="1" dirty="0">
                <a:solidFill>
                  <a:srgbClr val="FFC000"/>
                </a:solidFill>
              </a:rPr>
              <a:t>a1, a2, . . ., an với n ≥ 0.</a:t>
            </a:r>
          </a:p>
          <a:p>
            <a:pPr marL="0" indent="0">
              <a:buNone/>
            </a:pPr>
            <a:r>
              <a:rPr lang="vi-VN" dirty="0"/>
              <a:t>• Khi đó: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776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/>
              <a:t>Chèn Node P vào vị trí đầu tiên</a:t>
            </a:r>
            <a:br>
              <a:rPr lang="vi-VN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vi-VN" sz="2400" dirty="0"/>
              <a:t>Để chèn P vào đầu danh sách trước tiên ta cho P trỏ đến L, sau đó chỉ việc cho L trỏ lại về P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0"/>
            <a:ext cx="8366274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/>
              <a:t>Chèn</a:t>
            </a:r>
            <a:r>
              <a:rPr lang="en-US" sz="3600" b="1" dirty="0"/>
              <a:t> Node P </a:t>
            </a:r>
            <a:r>
              <a:rPr lang="en-US" sz="3600" b="1" dirty="0" err="1"/>
              <a:t>vào</a:t>
            </a:r>
            <a:r>
              <a:rPr lang="en-US" sz="3600" b="1" dirty="0"/>
              <a:t> </a:t>
            </a:r>
            <a:r>
              <a:rPr lang="en-US" sz="3600" b="1" dirty="0" err="1"/>
              <a:t>vị</a:t>
            </a:r>
            <a:r>
              <a:rPr lang="en-US" sz="3600" b="1" dirty="0"/>
              <a:t> </a:t>
            </a:r>
            <a:r>
              <a:rPr lang="en-US" sz="3600" b="1" dirty="0" err="1"/>
              <a:t>trí</a:t>
            </a:r>
            <a:r>
              <a:rPr lang="en-US" sz="3600" b="1" dirty="0"/>
              <a:t> k </a:t>
            </a:r>
            <a:r>
              <a:rPr lang="en-US" sz="3600" b="1" dirty="0" err="1"/>
              <a:t>trong</a:t>
            </a:r>
            <a:r>
              <a:rPr lang="en-US" sz="3600" b="1" dirty="0"/>
              <a:t> </a:t>
            </a:r>
            <a:r>
              <a:rPr lang="en-US" sz="3600" b="1" dirty="0" err="1"/>
              <a:t>danh</a:t>
            </a:r>
            <a:r>
              <a:rPr lang="en-US" sz="3600" b="1" dirty="0"/>
              <a:t> </a:t>
            </a:r>
            <a:r>
              <a:rPr lang="en-US" sz="3600" b="1" dirty="0" err="1"/>
              <a:t>sách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105400"/>
          </a:xfrm>
        </p:spPr>
        <p:txBody>
          <a:bodyPr>
            <a:normAutofit/>
          </a:bodyPr>
          <a:lstStyle/>
          <a:p>
            <a:r>
              <a:rPr lang="vi-VN" sz="2000" dirty="0"/>
              <a:t>Với k &gt;1 ta thực hiện duyệt bằng Node Q đến vị trí k-1 sau đó cho P-&gt;Next trỏ đến Node Q-&gt;Next, tiếp đến cho Q-&gt;Next trỏ đến P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8615516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* </a:t>
            </a:r>
            <a:r>
              <a:rPr lang="en-US" dirty="0" err="1">
                <a:solidFill>
                  <a:srgbClr val="FFC000"/>
                </a:solidFill>
              </a:rPr>
              <a:t>Nếu</a:t>
            </a:r>
            <a:r>
              <a:rPr lang="en-US">
                <a:solidFill>
                  <a:srgbClr val="FFC000"/>
                </a:solidFill>
              </a:rPr>
              <a:t> k </a:t>
            </a:r>
            <a:r>
              <a:rPr lang="en-US" dirty="0">
                <a:solidFill>
                  <a:srgbClr val="FFC000"/>
                </a:solidFill>
              </a:rPr>
              <a:t>&gt; </a:t>
            </a:r>
            <a:r>
              <a:rPr lang="en-US" dirty="0" err="1">
                <a:solidFill>
                  <a:srgbClr val="FFC000"/>
                </a:solidFill>
              </a:rPr>
              <a:t>len</a:t>
            </a:r>
            <a:r>
              <a:rPr lang="en-US" dirty="0">
                <a:solidFill>
                  <a:srgbClr val="FFC000"/>
                </a:solidFill>
              </a:rPr>
              <a:t>(l): </a:t>
            </a:r>
            <a:r>
              <a:rPr lang="en-US" dirty="0" err="1">
                <a:solidFill>
                  <a:srgbClr val="FFC000"/>
                </a:solidFill>
              </a:rPr>
              <a:t>thêm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vào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cuối</a:t>
            </a:r>
            <a:r>
              <a:rPr lang="en-US" dirty="0">
                <a:solidFill>
                  <a:srgbClr val="FFC000"/>
                </a:solidFill>
              </a:rPr>
              <a:t> ds</a:t>
            </a:r>
          </a:p>
          <a:p>
            <a:r>
              <a:rPr lang="en-US" sz="2400" dirty="0"/>
              <a:t>While (Q-&gt;next &lt;&gt;null) </a:t>
            </a:r>
          </a:p>
          <a:p>
            <a:pPr lvl="1">
              <a:buNone/>
            </a:pPr>
            <a:r>
              <a:rPr lang="en-US" sz="2400" dirty="0"/>
              <a:t>	{ 		</a:t>
            </a:r>
          </a:p>
          <a:p>
            <a:pPr lvl="1">
              <a:buNone/>
            </a:pPr>
            <a:r>
              <a:rPr lang="en-US" sz="2400" dirty="0"/>
              <a:t>		    Q=Q-&gt;next;</a:t>
            </a:r>
          </a:p>
          <a:p>
            <a:pPr lvl="1">
              <a:buNone/>
            </a:pPr>
            <a:r>
              <a:rPr lang="en-US" sz="2400" dirty="0"/>
              <a:t>	}</a:t>
            </a:r>
          </a:p>
          <a:p>
            <a:pPr lvl="2">
              <a:buNone/>
            </a:pPr>
            <a:r>
              <a:rPr lang="en-US" dirty="0"/>
              <a:t>Q-&gt;next =p;</a:t>
            </a:r>
          </a:p>
          <a:p>
            <a:pPr lvl="2">
              <a:buNone/>
            </a:pPr>
            <a:r>
              <a:rPr lang="en-US" dirty="0"/>
              <a:t>P-&gt;next =null;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8- </a:t>
            </a:r>
            <a:r>
              <a:rPr lang="en-US" sz="3600" b="1" dirty="0" err="1">
                <a:solidFill>
                  <a:srgbClr val="FFFF00"/>
                </a:solidFill>
              </a:rPr>
              <a:t>Tìm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phần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tử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có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giá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trị</a:t>
            </a:r>
            <a:r>
              <a:rPr lang="en-US" sz="3600" b="1" dirty="0">
                <a:solidFill>
                  <a:srgbClr val="FFFF00"/>
                </a:solidFill>
              </a:rPr>
              <a:t> x </a:t>
            </a:r>
            <a:r>
              <a:rPr lang="en-US" sz="3600" b="1" dirty="0" err="1">
                <a:solidFill>
                  <a:srgbClr val="FFFF00"/>
                </a:solidFill>
              </a:rPr>
              <a:t>trong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danh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sách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vi-VN" sz="2000" dirty="0"/>
              <a:t>Ta duyệt danh sách cho đến khi tìm thấy hoặc kết thúc và trả về vị trí nếu tìm thấy, ngược lại trả về 0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8309701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FF00"/>
                </a:solidFill>
              </a:rPr>
              <a:t>9- </a:t>
            </a:r>
            <a:r>
              <a:rPr lang="en-US" sz="3600" dirty="0" err="1">
                <a:solidFill>
                  <a:srgbClr val="FFFF00"/>
                </a:solidFill>
              </a:rPr>
              <a:t>xóa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phần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tử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ra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khỏi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danh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sách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/>
          </a:bodyPr>
          <a:lstStyle/>
          <a:p>
            <a:r>
              <a:rPr lang="vi-VN" sz="2800" dirty="0"/>
              <a:t>Tương tự như khi thêm một phần tử vào danh sách liên kết, muốn xóa một 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khỏi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ta </a:t>
            </a:r>
            <a:r>
              <a:rPr lang="en-US" sz="2800" dirty="0" err="1"/>
              <a:t>cần</a:t>
            </a:r>
            <a:r>
              <a:rPr lang="en-US" sz="2800" dirty="0"/>
              <a:t>:</a:t>
            </a:r>
          </a:p>
          <a:p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ds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 err="1"/>
              <a:t>Nếu</a:t>
            </a:r>
            <a:r>
              <a:rPr lang="en-US" sz="2400" dirty="0"/>
              <a:t> Ds </a:t>
            </a:r>
            <a:r>
              <a:rPr lang="en-US" sz="2400" dirty="0" err="1"/>
              <a:t>rỗng</a:t>
            </a:r>
            <a:r>
              <a:rPr lang="en-US" sz="2400" dirty="0"/>
              <a:t> (L=NULL):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ds</a:t>
            </a:r>
            <a:r>
              <a:rPr lang="en-US" sz="2400" dirty="0"/>
              <a:t> </a:t>
            </a:r>
            <a:r>
              <a:rPr lang="en-US" sz="2400" dirty="0" err="1"/>
              <a:t>rỗng</a:t>
            </a:r>
            <a:endParaRPr lang="en-US" sz="2400" dirty="0"/>
          </a:p>
          <a:p>
            <a:pPr lvl="1"/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ds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rỗng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ta</a:t>
            </a:r>
            <a:r>
              <a:rPr lang="en-US" sz="2400" dirty="0"/>
              <a:t> </a:t>
            </a:r>
            <a:r>
              <a:rPr lang="vi-VN" sz="2000" dirty="0">
                <a:solidFill>
                  <a:srgbClr val="00B0F0"/>
                </a:solidFill>
              </a:rPr>
              <a:t>Xác định vị trí </a:t>
            </a:r>
            <a:r>
              <a:rPr lang="vi-VN" sz="2000" dirty="0"/>
              <a:t>của phần tử muốn xóa trong danh sách L, giả sử ví trí thứ </a:t>
            </a:r>
            <a:r>
              <a:rPr lang="en-US" sz="2000" dirty="0"/>
              <a:t>K:</a:t>
            </a:r>
          </a:p>
          <a:p>
            <a:pPr marL="800100" lvl="2" indent="0">
              <a:buNone/>
            </a:pPr>
            <a:r>
              <a:rPr lang="en-US" sz="2000" i="1" dirty="0">
                <a:solidFill>
                  <a:srgbClr val="FFC000"/>
                </a:solidFill>
              </a:rPr>
              <a:t>+ </a:t>
            </a:r>
            <a:r>
              <a:rPr lang="en-US" sz="2000" i="1" dirty="0" err="1">
                <a:solidFill>
                  <a:srgbClr val="FFC000"/>
                </a:solidFill>
              </a:rPr>
              <a:t>Nếu</a:t>
            </a:r>
            <a:r>
              <a:rPr lang="en-US" sz="2000" i="1" dirty="0">
                <a:solidFill>
                  <a:srgbClr val="FFC000"/>
                </a:solidFill>
              </a:rPr>
              <a:t> K&lt;1 or K &gt; </a:t>
            </a:r>
            <a:r>
              <a:rPr lang="en-US" sz="2000" i="1" dirty="0" err="1">
                <a:solidFill>
                  <a:srgbClr val="FFC000"/>
                </a:solidFill>
              </a:rPr>
              <a:t>len</a:t>
            </a:r>
            <a:r>
              <a:rPr lang="en-US" sz="2000" i="1" dirty="0">
                <a:solidFill>
                  <a:srgbClr val="FFC000"/>
                </a:solidFill>
              </a:rPr>
              <a:t>(L): </a:t>
            </a:r>
            <a:r>
              <a:rPr lang="en-US" sz="2000" i="1" dirty="0" err="1">
                <a:solidFill>
                  <a:srgbClr val="FFC000"/>
                </a:solidFill>
              </a:rPr>
              <a:t>vị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trí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này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ko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tồn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tại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trong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danh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sách</a:t>
            </a:r>
            <a:endParaRPr lang="en-US" sz="2000" i="1" dirty="0">
              <a:solidFill>
                <a:srgbClr val="FFC000"/>
              </a:solidFill>
            </a:endParaRPr>
          </a:p>
          <a:p>
            <a:pPr marL="800100" lvl="2" indent="0">
              <a:buNone/>
            </a:pPr>
            <a:r>
              <a:rPr lang="en-US" sz="2000" i="1" dirty="0">
                <a:solidFill>
                  <a:srgbClr val="FFC000"/>
                </a:solidFill>
              </a:rPr>
              <a:t>+ </a:t>
            </a:r>
            <a:r>
              <a:rPr lang="en-US" sz="2000" i="1" dirty="0" err="1">
                <a:solidFill>
                  <a:srgbClr val="FFC000"/>
                </a:solidFill>
              </a:rPr>
              <a:t>Nếu</a:t>
            </a:r>
            <a:r>
              <a:rPr lang="en-US" sz="2000" i="1" dirty="0">
                <a:solidFill>
                  <a:srgbClr val="FFC000"/>
                </a:solidFill>
              </a:rPr>
              <a:t> K=1: </a:t>
            </a:r>
            <a:r>
              <a:rPr lang="en-US" sz="2000" i="1" dirty="0" err="1">
                <a:solidFill>
                  <a:srgbClr val="FFC000"/>
                </a:solidFill>
              </a:rPr>
              <a:t>ta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thực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hiện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phép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toán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xóa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phần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tử</a:t>
            </a:r>
            <a:r>
              <a:rPr lang="en-US" sz="2000" i="1" dirty="0">
                <a:solidFill>
                  <a:srgbClr val="FFC000"/>
                </a:solidFill>
              </a:rPr>
              <a:t> ở </a:t>
            </a:r>
            <a:r>
              <a:rPr lang="en-US" sz="2000" i="1" dirty="0" err="1">
                <a:solidFill>
                  <a:srgbClr val="FFC000"/>
                </a:solidFill>
              </a:rPr>
              <a:t>vị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trí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đầu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danh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sách</a:t>
            </a:r>
            <a:endParaRPr lang="en-US" sz="2000" i="1" dirty="0">
              <a:solidFill>
                <a:srgbClr val="FFC000"/>
              </a:solidFill>
            </a:endParaRPr>
          </a:p>
          <a:p>
            <a:pPr marL="800100" lvl="2" indent="0">
              <a:buNone/>
            </a:pPr>
            <a:r>
              <a:rPr lang="en-US" sz="2000" i="1" dirty="0">
                <a:solidFill>
                  <a:srgbClr val="FFC000"/>
                </a:solidFill>
              </a:rPr>
              <a:t>+ </a:t>
            </a:r>
            <a:r>
              <a:rPr lang="en-US" sz="2000" i="1" dirty="0" err="1">
                <a:solidFill>
                  <a:srgbClr val="FFC000"/>
                </a:solidFill>
              </a:rPr>
              <a:t>Nếu</a:t>
            </a:r>
            <a:r>
              <a:rPr lang="en-US" sz="2000" i="1" dirty="0">
                <a:solidFill>
                  <a:srgbClr val="FFC000"/>
                </a:solidFill>
              </a:rPr>
              <a:t> 1&lt; K &lt; </a:t>
            </a:r>
            <a:r>
              <a:rPr lang="en-US" sz="2000" i="1" dirty="0" err="1">
                <a:solidFill>
                  <a:srgbClr val="FFC000"/>
                </a:solidFill>
              </a:rPr>
              <a:t>len</a:t>
            </a:r>
            <a:r>
              <a:rPr lang="en-US" sz="2000" i="1" dirty="0">
                <a:solidFill>
                  <a:srgbClr val="FFC000"/>
                </a:solidFill>
              </a:rPr>
              <a:t>(L): </a:t>
            </a:r>
            <a:r>
              <a:rPr lang="en-US" sz="2000" i="1" dirty="0" err="1">
                <a:solidFill>
                  <a:srgbClr val="FFC000"/>
                </a:solidFill>
              </a:rPr>
              <a:t>ta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thực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hiện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phép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toán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xóa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phần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tử</a:t>
            </a:r>
            <a:r>
              <a:rPr lang="en-US" sz="2000" i="1" dirty="0">
                <a:solidFill>
                  <a:srgbClr val="FFC000"/>
                </a:solidFill>
              </a:rPr>
              <a:t> ở </a:t>
            </a:r>
            <a:r>
              <a:rPr lang="en-US" sz="2000" i="1" dirty="0" err="1">
                <a:solidFill>
                  <a:srgbClr val="FFC000"/>
                </a:solidFill>
              </a:rPr>
              <a:t>giữa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danh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sách</a:t>
            </a:r>
            <a:r>
              <a:rPr lang="en-US" sz="2000" i="1" dirty="0">
                <a:solidFill>
                  <a:srgbClr val="FFC000"/>
                </a:solidFill>
              </a:rPr>
              <a:t> (ở </a:t>
            </a:r>
            <a:r>
              <a:rPr lang="en-US" sz="2000" i="1" dirty="0" err="1">
                <a:solidFill>
                  <a:srgbClr val="FFC000"/>
                </a:solidFill>
              </a:rPr>
              <a:t>vị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trí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thứ</a:t>
            </a:r>
            <a:r>
              <a:rPr lang="en-US" sz="2000" i="1" dirty="0">
                <a:solidFill>
                  <a:srgbClr val="FFC000"/>
                </a:solidFill>
              </a:rPr>
              <a:t> k </a:t>
            </a:r>
            <a:r>
              <a:rPr lang="en-US" sz="2000" i="1" dirty="0" err="1">
                <a:solidFill>
                  <a:srgbClr val="FFC000"/>
                </a:solidFill>
              </a:rPr>
              <a:t>bất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kỳ</a:t>
            </a:r>
            <a:r>
              <a:rPr lang="en-US" sz="2000" i="1" dirty="0">
                <a:solidFill>
                  <a:srgbClr val="FFC000"/>
                </a:solidFill>
              </a:rPr>
              <a:t>)</a:t>
            </a:r>
          </a:p>
          <a:p>
            <a:pPr marL="800100" lvl="2" indent="0">
              <a:buNone/>
            </a:pPr>
            <a:r>
              <a:rPr lang="en-US" sz="2000" i="1" dirty="0">
                <a:solidFill>
                  <a:srgbClr val="FFC000"/>
                </a:solidFill>
              </a:rPr>
              <a:t>+ </a:t>
            </a:r>
            <a:r>
              <a:rPr lang="en-US" sz="2000" i="1" dirty="0" err="1">
                <a:solidFill>
                  <a:srgbClr val="FFC000"/>
                </a:solidFill>
              </a:rPr>
              <a:t>Nếu</a:t>
            </a:r>
            <a:r>
              <a:rPr lang="en-US" sz="2000" i="1" dirty="0">
                <a:solidFill>
                  <a:srgbClr val="FFC000"/>
                </a:solidFill>
              </a:rPr>
              <a:t> K= </a:t>
            </a:r>
            <a:r>
              <a:rPr lang="en-US" sz="2000" i="1" dirty="0" err="1">
                <a:solidFill>
                  <a:srgbClr val="FFC000"/>
                </a:solidFill>
              </a:rPr>
              <a:t>len</a:t>
            </a:r>
            <a:r>
              <a:rPr lang="en-US" sz="2000" i="1" dirty="0">
                <a:solidFill>
                  <a:srgbClr val="FFC000"/>
                </a:solidFill>
              </a:rPr>
              <a:t>(L): </a:t>
            </a:r>
            <a:r>
              <a:rPr lang="en-US" sz="2000" i="1" dirty="0" err="1">
                <a:solidFill>
                  <a:srgbClr val="FFC000"/>
                </a:solidFill>
              </a:rPr>
              <a:t>Xóa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phần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tử</a:t>
            </a:r>
            <a:r>
              <a:rPr lang="en-US" sz="2000" i="1" dirty="0">
                <a:solidFill>
                  <a:srgbClr val="FFC000"/>
                </a:solidFill>
              </a:rPr>
              <a:t> ở </a:t>
            </a:r>
            <a:r>
              <a:rPr lang="en-US" sz="2000" i="1" dirty="0" err="1">
                <a:solidFill>
                  <a:srgbClr val="FFC000"/>
                </a:solidFill>
              </a:rPr>
              <a:t>cuối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danh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sách</a:t>
            </a:r>
            <a:endParaRPr lang="vi-VN" sz="20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073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/>
              <a:t>Xóa phần tử ở vị trí đầu tiên</a:t>
            </a:r>
            <a:br>
              <a:rPr lang="vi-VN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vi-VN" sz="2400" dirty="0"/>
              <a:t>Trước tiên ta lưu giá trị của phần tử đầu tiên vào biến x, sau đó tiền hành cho L trỏ đến L-&gt;Next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828800"/>
            <a:ext cx="83820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vi-VN" b="1" dirty="0"/>
              <a:t>Xóa phần t</a:t>
            </a:r>
            <a:r>
              <a:rPr lang="en-US" b="1" dirty="0"/>
              <a:t>ử</a:t>
            </a:r>
            <a:r>
              <a:rPr lang="vi-VN" b="1" dirty="0"/>
              <a:t> ở vị trí k</a:t>
            </a:r>
            <a:br>
              <a:rPr lang="vi-VN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vi-VN" sz="2400" dirty="0"/>
              <a:t>Dùng P duyệt đến vị trí k-1 và tiến hành cho P-&gt;Next trỏ đến phần tư kế tiếp k mà bỏ qua k. 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k</a:t>
            </a:r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10450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3600" dirty="0">
                <a:solidFill>
                  <a:srgbClr val="FFC000"/>
                </a:solidFill>
              </a:rPr>
              <a:t>5- </a:t>
            </a:r>
            <a:r>
              <a:rPr lang="en-US" sz="3600" dirty="0" err="1">
                <a:solidFill>
                  <a:srgbClr val="FFC000"/>
                </a:solidFill>
              </a:rPr>
              <a:t>Các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phép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toán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còn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lại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xem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như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bài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tập</a:t>
            </a:r>
            <a:r>
              <a:rPr lang="en-US" sz="3600" dirty="0">
                <a:solidFill>
                  <a:srgbClr val="FFC000"/>
                </a:solidFill>
              </a:rPr>
              <a:t> SV </a:t>
            </a:r>
            <a:r>
              <a:rPr lang="en-US" sz="3600" dirty="0" err="1">
                <a:solidFill>
                  <a:srgbClr val="FFC000"/>
                </a:solidFill>
              </a:rPr>
              <a:t>tự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nghiên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cứu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và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cài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đặt</a:t>
            </a:r>
            <a:endParaRPr 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8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+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n = 0 </a:t>
            </a:r>
            <a:r>
              <a:rPr lang="en-US" dirty="0"/>
              <a:t>ta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i="1" dirty="0" err="1">
                <a:solidFill>
                  <a:srgbClr val="FFC000"/>
                </a:solidFill>
              </a:rPr>
              <a:t>danh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sách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rỗng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dirty="0"/>
              <a:t>(empty list).</a:t>
            </a:r>
          </a:p>
          <a:p>
            <a:r>
              <a:rPr lang="vi-VN" dirty="0"/>
              <a:t>+ Nếu </a:t>
            </a:r>
            <a:r>
              <a:rPr lang="vi-VN" dirty="0">
                <a:solidFill>
                  <a:srgbClr val="00B0F0"/>
                </a:solidFill>
              </a:rPr>
              <a:t>n &gt; 0 </a:t>
            </a:r>
            <a:r>
              <a:rPr lang="vi-VN" dirty="0"/>
              <a:t>ta gọi </a:t>
            </a:r>
            <a:r>
              <a:rPr lang="vi-VN" dirty="0">
                <a:solidFill>
                  <a:srgbClr val="00B0F0"/>
                </a:solidFill>
              </a:rPr>
              <a:t>a1</a:t>
            </a:r>
            <a:r>
              <a:rPr lang="vi-VN" dirty="0"/>
              <a:t> là </a:t>
            </a:r>
            <a:r>
              <a:rPr lang="vi-VN" dirty="0">
                <a:solidFill>
                  <a:srgbClr val="FFC000"/>
                </a:solidFill>
              </a:rPr>
              <a:t>phần tử đầu tiên </a:t>
            </a:r>
            <a:r>
              <a:rPr lang="vi-VN" dirty="0"/>
              <a:t>và </a:t>
            </a:r>
            <a:r>
              <a:rPr lang="vi-VN" dirty="0">
                <a:solidFill>
                  <a:srgbClr val="00B0F0"/>
                </a:solidFill>
              </a:rPr>
              <a:t>an</a:t>
            </a:r>
            <a:r>
              <a:rPr lang="vi-VN" dirty="0"/>
              <a:t> là </a:t>
            </a:r>
            <a:r>
              <a:rPr lang="vi-VN" dirty="0">
                <a:solidFill>
                  <a:srgbClr val="FFC000"/>
                </a:solidFill>
              </a:rPr>
              <a:t>phần tử cuối cùng </a:t>
            </a:r>
            <a:r>
              <a:rPr lang="vi-VN" dirty="0"/>
              <a:t>của 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  <a:p>
            <a:r>
              <a:rPr lang="vi-VN" dirty="0"/>
              <a:t>+ Số phần tử của danh sách ta gọi là </a:t>
            </a:r>
            <a:r>
              <a:rPr lang="vi-VN" dirty="0">
                <a:solidFill>
                  <a:srgbClr val="FFC000"/>
                </a:solidFill>
              </a:rPr>
              <a:t>độ dài của danh sách.</a:t>
            </a:r>
          </a:p>
          <a:p>
            <a:r>
              <a:rPr lang="vi-VN" dirty="0"/>
              <a:t>+ Một tính chất quan trọng của danh sách đó là </a:t>
            </a:r>
            <a:r>
              <a:rPr lang="vi-VN" dirty="0">
                <a:solidFill>
                  <a:srgbClr val="FFC000"/>
                </a:solidFill>
              </a:rPr>
              <a:t>tính tuyến tính</a:t>
            </a:r>
            <a:r>
              <a:rPr lang="vi-VN" dirty="0"/>
              <a:t>: Các phần tử 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(position)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</a:t>
            </a:r>
          </a:p>
          <a:p>
            <a:r>
              <a:rPr lang="vi-VN" dirty="0"/>
              <a:t>Ta nói </a:t>
            </a:r>
            <a:r>
              <a:rPr lang="vi-VN" dirty="0">
                <a:solidFill>
                  <a:srgbClr val="00B0F0"/>
                </a:solidFill>
              </a:rPr>
              <a:t>ai</a:t>
            </a:r>
            <a:r>
              <a:rPr lang="vi-VN" dirty="0"/>
              <a:t> </a:t>
            </a:r>
            <a:r>
              <a:rPr lang="vi-VN" dirty="0">
                <a:solidFill>
                  <a:srgbClr val="FFC000"/>
                </a:solidFill>
              </a:rPr>
              <a:t>đứng trước </a:t>
            </a:r>
            <a:r>
              <a:rPr lang="vi-VN" dirty="0">
                <a:solidFill>
                  <a:srgbClr val="00B0F0"/>
                </a:solidFill>
              </a:rPr>
              <a:t>ai+1</a:t>
            </a:r>
            <a:r>
              <a:rPr lang="vi-VN" dirty="0">
                <a:solidFill>
                  <a:srgbClr val="FF0000"/>
                </a:solidFill>
              </a:rPr>
              <a:t>, </a:t>
            </a:r>
            <a:r>
              <a:rPr lang="vi-VN" dirty="0"/>
              <a:t>với </a:t>
            </a:r>
            <a:r>
              <a:rPr lang="vi-VN" dirty="0">
                <a:solidFill>
                  <a:srgbClr val="00B0F0"/>
                </a:solidFill>
              </a:rPr>
              <a:t>i</a:t>
            </a:r>
            <a:r>
              <a:rPr lang="vi-VN" dirty="0"/>
              <a:t> từ </a:t>
            </a:r>
            <a:r>
              <a:rPr lang="vi-VN" dirty="0">
                <a:solidFill>
                  <a:srgbClr val="00B0F0"/>
                </a:solidFill>
              </a:rPr>
              <a:t>1</a:t>
            </a:r>
            <a:r>
              <a:rPr lang="vi-VN" dirty="0"/>
              <a:t> đến </a:t>
            </a:r>
            <a:r>
              <a:rPr lang="vi-VN" dirty="0">
                <a:solidFill>
                  <a:srgbClr val="00B0F0"/>
                </a:solidFill>
              </a:rPr>
              <a:t>n-1</a:t>
            </a:r>
            <a:r>
              <a:rPr lang="vi-VN" dirty="0"/>
              <a:t>; </a:t>
            </a:r>
            <a:endParaRPr lang="en-US" dirty="0"/>
          </a:p>
          <a:p>
            <a:r>
              <a:rPr lang="vi-VN" dirty="0"/>
              <a:t>Tương tự ta nói </a:t>
            </a:r>
            <a:r>
              <a:rPr lang="vi-VN" dirty="0">
                <a:solidFill>
                  <a:srgbClr val="00B0F0"/>
                </a:solidFill>
              </a:rPr>
              <a:t>ai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/>
              <a:t>là phần tử </a:t>
            </a:r>
            <a:r>
              <a:rPr lang="vi-VN" dirty="0">
                <a:solidFill>
                  <a:srgbClr val="FFC000"/>
                </a:solidFill>
              </a:rPr>
              <a:t>đứng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vi-VN" dirty="0">
                <a:solidFill>
                  <a:srgbClr val="FFC000"/>
                </a:solidFill>
              </a:rPr>
              <a:t>sau </a:t>
            </a:r>
            <a:r>
              <a:rPr lang="vi-VN" dirty="0">
                <a:solidFill>
                  <a:srgbClr val="00B0F0"/>
                </a:solidFill>
              </a:rPr>
              <a:t>ai-1</a:t>
            </a:r>
            <a:r>
              <a:rPr lang="vi-VN" dirty="0"/>
              <a:t>, với </a:t>
            </a:r>
            <a:r>
              <a:rPr lang="vi-VN" dirty="0">
                <a:solidFill>
                  <a:srgbClr val="00B0F0"/>
                </a:solidFill>
              </a:rPr>
              <a:t>i</a:t>
            </a:r>
            <a:r>
              <a:rPr lang="vi-VN" dirty="0"/>
              <a:t> từ </a:t>
            </a:r>
            <a:r>
              <a:rPr lang="vi-VN" dirty="0">
                <a:solidFill>
                  <a:srgbClr val="00B0F0"/>
                </a:solidFill>
              </a:rPr>
              <a:t>2</a:t>
            </a:r>
            <a:r>
              <a:rPr lang="vi-VN" dirty="0"/>
              <a:t> đến </a:t>
            </a:r>
            <a:r>
              <a:rPr lang="vi-VN" dirty="0">
                <a:solidFill>
                  <a:srgbClr val="00B0F0"/>
                </a:solidFill>
              </a:rPr>
              <a:t>n</a:t>
            </a:r>
            <a:r>
              <a:rPr lang="vi-VN" dirty="0"/>
              <a:t>. </a:t>
            </a:r>
            <a:endParaRPr lang="en-US" dirty="0"/>
          </a:p>
          <a:p>
            <a:r>
              <a:rPr lang="vi-VN" dirty="0"/>
              <a:t>Ta cũng nói </a:t>
            </a:r>
            <a:r>
              <a:rPr lang="vi-VN" dirty="0">
                <a:solidFill>
                  <a:srgbClr val="00B0F0"/>
                </a:solidFill>
              </a:rPr>
              <a:t>ai </a:t>
            </a:r>
            <a:r>
              <a:rPr lang="vi-VN" dirty="0"/>
              <a:t>là phần </a:t>
            </a:r>
            <a:r>
              <a:rPr lang="vi-VN" dirty="0">
                <a:solidFill>
                  <a:srgbClr val="FFC000"/>
                </a:solidFill>
              </a:rPr>
              <a:t>tử tại vị trí thứ i</a:t>
            </a:r>
            <a:r>
              <a:rPr lang="vi-VN" dirty="0"/>
              <a:t>, hay phần 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64681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b) </a:t>
            </a:r>
            <a:r>
              <a:rPr lang="en-US" dirty="0" err="1">
                <a:solidFill>
                  <a:srgbClr val="FFC000"/>
                </a:solidFill>
              </a:rPr>
              <a:t>Một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số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dạng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danh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sách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liên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kết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khác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FFFF00"/>
                </a:solidFill>
              </a:rPr>
              <a:t>1- </a:t>
            </a:r>
            <a:r>
              <a:rPr lang="en-US" sz="3000" dirty="0" err="1">
                <a:solidFill>
                  <a:srgbClr val="FFFF00"/>
                </a:solidFill>
              </a:rPr>
              <a:t>Danh</a:t>
            </a:r>
            <a:r>
              <a:rPr lang="en-US" sz="3000" dirty="0">
                <a:solidFill>
                  <a:srgbClr val="FFFF00"/>
                </a:solidFill>
              </a:rPr>
              <a:t> </a:t>
            </a:r>
            <a:r>
              <a:rPr lang="en-US" sz="3000" dirty="0" err="1">
                <a:solidFill>
                  <a:srgbClr val="FFFF00"/>
                </a:solidFill>
              </a:rPr>
              <a:t>sách</a:t>
            </a:r>
            <a:r>
              <a:rPr lang="en-US" sz="3000" dirty="0">
                <a:solidFill>
                  <a:srgbClr val="FFFF00"/>
                </a:solidFill>
              </a:rPr>
              <a:t> </a:t>
            </a:r>
            <a:r>
              <a:rPr lang="en-US" sz="3000" dirty="0" err="1">
                <a:solidFill>
                  <a:srgbClr val="FFFF00"/>
                </a:solidFill>
              </a:rPr>
              <a:t>nối</a:t>
            </a:r>
            <a:r>
              <a:rPr lang="en-US" sz="3000" dirty="0">
                <a:solidFill>
                  <a:srgbClr val="FFFF00"/>
                </a:solidFill>
              </a:rPr>
              <a:t> </a:t>
            </a:r>
            <a:r>
              <a:rPr lang="en-US" sz="3000" dirty="0" err="1">
                <a:solidFill>
                  <a:srgbClr val="FFFF00"/>
                </a:solidFill>
              </a:rPr>
              <a:t>vòng</a:t>
            </a:r>
            <a:r>
              <a:rPr lang="en-US" sz="3000" dirty="0">
                <a:solidFill>
                  <a:srgbClr val="FFFF00"/>
                </a:solidFill>
              </a:rPr>
              <a:t> (Circularly linked list)</a:t>
            </a:r>
          </a:p>
          <a:p>
            <a:r>
              <a:rPr lang="vi-VN" sz="2400" dirty="0"/>
              <a:t>Danh sách liên kết vòng là một cải tiến của d/s nối đơn. </a:t>
            </a:r>
            <a:endParaRPr lang="en-US" sz="2400" dirty="0"/>
          </a:p>
          <a:p>
            <a:r>
              <a:rPr lang="vi-VN" sz="2400" dirty="0"/>
              <a:t>Mỗi phần tử trong danh sách</a:t>
            </a:r>
            <a:r>
              <a:rPr lang="en-US" sz="2400" dirty="0"/>
              <a:t> </a:t>
            </a:r>
            <a:r>
              <a:rPr lang="vi-VN" sz="2400" dirty="0"/>
              <a:t>được lưu trong một nút, trường Link của nút cuối cùng trong d/s chứa địa chỉ của nút</a:t>
            </a:r>
            <a:r>
              <a:rPr lang="en-US" sz="2400" dirty="0"/>
              <a:t> </a:t>
            </a:r>
            <a:r>
              <a:rPr lang="vi-VN" sz="2400" dirty="0"/>
              <a:t>đầu tiên của d/s.</a:t>
            </a:r>
            <a:endParaRPr lang="en-US" sz="2400" dirty="0"/>
          </a:p>
          <a:p>
            <a:r>
              <a:rPr lang="vi-VN" sz="2400" i="1" dirty="0"/>
              <a:t>Hình ảnh của nó như sau:</a:t>
            </a:r>
            <a:endParaRPr lang="en-US" sz="2400" i="1" dirty="0"/>
          </a:p>
          <a:p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4800"/>
            <a:ext cx="6897462" cy="1304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9915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b="1" dirty="0" err="1">
                <a:solidFill>
                  <a:srgbClr val="92D050"/>
                </a:solidFill>
              </a:rPr>
              <a:t>Biểu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diễn</a:t>
            </a:r>
            <a:r>
              <a:rPr lang="en-US" b="1" dirty="0">
                <a:solidFill>
                  <a:srgbClr val="92D050"/>
                </a:solidFill>
              </a:rPr>
              <a:t> d/s </a:t>
            </a:r>
            <a:r>
              <a:rPr lang="en-US" b="1" dirty="0" err="1">
                <a:solidFill>
                  <a:srgbClr val="92D050"/>
                </a:solidFill>
              </a:rPr>
              <a:t>liên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kết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vòng</a:t>
            </a:r>
            <a:endParaRPr lang="en-US" b="1" dirty="0">
              <a:solidFill>
                <a:srgbClr val="92D050"/>
              </a:solidFill>
            </a:endParaRPr>
          </a:p>
          <a:p>
            <a:pPr marL="400050" lvl="1" indent="0">
              <a:buNone/>
            </a:pPr>
            <a:r>
              <a:rPr lang="vi-VN" dirty="0"/>
              <a:t>Tương tự như danh sách liên kết đơn</a:t>
            </a:r>
          </a:p>
          <a:p>
            <a:r>
              <a:rPr lang="vi-VN" b="1" dirty="0">
                <a:solidFill>
                  <a:srgbClr val="92D050"/>
                </a:solidFill>
              </a:rPr>
              <a:t>Cài đặt các phép toán cơ bản:</a:t>
            </a:r>
          </a:p>
          <a:p>
            <a:pPr marL="400050" lvl="1" indent="0">
              <a:buNone/>
            </a:pPr>
            <a:r>
              <a:rPr lang="vi-VN" dirty="0"/>
              <a:t>Tương tự như danh sách liên kết đơn, cần</a:t>
            </a:r>
          </a:p>
          <a:p>
            <a:pPr marL="400050" lvl="1" indent="0">
              <a:buNone/>
            </a:pPr>
            <a:r>
              <a:rPr lang="vi-VN" dirty="0"/>
              <a:t>chú ý, trường Link của phần tử cuối cùng</a:t>
            </a:r>
          </a:p>
          <a:p>
            <a:pPr marL="400050" lvl="1" indent="0">
              <a:buNone/>
            </a:pPr>
            <a:r>
              <a:rPr lang="vi-VN" dirty="0"/>
              <a:t>trong d/s trỏ tới ptu đầu tiên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66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-  </a:t>
            </a:r>
            <a:r>
              <a:rPr lang="vi-VN" sz="2800" dirty="0">
                <a:solidFill>
                  <a:srgbClr val="FFFF00"/>
                </a:solidFill>
              </a:rPr>
              <a:t>Ưu điểm </a:t>
            </a:r>
            <a:r>
              <a:rPr lang="vi-VN" sz="2800" dirty="0"/>
              <a:t>của danh sách liên kết vòng giúp cho việc truy nhập vào các nút được </a:t>
            </a:r>
            <a:r>
              <a:rPr lang="vi-VN" sz="2800" dirty="0">
                <a:solidFill>
                  <a:srgbClr val="FFFF00"/>
                </a:solidFill>
              </a:rPr>
              <a:t>linh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vi-VN" sz="2800" dirty="0">
                <a:solidFill>
                  <a:srgbClr val="FFFF00"/>
                </a:solidFill>
              </a:rPr>
              <a:t>hoạt hơn</a:t>
            </a:r>
            <a:r>
              <a:rPr lang="vi-VN" sz="2800" dirty="0"/>
              <a:t>, vì nút nào trong danh sách cũng có thể coi là nút đầu tiên và con trỏ L trỏ tới</a:t>
            </a:r>
            <a:r>
              <a:rPr lang="en-US" sz="2800" dirty="0"/>
              <a:t> </a:t>
            </a:r>
            <a:r>
              <a:rPr lang="vi-VN" sz="2800" dirty="0"/>
              <a:t>nút nào cũng được, từ một nút trong danh sách ta có thể truy cập được đến các nút</a:t>
            </a:r>
            <a:r>
              <a:rPr lang="en-US" sz="2800" dirty="0"/>
              <a:t> </a:t>
            </a:r>
            <a:r>
              <a:rPr lang="vi-VN" sz="2800" dirty="0"/>
              <a:t>khác,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-  </a:t>
            </a:r>
            <a:r>
              <a:rPr lang="en-US" sz="2800" dirty="0">
                <a:solidFill>
                  <a:srgbClr val="FFFF00"/>
                </a:solidFill>
              </a:rPr>
              <a:t>T</a:t>
            </a:r>
            <a:r>
              <a:rPr lang="vi-VN" sz="2800" dirty="0">
                <a:solidFill>
                  <a:srgbClr val="FFFF00"/>
                </a:solidFill>
              </a:rPr>
              <a:t>uy nhiên </a:t>
            </a:r>
            <a:r>
              <a:rPr lang="vi-VN" sz="2800" dirty="0"/>
              <a:t>trong xử lý, nếu không cẩn thận sẽ dẫn đến 1 </a:t>
            </a:r>
            <a:r>
              <a:rPr lang="vi-VN" sz="2800" dirty="0">
                <a:solidFill>
                  <a:srgbClr val="FFFF00"/>
                </a:solidFill>
              </a:rPr>
              <a:t>chu trình không kết thúc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vi-VN" sz="2800" dirty="0"/>
              <a:t>(Vì không biết được chỗ kết thúc d/s)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42243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2-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Danh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sách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nối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kép</a:t>
            </a:r>
            <a:r>
              <a:rPr lang="en-US" sz="3600" b="1" dirty="0">
                <a:solidFill>
                  <a:srgbClr val="FFFF00"/>
                </a:solidFill>
              </a:rPr>
              <a:t> (double link list)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V</a:t>
            </a:r>
            <a:r>
              <a:rPr lang="vi-VN" sz="2400" dirty="0"/>
              <a:t>ới danh sách móc nối đơn và nối vòng, chỉ có phép duyệt 1</a:t>
            </a:r>
            <a:r>
              <a:rPr lang="en-US" sz="2400" dirty="0"/>
              <a:t> </a:t>
            </a:r>
            <a:r>
              <a:rPr lang="vi-VN" sz="2400" dirty="0"/>
              <a:t>chiều, từ phần tử trước có thể truy nhập đến phần tử đứng sau, nhưng từ phần tử đứng</a:t>
            </a:r>
            <a:r>
              <a:rPr lang="en-US" sz="2400" dirty="0"/>
              <a:t> </a:t>
            </a:r>
            <a:r>
              <a:rPr lang="vi-VN" sz="2400" dirty="0"/>
              <a:t>sau không truy cập trực tiếp đến phần tử đứng ngay trước nó được. </a:t>
            </a:r>
            <a:endParaRPr lang="en-US" sz="2400" dirty="0"/>
          </a:p>
          <a:p>
            <a:r>
              <a:rPr lang="vi-VN" sz="2400" dirty="0"/>
              <a:t>Khắc phục hạn chế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kép</a:t>
            </a:r>
            <a:r>
              <a:rPr lang="en-US" sz="2400" dirty="0"/>
              <a:t>.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kép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vi-VN" sz="2400" dirty="0"/>
              <a:t>(bản ghi) gồm 3 trường: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vi-VN" sz="2200" dirty="0">
                <a:solidFill>
                  <a:srgbClr val="FFC000"/>
                </a:solidFill>
              </a:rPr>
              <a:t>- Info : chứa thông tin về đối tượng.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C000"/>
                </a:solidFill>
              </a:rPr>
              <a:t>	- LPTR : con </a:t>
            </a:r>
            <a:r>
              <a:rPr lang="en-US" sz="2200" dirty="0" err="1">
                <a:solidFill>
                  <a:srgbClr val="FFC000"/>
                </a:solidFill>
              </a:rPr>
              <a:t>trỏ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trỏ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tới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phần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tử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bên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trái</a:t>
            </a:r>
            <a:endParaRPr lang="en-US" sz="22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C000"/>
                </a:solidFill>
              </a:rPr>
              <a:t>	- RPTR : con </a:t>
            </a:r>
            <a:r>
              <a:rPr lang="en-US" sz="2200" dirty="0" err="1">
                <a:solidFill>
                  <a:srgbClr val="FFC000"/>
                </a:solidFill>
              </a:rPr>
              <a:t>trỏ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trỏ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tới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phần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tử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bên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phải</a:t>
            </a:r>
            <a:endParaRPr lang="en-US" sz="2200" dirty="0">
              <a:solidFill>
                <a:srgbClr val="FFC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791200"/>
            <a:ext cx="2819400" cy="492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0230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541020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sz="28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sz="28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sz="28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sz="28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móc</a:t>
            </a:r>
            <a:r>
              <a:rPr lang="en-US" sz="28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nối</a:t>
            </a:r>
            <a:r>
              <a:rPr lang="en-US" sz="28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kép</a:t>
            </a:r>
            <a:r>
              <a:rPr lang="en-US" sz="28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8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28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vi-VN" sz="2400" dirty="0"/>
              <a:t>Việc truy nhập các phần tử của d/s phải truy cập xuất phát từ một trong hai đầu của</a:t>
            </a:r>
            <a:r>
              <a:rPr lang="en-US" sz="2400" dirty="0"/>
              <a:t> </a:t>
            </a:r>
            <a:r>
              <a:rPr lang="vi-VN" sz="2400" dirty="0"/>
              <a:t>danh sách. Do đó, để quản lý danh sách, dùng 2 con trỏ L, R lần lượt trỏ tới nút trái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, </a:t>
            </a:r>
            <a:r>
              <a:rPr lang="en-US" sz="2400" dirty="0" err="1"/>
              <a:t>hai</a:t>
            </a:r>
            <a:r>
              <a:rPr lang="en-US" sz="2400" dirty="0"/>
              <a:t> con </a:t>
            </a:r>
            <a:r>
              <a:rPr lang="en-US" sz="2400" dirty="0" err="1"/>
              <a:t>trỏ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con </a:t>
            </a:r>
            <a:r>
              <a:rPr lang="en-US" sz="2400" dirty="0" err="1"/>
              <a:t>trỏ</a:t>
            </a:r>
            <a:r>
              <a:rPr lang="en-US" sz="2400" dirty="0"/>
              <a:t> </a:t>
            </a:r>
            <a:r>
              <a:rPr lang="en-US" sz="2400" dirty="0" err="1"/>
              <a:t>cực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, </a:t>
            </a:r>
            <a:r>
              <a:rPr lang="en-US" sz="2400" dirty="0" err="1"/>
              <a:t>cực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vi-VN" sz="2400" dirty="0"/>
              <a:t>của danh sách. </a:t>
            </a:r>
            <a:endParaRPr lang="en-US" sz="2400" dirty="0"/>
          </a:p>
          <a:p>
            <a:r>
              <a:rPr lang="vi-VN" sz="2400" dirty="0"/>
              <a:t>Khi đó d/s rỗng nếu: L=R= n</a:t>
            </a:r>
            <a:r>
              <a:rPr lang="en-US" sz="2400" dirty="0"/>
              <a:t>u</a:t>
            </a:r>
            <a:r>
              <a:rPr lang="vi-VN" sz="2400" dirty="0"/>
              <a:t>ll.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400928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5771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65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1.3.3. So </a:t>
            </a:r>
            <a:r>
              <a:rPr lang="en-US" sz="3200" dirty="0" err="1">
                <a:solidFill>
                  <a:srgbClr val="FFC000"/>
                </a:solidFill>
              </a:rPr>
              <a:t>sánh</a:t>
            </a:r>
            <a:r>
              <a:rPr lang="en-US" sz="3200" dirty="0">
                <a:solidFill>
                  <a:srgbClr val="FFC000"/>
                </a:solidFill>
              </a:rPr>
              <a:t> 2 </a:t>
            </a:r>
            <a:r>
              <a:rPr lang="en-US" sz="3200" dirty="0" err="1">
                <a:solidFill>
                  <a:srgbClr val="FFC000"/>
                </a:solidFill>
              </a:rPr>
              <a:t>phương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 err="1">
                <a:solidFill>
                  <a:srgbClr val="FFC000"/>
                </a:solidFill>
              </a:rPr>
              <a:t>pháp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 err="1">
                <a:solidFill>
                  <a:srgbClr val="FFC000"/>
                </a:solidFill>
              </a:rPr>
              <a:t>cài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 err="1">
                <a:solidFill>
                  <a:srgbClr val="FFC000"/>
                </a:solidFill>
              </a:rPr>
              <a:t>đặt</a:t>
            </a:r>
            <a:r>
              <a:rPr lang="en-US" sz="3200" dirty="0">
                <a:solidFill>
                  <a:srgbClr val="FFC000"/>
                </a:solidFill>
              </a:rPr>
              <a:t> DS </a:t>
            </a:r>
            <a:r>
              <a:rPr lang="en-US" sz="3200" dirty="0" err="1">
                <a:solidFill>
                  <a:srgbClr val="FFC000"/>
                </a:solidFill>
              </a:rPr>
              <a:t>bởi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 err="1">
                <a:solidFill>
                  <a:srgbClr val="FFC000"/>
                </a:solidFill>
              </a:rPr>
              <a:t>mảng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 err="1">
                <a:solidFill>
                  <a:srgbClr val="FFC000"/>
                </a:solidFill>
              </a:rPr>
              <a:t>và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 err="1">
                <a:solidFill>
                  <a:srgbClr val="FFC000"/>
                </a:solidFill>
              </a:rPr>
              <a:t>bởi</a:t>
            </a:r>
            <a:r>
              <a:rPr lang="en-US" sz="3200" dirty="0">
                <a:solidFill>
                  <a:srgbClr val="FFC000"/>
                </a:solidFill>
              </a:rPr>
              <a:t> con </a:t>
            </a:r>
            <a:r>
              <a:rPr lang="en-US" sz="3200" dirty="0" err="1">
                <a:solidFill>
                  <a:srgbClr val="FFC000"/>
                </a:solidFill>
              </a:rPr>
              <a:t>trỏ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vi-VN" dirty="0">
                <a:latin typeface="+mj-lt"/>
              </a:rPr>
              <a:t>Cài đặt bằng mảng đòi hỏi phải xác định số phần tử của mảng</a:t>
            </a:r>
            <a:endParaRPr lang="en-US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vi-VN" dirty="0">
                <a:latin typeface="+mj-lt"/>
              </a:rPr>
              <a:t>Cài đặt bằng con trỏ thích hợp cho sự biến động của danh sách, danh sách có thể</a:t>
            </a:r>
            <a:r>
              <a:rPr lang="en-US" dirty="0">
                <a:latin typeface="+mj-lt"/>
              </a:rPr>
              <a:t> </a:t>
            </a:r>
            <a:r>
              <a:rPr lang="vi-VN" dirty="0">
                <a:latin typeface="+mj-lt"/>
              </a:rPr>
              <a:t>rỗng hoặc lớn tuỳ ý chỉ phụ thuộc vào bộ nhớ tối đa của máy. Tuy nhiên ta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tốn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vùng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nhớ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con </a:t>
            </a:r>
            <a:r>
              <a:rPr lang="en-US" dirty="0" err="1">
                <a:latin typeface="+mj-lt"/>
              </a:rPr>
              <a:t>trỏ</a:t>
            </a:r>
            <a:r>
              <a:rPr lang="en-US" dirty="0">
                <a:latin typeface="+mj-lt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69822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534400" cy="52578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vi-VN" dirty="0"/>
              <a:t>Cài đặt bằng mảng thì thời gian thêm hoặc xoá một phần tử tỉ lệ với số phần tử</a:t>
            </a:r>
            <a:r>
              <a:rPr lang="en-US" dirty="0"/>
              <a:t> </a:t>
            </a:r>
            <a:r>
              <a:rPr lang="vi-VN" dirty="0"/>
              <a:t>đi sau vị trí thêm/ xóa.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vi-VN" dirty="0"/>
              <a:t>Trong khi cài đặt bằng con trỏ các phép toán này mất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vi-VN" dirty="0"/>
              <a:t>Phép truy nhập vào một phần tử trong danh sách</a:t>
            </a:r>
            <a:r>
              <a:rPr lang="en-US" dirty="0"/>
              <a:t> </a:t>
            </a:r>
            <a:r>
              <a:rPr lang="vi-VN" dirty="0"/>
              <a:t>chỉ</a:t>
            </a:r>
            <a:r>
              <a:rPr lang="en-US" dirty="0"/>
              <a:t> </a:t>
            </a:r>
            <a:r>
              <a:rPr lang="vi-VN" dirty="0"/>
              <a:t>tốn một hằng thời gian đối với cài đặt bằng mảng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vi-VN" dirty="0"/>
              <a:t>trong khi đối với danh sách</a:t>
            </a:r>
            <a:r>
              <a:rPr lang="en-US" dirty="0"/>
              <a:t> </a:t>
            </a:r>
            <a:r>
              <a:rPr lang="vi-VN" dirty="0"/>
              <a:t>cài đặt bằng con trỏ ta phải tìm từ đầu danh sách cho đến vị trí trước vị trí 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i="1" dirty="0" err="1"/>
              <a:t>danh</a:t>
            </a:r>
            <a:r>
              <a:rPr lang="en-US" i="1" dirty="0"/>
              <a:t> </a:t>
            </a:r>
            <a:r>
              <a:rPr lang="en-US" i="1" dirty="0" err="1"/>
              <a:t>sách</a:t>
            </a:r>
            <a:r>
              <a:rPr lang="en-US" i="1" dirty="0"/>
              <a:t> </a:t>
            </a:r>
            <a:r>
              <a:rPr lang="en-US" i="1" dirty="0" err="1"/>
              <a:t>liên</a:t>
            </a:r>
            <a:r>
              <a:rPr lang="en-US" i="1" dirty="0"/>
              <a:t> </a:t>
            </a: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thích</a:t>
            </a:r>
            <a:r>
              <a:rPr lang="en-US" i="1" dirty="0"/>
              <a:t> </a:t>
            </a:r>
            <a:r>
              <a:rPr lang="en-US" i="1" dirty="0" err="1"/>
              <a:t>hợp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</a:t>
            </a:r>
            <a:r>
              <a:rPr lang="en-US" i="1" dirty="0" err="1"/>
              <a:t>danh</a:t>
            </a:r>
            <a:r>
              <a:rPr lang="en-US" i="1" dirty="0"/>
              <a:t> </a:t>
            </a:r>
            <a:r>
              <a:rPr lang="en-US" i="1" dirty="0" err="1"/>
              <a:t>sách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vi-VN" i="1" dirty="0"/>
              <a:t>nhiều biến động</a:t>
            </a:r>
            <a:r>
              <a:rPr lang="vi-VN" dirty="0"/>
              <a:t>, tức là ta thường xuyên thêm, xoá các phần tử.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403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br>
              <a:rPr lang="en-US" sz="40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</a:br>
            <a:r>
              <a:rPr lang="vi-VN" sz="60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60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vi-VN" sz="60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găn xếp</a:t>
            </a:r>
            <a:br>
              <a:rPr lang="vi-VN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2.1.   ĐỊNH NGHĨA NGĂN XẾP</a:t>
            </a:r>
          </a:p>
          <a:p>
            <a:pPr marL="0" indent="0">
              <a:buNone/>
            </a:pPr>
            <a:r>
              <a:rPr lang="vi-VN" sz="2800" b="1" dirty="0">
                <a:latin typeface="Arial" pitchFamily="34" charset="0"/>
                <a:cs typeface="Arial" pitchFamily="34" charset="0"/>
              </a:rPr>
              <a:t>2.2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.</a:t>
            </a:r>
            <a:r>
              <a:rPr lang="vi-VN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 </a:t>
            </a:r>
            <a:r>
              <a:rPr lang="vi-VN" sz="2800" b="1" dirty="0">
                <a:latin typeface="Arial" pitchFamily="34" charset="0"/>
                <a:cs typeface="Arial" pitchFamily="34" charset="0"/>
              </a:rPr>
              <a:t>CÁC PHÉP TOÁN CƠ BẢN TRÊN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latin typeface="Arial" pitchFamily="34" charset="0"/>
                <a:cs typeface="Arial" pitchFamily="34" charset="0"/>
              </a:rPr>
              <a:t>NGĂN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XẾP</a:t>
            </a:r>
          </a:p>
          <a:p>
            <a:pPr marL="0" indent="0"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2.3.   BIỂU DIỄN NGĂN XẾP TRÊN MT</a:t>
            </a:r>
          </a:p>
          <a:p>
            <a:pPr marL="0" indent="0">
              <a:buNone/>
            </a:pPr>
            <a:r>
              <a:rPr lang="vi-VN" sz="2800" b="1" dirty="0">
                <a:latin typeface="Arial" pitchFamily="34" charset="0"/>
                <a:cs typeface="Arial" pitchFamily="34" charset="0"/>
              </a:rPr>
              <a:t>2.4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.</a:t>
            </a:r>
            <a:r>
              <a:rPr lang="vi-VN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 </a:t>
            </a:r>
            <a:r>
              <a:rPr lang="vi-VN" sz="2800" b="1" dirty="0">
                <a:latin typeface="Arial" pitchFamily="34" charset="0"/>
                <a:cs typeface="Arial" pitchFamily="34" charset="0"/>
              </a:rPr>
              <a:t>CÀI ĐẶT CÁC PHÉP TOÁN CƠ BẢN TRÊN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       	NGĂN XẾP</a:t>
            </a:r>
          </a:p>
          <a:p>
            <a:pPr marL="0" indent="0"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2.5.  ỨNG DỤNG NGĂN XẾP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810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b="1" dirty="0">
                <a:latin typeface="Arial" pitchFamily="34" charset="0"/>
                <a:cs typeface="Arial" pitchFamily="34" charset="0"/>
              </a:rPr>
              <a:t>2.1.   ĐỊNH NGHĨA NGĂN XẾP</a:t>
            </a:r>
            <a:br>
              <a:rPr lang="en-US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5181600"/>
          </a:xfrm>
        </p:spPr>
        <p:txBody>
          <a:bodyPr/>
          <a:lstStyle/>
          <a:p>
            <a:r>
              <a:rPr lang="vi-VN" dirty="0"/>
              <a:t>Ngăn xếp (Stack) là một </a:t>
            </a:r>
            <a:r>
              <a:rPr lang="vi-VN" dirty="0">
                <a:solidFill>
                  <a:srgbClr val="FFFF00"/>
                </a:solidFill>
              </a:rPr>
              <a:t>danh sách </a:t>
            </a:r>
            <a:r>
              <a:rPr lang="vi-VN" b="1" dirty="0">
                <a:solidFill>
                  <a:srgbClr val="FFFF00"/>
                </a:solidFill>
              </a:rPr>
              <a:t>đặc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vi-VN" b="1" dirty="0">
                <a:solidFill>
                  <a:srgbClr val="FFFF00"/>
                </a:solidFill>
              </a:rPr>
              <a:t>biệt</a:t>
            </a:r>
            <a:r>
              <a:rPr lang="vi-VN" dirty="0"/>
              <a:t>, trong đó việc </a:t>
            </a:r>
            <a:r>
              <a:rPr lang="vi-VN" b="1" dirty="0">
                <a:solidFill>
                  <a:srgbClr val="FFFF00"/>
                </a:solidFill>
              </a:rPr>
              <a:t>thêm</a:t>
            </a:r>
            <a:r>
              <a:rPr lang="vi-VN" b="1" dirty="0"/>
              <a:t> </a:t>
            </a:r>
            <a:r>
              <a:rPr lang="vi-VN" dirty="0"/>
              <a:t>vào</a:t>
            </a:r>
            <a:r>
              <a:rPr lang="en-US" dirty="0"/>
              <a:t>,</a:t>
            </a:r>
            <a:r>
              <a:rPr lang="vi-VN" dirty="0"/>
              <a:t> </a:t>
            </a:r>
            <a:r>
              <a:rPr lang="vi-VN" b="1" dirty="0">
                <a:solidFill>
                  <a:srgbClr val="FFFF00"/>
                </a:solidFill>
              </a:rPr>
              <a:t>lấy</a:t>
            </a:r>
            <a:r>
              <a:rPr lang="vi-VN" b="1" dirty="0"/>
              <a:t> </a:t>
            </a:r>
            <a:r>
              <a:rPr lang="vi-VN" dirty="0"/>
              <a:t>một phần</a:t>
            </a:r>
            <a:r>
              <a:rPr lang="en-US" dirty="0"/>
              <a:t> </a:t>
            </a:r>
            <a:r>
              <a:rPr lang="vi-VN" dirty="0"/>
              <a:t>tử ra khỏi ngăn xếp chỉ </a:t>
            </a:r>
            <a:r>
              <a:rPr lang="vi-VN" b="1" dirty="0">
                <a:solidFill>
                  <a:srgbClr val="FFFF00"/>
                </a:solidFill>
              </a:rPr>
              <a:t>thực hiện tại một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vi-VN" b="1" dirty="0">
                <a:solidFill>
                  <a:srgbClr val="FFFF00"/>
                </a:solidFill>
              </a:rPr>
              <a:t>đầu </a:t>
            </a:r>
            <a:r>
              <a:rPr lang="vi-VN" dirty="0"/>
              <a:t>của ngăn xếp, đầu này gọi là </a:t>
            </a:r>
            <a:r>
              <a:rPr lang="vi-VN" dirty="0">
                <a:solidFill>
                  <a:srgbClr val="FFFF00"/>
                </a:solidFill>
              </a:rPr>
              <a:t>đỉnh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vi-VN" b="1" dirty="0"/>
              <a:t>(TOP) </a:t>
            </a:r>
            <a:r>
              <a:rPr lang="vi-VN" dirty="0"/>
              <a:t>của ngăn xếp.</a:t>
            </a:r>
          </a:p>
          <a:p>
            <a:r>
              <a:rPr lang="vi-VN" dirty="0"/>
              <a:t> Ví dụ: Xếp chồng đĩa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556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pPr algn="l"/>
            <a:r>
              <a:rPr lang="vi-VN" sz="3600" b="1" dirty="0">
                <a:solidFill>
                  <a:srgbClr val="FFC000"/>
                </a:solidFill>
              </a:rPr>
              <a:t>Hình ảnh của ngăn xếp có dạng nh</a:t>
            </a:r>
            <a:r>
              <a:rPr lang="en-US" sz="3600" b="1" dirty="0">
                <a:solidFill>
                  <a:srgbClr val="FFC000"/>
                </a:solidFill>
              </a:rPr>
              <a:t>ư</a:t>
            </a:r>
            <a:r>
              <a:rPr lang="vi-VN" sz="3600" b="1" dirty="0">
                <a:solidFill>
                  <a:srgbClr val="FFC000"/>
                </a:solidFill>
              </a:rPr>
              <a:t> sau: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vi-VN" sz="2600" b="1" i="1" dirty="0"/>
              <a:t>=&gt; Ngăn xếp có tính chất “vào sau - ra trước” hay “vào</a:t>
            </a:r>
            <a:r>
              <a:rPr lang="en-US" sz="2600" b="1" i="1" dirty="0"/>
              <a:t> </a:t>
            </a:r>
            <a:r>
              <a:rPr lang="en-US" sz="2600" b="1" i="1" dirty="0" err="1"/>
              <a:t>trước</a:t>
            </a:r>
            <a:r>
              <a:rPr lang="en-US" sz="2600" b="1" i="1" dirty="0"/>
              <a:t> – </a:t>
            </a:r>
            <a:r>
              <a:rPr lang="en-US" sz="2600" b="1" i="1" dirty="0" err="1"/>
              <a:t>ra</a:t>
            </a:r>
            <a:r>
              <a:rPr lang="en-US" sz="2600" b="1" i="1" dirty="0"/>
              <a:t> </a:t>
            </a:r>
            <a:r>
              <a:rPr lang="en-US" sz="2600" b="1" i="1" dirty="0" err="1"/>
              <a:t>sau</a:t>
            </a:r>
            <a:r>
              <a:rPr lang="en-US" sz="2600" b="1" i="1" dirty="0"/>
              <a:t>“ </a:t>
            </a:r>
            <a:r>
              <a:rPr lang="en-US" sz="2600" b="1" i="1" dirty="0">
                <a:solidFill>
                  <a:srgbClr val="FFC000"/>
                </a:solidFill>
              </a:rPr>
              <a:t>(LIFO (last in - first out ) hay FILO (first in – last out)).</a:t>
            </a:r>
            <a:endParaRPr lang="en-US" sz="2600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70" y="1681130"/>
            <a:ext cx="6441764" cy="31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rc 3"/>
          <p:cNvSpPr/>
          <p:nvPr/>
        </p:nvSpPr>
        <p:spPr>
          <a:xfrm>
            <a:off x="432515" y="1371600"/>
            <a:ext cx="1661160" cy="1116170"/>
          </a:xfrm>
          <a:prstGeom prst="arc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2286000" y="1175155"/>
            <a:ext cx="1541172" cy="1011951"/>
          </a:xfrm>
          <a:prstGeom prst="arc">
            <a:avLst>
              <a:gd name="adj1" fmla="val 10094540"/>
              <a:gd name="adj2" fmla="val 17344966"/>
            </a:avLst>
          </a:prstGeom>
          <a:noFill/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3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200" b="1" dirty="0" err="1">
                <a:solidFill>
                  <a:srgbClr val="00B0F0"/>
                </a:solidFill>
              </a:rPr>
              <a:t>Ví</a:t>
            </a:r>
            <a:r>
              <a:rPr lang="en-US" sz="4200" b="1" dirty="0">
                <a:solidFill>
                  <a:srgbClr val="00B0F0"/>
                </a:solidFill>
              </a:rPr>
              <a:t> </a:t>
            </a:r>
            <a:r>
              <a:rPr lang="en-US" sz="4200" b="1" dirty="0" err="1">
                <a:solidFill>
                  <a:srgbClr val="00B0F0"/>
                </a:solidFill>
              </a:rPr>
              <a:t>dụ</a:t>
            </a:r>
            <a:endParaRPr lang="en-US" sz="42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vi-VN" sz="2800" dirty="0"/>
              <a:t>• Tập hợp họ tên các sinh viên của lớp TINHOC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liệt</a:t>
            </a:r>
            <a:r>
              <a:rPr lang="en-US" sz="2800" dirty="0"/>
              <a:t> </a:t>
            </a:r>
            <a:r>
              <a:rPr lang="en-US" sz="2800" dirty="0" err="1"/>
              <a:t>kê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giấy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 marL="400050" lvl="1" indent="0">
              <a:buNone/>
            </a:pPr>
            <a:r>
              <a:rPr lang="en-US" i="1" dirty="0"/>
              <a:t>1. </a:t>
            </a:r>
            <a:r>
              <a:rPr lang="en-US" i="1" dirty="0" err="1"/>
              <a:t>Nguyễn</a:t>
            </a:r>
            <a:r>
              <a:rPr lang="en-US" i="1" dirty="0"/>
              <a:t> </a:t>
            </a:r>
            <a:r>
              <a:rPr lang="en-US" i="1" dirty="0" err="1"/>
              <a:t>Trung</a:t>
            </a:r>
            <a:r>
              <a:rPr lang="en-US" i="1" dirty="0"/>
              <a:t> </a:t>
            </a:r>
            <a:r>
              <a:rPr lang="en-US" i="1" dirty="0" err="1"/>
              <a:t>Cang</a:t>
            </a:r>
            <a:endParaRPr lang="en-US" i="1" dirty="0"/>
          </a:p>
          <a:p>
            <a:pPr marL="400050" lvl="1" indent="0">
              <a:buNone/>
            </a:pPr>
            <a:r>
              <a:rPr lang="vi-VN" i="1" dirty="0"/>
              <a:t>2. Nguyễn Ngọc Chương</a:t>
            </a:r>
          </a:p>
          <a:p>
            <a:pPr marL="400050" lvl="1" indent="0">
              <a:buNone/>
            </a:pPr>
            <a:r>
              <a:rPr lang="vi-VN" i="1" dirty="0"/>
              <a:t>3. Lê Thị Lệ Sương</a:t>
            </a:r>
          </a:p>
          <a:p>
            <a:pPr marL="400050" lvl="1" indent="0">
              <a:buNone/>
            </a:pPr>
            <a:r>
              <a:rPr lang="en-US" i="1" dirty="0"/>
              <a:t>4. </a:t>
            </a:r>
            <a:r>
              <a:rPr lang="en-US" i="1" dirty="0" err="1"/>
              <a:t>Trịnh</a:t>
            </a:r>
            <a:r>
              <a:rPr lang="en-US" i="1" dirty="0"/>
              <a:t> </a:t>
            </a:r>
            <a:r>
              <a:rPr lang="en-US" i="1" dirty="0" err="1"/>
              <a:t>Vũ</a:t>
            </a:r>
            <a:r>
              <a:rPr lang="en-US" i="1" dirty="0"/>
              <a:t> </a:t>
            </a:r>
            <a:r>
              <a:rPr lang="en-US" i="1" dirty="0" err="1"/>
              <a:t>Thành</a:t>
            </a:r>
            <a:endParaRPr lang="en-US" i="1" dirty="0"/>
          </a:p>
          <a:p>
            <a:pPr marL="400050" lvl="1" indent="0">
              <a:buNone/>
            </a:pPr>
            <a:r>
              <a:rPr lang="en-US" i="1" dirty="0"/>
              <a:t>5. </a:t>
            </a:r>
            <a:r>
              <a:rPr lang="en-US" i="1" dirty="0" err="1"/>
              <a:t>Nguyễn</a:t>
            </a:r>
            <a:r>
              <a:rPr lang="en-US" i="1" dirty="0"/>
              <a:t> </a:t>
            </a:r>
            <a:r>
              <a:rPr lang="en-US" i="1" dirty="0" err="1"/>
              <a:t>Phú</a:t>
            </a:r>
            <a:r>
              <a:rPr lang="en-US" i="1" dirty="0"/>
              <a:t> </a:t>
            </a:r>
            <a:r>
              <a:rPr lang="en-US" i="1" dirty="0" err="1"/>
              <a:t>Vĩnh</a:t>
            </a:r>
            <a:endParaRPr lang="en-US" i="1" dirty="0"/>
          </a:p>
          <a:p>
            <a:pPr marL="400050" lvl="1" indent="0">
              <a:buNone/>
            </a:pPr>
            <a:r>
              <a:rPr lang="en-US" i="1" dirty="0"/>
              <a:t>6. </a:t>
            </a:r>
            <a:r>
              <a:rPr lang="en-US" i="1" dirty="0" err="1"/>
              <a:t>Phạm</a:t>
            </a:r>
            <a:r>
              <a:rPr lang="en-US" i="1" dirty="0"/>
              <a:t> </a:t>
            </a:r>
            <a:r>
              <a:rPr lang="en-US" i="1" dirty="0" err="1"/>
              <a:t>Quách</a:t>
            </a:r>
            <a:r>
              <a:rPr lang="en-US" i="1" dirty="0"/>
              <a:t> </a:t>
            </a:r>
            <a:r>
              <a:rPr lang="en-US" i="1" dirty="0" err="1"/>
              <a:t>Què</a:t>
            </a:r>
            <a:endParaRPr lang="en-US" i="1" dirty="0"/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6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pt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xâu</a:t>
            </a:r>
            <a:r>
              <a:rPr lang="en-US" sz="2800" dirty="0"/>
              <a:t> </a:t>
            </a: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,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,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endParaRPr lang="en-US" sz="2800" dirty="0"/>
          </a:p>
          <a:p>
            <a:pPr marL="0" indent="0">
              <a:buNone/>
            </a:pPr>
            <a:r>
              <a:rPr lang="vi-VN" sz="2800" dirty="0"/>
              <a:t>tính với các phần tử đứng </a:t>
            </a:r>
            <a:r>
              <a:rPr lang="en-US" sz="2800" dirty="0" err="1"/>
              <a:t>trước</a:t>
            </a:r>
            <a:r>
              <a:rPr lang="vi-VN" sz="2800" dirty="0"/>
              <a:t>, đứng sau.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58137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4344"/>
            <a:ext cx="8839200" cy="1032456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>
                <a:solidFill>
                  <a:srgbClr val="92D050"/>
                </a:solidFill>
              </a:rPr>
              <a:t>2.2 Các phép toán cơ bản trên ngăn xếp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1- </a:t>
            </a:r>
            <a:r>
              <a:rPr lang="en-US" b="1" dirty="0">
                <a:solidFill>
                  <a:srgbClr val="FFFF00"/>
                </a:solidFill>
              </a:rPr>
              <a:t>MAKENULL_STACK(S):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vi-VN" i="1" dirty="0"/>
              <a:t>Tạo một ngăn xếp rỗng</a:t>
            </a:r>
            <a:r>
              <a:rPr lang="vi-VN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2- </a:t>
            </a:r>
            <a:r>
              <a:rPr lang="en-US" b="1" dirty="0">
                <a:solidFill>
                  <a:srgbClr val="FFFF00"/>
                </a:solidFill>
              </a:rPr>
              <a:t>POP(</a:t>
            </a:r>
            <a:r>
              <a:rPr lang="en-US" b="1" dirty="0" err="1">
                <a:solidFill>
                  <a:srgbClr val="FFFF00"/>
                </a:solidFill>
              </a:rPr>
              <a:t>S,x</a:t>
            </a:r>
            <a:r>
              <a:rPr lang="en-US" b="1" dirty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Lấy phần tử tại đỉnh ngăn xếp S, nội dung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được lưu vào biến x 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3 - </a:t>
            </a:r>
            <a:r>
              <a:rPr lang="en-US" b="1" dirty="0">
                <a:solidFill>
                  <a:srgbClr val="FFFF00"/>
                </a:solidFill>
              </a:rPr>
              <a:t>PUSH(</a:t>
            </a:r>
            <a:r>
              <a:rPr lang="en-US" b="1" dirty="0" err="1">
                <a:solidFill>
                  <a:srgbClr val="FFFF00"/>
                </a:solidFill>
              </a:rPr>
              <a:t>x,S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Thêm phần tử x vào ngăn xếp S.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4 - </a:t>
            </a:r>
            <a:r>
              <a:rPr lang="en-US" b="1" dirty="0">
                <a:solidFill>
                  <a:srgbClr val="FFFF00"/>
                </a:solidFill>
              </a:rPr>
              <a:t>EMPTY_STACK(S)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kiểm tra ngăn xếp S có rỗng hay không.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Hàm cho kết quả </a:t>
            </a:r>
            <a:r>
              <a:rPr lang="vi-VN" i="1" dirty="0"/>
              <a:t>true </a:t>
            </a:r>
            <a:r>
              <a:rPr lang="vi-VN" dirty="0"/>
              <a:t>nếu ngăn xếp rỗng và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vi-VN" b="1" i="1" dirty="0"/>
              <a:t>False </a:t>
            </a:r>
            <a:r>
              <a:rPr lang="vi-VN" dirty="0"/>
              <a:t>trong trường hợp ngược lại.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636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br>
              <a:rPr lang="en-US" sz="36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2.3.   BIỂU DIỄN NGĂN XẾP TRÊN MT</a:t>
            </a:r>
            <a:br>
              <a:rPr lang="en-US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1. 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sách để 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	</a:t>
            </a:r>
            <a:r>
              <a:rPr lang="vi-VN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cài đặt ngăn xếp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512763" algn="l"/>
              </a:tabLst>
            </a:pPr>
            <a:r>
              <a:rPr lang="vi-VN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Biểu diễn trực tiếp ngăn xếp và cài đặt các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	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nó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mảng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hoặc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con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trỏ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71996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1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3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a. </a:t>
            </a:r>
            <a:r>
              <a:rPr lang="en-US" sz="33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sz="33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3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3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3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sz="33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3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33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3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33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3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sz="33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3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sách để cài đặt ngăn xếp</a:t>
            </a:r>
            <a:r>
              <a:rPr lang="en-US" sz="33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</a:t>
            </a:r>
            <a:b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54563"/>
          </a:xfrm>
        </p:spPr>
        <p:txBody>
          <a:bodyPr/>
          <a:lstStyle/>
          <a:p>
            <a:pPr marL="0" indent="0">
              <a:buNone/>
            </a:pPr>
            <a:r>
              <a:rPr lang="nb-NO" b="1" i="1" dirty="0"/>
              <a:t>	</a:t>
            </a:r>
            <a:r>
              <a:rPr lang="nb-NO" b="1" i="1" dirty="0">
                <a:solidFill>
                  <a:srgbClr val="00B0F0"/>
                </a:solidFill>
              </a:rPr>
              <a:t>type Stack = List ( hoặc = PList);</a:t>
            </a:r>
          </a:p>
          <a:p>
            <a:r>
              <a:rPr lang="en-US" dirty="0" err="1"/>
              <a:t>Chú</a:t>
            </a:r>
            <a:r>
              <a:rPr lang="en-US" dirty="0"/>
              <a:t> ý: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800" dirty="0"/>
              <a:t>+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Count = Top: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cài</a:t>
            </a:r>
            <a:r>
              <a:rPr lang="en-US" sz="2800" dirty="0"/>
              <a:t> </a:t>
            </a:r>
            <a:r>
              <a:rPr lang="vi-VN" sz="2800" dirty="0"/>
              <a:t>đặt bởi mảng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vi-VN" sz="2800" dirty="0"/>
              <a:t>+ Trong cách cài đặt sử dụng con trỏ, </a:t>
            </a:r>
            <a:r>
              <a:rPr lang="vi-VN" sz="2800" b="1" dirty="0">
                <a:solidFill>
                  <a:srgbClr val="00B0F0"/>
                </a:solidFill>
              </a:rPr>
              <a:t>con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vi-VN" sz="2800" b="1" dirty="0">
                <a:solidFill>
                  <a:srgbClr val="00B0F0"/>
                </a:solidFill>
              </a:rPr>
              <a:t>trỏ </a:t>
            </a:r>
            <a:r>
              <a:rPr lang="en-US" sz="2800" b="1" dirty="0">
                <a:solidFill>
                  <a:srgbClr val="00B0F0"/>
                </a:solidFill>
              </a:rPr>
              <a:t>        </a:t>
            </a: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vi-VN" sz="2800" b="1" dirty="0">
                <a:solidFill>
                  <a:srgbClr val="00B0F0"/>
                </a:solidFill>
              </a:rPr>
              <a:t>quản lý </a:t>
            </a:r>
            <a:r>
              <a:rPr lang="vi-VN" sz="2800" dirty="0"/>
              <a:t>ngăn xếp đặt tên là </a:t>
            </a:r>
            <a:r>
              <a:rPr lang="vi-VN" sz="2800" b="1" dirty="0">
                <a:solidFill>
                  <a:srgbClr val="00B0F0"/>
                </a:solidFill>
              </a:rPr>
              <a:t>Top</a:t>
            </a:r>
          </a:p>
          <a:p>
            <a:pPr marL="0" indent="0">
              <a:buNone/>
            </a:pPr>
            <a:r>
              <a:rPr lang="en-US" sz="2800" dirty="0"/>
              <a:t>=&gt;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vi-VN" sz="2800" dirty="0"/>
              <a:t>để cài đặt các </a:t>
            </a:r>
            <a:r>
              <a:rPr lang="en-US" sz="2800" dirty="0"/>
              <a:t>	</a:t>
            </a:r>
            <a:r>
              <a:rPr lang="vi-VN" sz="2800" dirty="0"/>
              <a:t>phép toán trên ngăn xếp.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46642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vi-VN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Biểu diễn và cài đặt các</a:t>
            </a:r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ngăn</a:t>
            </a:r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xếp</a:t>
            </a:r>
            <a:b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endParaRPr lang="en-US" dirty="0"/>
          </a:p>
          <a:p>
            <a:r>
              <a:rPr lang="en-US" sz="4000" dirty="0"/>
              <a:t>b1. </a:t>
            </a:r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diễn</a:t>
            </a:r>
            <a:r>
              <a:rPr lang="en-US" sz="4000" dirty="0"/>
              <a:t> </a:t>
            </a:r>
            <a:r>
              <a:rPr lang="en-US" sz="4000" dirty="0" err="1"/>
              <a:t>ngăn</a:t>
            </a:r>
            <a:r>
              <a:rPr lang="en-US" sz="4000" dirty="0"/>
              <a:t> </a:t>
            </a:r>
            <a:r>
              <a:rPr lang="en-US" sz="4000" dirty="0" err="1"/>
              <a:t>xếp</a:t>
            </a:r>
            <a:r>
              <a:rPr lang="en-US" sz="4000" dirty="0"/>
              <a:t> </a:t>
            </a:r>
            <a:r>
              <a:rPr lang="en-US" sz="4000" dirty="0" err="1"/>
              <a:t>bằng</a:t>
            </a:r>
            <a:r>
              <a:rPr lang="en-US" sz="4000" dirty="0"/>
              <a:t> </a:t>
            </a:r>
            <a:r>
              <a:rPr lang="en-US" sz="4000" dirty="0" err="1"/>
              <a:t>mảng</a:t>
            </a:r>
            <a:endParaRPr lang="en-US" sz="4000" dirty="0"/>
          </a:p>
          <a:p>
            <a:r>
              <a:rPr lang="en-US" sz="4000" dirty="0"/>
              <a:t>b2. </a:t>
            </a:r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diễn</a:t>
            </a:r>
            <a:r>
              <a:rPr lang="en-US" sz="4000" dirty="0"/>
              <a:t> </a:t>
            </a:r>
            <a:r>
              <a:rPr lang="en-US" sz="4000" dirty="0" err="1"/>
              <a:t>ngăn</a:t>
            </a:r>
            <a:r>
              <a:rPr lang="en-US" sz="4000" dirty="0"/>
              <a:t> </a:t>
            </a:r>
            <a:r>
              <a:rPr lang="en-US" sz="4000" dirty="0" err="1"/>
              <a:t>xếp</a:t>
            </a:r>
            <a:r>
              <a:rPr lang="en-US" sz="4000" dirty="0"/>
              <a:t> </a:t>
            </a:r>
            <a:r>
              <a:rPr lang="en-US" sz="4000" dirty="0" err="1"/>
              <a:t>bằng</a:t>
            </a:r>
            <a:r>
              <a:rPr lang="en-US" sz="4000" dirty="0"/>
              <a:t> con </a:t>
            </a:r>
            <a:r>
              <a:rPr lang="en-US" sz="4000" dirty="0" err="1"/>
              <a:t>trỏ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21494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b1. </a:t>
            </a:r>
            <a:r>
              <a:rPr lang="en-US" dirty="0" err="1">
                <a:solidFill>
                  <a:srgbClr val="00B0F0"/>
                </a:solidFill>
              </a:rPr>
              <a:t>Biểu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diễn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ngăn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xếp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băng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mảng</a:t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solidFill>
                  <a:srgbClr val="FFFF00"/>
                </a:solidFill>
              </a:rPr>
              <a:t>Biểu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diễn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ngăn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xếp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trên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máy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tính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lvl="2">
              <a:buNone/>
            </a:pPr>
            <a:r>
              <a:rPr lang="en-US" sz="2000" i="1" dirty="0"/>
              <a:t>#define Max 100 //so </a:t>
            </a:r>
            <a:r>
              <a:rPr lang="en-US" sz="2000" i="1" dirty="0" err="1"/>
              <a:t>phan</a:t>
            </a:r>
            <a:r>
              <a:rPr lang="en-US" sz="2000" i="1" dirty="0"/>
              <a:t> </a:t>
            </a:r>
            <a:r>
              <a:rPr lang="en-US" sz="2000" i="1" dirty="0" err="1"/>
              <a:t>tu</a:t>
            </a:r>
            <a:r>
              <a:rPr lang="en-US" sz="2000" i="1" dirty="0"/>
              <a:t> </a:t>
            </a:r>
            <a:r>
              <a:rPr lang="en-US" sz="2000" i="1" dirty="0" err="1"/>
              <a:t>toi</a:t>
            </a:r>
            <a:r>
              <a:rPr lang="en-US" sz="2000" i="1" dirty="0"/>
              <a:t> </a:t>
            </a:r>
            <a:r>
              <a:rPr lang="en-US" sz="2000" i="1" dirty="0" err="1"/>
              <a:t>da</a:t>
            </a:r>
            <a:r>
              <a:rPr lang="en-US" sz="2000" i="1" dirty="0"/>
              <a:t> </a:t>
            </a:r>
            <a:r>
              <a:rPr lang="en-US" sz="2000" i="1" dirty="0" err="1"/>
              <a:t>cua</a:t>
            </a:r>
            <a:r>
              <a:rPr lang="en-US" sz="2000" i="1" dirty="0"/>
              <a:t> Stack</a:t>
            </a:r>
          </a:p>
          <a:p>
            <a:pPr lvl="2">
              <a:buNone/>
            </a:pPr>
            <a:r>
              <a:rPr lang="en-US" sz="2000" i="1" dirty="0" err="1"/>
              <a:t>typedef</a:t>
            </a:r>
            <a:r>
              <a:rPr lang="en-US" sz="2000" i="1" dirty="0"/>
              <a:t> </a:t>
            </a:r>
            <a:r>
              <a:rPr lang="en-US" sz="2000" i="1" dirty="0" err="1"/>
              <a:t>int</a:t>
            </a:r>
            <a:r>
              <a:rPr lang="en-US" sz="2000" i="1" dirty="0"/>
              <a:t> item; //</a:t>
            </a:r>
            <a:r>
              <a:rPr lang="en-US" sz="2000" i="1" dirty="0" err="1"/>
              <a:t>kieu</a:t>
            </a:r>
            <a:r>
              <a:rPr lang="en-US" sz="2000" i="1" dirty="0"/>
              <a:t> du lieu </a:t>
            </a:r>
            <a:r>
              <a:rPr lang="en-US" sz="2000" i="1" dirty="0" err="1"/>
              <a:t>cua</a:t>
            </a:r>
            <a:r>
              <a:rPr lang="en-US" sz="2000" i="1" dirty="0"/>
              <a:t> Stack</a:t>
            </a:r>
          </a:p>
          <a:p>
            <a:pPr lvl="2">
              <a:buNone/>
            </a:pPr>
            <a:r>
              <a:rPr lang="en-US" sz="2000" i="1" dirty="0" err="1"/>
              <a:t>struct</a:t>
            </a:r>
            <a:r>
              <a:rPr lang="en-US" sz="2000" i="1" dirty="0"/>
              <a:t> Stack</a:t>
            </a:r>
          </a:p>
          <a:p>
            <a:pPr lvl="2">
              <a:buNone/>
            </a:pPr>
            <a:r>
              <a:rPr lang="en-US" sz="2000" i="1" dirty="0"/>
              <a:t>{</a:t>
            </a:r>
          </a:p>
          <a:p>
            <a:pPr lvl="2">
              <a:buNone/>
            </a:pPr>
            <a:r>
              <a:rPr lang="en-US" sz="2000" i="1" dirty="0"/>
              <a:t>    </a:t>
            </a:r>
            <a:r>
              <a:rPr lang="en-US" sz="2000" i="1" dirty="0" err="1"/>
              <a:t>int</a:t>
            </a:r>
            <a:r>
              <a:rPr lang="en-US" sz="2000" i="1" dirty="0"/>
              <a:t> Top; //</a:t>
            </a:r>
            <a:r>
              <a:rPr lang="en-US" sz="2000" i="1" dirty="0" err="1"/>
              <a:t>Dinh</a:t>
            </a:r>
            <a:r>
              <a:rPr lang="en-US" sz="2000" i="1" dirty="0"/>
              <a:t> Top</a:t>
            </a:r>
          </a:p>
          <a:p>
            <a:pPr lvl="2">
              <a:buNone/>
            </a:pPr>
            <a:r>
              <a:rPr lang="en-US" sz="2000" i="1" dirty="0"/>
              <a:t>    item Data[Max]; //</a:t>
            </a:r>
            <a:r>
              <a:rPr lang="en-US" sz="2000" i="1" dirty="0" err="1"/>
              <a:t>Mang</a:t>
            </a:r>
            <a:r>
              <a:rPr lang="en-US" sz="2000" i="1" dirty="0"/>
              <a:t> </a:t>
            </a:r>
            <a:r>
              <a:rPr lang="en-US" sz="2000" i="1" dirty="0" err="1"/>
              <a:t>cac</a:t>
            </a:r>
            <a:r>
              <a:rPr lang="en-US" sz="2000" i="1" dirty="0"/>
              <a:t> </a:t>
            </a:r>
            <a:r>
              <a:rPr lang="en-US" sz="2000" i="1" dirty="0" err="1"/>
              <a:t>phan</a:t>
            </a:r>
            <a:r>
              <a:rPr lang="en-US" sz="2000" i="1" dirty="0"/>
              <a:t> </a:t>
            </a:r>
            <a:r>
              <a:rPr lang="en-US" sz="2000" i="1" dirty="0" err="1"/>
              <a:t>tu</a:t>
            </a:r>
            <a:endParaRPr lang="en-US" sz="2000" i="1" dirty="0"/>
          </a:p>
          <a:p>
            <a:pPr lvl="2">
              <a:buNone/>
            </a:pPr>
            <a:r>
              <a:rPr lang="en-US" sz="2000" i="1" dirty="0"/>
              <a:t>};</a:t>
            </a:r>
          </a:p>
          <a:p>
            <a:pPr lvl="2">
              <a:buNone/>
            </a:pPr>
            <a:r>
              <a:rPr lang="en-US" sz="2000" i="1" dirty="0"/>
              <a:t>Stack S;</a:t>
            </a:r>
          </a:p>
          <a:p>
            <a:pPr marL="0" indent="0">
              <a:buNone/>
            </a:pPr>
            <a:r>
              <a:rPr lang="en-US" sz="2600" b="1" i="1" u="sng" dirty="0" err="1">
                <a:solidFill>
                  <a:srgbClr val="FFC000"/>
                </a:solidFill>
              </a:rPr>
              <a:t>Nhận</a:t>
            </a:r>
            <a:r>
              <a:rPr lang="en-US" sz="2600" b="1" i="1" u="sng" dirty="0">
                <a:solidFill>
                  <a:srgbClr val="FFC000"/>
                </a:solidFill>
              </a:rPr>
              <a:t> </a:t>
            </a:r>
            <a:r>
              <a:rPr lang="en-US" sz="2600" b="1" i="1" u="sng" dirty="0" err="1">
                <a:solidFill>
                  <a:srgbClr val="FFC000"/>
                </a:solidFill>
              </a:rPr>
              <a:t>xét</a:t>
            </a:r>
            <a:r>
              <a:rPr lang="en-US" sz="2600" b="1" i="1" u="sng" dirty="0">
                <a:solidFill>
                  <a:srgbClr val="FFC000"/>
                </a:solidFill>
              </a:rPr>
              <a:t>:</a:t>
            </a:r>
            <a:endParaRPr lang="en-US" sz="2600" b="1" u="sng" dirty="0">
              <a:solidFill>
                <a:srgbClr val="FFC000"/>
              </a:solidFill>
            </a:endParaRPr>
          </a:p>
          <a:p>
            <a:r>
              <a:rPr lang="en-US" dirty="0"/>
              <a:t> </a:t>
            </a:r>
            <a:r>
              <a:rPr lang="en-US" sz="2600" dirty="0" err="1"/>
              <a:t>Ngăn</a:t>
            </a:r>
            <a:r>
              <a:rPr lang="en-US" sz="2600" dirty="0"/>
              <a:t> </a:t>
            </a:r>
            <a:r>
              <a:rPr lang="en-US" sz="2600" dirty="0" err="1"/>
              <a:t>xếp</a:t>
            </a:r>
            <a:r>
              <a:rPr lang="en-US" sz="2600" dirty="0"/>
              <a:t> S </a:t>
            </a:r>
            <a:r>
              <a:rPr lang="en-US" sz="2600" dirty="0" err="1"/>
              <a:t>rỗng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: </a:t>
            </a:r>
            <a:r>
              <a:rPr lang="en-US" sz="2600" dirty="0" err="1"/>
              <a:t>S.Top</a:t>
            </a:r>
            <a:r>
              <a:rPr lang="en-US" sz="2600" dirty="0"/>
              <a:t>=0; </a:t>
            </a:r>
          </a:p>
          <a:p>
            <a:r>
              <a:rPr lang="en-US" sz="2600" dirty="0"/>
              <a:t> </a:t>
            </a:r>
            <a:r>
              <a:rPr lang="en-US" sz="2600" dirty="0" err="1"/>
              <a:t>Ngăn</a:t>
            </a:r>
            <a:r>
              <a:rPr lang="en-US" sz="2600" dirty="0"/>
              <a:t> </a:t>
            </a:r>
            <a:r>
              <a:rPr lang="en-US" sz="2600" dirty="0" err="1"/>
              <a:t>xếp</a:t>
            </a:r>
            <a:r>
              <a:rPr lang="en-US" sz="2600" dirty="0"/>
              <a:t> S </a:t>
            </a:r>
            <a:r>
              <a:rPr lang="en-US" sz="2600" dirty="0" err="1"/>
              <a:t>đầy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: </a:t>
            </a:r>
            <a:r>
              <a:rPr lang="en-US" sz="2600" dirty="0" err="1"/>
              <a:t>S.top</a:t>
            </a:r>
            <a:r>
              <a:rPr lang="en-US" sz="2600" dirty="0"/>
              <a:t> = n; </a:t>
            </a:r>
          </a:p>
          <a:p>
            <a:r>
              <a:rPr lang="en-US" sz="2600" dirty="0"/>
              <a:t> </a:t>
            </a:r>
            <a:r>
              <a:rPr lang="en-US" sz="2600" dirty="0" err="1"/>
              <a:t>Thêm</a:t>
            </a:r>
            <a:r>
              <a:rPr lang="en-US" sz="2600" dirty="0"/>
              <a:t>/</a:t>
            </a:r>
            <a:r>
              <a:rPr lang="en-US" sz="2600" dirty="0" err="1"/>
              <a:t>lấy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tử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/</a:t>
            </a:r>
            <a:r>
              <a:rPr lang="en-US" sz="2600" dirty="0" err="1"/>
              <a:t>ra</a:t>
            </a:r>
            <a:r>
              <a:rPr lang="en-US" sz="2600" dirty="0"/>
              <a:t> </a:t>
            </a:r>
            <a:r>
              <a:rPr lang="en-US" sz="2600" dirty="0" err="1"/>
              <a:t>ngăn</a:t>
            </a:r>
            <a:r>
              <a:rPr lang="en-US" sz="2600" dirty="0"/>
              <a:t> </a:t>
            </a:r>
            <a:r>
              <a:rPr lang="en-US" sz="2600" dirty="0" err="1"/>
              <a:t>xếp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ở </a:t>
            </a:r>
            <a:r>
              <a:rPr lang="en-US" sz="2600" dirty="0" err="1"/>
              <a:t>S.top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26370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705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err="1">
                <a:solidFill>
                  <a:srgbClr val="FFFF00"/>
                </a:solidFill>
              </a:rPr>
              <a:t>Cài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đặt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các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phép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toán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cơ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bản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của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ngăn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xếp</a:t>
            </a:r>
            <a:endParaRPr lang="en-US" sz="3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800" dirty="0" err="1"/>
              <a:t>Xét</a:t>
            </a:r>
            <a:r>
              <a:rPr lang="en-US" sz="2800" dirty="0"/>
              <a:t> </a:t>
            </a:r>
            <a:r>
              <a:rPr lang="en-US" sz="2800" dirty="0" err="1"/>
              <a:t>ngăn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S </a:t>
            </a:r>
            <a:r>
              <a:rPr lang="en-US" sz="2800" dirty="0" err="1"/>
              <a:t>và</a:t>
            </a:r>
            <a:r>
              <a:rPr lang="en-US" sz="2800" dirty="0"/>
              <a:t> x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ngăn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. </a:t>
            </a:r>
          </a:p>
          <a:p>
            <a:pPr marL="514350" indent="-514350">
              <a:buAutoNum type="arabicParenR"/>
            </a:pPr>
            <a:r>
              <a:rPr lang="en-US" sz="2800" b="1" dirty="0" err="1">
                <a:solidFill>
                  <a:srgbClr val="FFC000"/>
                </a:solidFill>
              </a:rPr>
              <a:t>khởi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err="1">
                <a:solidFill>
                  <a:srgbClr val="FFC000"/>
                </a:solidFill>
              </a:rPr>
              <a:t>tạo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err="1">
                <a:solidFill>
                  <a:srgbClr val="FFC000"/>
                </a:solidFill>
              </a:rPr>
              <a:t>ngăn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err="1">
                <a:solidFill>
                  <a:srgbClr val="FFC000"/>
                </a:solidFill>
              </a:rPr>
              <a:t>xếp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err="1">
                <a:solidFill>
                  <a:srgbClr val="FFC000"/>
                </a:solidFill>
              </a:rPr>
              <a:t>rỗng</a:t>
            </a:r>
            <a:endParaRPr lang="en-US" sz="2800" b="1" dirty="0">
              <a:solidFill>
                <a:srgbClr val="FFC000"/>
              </a:solidFill>
            </a:endParaRPr>
          </a:p>
          <a:p>
            <a:pPr lvl="2">
              <a:buNone/>
            </a:pPr>
            <a:r>
              <a:rPr lang="en-US" i="1" dirty="0"/>
              <a:t>  </a:t>
            </a:r>
            <a:r>
              <a:rPr lang="en-US" sz="2000" dirty="0"/>
              <a:t>void Init (Stack &amp;S) //</a:t>
            </a:r>
            <a:r>
              <a:rPr lang="en-US" sz="2000" dirty="0" err="1"/>
              <a:t>khoi</a:t>
            </a:r>
            <a:r>
              <a:rPr lang="en-US" sz="2000" dirty="0"/>
              <a:t> </a:t>
            </a:r>
            <a:r>
              <a:rPr lang="en-US" sz="2000" dirty="0" err="1"/>
              <a:t>tao</a:t>
            </a:r>
            <a:r>
              <a:rPr lang="en-US" sz="2000" dirty="0"/>
              <a:t> Stack </a:t>
            </a:r>
            <a:r>
              <a:rPr lang="en-US" sz="2000" dirty="0" err="1"/>
              <a:t>rong</a:t>
            </a:r>
            <a:endParaRPr lang="en-US" sz="2000" dirty="0"/>
          </a:p>
          <a:p>
            <a:pPr lvl="2">
              <a:buNone/>
            </a:pPr>
            <a:r>
              <a:rPr lang="en-US" sz="2000" dirty="0"/>
              <a:t>	{</a:t>
            </a:r>
          </a:p>
          <a:p>
            <a:pPr lvl="2">
              <a:buNone/>
            </a:pPr>
            <a:r>
              <a:rPr lang="en-US" sz="2000" dirty="0"/>
              <a:t>    	</a:t>
            </a:r>
            <a:r>
              <a:rPr lang="en-US" sz="2000" dirty="0" err="1"/>
              <a:t>S.Top</a:t>
            </a:r>
            <a:r>
              <a:rPr lang="en-US" sz="2000" dirty="0"/>
              <a:t> = 0; //Stack </a:t>
            </a:r>
            <a:r>
              <a:rPr lang="en-US" sz="2000" dirty="0" err="1"/>
              <a:t>rong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Top la 0</a:t>
            </a:r>
          </a:p>
          <a:p>
            <a:pPr lvl="2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  <a:cs typeface="Arial" pitchFamily="34" charset="0"/>
              </a:rPr>
              <a:t>2)  </a:t>
            </a:r>
            <a:r>
              <a:rPr lang="en-US" sz="2800" b="1" dirty="0" err="1">
                <a:solidFill>
                  <a:srgbClr val="FFC000"/>
                </a:solidFill>
                <a:cs typeface="Arial" pitchFamily="34" charset="0"/>
              </a:rPr>
              <a:t>Kiểm</a:t>
            </a:r>
            <a:r>
              <a:rPr lang="en-US" sz="2800" b="1" dirty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cs typeface="Arial" pitchFamily="34" charset="0"/>
              </a:rPr>
              <a:t>tra</a:t>
            </a:r>
            <a:r>
              <a:rPr lang="en-US" sz="2800" b="1" dirty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cs typeface="Arial" pitchFamily="34" charset="0"/>
              </a:rPr>
              <a:t>tính</a:t>
            </a:r>
            <a:r>
              <a:rPr lang="en-US" sz="2800" b="1" dirty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cs typeface="Arial" pitchFamily="34" charset="0"/>
              </a:rPr>
              <a:t>rỗng</a:t>
            </a:r>
            <a:r>
              <a:rPr lang="en-US" sz="2800" b="1" dirty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cs typeface="Arial" pitchFamily="34" charset="0"/>
              </a:rPr>
              <a:t>của</a:t>
            </a:r>
            <a:r>
              <a:rPr lang="en-US" sz="2800" b="1" dirty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cs typeface="Arial" pitchFamily="34" charset="0"/>
              </a:rPr>
              <a:t>ngăn</a:t>
            </a:r>
            <a:r>
              <a:rPr lang="en-US" sz="2800" b="1" dirty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cs typeface="Arial" pitchFamily="34" charset="0"/>
              </a:rPr>
              <a:t>xếp</a:t>
            </a:r>
            <a:r>
              <a:rPr lang="en-US" sz="2800" b="1" dirty="0">
                <a:solidFill>
                  <a:srgbClr val="FFC000"/>
                </a:solidFill>
                <a:cs typeface="Arial" pitchFamily="34" charset="0"/>
              </a:rPr>
              <a:t> </a:t>
            </a:r>
          </a:p>
          <a:p>
            <a:pPr lvl="2"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Isempty</a:t>
            </a:r>
            <a:r>
              <a:rPr lang="en-US" sz="2000" dirty="0"/>
              <a:t>(Stack S) //</a:t>
            </a:r>
            <a:r>
              <a:rPr lang="en-US" sz="2000" dirty="0" err="1"/>
              <a:t>kiem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Stack </a:t>
            </a:r>
            <a:r>
              <a:rPr lang="en-US" sz="2000" dirty="0" err="1"/>
              <a:t>rong</a:t>
            </a:r>
            <a:endParaRPr lang="en-US" sz="2000" dirty="0"/>
          </a:p>
          <a:p>
            <a:pPr lvl="2">
              <a:buNone/>
            </a:pPr>
            <a:r>
              <a:rPr lang="en-US" sz="2000" dirty="0"/>
              <a:t>	{</a:t>
            </a:r>
          </a:p>
          <a:p>
            <a:pPr lvl="2">
              <a:buNone/>
            </a:pPr>
            <a:r>
              <a:rPr lang="en-US" sz="2000" dirty="0"/>
              <a:t>    	return (</a:t>
            </a:r>
            <a:r>
              <a:rPr lang="en-US" sz="2000" dirty="0" err="1"/>
              <a:t>S.Top</a:t>
            </a:r>
            <a:r>
              <a:rPr lang="en-US" sz="2000" dirty="0"/>
              <a:t> == 0);</a:t>
            </a:r>
          </a:p>
          <a:p>
            <a:pPr lvl="2">
              <a:buNone/>
            </a:pPr>
            <a:r>
              <a:rPr lang="en-US" sz="2000" dirty="0"/>
              <a:t>	}</a:t>
            </a:r>
          </a:p>
          <a:p>
            <a:pPr marL="514350" indent="-51435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514350" indent="-514350">
              <a:buAutoNum type="arabicParenR"/>
            </a:pPr>
            <a:endParaRPr lang="en-US" dirty="0">
              <a:solidFill>
                <a:srgbClr val="FFC000"/>
              </a:solidFill>
            </a:endParaRPr>
          </a:p>
          <a:p>
            <a:pPr marL="514350" indent="-514350">
              <a:buAutoNum type="arabicParenR"/>
            </a:pP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9941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640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3) </a:t>
            </a:r>
            <a:r>
              <a:rPr lang="en-US" b="1" dirty="0" err="1">
                <a:solidFill>
                  <a:srgbClr val="FFC000"/>
                </a:solidFill>
              </a:rPr>
              <a:t>Kiểm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tra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tính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đầy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của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ngăn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xếp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i="1" dirty="0"/>
              <a:t>	</a:t>
            </a:r>
          </a:p>
          <a:p>
            <a:pPr lvl="1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Isfull</a:t>
            </a:r>
            <a:r>
              <a:rPr lang="en-US" dirty="0"/>
              <a:t>(Stack S) //</a:t>
            </a:r>
            <a:r>
              <a:rPr lang="en-US" dirty="0" err="1"/>
              <a:t>kiem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Stack day</a:t>
            </a:r>
          </a:p>
          <a:p>
            <a:pPr lvl="1">
              <a:buNone/>
            </a:pPr>
            <a:r>
              <a:rPr lang="en-US" dirty="0"/>
              <a:t>{</a:t>
            </a:r>
          </a:p>
          <a:p>
            <a:pPr lvl="1">
              <a:buNone/>
            </a:pPr>
            <a:r>
              <a:rPr lang="en-US" dirty="0"/>
              <a:t>    return (</a:t>
            </a:r>
            <a:r>
              <a:rPr lang="en-US" dirty="0" err="1"/>
              <a:t>S.Top</a:t>
            </a:r>
            <a:r>
              <a:rPr lang="en-US" dirty="0"/>
              <a:t> == Max); //</a:t>
            </a:r>
          </a:p>
          <a:p>
            <a:pPr lvl="1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781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4) </a:t>
            </a:r>
            <a:r>
              <a:rPr lang="en-US" b="1" dirty="0" err="1">
                <a:solidFill>
                  <a:srgbClr val="FFC000"/>
                </a:solidFill>
              </a:rPr>
              <a:t>Thêm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một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phần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tử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vào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đỉnh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ngăn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xếp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FF00"/>
                </a:solidFill>
              </a:rPr>
              <a:t>Yêu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cầu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x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/>
              <a:t> .</a:t>
            </a:r>
            <a:endParaRPr lang="en-US" dirty="0"/>
          </a:p>
          <a:p>
            <a:r>
              <a:rPr lang="en-US" b="1" dirty="0" err="1">
                <a:solidFill>
                  <a:srgbClr val="FFFF00"/>
                </a:solidFill>
              </a:rPr>
              <a:t>Cách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làm</a:t>
            </a:r>
            <a:r>
              <a:rPr lang="en-US" b="1" dirty="0">
                <a:solidFill>
                  <a:srgbClr val="FFFF00"/>
                </a:solidFill>
              </a:rPr>
              <a:t>: 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hay </a:t>
            </a:r>
            <a:r>
              <a:rPr lang="en-US" dirty="0" err="1"/>
              <a:t>chưa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Tăng</a:t>
            </a:r>
            <a:r>
              <a:rPr lang="en-US" dirty="0"/>
              <a:t>  Top </a:t>
            </a:r>
            <a:r>
              <a:rPr lang="en-US" dirty="0" err="1"/>
              <a:t>lên</a:t>
            </a:r>
            <a:r>
              <a:rPr lang="en-US" dirty="0"/>
              <a:t> 1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  <a:p>
            <a:pPr lvl="2"/>
            <a:r>
              <a:rPr lang="en-US" dirty="0" err="1"/>
              <a:t>Chèn</a:t>
            </a:r>
            <a:r>
              <a:rPr lang="en-US" dirty="0"/>
              <a:t> x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Top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C000"/>
                </a:solidFill>
              </a:rPr>
              <a:t>Giải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thuật</a:t>
            </a:r>
            <a:r>
              <a:rPr lang="en-US" b="1" dirty="0">
                <a:solidFill>
                  <a:srgbClr val="FFC000"/>
                </a:solidFill>
              </a:rPr>
              <a:t>:</a:t>
            </a:r>
            <a:endParaRPr lang="en-US" dirty="0">
              <a:solidFill>
                <a:srgbClr val="FFC000"/>
              </a:solidFill>
            </a:endParaRP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/>
              <a:t>void Push(Stack &amp;S, item x) //them </a:t>
            </a:r>
            <a:r>
              <a:rPr lang="en-US" sz="2400" dirty="0" err="1"/>
              <a:t>phan</a:t>
            </a:r>
            <a:r>
              <a:rPr lang="en-US" sz="2400" dirty="0"/>
              <a:t> </a:t>
            </a:r>
            <a:r>
              <a:rPr lang="en-US" sz="2400" dirty="0" err="1"/>
              <a:t>tu</a:t>
            </a:r>
            <a:r>
              <a:rPr lang="en-US" sz="2400" dirty="0"/>
              <a:t> </a:t>
            </a:r>
            <a:r>
              <a:rPr lang="en-US" sz="2400" dirty="0" err="1"/>
              <a:t>vao</a:t>
            </a:r>
            <a:r>
              <a:rPr lang="en-US" sz="2400" dirty="0"/>
              <a:t> Stack</a:t>
            </a:r>
          </a:p>
          <a:p>
            <a:pPr lvl="1">
              <a:buNone/>
            </a:pPr>
            <a:r>
              <a:rPr lang="en-US" sz="2400" dirty="0"/>
              <a:t>{</a:t>
            </a:r>
          </a:p>
          <a:p>
            <a:pPr lvl="1">
              <a:buNone/>
            </a:pPr>
            <a:r>
              <a:rPr lang="en-US" sz="2400" dirty="0"/>
              <a:t>    if (!</a:t>
            </a:r>
            <a:r>
              <a:rPr lang="en-US" sz="2400" dirty="0" err="1"/>
              <a:t>Isfull</a:t>
            </a:r>
            <a:r>
              <a:rPr lang="en-US" sz="2400" dirty="0"/>
              <a:t>(S))</a:t>
            </a:r>
          </a:p>
          <a:p>
            <a:pPr lvl="1">
              <a:buNone/>
            </a:pPr>
            <a:r>
              <a:rPr lang="en-US" sz="2400" dirty="0"/>
              <a:t>    {</a:t>
            </a:r>
          </a:p>
          <a:p>
            <a:pPr lvl="1">
              <a:buNone/>
            </a:pPr>
            <a:r>
              <a:rPr lang="en-US" sz="2400" dirty="0"/>
              <a:t>        	 </a:t>
            </a:r>
            <a:r>
              <a:rPr lang="en-US" sz="2400" dirty="0" err="1"/>
              <a:t>S.Top</a:t>
            </a:r>
            <a:r>
              <a:rPr lang="en-US" sz="2400" dirty="0"/>
              <a:t> ++; //Tang Top </a:t>
            </a:r>
            <a:r>
              <a:rPr lang="en-US" sz="2400" dirty="0" err="1"/>
              <a:t>len</a:t>
            </a:r>
            <a:r>
              <a:rPr lang="en-US" sz="2400" dirty="0"/>
              <a:t> 1</a:t>
            </a:r>
          </a:p>
          <a:p>
            <a:pPr lvl="1">
              <a:buNone/>
            </a:pPr>
            <a:r>
              <a:rPr lang="en-US" sz="2400" dirty="0"/>
              <a:t>			</a:t>
            </a:r>
            <a:r>
              <a:rPr lang="en-US" sz="2400" dirty="0" err="1"/>
              <a:t>S.Data</a:t>
            </a:r>
            <a:r>
              <a:rPr lang="en-US" sz="2400" dirty="0"/>
              <a:t>[</a:t>
            </a:r>
            <a:r>
              <a:rPr lang="en-US" sz="2400" dirty="0" err="1"/>
              <a:t>S.Top</a:t>
            </a:r>
            <a:r>
              <a:rPr lang="en-US" sz="2400" dirty="0"/>
              <a:t>] = x; //</a:t>
            </a:r>
            <a:r>
              <a:rPr lang="en-US" sz="2400" dirty="0" err="1"/>
              <a:t>Gan</a:t>
            </a:r>
            <a:r>
              <a:rPr lang="en-US" sz="2400" dirty="0"/>
              <a:t> du lieu</a:t>
            </a:r>
          </a:p>
          <a:p>
            <a:pPr lvl="1">
              <a:buNone/>
            </a:pPr>
            <a:r>
              <a:rPr lang="en-US" sz="2400" dirty="0"/>
              <a:t>        </a:t>
            </a:r>
          </a:p>
          <a:p>
            <a:pPr lvl="1">
              <a:buNone/>
            </a:pPr>
            <a:r>
              <a:rPr lang="en-US" sz="2400" dirty="0"/>
              <a:t>    }</a:t>
            </a:r>
          </a:p>
          <a:p>
            <a:pPr lvl="1"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941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5) </a:t>
            </a:r>
            <a:r>
              <a:rPr lang="en-US" sz="3000" b="1" dirty="0" err="1">
                <a:solidFill>
                  <a:srgbClr val="FFC000"/>
                </a:solidFill>
              </a:rPr>
              <a:t>Lấy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một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phần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tử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ra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khỏi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ngăn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xếp</a:t>
            </a:r>
            <a:endParaRPr lang="en-US" sz="3000" dirty="0">
              <a:solidFill>
                <a:srgbClr val="FFC000"/>
              </a:solidFill>
            </a:endParaRPr>
          </a:p>
          <a:p>
            <a:pPr lvl="1">
              <a:buNone/>
            </a:pPr>
            <a:r>
              <a:rPr lang="en-US" b="1" u="sng" dirty="0" err="1">
                <a:solidFill>
                  <a:srgbClr val="FFFF00"/>
                </a:solidFill>
              </a:rPr>
              <a:t>Yêu</a:t>
            </a:r>
            <a:r>
              <a:rPr lang="en-US" b="1" u="sng" dirty="0">
                <a:solidFill>
                  <a:srgbClr val="FFFF00"/>
                </a:solidFill>
              </a:rPr>
              <a:t> </a:t>
            </a:r>
            <a:r>
              <a:rPr lang="en-US" b="1" u="sng" dirty="0" err="1">
                <a:solidFill>
                  <a:srgbClr val="FFFF00"/>
                </a:solidFill>
              </a:rPr>
              <a:t>cầu</a:t>
            </a:r>
            <a:r>
              <a:rPr lang="en-US" b="1" u="sng" dirty="0">
                <a:solidFill>
                  <a:srgbClr val="FFFF00"/>
                </a:solidFill>
              </a:rPr>
              <a:t>: </a:t>
            </a:r>
            <a:r>
              <a:rPr lang="en-US" dirty="0" err="1"/>
              <a:t>lấy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x.</a:t>
            </a:r>
          </a:p>
          <a:p>
            <a:pPr lvl="1">
              <a:buNone/>
            </a:pPr>
            <a:r>
              <a:rPr lang="en-US" b="1" u="sng" dirty="0" err="1">
                <a:solidFill>
                  <a:srgbClr val="FFFF00"/>
                </a:solidFill>
              </a:rPr>
              <a:t>Cách</a:t>
            </a:r>
            <a:r>
              <a:rPr lang="en-US" b="1" u="sng" dirty="0">
                <a:solidFill>
                  <a:srgbClr val="FFFF00"/>
                </a:solidFill>
              </a:rPr>
              <a:t> </a:t>
            </a:r>
            <a:r>
              <a:rPr lang="en-US" b="1" u="sng" dirty="0" err="1">
                <a:solidFill>
                  <a:srgbClr val="FFFF00"/>
                </a:solidFill>
              </a:rPr>
              <a:t>làm</a:t>
            </a:r>
            <a:r>
              <a:rPr lang="en-US" b="1" u="sng" dirty="0">
                <a:solidFill>
                  <a:srgbClr val="FFFF00"/>
                </a:solidFill>
              </a:rPr>
              <a:t>: </a:t>
            </a:r>
          </a:p>
          <a:p>
            <a:pPr lvl="1"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pPr lvl="1"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:</a:t>
            </a:r>
          </a:p>
          <a:p>
            <a:pPr lvl="2">
              <a:buFontTx/>
              <a:buChar char="-"/>
            </a:pPr>
            <a:r>
              <a:rPr lang="en-US" dirty="0" err="1"/>
              <a:t>Gán</a:t>
            </a:r>
            <a:r>
              <a:rPr lang="en-US" dirty="0"/>
              <a:t> x= </a:t>
            </a:r>
            <a:r>
              <a:rPr lang="en-US" dirty="0" err="1"/>
              <a:t>S.Data</a:t>
            </a:r>
            <a:r>
              <a:rPr lang="en-US" dirty="0"/>
              <a:t>[</a:t>
            </a:r>
            <a:r>
              <a:rPr lang="en-US" dirty="0" err="1"/>
              <a:t>S.Top</a:t>
            </a:r>
            <a:r>
              <a:rPr lang="en-US" dirty="0"/>
              <a:t>]; </a:t>
            </a:r>
          </a:p>
          <a:p>
            <a:pPr lvl="2">
              <a:buFontTx/>
              <a:buChar char="-"/>
            </a:pP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Top </a:t>
            </a:r>
            <a:r>
              <a:rPr lang="en-US" dirty="0" err="1"/>
              <a:t>đi</a:t>
            </a:r>
            <a:r>
              <a:rPr lang="en-US" dirty="0"/>
              <a:t> 1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86800" cy="5745163"/>
          </a:xfrm>
        </p:spPr>
        <p:txBody>
          <a:bodyPr/>
          <a:lstStyle/>
          <a:p>
            <a:r>
              <a:rPr lang="en-US" i="1" dirty="0" err="1">
                <a:solidFill>
                  <a:srgbClr val="FFC000"/>
                </a:solidFill>
              </a:rPr>
              <a:t>Danh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sách</a:t>
            </a:r>
            <a:r>
              <a:rPr lang="en-US" i="1" dirty="0">
                <a:solidFill>
                  <a:srgbClr val="FFC000"/>
                </a:solidFill>
              </a:rPr>
              <a:t> con </a:t>
            </a:r>
            <a:r>
              <a:rPr lang="en-US" dirty="0">
                <a:solidFill>
                  <a:srgbClr val="FFC000"/>
                </a:solidFill>
              </a:rPr>
              <a:t>: </a:t>
            </a:r>
            <a:r>
              <a:rPr lang="en-US" dirty="0" err="1"/>
              <a:t>Nếu</a:t>
            </a:r>
            <a:r>
              <a:rPr lang="en-US" dirty="0"/>
              <a:t> L = (a1 , a2, . . . , an 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vi-VN" dirty="0"/>
              <a:t>con của L là một đoạn các phần tử kế tiếp của L. Danh sách rỗng được xem là 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30561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FF00"/>
                </a:solidFill>
              </a:rPr>
              <a:t>Giải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thuật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buNone/>
            </a:pPr>
            <a:r>
              <a:rPr lang="en-US" dirty="0" err="1"/>
              <a:t>int</a:t>
            </a:r>
            <a:r>
              <a:rPr lang="en-US" dirty="0"/>
              <a:t> Pop(Stack &amp;S, item &amp;x) //</a:t>
            </a:r>
            <a:r>
              <a:rPr lang="en-US" dirty="0" err="1"/>
              <a:t>Loai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khoi</a:t>
            </a:r>
            <a:r>
              <a:rPr lang="en-US" dirty="0"/>
              <a:t> Stack</a:t>
            </a:r>
          </a:p>
          <a:p>
            <a:pPr lvl="1">
              <a:buNone/>
            </a:pPr>
            <a:r>
              <a:rPr lang="en-US" dirty="0"/>
              <a:t>{</a:t>
            </a:r>
          </a:p>
          <a:p>
            <a:pPr lvl="1">
              <a:buNone/>
            </a:pPr>
            <a:r>
              <a:rPr lang="en-US" dirty="0"/>
              <a:t>    if (!</a:t>
            </a:r>
            <a:r>
              <a:rPr lang="en-US" dirty="0" err="1"/>
              <a:t>Isempty</a:t>
            </a:r>
            <a:r>
              <a:rPr lang="en-US" dirty="0"/>
              <a:t>(S))</a:t>
            </a:r>
          </a:p>
          <a:p>
            <a:pPr lvl="1">
              <a:buNone/>
            </a:pPr>
            <a:r>
              <a:rPr lang="en-US" dirty="0"/>
              <a:t>    {</a:t>
            </a:r>
          </a:p>
          <a:p>
            <a:pPr lvl="1">
              <a:buNone/>
            </a:pPr>
            <a:r>
              <a:rPr lang="en-US" dirty="0"/>
              <a:t>          x=  </a:t>
            </a:r>
            <a:r>
              <a:rPr lang="en-US" dirty="0" err="1"/>
              <a:t>S.Data</a:t>
            </a:r>
            <a:r>
              <a:rPr lang="en-US" dirty="0"/>
              <a:t>[</a:t>
            </a:r>
            <a:r>
              <a:rPr lang="en-US" dirty="0" err="1"/>
              <a:t>S.Top</a:t>
            </a:r>
            <a:r>
              <a:rPr lang="en-US" dirty="0"/>
              <a:t>];      //Lay du lieu tai Top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x</a:t>
            </a:r>
          </a:p>
          <a:p>
            <a:pPr lvl="1">
              <a:buNone/>
            </a:pPr>
            <a:r>
              <a:rPr lang="en-US" dirty="0"/>
              <a:t>           </a:t>
            </a:r>
            <a:r>
              <a:rPr lang="en-US" dirty="0" err="1"/>
              <a:t>S.Top</a:t>
            </a:r>
            <a:r>
              <a:rPr lang="en-US" dirty="0"/>
              <a:t> --; //</a:t>
            </a:r>
            <a:r>
              <a:rPr lang="en-US" dirty="0" err="1"/>
              <a:t>Giam</a:t>
            </a:r>
            <a:r>
              <a:rPr lang="en-US" dirty="0"/>
              <a:t> Top</a:t>
            </a:r>
          </a:p>
          <a:p>
            <a:pPr lvl="1">
              <a:buNone/>
            </a:pPr>
            <a:r>
              <a:rPr lang="en-US" dirty="0"/>
              <a:t>        return x;</a:t>
            </a:r>
          </a:p>
          <a:p>
            <a:pPr lvl="1">
              <a:buNone/>
            </a:pPr>
            <a:r>
              <a:rPr lang="en-US" dirty="0"/>
              <a:t>    }</a:t>
            </a:r>
          </a:p>
          <a:p>
            <a:pPr lvl="1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C000"/>
                </a:solidFill>
              </a:rPr>
            </a:br>
            <a:r>
              <a:rPr lang="en-US" b="1" dirty="0" err="1">
                <a:solidFill>
                  <a:srgbClr val="FFC000"/>
                </a:solidFill>
              </a:rPr>
              <a:t>Thêm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một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phần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tử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vào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vị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trí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bất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kỳ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trong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ngăn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xếp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Sd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27736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>
                <a:solidFill>
                  <a:srgbClr val="00B0F0"/>
                </a:solidFill>
              </a:rPr>
              <a:t>b2. </a:t>
            </a:r>
            <a:r>
              <a:rPr lang="en-US" sz="4200" dirty="0" err="1">
                <a:solidFill>
                  <a:srgbClr val="00B0F0"/>
                </a:solidFill>
              </a:rPr>
              <a:t>Biểu</a:t>
            </a:r>
            <a:r>
              <a:rPr lang="en-US" sz="4200" dirty="0">
                <a:solidFill>
                  <a:srgbClr val="00B0F0"/>
                </a:solidFill>
              </a:rPr>
              <a:t> </a:t>
            </a:r>
            <a:r>
              <a:rPr lang="en-US" sz="4200" dirty="0" err="1">
                <a:solidFill>
                  <a:srgbClr val="00B0F0"/>
                </a:solidFill>
              </a:rPr>
              <a:t>diễn</a:t>
            </a:r>
            <a:r>
              <a:rPr lang="en-US" sz="4200" dirty="0">
                <a:solidFill>
                  <a:srgbClr val="00B0F0"/>
                </a:solidFill>
              </a:rPr>
              <a:t> </a:t>
            </a:r>
            <a:r>
              <a:rPr lang="en-US" sz="4200" dirty="0" err="1">
                <a:solidFill>
                  <a:srgbClr val="00B0F0"/>
                </a:solidFill>
              </a:rPr>
              <a:t>ngăn</a:t>
            </a:r>
            <a:r>
              <a:rPr lang="en-US" sz="4200" dirty="0">
                <a:solidFill>
                  <a:srgbClr val="00B0F0"/>
                </a:solidFill>
              </a:rPr>
              <a:t> </a:t>
            </a:r>
            <a:r>
              <a:rPr lang="en-US" sz="4200" dirty="0" err="1">
                <a:solidFill>
                  <a:srgbClr val="00B0F0"/>
                </a:solidFill>
              </a:rPr>
              <a:t>xếp</a:t>
            </a:r>
            <a:r>
              <a:rPr lang="en-US" sz="4200" dirty="0">
                <a:solidFill>
                  <a:srgbClr val="00B0F0"/>
                </a:solidFill>
              </a:rPr>
              <a:t> </a:t>
            </a:r>
            <a:r>
              <a:rPr lang="en-US" sz="4200" dirty="0" err="1">
                <a:solidFill>
                  <a:srgbClr val="00B0F0"/>
                </a:solidFill>
              </a:rPr>
              <a:t>bằng</a:t>
            </a:r>
            <a:r>
              <a:rPr lang="en-US" sz="4200" dirty="0">
                <a:solidFill>
                  <a:srgbClr val="00B0F0"/>
                </a:solidFill>
              </a:rPr>
              <a:t> con </a:t>
            </a:r>
            <a:r>
              <a:rPr lang="en-US" sz="4200" dirty="0" err="1">
                <a:solidFill>
                  <a:srgbClr val="00B0F0"/>
                </a:solidFill>
              </a:rPr>
              <a:t>trỏ</a:t>
            </a:r>
            <a:r>
              <a:rPr lang="en-US" sz="4200" dirty="0">
                <a:solidFill>
                  <a:srgbClr val="00B0F0"/>
                </a:solidFill>
              </a:rPr>
              <a:t> </a:t>
            </a:r>
            <a:br>
              <a:rPr lang="en-US" sz="4200" dirty="0">
                <a:solidFill>
                  <a:srgbClr val="00B0F0"/>
                </a:solidFill>
              </a:rPr>
            </a:b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solidFill>
                  <a:srgbClr val="FFC000"/>
                </a:solidFill>
              </a:rPr>
              <a:t>Dạng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cài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đặt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ngăn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xếp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bằng</a:t>
            </a:r>
            <a:r>
              <a:rPr lang="en-US" dirty="0">
                <a:solidFill>
                  <a:srgbClr val="FFC000"/>
                </a:solidFill>
              </a:rPr>
              <a:t> con </a:t>
            </a:r>
            <a:r>
              <a:rPr lang="en-US" dirty="0" err="1">
                <a:solidFill>
                  <a:srgbClr val="FFC000"/>
                </a:solidFill>
              </a:rPr>
              <a:t>trỏ</a:t>
            </a:r>
            <a:endParaRPr lang="en-US" dirty="0">
              <a:solidFill>
                <a:srgbClr val="FFC000"/>
              </a:solidFill>
            </a:endParaRPr>
          </a:p>
          <a:p>
            <a:pPr lvl="1" indent="635000">
              <a:buNone/>
            </a:pPr>
            <a:r>
              <a:rPr lang="en-US" sz="2000" dirty="0" err="1"/>
              <a:t>typedef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item; //</a:t>
            </a:r>
            <a:r>
              <a:rPr lang="en-US" sz="2000" dirty="0" err="1"/>
              <a:t>kieu</a:t>
            </a:r>
            <a:r>
              <a:rPr lang="en-US" sz="2000" dirty="0"/>
              <a:t> du lieu</a:t>
            </a:r>
          </a:p>
          <a:p>
            <a:pPr lvl="1" indent="635000">
              <a:buNone/>
            </a:pPr>
            <a:r>
              <a:rPr lang="en-US" sz="2000" dirty="0" err="1"/>
              <a:t>struct</a:t>
            </a:r>
            <a:r>
              <a:rPr lang="en-US" sz="2000" dirty="0"/>
              <a:t> Node</a:t>
            </a:r>
          </a:p>
          <a:p>
            <a:pPr lvl="1" indent="635000">
              <a:buNone/>
            </a:pPr>
            <a:r>
              <a:rPr lang="en-US" sz="2000" dirty="0"/>
              <a:t>{</a:t>
            </a:r>
          </a:p>
          <a:p>
            <a:pPr lvl="1" indent="635000">
              <a:buNone/>
            </a:pPr>
            <a:r>
              <a:rPr lang="en-US" sz="2000" dirty="0"/>
              <a:t>    item Data; //du lieu</a:t>
            </a:r>
          </a:p>
          <a:p>
            <a:pPr lvl="1" indent="635000">
              <a:buNone/>
            </a:pPr>
            <a:r>
              <a:rPr lang="en-US" sz="2000" dirty="0"/>
              <a:t>    Node *Next; //link</a:t>
            </a:r>
          </a:p>
          <a:p>
            <a:pPr lvl="1" indent="635000">
              <a:buNone/>
            </a:pPr>
            <a:r>
              <a:rPr lang="en-US" sz="2000" dirty="0"/>
              <a:t>};</a:t>
            </a:r>
          </a:p>
          <a:p>
            <a:pPr lvl="1" indent="635000">
              <a:buNone/>
            </a:pPr>
            <a:r>
              <a:rPr lang="en-US" sz="2000" dirty="0" err="1"/>
              <a:t>typedef</a:t>
            </a:r>
            <a:r>
              <a:rPr lang="en-US" sz="2000" dirty="0"/>
              <a:t> </a:t>
            </a:r>
            <a:r>
              <a:rPr lang="en-US" sz="2000" dirty="0" err="1"/>
              <a:t>struct</a:t>
            </a:r>
            <a:r>
              <a:rPr lang="en-US" sz="2000" dirty="0"/>
              <a:t> Stack</a:t>
            </a:r>
          </a:p>
          <a:p>
            <a:pPr lvl="1" indent="635000">
              <a:buNone/>
            </a:pPr>
            <a:r>
              <a:rPr lang="en-US" sz="2000" dirty="0"/>
              <a:t>{</a:t>
            </a:r>
          </a:p>
          <a:p>
            <a:pPr lvl="1" indent="635000">
              <a:buNone/>
            </a:pPr>
            <a:r>
              <a:rPr lang="en-US" sz="2000" dirty="0"/>
              <a:t>    Node *Top;</a:t>
            </a:r>
          </a:p>
          <a:p>
            <a:pPr lvl="1" indent="635000">
              <a:buNone/>
            </a:pPr>
            <a:r>
              <a:rPr lang="en-US" sz="2000" dirty="0"/>
              <a:t>};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109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tack pointer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609600"/>
            <a:ext cx="4233763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err="1"/>
              <a:t>Khởi</a:t>
            </a:r>
            <a:r>
              <a:rPr lang="en-US" sz="4000" b="1" dirty="0"/>
              <a:t> </a:t>
            </a:r>
            <a:r>
              <a:rPr lang="en-US" sz="4000" b="1" dirty="0" err="1"/>
              <a:t>tạo</a:t>
            </a:r>
            <a:r>
              <a:rPr lang="en-US" sz="4000" b="1" dirty="0"/>
              <a:t> </a:t>
            </a:r>
            <a:r>
              <a:rPr lang="en-US" sz="4000" b="1" dirty="0" err="1"/>
              <a:t>ngăn</a:t>
            </a:r>
            <a:r>
              <a:rPr lang="en-US" sz="4000" b="1" dirty="0"/>
              <a:t> </a:t>
            </a:r>
            <a:r>
              <a:rPr lang="en-US" sz="4000" b="1" dirty="0" err="1"/>
              <a:t>xếp</a:t>
            </a:r>
            <a:r>
              <a:rPr lang="en-US" sz="4000" b="1" dirty="0"/>
              <a:t> </a:t>
            </a:r>
            <a:r>
              <a:rPr lang="en-US" sz="4000" b="1" dirty="0" err="1"/>
              <a:t>rỗng</a:t>
            </a:r>
            <a:r>
              <a:rPr lang="en-US" sz="4000" b="1" dirty="0"/>
              <a:t>, </a:t>
            </a:r>
            <a:r>
              <a:rPr lang="en-US" sz="4000" b="1" dirty="0" err="1"/>
              <a:t>kiểm</a:t>
            </a:r>
            <a:r>
              <a:rPr lang="en-US" sz="4000" b="1" dirty="0"/>
              <a:t> </a:t>
            </a:r>
            <a:r>
              <a:rPr lang="en-US" sz="4000" b="1" dirty="0" err="1"/>
              <a:t>tra</a:t>
            </a:r>
            <a:r>
              <a:rPr lang="en-US" sz="4000" b="1" dirty="0"/>
              <a:t> </a:t>
            </a:r>
            <a:r>
              <a:rPr lang="en-US" sz="4000" b="1" dirty="0" err="1"/>
              <a:t>ngăn</a:t>
            </a:r>
            <a:r>
              <a:rPr lang="en-US" sz="4000" b="1" dirty="0"/>
              <a:t> </a:t>
            </a:r>
            <a:r>
              <a:rPr lang="en-US" sz="4000" b="1" dirty="0" err="1"/>
              <a:t>xếp</a:t>
            </a:r>
            <a:r>
              <a:rPr lang="en-US" sz="4000" b="1" dirty="0"/>
              <a:t> </a:t>
            </a:r>
            <a:r>
              <a:rPr lang="en-US" sz="4000" b="1" dirty="0" err="1"/>
              <a:t>rỗng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0"/>
            <a:ext cx="8687783" cy="4191000"/>
          </a:xfr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4000"/>
            <a:ext cx="8621485" cy="3200400"/>
          </a:xfr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Tạo</a:t>
            </a:r>
            <a:r>
              <a:rPr lang="en-US" b="1" dirty="0"/>
              <a:t> 1 Node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75" y="2209800"/>
            <a:ext cx="8620125" cy="3048000"/>
          </a:xfr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Chèn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Stack (Push)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Để chèn phần tử vào Stack thì chỉ cần cho con trỏ </a:t>
            </a:r>
            <a:r>
              <a:rPr lang="en-US" dirty="0"/>
              <a:t>P </a:t>
            </a:r>
            <a:r>
              <a:rPr lang="vi-VN" dirty="0"/>
              <a:t>đó trỏ và Top, rồi Top trỏ lại </a:t>
            </a:r>
            <a:r>
              <a:rPr lang="en-US" dirty="0"/>
              <a:t>P </a:t>
            </a:r>
            <a:r>
              <a:rPr lang="vi-VN" dirty="0"/>
              <a:t>là xong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733800"/>
            <a:ext cx="840981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743200"/>
            <a:ext cx="7851449" cy="1905000"/>
          </a:xfr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Xóa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lấy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tại</a:t>
            </a:r>
            <a:r>
              <a:rPr lang="en-US" b="1" dirty="0"/>
              <a:t> Top (Pop)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895600"/>
            <a:ext cx="8532530" cy="1981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1.2. </a:t>
            </a:r>
            <a:r>
              <a:rPr lang="en-US" b="1" dirty="0" err="1">
                <a:solidFill>
                  <a:srgbClr val="FFC000"/>
                </a:solidFill>
              </a:rPr>
              <a:t>Các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phép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toán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cơ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bản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trên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danh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sách</a:t>
            </a:r>
            <a:br>
              <a:rPr lang="en-US" b="1" dirty="0">
                <a:solidFill>
                  <a:srgbClr val="00B05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err="1">
                <a:solidFill>
                  <a:srgbClr val="FFC000"/>
                </a:solidFill>
              </a:rPr>
              <a:t>Một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số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ký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hiệu</a:t>
            </a:r>
            <a:r>
              <a:rPr lang="en-US" b="1" i="1" dirty="0">
                <a:solidFill>
                  <a:srgbClr val="FFC000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L</a:t>
            </a:r>
            <a:r>
              <a:rPr lang="en-US" dirty="0"/>
              <a:t> : 	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</a:rPr>
              <a:t>Item </a:t>
            </a:r>
            <a:r>
              <a:rPr lang="en-US" dirty="0"/>
              <a:t>: 	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p:	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</a:rPr>
              <a:t>x </a:t>
            </a:r>
            <a:r>
              <a:rPr lang="en-US" dirty="0"/>
              <a:t>: 	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Item</a:t>
            </a:r>
          </a:p>
          <a:p>
            <a:pPr marL="0" indent="0">
              <a:buNone/>
            </a:pPr>
            <a:r>
              <a:rPr lang="vi-VN" dirty="0"/>
              <a:t>=&gt; Ta xét các phép toán cơ bản sau trên L</a:t>
            </a:r>
            <a:r>
              <a:rPr lang="en-US" dirty="0"/>
              <a:t>: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197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286000"/>
            <a:ext cx="7610534" cy="3048000"/>
          </a:xfr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2.5.  ỨNG DỤNG NGĂN XẾP</a:t>
            </a:r>
            <a:br>
              <a:rPr lang="en-US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81600"/>
          </a:xfrm>
        </p:spPr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tam </a:t>
            </a:r>
            <a:r>
              <a:rPr lang="en-US" dirty="0" err="1"/>
              <a:t>thời</a:t>
            </a:r>
            <a:r>
              <a:rPr lang="en-US" dirty="0"/>
              <a:t>. 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con,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b="1" i="1" dirty="0" err="1"/>
              <a:t>môi</a:t>
            </a:r>
            <a:r>
              <a:rPr lang="en-US" b="1" i="1" dirty="0"/>
              <a:t> </a:t>
            </a:r>
            <a:r>
              <a:rPr lang="en-US" b="1" i="1" dirty="0" err="1"/>
              <a:t>trường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 </a:t>
            </a:r>
            <a:r>
              <a:rPr lang="en-US" dirty="0" err="1"/>
              <a:t>này</a:t>
            </a:r>
            <a:r>
              <a:rPr lang="en-US" dirty="0"/>
              <a:t>. </a:t>
            </a:r>
          </a:p>
          <a:p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/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qui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959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344"/>
            <a:ext cx="8229600" cy="1032456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3. HÀNG ĐỢI (QUEUE)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3.1 ĐỊNH NGHĨA HÀNG ĐỢI</a:t>
            </a:r>
          </a:p>
          <a:p>
            <a:r>
              <a:rPr lang="vi-VN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3.2 CÁC PHÉP TOÁN CƠ BẢN TRÊN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  HÀNG ĐỢI</a:t>
            </a:r>
          </a:p>
          <a:p>
            <a:r>
              <a:rPr 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3.3 BIỂU DIỄN HÀNG ĐỢI TRÊN MT</a:t>
            </a:r>
          </a:p>
          <a:p>
            <a:r>
              <a:rPr lang="vi-VN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3.4 CÀI ĐẶT CÁC PHÉP TOÁN CƠ BẢN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  TRÊN HÀNG ĐỢI</a:t>
            </a:r>
          </a:p>
          <a:p>
            <a:r>
              <a:rPr 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3.5 ỨNG DỤNG HÀNG ĐỢI</a:t>
            </a:r>
          </a:p>
        </p:txBody>
      </p:sp>
    </p:spTree>
    <p:extLst>
      <p:ext uri="{BB962C8B-B14F-4D97-AF65-F5344CB8AC3E}">
        <p14:creationId xmlns:p14="http://schemas.microsoft.com/office/powerpoint/2010/main" val="5871178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3.1 ĐỊNH NGHĨA HÀNG ĐỢI</a:t>
            </a:r>
            <a:br>
              <a:rPr lang="en-US" b="1" dirty="0">
                <a:solidFill>
                  <a:srgbClr val="00B05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, hay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(queue)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một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danh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sách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đặc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biệt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chỉ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thực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hiện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tại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một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đầu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cuối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hàng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(REAR),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lấy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ở </a:t>
            </a:r>
            <a:r>
              <a:rPr lang="en-US" dirty="0" err="1">
                <a:solidFill>
                  <a:srgbClr val="FFC000"/>
                </a:solidFill>
              </a:rPr>
              <a:t>đầu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còn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lại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đầu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hàng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(FRONT).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ta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06148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28" y="609600"/>
            <a:ext cx="8229600" cy="5973763"/>
          </a:xfrm>
        </p:spPr>
        <p:txBody>
          <a:bodyPr/>
          <a:lstStyle/>
          <a:p>
            <a:r>
              <a:rPr lang="vi-VN" dirty="0"/>
              <a:t>Hình ảnh của hàng có dạng như sau: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vi-VN" dirty="0"/>
              <a:t>=&gt; hàng còn được gọi là cấu trúc</a:t>
            </a:r>
            <a:r>
              <a:rPr lang="en-US" dirty="0"/>
              <a:t> </a:t>
            </a:r>
            <a:r>
              <a:rPr lang="en-US" b="1" i="1" dirty="0">
                <a:solidFill>
                  <a:srgbClr val="FFC000"/>
                </a:solidFill>
              </a:rPr>
              <a:t>FIFO</a:t>
            </a:r>
            <a:r>
              <a:rPr lang="en-US" b="1" i="1" dirty="0"/>
              <a:t> (first in - first out; hay "</a:t>
            </a:r>
            <a:r>
              <a:rPr lang="en-US" b="1" i="1" dirty="0" err="1">
                <a:solidFill>
                  <a:srgbClr val="FFC000"/>
                </a:solidFill>
              </a:rPr>
              <a:t>vào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vi-VN" b="1" i="1" dirty="0">
                <a:solidFill>
                  <a:srgbClr val="FFC000"/>
                </a:solidFill>
              </a:rPr>
              <a:t>trước - ra trước</a:t>
            </a:r>
            <a:r>
              <a:rPr lang="vi-VN" b="1" i="1" dirty="0"/>
              <a:t>“ 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60565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7140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r>
              <a:rPr lang="vi-VN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3.2 CÁC PHÉP TOÁN CƠ BẢN TRÊN</a:t>
            </a:r>
            <a:br>
              <a:rPr lang="vi-VN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HÀNG ĐỢI</a:t>
            </a:r>
            <a:b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>
                <a:solidFill>
                  <a:srgbClr val="FFC000"/>
                </a:solidFill>
              </a:rPr>
              <a:t>MAKENULL_QUEUE(Q) 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Khởi</a:t>
            </a:r>
            <a:r>
              <a:rPr lang="en-US" i="1" dirty="0"/>
              <a:t> </a:t>
            </a:r>
            <a:r>
              <a:rPr lang="en-US" i="1" dirty="0" err="1"/>
              <a:t>tạo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r>
              <a:rPr lang="en-US" i="1" dirty="0"/>
              <a:t> </a:t>
            </a:r>
            <a:r>
              <a:rPr lang="en-US" i="1" dirty="0" err="1"/>
              <a:t>rỗng</a:t>
            </a:r>
            <a:r>
              <a:rPr lang="en-US" i="1" dirty="0"/>
              <a:t>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>
                <a:solidFill>
                  <a:srgbClr val="FFC000"/>
                </a:solidFill>
              </a:rPr>
              <a:t>INSERT_QUEUE(</a:t>
            </a:r>
            <a:r>
              <a:rPr lang="en-US" b="1" dirty="0" err="1">
                <a:solidFill>
                  <a:srgbClr val="FFC000"/>
                </a:solidFill>
              </a:rPr>
              <a:t>x,Q</a:t>
            </a:r>
            <a:r>
              <a:rPr lang="en-US" b="1" dirty="0">
                <a:solidFill>
                  <a:srgbClr val="FFC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b="1" i="1" dirty="0" err="1"/>
              <a:t>T</a:t>
            </a:r>
            <a:r>
              <a:rPr lang="en-US" i="1" dirty="0" err="1"/>
              <a:t>hêm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tử</a:t>
            </a:r>
            <a:r>
              <a:rPr lang="en-US" i="1" dirty="0"/>
              <a:t> x </a:t>
            </a:r>
            <a:r>
              <a:rPr lang="en-US" i="1" dirty="0" err="1"/>
              <a:t>vào</a:t>
            </a:r>
            <a:r>
              <a:rPr lang="en-US" i="1" dirty="0"/>
              <a:t> </a:t>
            </a:r>
            <a:r>
              <a:rPr lang="en-US" i="1" dirty="0" err="1"/>
              <a:t>cuối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r>
              <a:rPr lang="en-US" i="1" dirty="0"/>
              <a:t> Q.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>
                <a:solidFill>
                  <a:srgbClr val="FFC000"/>
                </a:solidFill>
              </a:rPr>
              <a:t>DEQUEUE(Q):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vi-VN" i="1" dirty="0"/>
              <a:t>Xoá phần tử tại đầu của hàng Q.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>
                <a:solidFill>
                  <a:srgbClr val="FFC000"/>
                </a:solidFill>
              </a:rPr>
              <a:t>EMPTY_QUEUE(Q):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K</a:t>
            </a:r>
            <a:r>
              <a:rPr lang="en-US" dirty="0" err="1"/>
              <a:t>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Q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95957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3.3 BIỂU DIỄN HÀNG ĐỢI TRÊN MT</a:t>
            </a:r>
            <a:b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a, </a:t>
            </a:r>
            <a:r>
              <a:rPr lang="en-US" sz="40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diễn</a:t>
            </a:r>
            <a:r>
              <a:rPr lang="en-US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hàng</a:t>
            </a:r>
            <a:r>
              <a:rPr lang="en-US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en-US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mảng</a:t>
            </a:r>
            <a:endParaRPr lang="en-US" sz="40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40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b, </a:t>
            </a:r>
            <a:r>
              <a:rPr lang="en-US" sz="40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diễn</a:t>
            </a:r>
            <a:r>
              <a:rPr lang="en-US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hàng</a:t>
            </a:r>
            <a:r>
              <a:rPr lang="en-US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en-US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con </a:t>
            </a:r>
            <a:r>
              <a:rPr lang="en-US" sz="40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trỏ</a:t>
            </a:r>
            <a:endParaRPr lang="en-US" sz="40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976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a, </a:t>
            </a:r>
            <a:r>
              <a:rPr lang="en-US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diễn</a:t>
            </a:r>
            <a:r>
              <a:rPr lang="en-US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hàng</a:t>
            </a:r>
            <a:r>
              <a:rPr lang="en-US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en-US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mảng</a:t>
            </a:r>
            <a:br>
              <a:rPr lang="en-US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front=1 </a:t>
            </a:r>
            <a:r>
              <a:rPr lang="en-US" dirty="0" err="1"/>
              <a:t>và</a:t>
            </a:r>
            <a:r>
              <a:rPr lang="en-US" dirty="0"/>
              <a:t> rear=n.</a:t>
            </a:r>
          </a:p>
          <a:p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front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1.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rear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1.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494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Nhược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điểm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của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hàng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cài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đặt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bằng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mảng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(rear = max)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front)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hàng</a:t>
            </a:r>
            <a:r>
              <a:rPr lang="en-US" i="1" dirty="0"/>
              <a:t> </a:t>
            </a:r>
            <a:r>
              <a:rPr lang="en-US" i="1" dirty="0" err="1"/>
              <a:t>bị</a:t>
            </a:r>
            <a:r>
              <a:rPr lang="en-US" i="1" dirty="0"/>
              <a:t> </a:t>
            </a:r>
            <a:r>
              <a:rPr lang="en-US" i="1" dirty="0" err="1"/>
              <a:t>tràn</a:t>
            </a:r>
            <a:r>
              <a:rPr lang="en-US" dirty="0"/>
              <a:t>. 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hàng</a:t>
            </a:r>
            <a:r>
              <a:rPr lang="en-US" i="1" dirty="0"/>
              <a:t> </a:t>
            </a:r>
            <a:r>
              <a:rPr lang="en-US" i="1" dirty="0" err="1"/>
              <a:t>bị</a:t>
            </a:r>
            <a:r>
              <a:rPr lang="en-US" i="1" dirty="0"/>
              <a:t> </a:t>
            </a:r>
            <a:r>
              <a:rPr lang="en-US" i="1" dirty="0" err="1"/>
              <a:t>đầy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Cách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khắc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phục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hàng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bị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tràn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4864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Tịnh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tiến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hàng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khi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thêm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phần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tử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mới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 marL="514350" indent="-514350">
              <a:buAutoNum type="arabicParenR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/>
              <a:t>=&gt; </a:t>
            </a:r>
            <a:r>
              <a:rPr lang="en-US" i="1" dirty="0" err="1"/>
              <a:t>Tốn</a:t>
            </a:r>
            <a:r>
              <a:rPr lang="en-US" i="1" dirty="0"/>
              <a:t> </a:t>
            </a:r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r>
              <a:rPr lang="en-US" i="1" dirty="0"/>
              <a:t> </a:t>
            </a:r>
            <a:r>
              <a:rPr lang="en-US" i="1" dirty="0" err="1"/>
              <a:t>vì</a:t>
            </a:r>
            <a:r>
              <a:rPr lang="en-US" i="1" dirty="0"/>
              <a:t> </a:t>
            </a:r>
            <a:r>
              <a:rPr lang="en-US" i="1" dirty="0" err="1"/>
              <a:t>phải</a:t>
            </a:r>
            <a:r>
              <a:rPr lang="en-US" i="1" dirty="0"/>
              <a:t> </a:t>
            </a:r>
            <a:r>
              <a:rPr lang="en-US" i="1" dirty="0" err="1"/>
              <a:t>rời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r>
              <a:rPr lang="en-US" i="1" dirty="0"/>
              <a:t> =&gt; </a:t>
            </a:r>
            <a:r>
              <a:rPr lang="en-US" i="1" dirty="0" err="1"/>
              <a:t>Dùng</a:t>
            </a:r>
            <a:r>
              <a:rPr lang="en-US" i="1" dirty="0"/>
              <a:t> </a:t>
            </a:r>
            <a:r>
              <a:rPr lang="vi-VN" i="1" dirty="0"/>
              <a:t>mảng xoay vòng để biểu diễn hàng</a:t>
            </a: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77719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9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13621</TotalTime>
  <Words>7920</Words>
  <Application>Microsoft Office PowerPoint</Application>
  <PresentationFormat>On-screen Show (4:3)</PresentationFormat>
  <Paragraphs>767</Paragraphs>
  <Slides>119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6" baseType="lpstr">
      <vt:lpstr>Algerian</vt:lpstr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 MỤC TIÊU </vt:lpstr>
      <vt:lpstr>NỘI DUNG</vt:lpstr>
      <vt:lpstr> 1. Mô hình dữ liệu danh sách </vt:lpstr>
      <vt:lpstr> 1.1. Khái niệm danh sách </vt:lpstr>
      <vt:lpstr>PowerPoint Presentation</vt:lpstr>
      <vt:lpstr>PowerPoint Presentation</vt:lpstr>
      <vt:lpstr>PowerPoint Presentation</vt:lpstr>
      <vt:lpstr> 1.2. Các phép toán cơ bản trên danh sách </vt:lpstr>
      <vt:lpstr>PowerPoint Presentation</vt:lpstr>
      <vt:lpstr>PowerPoint Presentation</vt:lpstr>
      <vt:lpstr> 1.3. Biểu diễn danh sách trên máy tính </vt:lpstr>
      <vt:lpstr> 1.3.1. Danh sách cài đặt bằng mảng </vt:lpstr>
      <vt:lpstr>a, Mô tả cài đặt</vt:lpstr>
      <vt:lpstr>PowerPoint Presentation</vt:lpstr>
      <vt:lpstr>b, Dạng biểu diễn</vt:lpstr>
      <vt:lpstr>c, Cài đặt các phép toán cơ bản của danh sách</vt:lpstr>
      <vt:lpstr>Hàm khởi tạo DS rỗng</vt:lpstr>
      <vt:lpstr>PowerPoint Presentation</vt:lpstr>
      <vt:lpstr>PowerPoint Presentation</vt:lpstr>
      <vt:lpstr>3) Thêm một phần tử vào danh sách</vt:lpstr>
      <vt:lpstr>PowerPoint Presentation</vt:lpstr>
      <vt:lpstr>Giải thuật thêm</vt:lpstr>
      <vt:lpstr>4. Nhập danh sách</vt:lpstr>
      <vt:lpstr>Xuất danh sách</vt:lpstr>
      <vt:lpstr>5. Tìm phần tử x trong danh sách  </vt:lpstr>
      <vt:lpstr>Giải thuật</vt:lpstr>
      <vt:lpstr>6). Xóa 1 phần tử thứ k ra khỏi danh sách</vt:lpstr>
      <vt:lpstr>Giải thuật xóa</vt:lpstr>
      <vt:lpstr>7. Xóa phần tử có nội dung x trong danh sách  </vt:lpstr>
      <vt:lpstr>PowerPoint Presentation</vt:lpstr>
      <vt:lpstr>PowerPoint Presentation</vt:lpstr>
      <vt:lpstr> 1.3.2. Danh sách cài đặt bằng con trỏ </vt:lpstr>
      <vt:lpstr>Một số kiến thức về Con trỏ?</vt:lpstr>
      <vt:lpstr>PowerPoint Presentation</vt:lpstr>
      <vt:lpstr>Cấp phát và thu hồi vùng nhớ </vt:lpstr>
      <vt:lpstr>Các hình thức tổ chức liên kết các phần tử trong d/s:</vt:lpstr>
      <vt:lpstr>a) Danh sách liên kết đơn (Single Link List)</vt:lpstr>
      <vt:lpstr>Ví dụ:</vt:lpstr>
      <vt:lpstr>Hình ảnh danh sách có dạng như sau:</vt:lpstr>
      <vt:lpstr>Mô tả dạng biểu diễn danh sách trên máy tính (mô tả cài đặt)</vt:lpstr>
      <vt:lpstr>Dạng biểu diễn danh sách:</vt:lpstr>
      <vt:lpstr>Cài đặt các phép toán cơ bản của ds liên kết đơn</vt:lpstr>
      <vt:lpstr>3- Tính độ dài danh sách </vt:lpstr>
      <vt:lpstr>4- Tạo 1 Node trong danh sách </vt:lpstr>
      <vt:lpstr>5- Nhập dữ liệu cho danh sách</vt:lpstr>
      <vt:lpstr>6- In dữ liệu trong ds</vt:lpstr>
      <vt:lpstr>PowerPoint Presentation</vt:lpstr>
      <vt:lpstr>PowerPoint Presentation</vt:lpstr>
      <vt:lpstr>Chèn Node P vào vị trí đầu tiên </vt:lpstr>
      <vt:lpstr>Chèn Node P vào vị trí k trong danh sách </vt:lpstr>
      <vt:lpstr>PowerPoint Presentation</vt:lpstr>
      <vt:lpstr>8- Tìm phần tử có giá trị x trong danh sách</vt:lpstr>
      <vt:lpstr>9- xóa phần tử ra khỏi danh sách</vt:lpstr>
      <vt:lpstr>Xóa phần tử ở vị trí đầu tiên </vt:lpstr>
      <vt:lpstr>Hàm xóa phần tử ở vị trí đầu</vt:lpstr>
      <vt:lpstr>Xóa phần tử ở vị trí k </vt:lpstr>
      <vt:lpstr>Hàm xóa phần tử ở vị trí k</vt:lpstr>
      <vt:lpstr>PowerPoint Presentation</vt:lpstr>
      <vt:lpstr>b) Một số dạng danh sách liên kết khác</vt:lpstr>
      <vt:lpstr>PowerPoint Presentation</vt:lpstr>
      <vt:lpstr>PowerPoint Presentation</vt:lpstr>
      <vt:lpstr>2- Danh sách nối kép (double link list)</vt:lpstr>
      <vt:lpstr>PowerPoint Presentation</vt:lpstr>
      <vt:lpstr>1.3.3. So sánh 2 phương pháp cài đặt DS bởi mảng và bởi con trỏ</vt:lpstr>
      <vt:lpstr>PowerPoint Presentation</vt:lpstr>
      <vt:lpstr> 2. Ngăn xếp </vt:lpstr>
      <vt:lpstr> 2.1.   ĐỊNH NGHĨA NGĂN XẾP </vt:lpstr>
      <vt:lpstr>Hình ảnh của ngăn xếp có dạng như sau:</vt:lpstr>
      <vt:lpstr>2.2 Các phép toán cơ bản trên ngăn xếp</vt:lpstr>
      <vt:lpstr> 2.3.   BIỂU DIỄN NGĂN XẾP TRÊN MT </vt:lpstr>
      <vt:lpstr> a. Dùng cấu trúc dữ liệu danh sách để cài đặt ngăn xếp. </vt:lpstr>
      <vt:lpstr> b.  Biểu diễn và cài đặt các phép toán của ngăn xếp </vt:lpstr>
      <vt:lpstr>b1. Biểu diễn ngăn xếp băng mảng </vt:lpstr>
      <vt:lpstr>PowerPoint Presentation</vt:lpstr>
      <vt:lpstr>PowerPoint Presentation</vt:lpstr>
      <vt:lpstr>4) Thêm một phần tử vào đỉnh ngăn xếp  </vt:lpstr>
      <vt:lpstr>PowerPoint Presentation</vt:lpstr>
      <vt:lpstr>PowerPoint Presentation</vt:lpstr>
      <vt:lpstr>Giải thuật</vt:lpstr>
      <vt:lpstr> Thêm một phần tử vào vị trí bất kỳ trong ngăn xếp  </vt:lpstr>
      <vt:lpstr>b2. Biểu diễn ngăn xếp bằng con trỏ  </vt:lpstr>
      <vt:lpstr>PowerPoint Presentation</vt:lpstr>
      <vt:lpstr>Khởi tạo ngăn xếp rỗng, kiểm tra ngăn xếp rỗng </vt:lpstr>
      <vt:lpstr>Tính độ dài của ngăn xếp</vt:lpstr>
      <vt:lpstr>Tạo 1 Node </vt:lpstr>
      <vt:lpstr>Chèn phần tử vào Stack (Push)</vt:lpstr>
      <vt:lpstr>Giải thuật</vt:lpstr>
      <vt:lpstr>Xóa và lấy dữ liệu tại Top (Pop) </vt:lpstr>
      <vt:lpstr>Giải thuật</vt:lpstr>
      <vt:lpstr> 2.5.  ỨNG DỤNG NGĂN XẾP </vt:lpstr>
      <vt:lpstr>3. HÀNG ĐỢI (QUEUE)</vt:lpstr>
      <vt:lpstr> 3.1 ĐỊNH NGHĨA HÀNG ĐỢI </vt:lpstr>
      <vt:lpstr>PowerPoint Presentation</vt:lpstr>
      <vt:lpstr> 3.2 CÁC PHÉP TOÁN CƠ BẢN TRÊN HÀNG ĐỢI </vt:lpstr>
      <vt:lpstr> 3.3 BIỂU DIỄN HÀNG ĐỢI TRÊN MT </vt:lpstr>
      <vt:lpstr> a, Biểu diễn hàng bởi mảng </vt:lpstr>
      <vt:lpstr>Nhược điểm của hàng cài đặt bằng mảng</vt:lpstr>
      <vt:lpstr>Cách khắc phục hàng bị tràn</vt:lpstr>
      <vt:lpstr>PowerPoint Presentation</vt:lpstr>
      <vt:lpstr>PowerPoint Presentation</vt:lpstr>
      <vt:lpstr>Các phép toán trên hàng tròn</vt:lpstr>
      <vt:lpstr>PowerPoint Presentation</vt:lpstr>
      <vt:lpstr>PowerPoint Presentation</vt:lpstr>
      <vt:lpstr>Giải thuật</vt:lpstr>
      <vt:lpstr>Thêm một phần tử vào hàng</vt:lpstr>
      <vt:lpstr>Giải thuật</vt:lpstr>
      <vt:lpstr>b, Cài đặt hàng bởi con trỏ </vt:lpstr>
      <vt:lpstr>PowerPoint Presentation</vt:lpstr>
      <vt:lpstr>PowerPoint Presentation</vt:lpstr>
      <vt:lpstr>1- Khởi tạo hàng rỗng</vt:lpstr>
      <vt:lpstr>3-  Tạo 1 Node P </vt:lpstr>
      <vt:lpstr>4- Thêm phần tử vào cuối Queue </vt:lpstr>
      <vt:lpstr>PowerPoint Presentation</vt:lpstr>
      <vt:lpstr>PowerPoint Presentation</vt:lpstr>
      <vt:lpstr>5- Xóa phần tử đầu Queue </vt:lpstr>
      <vt:lpstr>PowerPoint Presentation</vt:lpstr>
      <vt:lpstr>PowerPoint Presentation</vt:lpstr>
      <vt:lpstr> 3.5 ỨNG DỤNG HÀNG ĐỢI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Quy</dc:creator>
  <cp:lastModifiedBy>cnleminhhuu@gmail.com</cp:lastModifiedBy>
  <cp:revision>288</cp:revision>
  <dcterms:created xsi:type="dcterms:W3CDTF">2012-08-15T15:54:34Z</dcterms:created>
  <dcterms:modified xsi:type="dcterms:W3CDTF">2022-09-13T12:14:34Z</dcterms:modified>
</cp:coreProperties>
</file>