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Poppins ExtraBold" panose="020B0604020202020204" charset="0"/>
      <p:regular r:id="rId29"/>
    </p:embeddedFont>
    <p:embeddedFont>
      <p:font typeface="Poppins Bold" panose="020B0604020202020204" charset="0"/>
      <p:regular r:id="rId30"/>
    </p:embeddedFont>
    <p:embeddedFont>
      <p:font typeface="Calibri" panose="020F0502020204030204" pitchFamily="34" charset="0"/>
      <p:regular r:id="rId31"/>
      <p:bold r:id="rId32"/>
      <p:italic r:id="rId33"/>
      <p:boldItalic r:id="rId34"/>
    </p:embeddedFont>
    <p:embeddedFont>
      <p:font typeface="Poppins" panose="020B0604020202020204" charset="0"/>
      <p:regular r:id="rId35"/>
    </p:embeddedFont>
    <p:embeddedFont>
      <p:font typeface="Open Sans"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4622" autoAdjust="0"/>
  </p:normalViewPr>
  <p:slideViewPr>
    <p:cSldViewPr>
      <p:cViewPr varScale="1">
        <p:scale>
          <a:sx n="47" d="100"/>
          <a:sy n="47" d="100"/>
        </p:scale>
        <p:origin x="77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915273" y="5804957"/>
            <a:ext cx="2284867" cy="2284867"/>
          </a:xfrm>
          <a:prstGeom prst="rect">
            <a:avLst/>
          </a:prstGeom>
        </p:spPr>
      </p:pic>
      <p:sp>
        <p:nvSpPr>
          <p:cNvPr id="5" name="TextBox 5"/>
          <p:cNvSpPr txBox="1"/>
          <p:nvPr/>
        </p:nvSpPr>
        <p:spPr>
          <a:xfrm>
            <a:off x="1028700" y="1393909"/>
            <a:ext cx="14741871" cy="1119483"/>
          </a:xfrm>
          <a:prstGeom prst="rect">
            <a:avLst/>
          </a:prstGeom>
        </p:spPr>
        <p:txBody>
          <a:bodyPr lIns="0" tIns="0" rIns="0" bIns="0" rtlCol="0" anchor="t">
            <a:spAutoFit/>
          </a:bodyPr>
          <a:lstStyle/>
          <a:p>
            <a:pPr>
              <a:lnSpc>
                <a:spcPts val="8646"/>
              </a:lnSpc>
              <a:spcBef>
                <a:spcPct val="0"/>
              </a:spcBef>
            </a:pPr>
            <a:r>
              <a:rPr lang="en-US" sz="6175">
                <a:solidFill>
                  <a:srgbClr val="FFFFFF"/>
                </a:solidFill>
                <a:latin typeface="Poppins Bold"/>
              </a:rPr>
              <a:t>Requirements Analysis and Designs</a:t>
            </a:r>
          </a:p>
        </p:txBody>
      </p:sp>
      <p:sp>
        <p:nvSpPr>
          <p:cNvPr id="6" name="TextBox 6"/>
          <p:cNvSpPr txBox="1"/>
          <p:nvPr/>
        </p:nvSpPr>
        <p:spPr>
          <a:xfrm>
            <a:off x="1574884" y="2603939"/>
            <a:ext cx="12048566" cy="901700"/>
          </a:xfrm>
          <a:prstGeom prst="rect">
            <a:avLst/>
          </a:prstGeom>
        </p:spPr>
        <p:txBody>
          <a:bodyPr lIns="0" tIns="0" rIns="0" bIns="0" rtlCol="0" anchor="t">
            <a:spAutoFit/>
          </a:bodyPr>
          <a:lstStyle/>
          <a:p>
            <a:pPr>
              <a:lnSpc>
                <a:spcPts val="7000"/>
              </a:lnSpc>
              <a:spcBef>
                <a:spcPct val="0"/>
              </a:spcBef>
            </a:pPr>
            <a:r>
              <a:rPr lang="en-US" sz="5000">
                <a:solidFill>
                  <a:srgbClr val="FFFFFF"/>
                </a:solidFill>
                <a:latin typeface="Poppins ExtraBold"/>
              </a:rPr>
              <a:t>First plan 6 days</a:t>
            </a:r>
          </a:p>
        </p:txBody>
      </p:sp>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8700" y="1028700"/>
            <a:ext cx="546184" cy="546184"/>
          </a:xfrm>
          <a:prstGeom prst="rect">
            <a:avLst/>
          </a:prstGeom>
        </p:spPr>
      </p:pic>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1193410" y="4082284"/>
            <a:ext cx="951933" cy="951933"/>
          </a:xfrm>
          <a:prstGeom prst="rect">
            <a:avLst/>
          </a:prstGeom>
        </p:spPr>
      </p:pic>
      <p:sp>
        <p:nvSpPr>
          <p:cNvPr id="9" name="TextBox 9"/>
          <p:cNvSpPr txBox="1"/>
          <p:nvPr/>
        </p:nvSpPr>
        <p:spPr>
          <a:xfrm>
            <a:off x="1855602" y="6909290"/>
            <a:ext cx="8507318" cy="372745"/>
          </a:xfrm>
          <a:prstGeom prst="rect">
            <a:avLst/>
          </a:prstGeom>
        </p:spPr>
        <p:txBody>
          <a:bodyPr lIns="0" tIns="0" rIns="0" bIns="0" rtlCol="0" anchor="t">
            <a:spAutoFit/>
          </a:bodyPr>
          <a:lstStyle/>
          <a:p>
            <a:pPr>
              <a:lnSpc>
                <a:spcPts val="3079"/>
              </a:lnSpc>
              <a:spcBef>
                <a:spcPct val="0"/>
              </a:spcBef>
            </a:pPr>
            <a:r>
              <a:rPr lang="en-US" sz="2199" spc="1344">
                <a:solidFill>
                  <a:srgbClr val="FFFFFF"/>
                </a:solidFill>
                <a:latin typeface="Open Sans"/>
              </a:rPr>
              <a:t>Team member - Group 18</a:t>
            </a:r>
          </a:p>
        </p:txBody>
      </p:sp>
      <p:sp>
        <p:nvSpPr>
          <p:cNvPr id="10" name="TextBox 10"/>
          <p:cNvSpPr txBox="1"/>
          <p:nvPr/>
        </p:nvSpPr>
        <p:spPr>
          <a:xfrm>
            <a:off x="1855602" y="7453486"/>
            <a:ext cx="4896088" cy="843915"/>
          </a:xfrm>
          <a:prstGeom prst="rect">
            <a:avLst/>
          </a:prstGeom>
        </p:spPr>
        <p:txBody>
          <a:bodyPr lIns="0" tIns="0" rIns="0" bIns="0" rtlCol="0" anchor="t">
            <a:spAutoFit/>
          </a:bodyPr>
          <a:lstStyle/>
          <a:p>
            <a:pPr algn="ctr">
              <a:lnSpc>
                <a:spcPts val="3359"/>
              </a:lnSpc>
            </a:pPr>
            <a:r>
              <a:rPr lang="en-US" sz="2399">
                <a:solidFill>
                  <a:srgbClr val="FFFFFF"/>
                </a:solidFill>
                <a:latin typeface="Poppins"/>
              </a:rPr>
              <a:t>NGUYỄN VĂN HƯNG - 520H0637</a:t>
            </a:r>
          </a:p>
          <a:p>
            <a:pPr algn="ctr">
              <a:lnSpc>
                <a:spcPts val="3359"/>
              </a:lnSpc>
              <a:spcBef>
                <a:spcPct val="0"/>
              </a:spcBef>
            </a:pPr>
            <a:r>
              <a:rPr lang="en-US" sz="2399">
                <a:solidFill>
                  <a:srgbClr val="FFFFFF"/>
                </a:solidFill>
                <a:latin typeface="Poppins"/>
              </a:rPr>
              <a:t>LÊ HUỲNH MỸ DUYÊN - 520H0626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2718409" y="3009421"/>
            <a:ext cx="13268900" cy="4910003"/>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1: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Determine team members and responsibilities (continue)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2827733" y="2807521"/>
            <a:ext cx="12632535" cy="2564982"/>
          </a:xfrm>
          <a:prstGeom prst="rect">
            <a:avLst/>
          </a:prstGeom>
        </p:spPr>
      </p:pic>
      <p:pic>
        <p:nvPicPr>
          <p:cNvPr id="4" name="Picture 4"/>
          <p:cNvPicPr>
            <a:picLocks noChangeAspect="1"/>
          </p:cNvPicPr>
          <p:nvPr/>
        </p:nvPicPr>
        <p:blipFill>
          <a:blip r:embed="rId5"/>
          <a:srcRect/>
          <a:stretch>
            <a:fillRect/>
          </a:stretch>
        </p:blipFill>
        <p:spPr>
          <a:xfrm>
            <a:off x="2827733" y="5934478"/>
            <a:ext cx="12632535" cy="3572838"/>
          </a:xfrm>
          <a:prstGeom prst="rect">
            <a:avLst/>
          </a:prstGeom>
        </p:spPr>
      </p:pic>
      <p:sp>
        <p:nvSpPr>
          <p:cNvPr id="5" name="TextBox 5"/>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1: Activities</a:t>
            </a:r>
          </a:p>
        </p:txBody>
      </p:sp>
      <p:sp>
        <p:nvSpPr>
          <p:cNvPr id="6" name="TextBox 6"/>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Determine team members and responsibilities (continue)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2: Activities</a:t>
            </a:r>
          </a:p>
        </p:txBody>
      </p:sp>
      <p:sp>
        <p:nvSpPr>
          <p:cNvPr id="4" name="TextBox 4"/>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Discover and Understand Details</a:t>
            </a:r>
          </a:p>
        </p:txBody>
      </p:sp>
      <p:sp>
        <p:nvSpPr>
          <p:cNvPr id="5" name="TextBox 5"/>
          <p:cNvSpPr txBox="1"/>
          <p:nvPr/>
        </p:nvSpPr>
        <p:spPr>
          <a:xfrm>
            <a:off x="1028700" y="2625725"/>
            <a:ext cx="16230600" cy="160972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161616"/>
                </a:solidFill>
                <a:latin typeface="Poppins"/>
              </a:rPr>
              <a:t>Identify Use Cases: Both subsystems</a:t>
            </a:r>
          </a:p>
          <a:p>
            <a:pPr marL="647700" lvl="1" indent="-323850">
              <a:lnSpc>
                <a:spcPts val="4200"/>
              </a:lnSpc>
              <a:buFont typeface="Arial"/>
              <a:buChar char="•"/>
            </a:pPr>
            <a:r>
              <a:rPr lang="en-US" sz="3000">
                <a:solidFill>
                  <a:srgbClr val="161616"/>
                </a:solidFill>
                <a:latin typeface="Poppins"/>
              </a:rPr>
              <a:t>Identify Object Classes: Both subsystems</a:t>
            </a:r>
          </a:p>
          <a:p>
            <a:pPr marL="647700" lvl="1" indent="-323850">
              <a:lnSpc>
                <a:spcPts val="4200"/>
              </a:lnSpc>
              <a:spcBef>
                <a:spcPct val="0"/>
              </a:spcBef>
              <a:buFont typeface="Arial"/>
              <a:buChar char="•"/>
            </a:pPr>
            <a:r>
              <a:rPr lang="en-US" sz="3000">
                <a:solidFill>
                  <a:srgbClr val="161616"/>
                </a:solidFill>
                <a:latin typeface="Poppins"/>
              </a:rPr>
              <a:t>Preliminary Class Diagram: Both subsystems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3540070" y="2489078"/>
            <a:ext cx="11648278" cy="7742679"/>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2: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Identify Use Cases: Both subsystems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1091203" y="2886168"/>
            <a:ext cx="16168097" cy="6372132"/>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2: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Identify Object Classes: Both subsystems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2956918" y="2182615"/>
            <a:ext cx="12374164" cy="7322967"/>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2: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Preliminary Class Diagram: Both subsystems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3: Activities</a:t>
            </a:r>
          </a:p>
        </p:txBody>
      </p:sp>
      <p:sp>
        <p:nvSpPr>
          <p:cNvPr id="4" name="TextBox 4"/>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Discover and Understand Details(continue)</a:t>
            </a:r>
          </a:p>
        </p:txBody>
      </p:sp>
      <p:sp>
        <p:nvSpPr>
          <p:cNvPr id="5" name="TextBox 5"/>
          <p:cNvSpPr txBox="1"/>
          <p:nvPr/>
        </p:nvSpPr>
        <p:spPr>
          <a:xfrm>
            <a:off x="1028700" y="4911725"/>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Design System Components</a:t>
            </a:r>
          </a:p>
        </p:txBody>
      </p:sp>
      <p:sp>
        <p:nvSpPr>
          <p:cNvPr id="6" name="TextBox 6"/>
          <p:cNvSpPr txBox="1"/>
          <p:nvPr/>
        </p:nvSpPr>
        <p:spPr>
          <a:xfrm>
            <a:off x="1028700" y="2625725"/>
            <a:ext cx="16230600" cy="542925"/>
          </a:xfrm>
          <a:prstGeom prst="rect">
            <a:avLst/>
          </a:prstGeom>
        </p:spPr>
        <p:txBody>
          <a:bodyPr lIns="0" tIns="0" rIns="0" bIns="0" rtlCol="0" anchor="t">
            <a:spAutoFit/>
          </a:bodyPr>
          <a:lstStyle/>
          <a:p>
            <a:pPr marL="647700" lvl="1" indent="-323850">
              <a:lnSpc>
                <a:spcPts val="4200"/>
              </a:lnSpc>
              <a:spcBef>
                <a:spcPct val="0"/>
              </a:spcBef>
              <a:buFont typeface="Arial"/>
              <a:buChar char="•"/>
            </a:pPr>
            <a:r>
              <a:rPr lang="en-US" sz="3000">
                <a:solidFill>
                  <a:srgbClr val="161616"/>
                </a:solidFill>
                <a:latin typeface="Poppins"/>
              </a:rPr>
              <a:t>Use case diagram</a:t>
            </a:r>
          </a:p>
        </p:txBody>
      </p:sp>
      <p:sp>
        <p:nvSpPr>
          <p:cNvPr id="7" name="TextBox 7"/>
          <p:cNvSpPr txBox="1"/>
          <p:nvPr/>
        </p:nvSpPr>
        <p:spPr>
          <a:xfrm>
            <a:off x="1028700" y="5665149"/>
            <a:ext cx="16230600" cy="160972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161616"/>
                </a:solidFill>
                <a:latin typeface="Poppins"/>
              </a:rPr>
              <a:t>Draft screen layout</a:t>
            </a:r>
          </a:p>
          <a:p>
            <a:pPr marL="1295400" lvl="2" indent="-431800">
              <a:lnSpc>
                <a:spcPts val="4200"/>
              </a:lnSpc>
              <a:buFont typeface="Arial"/>
              <a:buChar char="⚬"/>
            </a:pPr>
            <a:r>
              <a:rPr lang="en-US" sz="3000">
                <a:solidFill>
                  <a:srgbClr val="161616"/>
                </a:solidFill>
                <a:latin typeface="Poppins"/>
              </a:rPr>
              <a:t>Create Goods Received</a:t>
            </a:r>
          </a:p>
          <a:p>
            <a:pPr marL="1295400" lvl="2" indent="-431800">
              <a:lnSpc>
                <a:spcPts val="4200"/>
              </a:lnSpc>
              <a:spcBef>
                <a:spcPct val="0"/>
              </a:spcBef>
              <a:buFont typeface="Arial"/>
              <a:buChar char="⚬"/>
            </a:pPr>
            <a:r>
              <a:rPr lang="en-US" sz="3000">
                <a:solidFill>
                  <a:srgbClr val="161616"/>
                </a:solidFill>
                <a:latin typeface="Poppins"/>
              </a:rPr>
              <a:t>View/Update the payment status of agents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6158190" y="-42774"/>
            <a:ext cx="12129810" cy="10287000"/>
          </a:xfrm>
          <a:prstGeom prst="rect">
            <a:avLst/>
          </a:prstGeom>
        </p:spPr>
      </p:pic>
      <p:sp>
        <p:nvSpPr>
          <p:cNvPr id="4" name="TextBox 4"/>
          <p:cNvSpPr txBox="1"/>
          <p:nvPr/>
        </p:nvSpPr>
        <p:spPr>
          <a:xfrm>
            <a:off x="0" y="3971925"/>
            <a:ext cx="6158190" cy="2162175"/>
          </a:xfrm>
          <a:prstGeom prst="rect">
            <a:avLst/>
          </a:prstGeom>
        </p:spPr>
        <p:txBody>
          <a:bodyPr lIns="0" tIns="0" rIns="0" bIns="0" rtlCol="0" anchor="t">
            <a:spAutoFit/>
          </a:bodyPr>
          <a:lstStyle/>
          <a:p>
            <a:pPr algn="ctr">
              <a:lnSpc>
                <a:spcPts val="8400"/>
              </a:lnSpc>
              <a:spcBef>
                <a:spcPct val="0"/>
              </a:spcBef>
            </a:pPr>
            <a:r>
              <a:rPr lang="en-US" sz="6000">
                <a:solidFill>
                  <a:srgbClr val="000000"/>
                </a:solidFill>
                <a:latin typeface="Poppins Bold"/>
              </a:rPr>
              <a:t>Use Case Diagram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3263335" y="2247421"/>
            <a:ext cx="11761331" cy="7724086"/>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3: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Draft Screen Layout: Create Goods Received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3270228" y="2257887"/>
            <a:ext cx="11747543" cy="7745466"/>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3: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Draft Screen Layout: View/Update the payment status of agents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915273" y="5804957"/>
            <a:ext cx="2284867" cy="2284867"/>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8700" y="1028700"/>
            <a:ext cx="546184" cy="546184"/>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1193410" y="4082284"/>
            <a:ext cx="951933" cy="951933"/>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538497" y="2715049"/>
            <a:ext cx="6827308" cy="6827308"/>
          </a:xfrm>
          <a:prstGeom prst="rect">
            <a:avLst/>
          </a:prstGeom>
        </p:spPr>
      </p:pic>
      <p:pic>
        <p:nvPicPr>
          <p:cNvPr id="8" name="Picture 8"/>
          <p:cNvPicPr>
            <a:picLocks noChangeAspect="1"/>
          </p:cNvPicPr>
          <p:nvPr/>
        </p:nvPicPr>
        <p:blipFill>
          <a:blip r:embed="rId7"/>
          <a:srcRect/>
          <a:stretch>
            <a:fillRect/>
          </a:stretch>
        </p:blipFill>
        <p:spPr>
          <a:xfrm>
            <a:off x="9606046" y="263039"/>
            <a:ext cx="7853445" cy="9542358"/>
          </a:xfrm>
          <a:prstGeom prst="rect">
            <a:avLst/>
          </a:prstGeom>
        </p:spPr>
      </p:pic>
      <p:sp>
        <p:nvSpPr>
          <p:cNvPr id="9" name="TextBox 9"/>
          <p:cNvSpPr txBox="1"/>
          <p:nvPr/>
        </p:nvSpPr>
        <p:spPr>
          <a:xfrm>
            <a:off x="1176568" y="103876"/>
            <a:ext cx="7551165" cy="2214858"/>
          </a:xfrm>
          <a:prstGeom prst="rect">
            <a:avLst/>
          </a:prstGeom>
        </p:spPr>
        <p:txBody>
          <a:bodyPr lIns="0" tIns="0" rIns="0" bIns="0" rtlCol="0" anchor="t">
            <a:spAutoFit/>
          </a:bodyPr>
          <a:lstStyle/>
          <a:p>
            <a:pPr algn="ctr">
              <a:lnSpc>
                <a:spcPts val="8646"/>
              </a:lnSpc>
            </a:pPr>
            <a:r>
              <a:rPr lang="en-US" sz="6175">
                <a:solidFill>
                  <a:srgbClr val="FFFFFF"/>
                </a:solidFill>
                <a:latin typeface="Poppins"/>
              </a:rPr>
              <a:t>Initial Activities</a:t>
            </a:r>
          </a:p>
          <a:p>
            <a:pPr algn="ctr">
              <a:lnSpc>
                <a:spcPts val="8646"/>
              </a:lnSpc>
              <a:spcBef>
                <a:spcPct val="0"/>
              </a:spcBef>
            </a:pPr>
            <a:r>
              <a:rPr lang="en-US" sz="6175">
                <a:solidFill>
                  <a:srgbClr val="FFFFFF"/>
                </a:solidFill>
                <a:latin typeface="Poppins"/>
              </a:rPr>
              <a:t>Pre-project</a:t>
            </a:r>
          </a:p>
        </p:txBody>
      </p:sp>
      <p:sp>
        <p:nvSpPr>
          <p:cNvPr id="10" name="TextBox 10"/>
          <p:cNvSpPr txBox="1"/>
          <p:nvPr/>
        </p:nvSpPr>
        <p:spPr>
          <a:xfrm>
            <a:off x="1301792" y="3901309"/>
            <a:ext cx="7300718" cy="3310233"/>
          </a:xfrm>
          <a:prstGeom prst="rect">
            <a:avLst/>
          </a:prstGeom>
        </p:spPr>
        <p:txBody>
          <a:bodyPr lIns="0" tIns="0" rIns="0" bIns="0" rtlCol="0" anchor="t">
            <a:spAutoFit/>
          </a:bodyPr>
          <a:lstStyle/>
          <a:p>
            <a:pPr algn="ctr">
              <a:lnSpc>
                <a:spcPts val="8646"/>
              </a:lnSpc>
            </a:pPr>
            <a:r>
              <a:rPr lang="en-US" sz="6175">
                <a:solidFill>
                  <a:srgbClr val="FFFFFF"/>
                </a:solidFill>
                <a:latin typeface="Poppins"/>
              </a:rPr>
              <a:t>System</a:t>
            </a:r>
          </a:p>
          <a:p>
            <a:pPr algn="ctr">
              <a:lnSpc>
                <a:spcPts val="8646"/>
              </a:lnSpc>
            </a:pPr>
            <a:r>
              <a:rPr lang="en-US" sz="6175">
                <a:solidFill>
                  <a:srgbClr val="FFFFFF"/>
                </a:solidFill>
                <a:latin typeface="Poppins"/>
              </a:rPr>
              <a:t>Vision</a:t>
            </a:r>
          </a:p>
          <a:p>
            <a:pPr algn="ctr">
              <a:lnSpc>
                <a:spcPts val="8646"/>
              </a:lnSpc>
              <a:spcBef>
                <a:spcPct val="0"/>
              </a:spcBef>
            </a:pPr>
            <a:r>
              <a:rPr lang="en-US" sz="6175">
                <a:solidFill>
                  <a:srgbClr val="FFFFFF"/>
                </a:solidFill>
                <a:latin typeface="Poppins"/>
              </a:rPr>
              <a:t>Document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4: Activities</a:t>
            </a:r>
          </a:p>
        </p:txBody>
      </p:sp>
      <p:sp>
        <p:nvSpPr>
          <p:cNvPr id="4" name="TextBox 4"/>
          <p:cNvSpPr txBox="1"/>
          <p:nvPr/>
        </p:nvSpPr>
        <p:spPr>
          <a:xfrm>
            <a:off x="1028700" y="1393651"/>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Design System Components(continue)</a:t>
            </a:r>
          </a:p>
        </p:txBody>
      </p:sp>
      <p:sp>
        <p:nvSpPr>
          <p:cNvPr id="5" name="TextBox 5"/>
          <p:cNvSpPr txBox="1"/>
          <p:nvPr/>
        </p:nvSpPr>
        <p:spPr>
          <a:xfrm>
            <a:off x="1028700" y="2298526"/>
            <a:ext cx="16230600" cy="107632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161616"/>
                </a:solidFill>
                <a:latin typeface="Poppins"/>
              </a:rPr>
              <a:t>·Design the database (schema)</a:t>
            </a:r>
          </a:p>
          <a:p>
            <a:pPr marL="647700" lvl="1" indent="-323850">
              <a:lnSpc>
                <a:spcPts val="4200"/>
              </a:lnSpc>
              <a:spcBef>
                <a:spcPct val="0"/>
              </a:spcBef>
              <a:buFont typeface="Arial"/>
              <a:buChar char="•"/>
            </a:pPr>
            <a:r>
              <a:rPr lang="en-US" sz="3000">
                <a:solidFill>
                  <a:srgbClr val="161616"/>
                </a:solidFill>
                <a:latin typeface="Poppins"/>
              </a:rPr>
              <a:t>·Design the system’s high level structure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7548712" y="1346228"/>
            <a:ext cx="10064443" cy="8669501"/>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4: Activities</a:t>
            </a:r>
          </a:p>
        </p:txBody>
      </p:sp>
      <p:sp>
        <p:nvSpPr>
          <p:cNvPr id="5" name="TextBox 5"/>
          <p:cNvSpPr txBox="1"/>
          <p:nvPr/>
        </p:nvSpPr>
        <p:spPr>
          <a:xfrm>
            <a:off x="1773065" y="3971925"/>
            <a:ext cx="5030203" cy="2162175"/>
          </a:xfrm>
          <a:prstGeom prst="rect">
            <a:avLst/>
          </a:prstGeom>
        </p:spPr>
        <p:txBody>
          <a:bodyPr lIns="0" tIns="0" rIns="0" bIns="0" rtlCol="0" anchor="t">
            <a:spAutoFit/>
          </a:bodyPr>
          <a:lstStyle/>
          <a:p>
            <a:pPr algn="ctr">
              <a:lnSpc>
                <a:spcPts val="8400"/>
              </a:lnSpc>
              <a:spcBef>
                <a:spcPct val="0"/>
              </a:spcBef>
            </a:pPr>
            <a:r>
              <a:rPr lang="en-US" sz="6000">
                <a:solidFill>
                  <a:srgbClr val="161616"/>
                </a:solidFill>
                <a:latin typeface="Poppins Bold"/>
              </a:rPr>
              <a:t>Database Schema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8367568" y="1311955"/>
            <a:ext cx="9340079" cy="8705799"/>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4: Activities</a:t>
            </a:r>
          </a:p>
        </p:txBody>
      </p:sp>
      <p:sp>
        <p:nvSpPr>
          <p:cNvPr id="5" name="TextBox 5"/>
          <p:cNvSpPr txBox="1"/>
          <p:nvPr/>
        </p:nvSpPr>
        <p:spPr>
          <a:xfrm>
            <a:off x="1773065" y="2905125"/>
            <a:ext cx="5030203" cy="4295775"/>
          </a:xfrm>
          <a:prstGeom prst="rect">
            <a:avLst/>
          </a:prstGeom>
        </p:spPr>
        <p:txBody>
          <a:bodyPr lIns="0" tIns="0" rIns="0" bIns="0" rtlCol="0" anchor="t">
            <a:spAutoFit/>
          </a:bodyPr>
          <a:lstStyle/>
          <a:p>
            <a:pPr algn="ctr">
              <a:lnSpc>
                <a:spcPts val="8400"/>
              </a:lnSpc>
              <a:spcBef>
                <a:spcPct val="0"/>
              </a:spcBef>
            </a:pPr>
            <a:r>
              <a:rPr lang="en-US" sz="6000">
                <a:solidFill>
                  <a:srgbClr val="161616"/>
                </a:solidFill>
                <a:latin typeface="Poppins Bold"/>
              </a:rPr>
              <a:t>Preliminary Design Class Diagram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7974383" y="7984717"/>
            <a:ext cx="1169617" cy="1273583"/>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40124" y="2202242"/>
            <a:ext cx="3027152" cy="638454"/>
          </a:xfrm>
          <a:prstGeom prst="rect">
            <a:avLst/>
          </a:prstGeom>
        </p:spPr>
      </p:pic>
      <p:sp>
        <p:nvSpPr>
          <p:cNvPr id="5" name="TextBox 5"/>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4: Activities</a:t>
            </a:r>
          </a:p>
        </p:txBody>
      </p:sp>
      <p:sp>
        <p:nvSpPr>
          <p:cNvPr id="6" name="TextBox 6"/>
          <p:cNvSpPr txBox="1"/>
          <p:nvPr/>
        </p:nvSpPr>
        <p:spPr>
          <a:xfrm>
            <a:off x="1028700" y="1393651"/>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Architectural Configuration Diagram</a:t>
            </a:r>
          </a:p>
        </p:txBody>
      </p:sp>
      <p:sp>
        <p:nvSpPr>
          <p:cNvPr id="7" name="TextBox 7"/>
          <p:cNvSpPr txBox="1"/>
          <p:nvPr/>
        </p:nvSpPr>
        <p:spPr>
          <a:xfrm>
            <a:off x="2707952" y="2281865"/>
            <a:ext cx="1691495"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Accountant</a:t>
            </a:r>
          </a:p>
        </p:txBody>
      </p:sp>
      <p:sp>
        <p:nvSpPr>
          <p:cNvPr id="8" name="AutoShape 8"/>
          <p:cNvSpPr/>
          <p:nvPr/>
        </p:nvSpPr>
        <p:spPr>
          <a:xfrm flipH="1">
            <a:off x="3553700" y="2840696"/>
            <a:ext cx="0" cy="1417303"/>
          </a:xfrm>
          <a:prstGeom prst="line">
            <a:avLst/>
          </a:prstGeom>
          <a:ln w="38100" cap="flat">
            <a:solidFill>
              <a:srgbClr val="000000"/>
            </a:solidFill>
            <a:prstDash val="solid"/>
            <a:headEnd type="none" w="sm" len="sm"/>
            <a:tailEnd type="triangle" w="lg" len="med"/>
          </a:ln>
        </p:spPr>
      </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40124" y="4257998"/>
            <a:ext cx="3027152" cy="638454"/>
          </a:xfrm>
          <a:prstGeom prst="rect">
            <a:avLst/>
          </a:prstGeom>
        </p:spPr>
      </p:pic>
      <p:sp>
        <p:nvSpPr>
          <p:cNvPr id="10" name="TextBox 10"/>
          <p:cNvSpPr txBox="1"/>
          <p:nvPr/>
        </p:nvSpPr>
        <p:spPr>
          <a:xfrm>
            <a:off x="2385831" y="4337621"/>
            <a:ext cx="2335739"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Goods Received</a:t>
            </a:r>
          </a:p>
        </p:txBody>
      </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59174" y="6458552"/>
            <a:ext cx="3027152" cy="638454"/>
          </a:xfrm>
          <a:prstGeom prst="rect">
            <a:avLst/>
          </a:prstGeom>
        </p:spPr>
      </p:pic>
      <p:sp>
        <p:nvSpPr>
          <p:cNvPr id="12" name="AutoShape 12"/>
          <p:cNvSpPr/>
          <p:nvPr/>
        </p:nvSpPr>
        <p:spPr>
          <a:xfrm>
            <a:off x="3556463" y="4896452"/>
            <a:ext cx="13523" cy="1562100"/>
          </a:xfrm>
          <a:prstGeom prst="line">
            <a:avLst/>
          </a:prstGeom>
          <a:ln w="38100" cap="flat">
            <a:solidFill>
              <a:srgbClr val="000000"/>
            </a:solidFill>
            <a:prstDash val="solid"/>
            <a:headEnd type="none" w="sm" len="sm"/>
            <a:tailEnd type="triangle" w="lg" len="med"/>
          </a:ln>
        </p:spPr>
      </p:sp>
      <p:sp>
        <p:nvSpPr>
          <p:cNvPr id="13" name="TextBox 13"/>
          <p:cNvSpPr txBox="1"/>
          <p:nvPr/>
        </p:nvSpPr>
        <p:spPr>
          <a:xfrm>
            <a:off x="3242511" y="6538175"/>
            <a:ext cx="660478"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Staff</a:t>
            </a:r>
          </a:p>
        </p:txBody>
      </p:sp>
      <p:sp>
        <p:nvSpPr>
          <p:cNvPr id="14" name="AutoShape 14"/>
          <p:cNvSpPr/>
          <p:nvPr/>
        </p:nvSpPr>
        <p:spPr>
          <a:xfrm>
            <a:off x="3572750" y="7097006"/>
            <a:ext cx="19044" cy="1524502"/>
          </a:xfrm>
          <a:prstGeom prst="line">
            <a:avLst/>
          </a:prstGeom>
          <a:ln w="38100" cap="flat">
            <a:solidFill>
              <a:srgbClr val="000000"/>
            </a:solidFill>
            <a:prstDash val="solid"/>
            <a:headEnd type="none" w="sm" len="sm"/>
            <a:tailEnd type="none" w="sm" len="sm"/>
          </a:ln>
        </p:spPr>
      </p:sp>
      <p:sp>
        <p:nvSpPr>
          <p:cNvPr id="15" name="AutoShape 15"/>
          <p:cNvSpPr/>
          <p:nvPr/>
        </p:nvSpPr>
        <p:spPr>
          <a:xfrm flipV="1">
            <a:off x="3591794" y="8621508"/>
            <a:ext cx="4382589" cy="0"/>
          </a:xfrm>
          <a:prstGeom prst="line">
            <a:avLst/>
          </a:prstGeom>
          <a:ln w="38100" cap="flat">
            <a:solidFill>
              <a:srgbClr val="000000"/>
            </a:solidFill>
            <a:prstDash val="solid"/>
            <a:headEnd type="none" w="sm" len="sm"/>
            <a:tailEnd type="triangle" w="lg" len="med"/>
          </a:ln>
        </p:spPr>
      </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9428555" y="3549347"/>
            <a:ext cx="3027152" cy="638454"/>
          </a:xfrm>
          <a:prstGeom prst="rect">
            <a:avLst/>
          </a:prstGeom>
        </p:spPr>
      </p:pic>
      <p:sp>
        <p:nvSpPr>
          <p:cNvPr id="17" name="TextBox 17"/>
          <p:cNvSpPr txBox="1"/>
          <p:nvPr/>
        </p:nvSpPr>
        <p:spPr>
          <a:xfrm>
            <a:off x="10498922" y="3604768"/>
            <a:ext cx="1089948"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Order</a:t>
            </a:r>
          </a:p>
        </p:txBody>
      </p:sp>
      <p:sp>
        <p:nvSpPr>
          <p:cNvPr id="18" name="AutoShape 18"/>
          <p:cNvSpPr/>
          <p:nvPr/>
        </p:nvSpPr>
        <p:spPr>
          <a:xfrm flipH="1">
            <a:off x="8559191" y="3868574"/>
            <a:ext cx="869364" cy="4116143"/>
          </a:xfrm>
          <a:prstGeom prst="line">
            <a:avLst/>
          </a:prstGeom>
          <a:ln w="38100" cap="flat">
            <a:solidFill>
              <a:srgbClr val="000000"/>
            </a:solidFill>
            <a:prstDash val="solid"/>
            <a:headEnd type="triangle" w="lg" len="med"/>
            <a:tailEnd type="triangle" w="lg" len="med"/>
          </a:ln>
        </p:spPr>
      </p:sp>
      <p:pic>
        <p:nvPicPr>
          <p:cNvPr id="19" name="Picture 1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4027430" y="3544195"/>
            <a:ext cx="3027152" cy="638454"/>
          </a:xfrm>
          <a:prstGeom prst="rect">
            <a:avLst/>
          </a:prstGeom>
        </p:spPr>
      </p:pic>
      <p:sp>
        <p:nvSpPr>
          <p:cNvPr id="20" name="TextBox 20"/>
          <p:cNvSpPr txBox="1"/>
          <p:nvPr/>
        </p:nvSpPr>
        <p:spPr>
          <a:xfrm>
            <a:off x="14894701" y="3604768"/>
            <a:ext cx="1292611"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Payment</a:t>
            </a:r>
          </a:p>
        </p:txBody>
      </p:sp>
      <p:sp>
        <p:nvSpPr>
          <p:cNvPr id="21" name="AutoShape 21"/>
          <p:cNvSpPr/>
          <p:nvPr/>
        </p:nvSpPr>
        <p:spPr>
          <a:xfrm flipV="1">
            <a:off x="12455707" y="3863422"/>
            <a:ext cx="1571723" cy="5152"/>
          </a:xfrm>
          <a:prstGeom prst="line">
            <a:avLst/>
          </a:prstGeom>
          <a:ln w="38100" cap="flat">
            <a:solidFill>
              <a:srgbClr val="000000"/>
            </a:solidFill>
            <a:prstDash val="solid"/>
            <a:headEnd type="none" w="sm" len="sm"/>
            <a:tailEnd type="triangle" w="lg" len="med"/>
          </a:ln>
        </p:spPr>
      </p:sp>
      <p:pic>
        <p:nvPicPr>
          <p:cNvPr id="22" name="Picture 2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4027493" y="5966396"/>
            <a:ext cx="3027152" cy="638454"/>
          </a:xfrm>
          <a:prstGeom prst="rect">
            <a:avLst/>
          </a:prstGeom>
        </p:spPr>
      </p:pic>
      <p:sp>
        <p:nvSpPr>
          <p:cNvPr id="23" name="AutoShape 23"/>
          <p:cNvSpPr/>
          <p:nvPr/>
        </p:nvSpPr>
        <p:spPr>
          <a:xfrm>
            <a:off x="15541016" y="4182649"/>
            <a:ext cx="53" cy="1783747"/>
          </a:xfrm>
          <a:prstGeom prst="line">
            <a:avLst/>
          </a:prstGeom>
          <a:ln w="38100" cap="flat">
            <a:solidFill>
              <a:srgbClr val="000000"/>
            </a:solidFill>
            <a:prstDash val="solid"/>
            <a:headEnd type="none" w="sm" len="sm"/>
            <a:tailEnd type="triangle" w="lg" len="med"/>
          </a:ln>
        </p:spPr>
      </p:sp>
      <p:sp>
        <p:nvSpPr>
          <p:cNvPr id="24" name="TextBox 24"/>
          <p:cNvSpPr txBox="1"/>
          <p:nvPr/>
        </p:nvSpPr>
        <p:spPr>
          <a:xfrm>
            <a:off x="14578241" y="6046019"/>
            <a:ext cx="1887449"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Delivery Note</a:t>
            </a:r>
          </a:p>
        </p:txBody>
      </p:sp>
      <p:sp>
        <p:nvSpPr>
          <p:cNvPr id="25" name="TextBox 25"/>
          <p:cNvSpPr txBox="1"/>
          <p:nvPr/>
        </p:nvSpPr>
        <p:spPr>
          <a:xfrm>
            <a:off x="3610842" y="3258910"/>
            <a:ext cx="3541395" cy="408916"/>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Create Goods Received </a:t>
            </a:r>
            <a:r>
              <a:rPr lang="en-US" sz="2275">
                <a:solidFill>
                  <a:srgbClr val="161616"/>
                </a:solidFill>
                <a:latin typeface="Poppins Bold"/>
              </a:rPr>
              <a:t> </a:t>
            </a:r>
          </a:p>
        </p:txBody>
      </p:sp>
      <p:sp>
        <p:nvSpPr>
          <p:cNvPr id="26" name="TextBox 26"/>
          <p:cNvSpPr txBox="1"/>
          <p:nvPr/>
        </p:nvSpPr>
        <p:spPr>
          <a:xfrm>
            <a:off x="756370" y="5503094"/>
            <a:ext cx="2778280"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Send to warehouse</a:t>
            </a:r>
          </a:p>
        </p:txBody>
      </p:sp>
      <p:sp>
        <p:nvSpPr>
          <p:cNvPr id="27" name="TextBox 27"/>
          <p:cNvSpPr txBox="1"/>
          <p:nvPr/>
        </p:nvSpPr>
        <p:spPr>
          <a:xfrm>
            <a:off x="1849959" y="7572184"/>
            <a:ext cx="1537707"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Scan code</a:t>
            </a:r>
          </a:p>
        </p:txBody>
      </p:sp>
      <p:sp>
        <p:nvSpPr>
          <p:cNvPr id="28" name="TextBox 28"/>
          <p:cNvSpPr txBox="1"/>
          <p:nvPr/>
        </p:nvSpPr>
        <p:spPr>
          <a:xfrm>
            <a:off x="4635462" y="8189925"/>
            <a:ext cx="2555123"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Update database</a:t>
            </a:r>
          </a:p>
        </p:txBody>
      </p:sp>
      <p:sp>
        <p:nvSpPr>
          <p:cNvPr id="29" name="TextBox 29"/>
          <p:cNvSpPr txBox="1"/>
          <p:nvPr/>
        </p:nvSpPr>
        <p:spPr>
          <a:xfrm>
            <a:off x="9236771" y="5676023"/>
            <a:ext cx="2593296"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Check warehouse</a:t>
            </a:r>
          </a:p>
        </p:txBody>
      </p:sp>
      <p:sp>
        <p:nvSpPr>
          <p:cNvPr id="30" name="TextBox 30"/>
          <p:cNvSpPr txBox="1"/>
          <p:nvPr/>
        </p:nvSpPr>
        <p:spPr>
          <a:xfrm>
            <a:off x="12812221" y="4903896"/>
            <a:ext cx="2709745"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Make delivery note</a:t>
            </a:r>
          </a:p>
        </p:txBody>
      </p:sp>
      <p:sp>
        <p:nvSpPr>
          <p:cNvPr id="31" name="TextBox 31"/>
          <p:cNvSpPr txBox="1"/>
          <p:nvPr/>
        </p:nvSpPr>
        <p:spPr>
          <a:xfrm>
            <a:off x="11316347" y="3085981"/>
            <a:ext cx="3730671" cy="412533"/>
          </a:xfrm>
          <a:prstGeom prst="rect">
            <a:avLst/>
          </a:prstGeom>
        </p:spPr>
        <p:txBody>
          <a:bodyPr lIns="0" tIns="0" rIns="0" bIns="0" rtlCol="0" anchor="t">
            <a:spAutoFit/>
          </a:bodyPr>
          <a:lstStyle/>
          <a:p>
            <a:pPr algn="ctr">
              <a:lnSpc>
                <a:spcPts val="3186"/>
              </a:lnSpc>
              <a:spcBef>
                <a:spcPct val="0"/>
              </a:spcBef>
            </a:pPr>
            <a:r>
              <a:rPr lang="en-US" sz="2275">
                <a:solidFill>
                  <a:srgbClr val="161616"/>
                </a:solidFill>
                <a:latin typeface="Poppins"/>
              </a:rPr>
              <a:t>Choose payment method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5: Activities</a:t>
            </a:r>
          </a:p>
        </p:txBody>
      </p:sp>
      <p:sp>
        <p:nvSpPr>
          <p:cNvPr id="4" name="TextBox 4"/>
          <p:cNvSpPr txBox="1"/>
          <p:nvPr/>
        </p:nvSpPr>
        <p:spPr>
          <a:xfrm>
            <a:off x="1028700" y="1393651"/>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Design System Components(continue)</a:t>
            </a:r>
          </a:p>
        </p:txBody>
      </p:sp>
      <p:sp>
        <p:nvSpPr>
          <p:cNvPr id="5" name="TextBox 5"/>
          <p:cNvSpPr txBox="1"/>
          <p:nvPr/>
        </p:nvSpPr>
        <p:spPr>
          <a:xfrm>
            <a:off x="1028700" y="2298526"/>
            <a:ext cx="16230600" cy="542925"/>
          </a:xfrm>
          <a:prstGeom prst="rect">
            <a:avLst/>
          </a:prstGeom>
        </p:spPr>
        <p:txBody>
          <a:bodyPr lIns="0" tIns="0" rIns="0" bIns="0" rtlCol="0" anchor="t">
            <a:spAutoFit/>
          </a:bodyPr>
          <a:lstStyle/>
          <a:p>
            <a:pPr marL="647700" lvl="1" indent="-323850">
              <a:lnSpc>
                <a:spcPts val="4200"/>
              </a:lnSpc>
              <a:spcBef>
                <a:spcPct val="0"/>
              </a:spcBef>
              <a:buFont typeface="Arial"/>
              <a:buChar char="•"/>
            </a:pPr>
            <a:r>
              <a:rPr lang="en-US" sz="3000">
                <a:solidFill>
                  <a:srgbClr val="161616"/>
                </a:solidFill>
                <a:latin typeface="Poppins"/>
              </a:rPr>
              <a:t>Build, Test, and Integrate System Components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6011086" y="1028700"/>
            <a:ext cx="11576304" cy="8229600"/>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5: Activities</a:t>
            </a:r>
          </a:p>
        </p:txBody>
      </p:sp>
      <p:sp>
        <p:nvSpPr>
          <p:cNvPr id="5" name="TextBox 5"/>
          <p:cNvSpPr txBox="1"/>
          <p:nvPr/>
        </p:nvSpPr>
        <p:spPr>
          <a:xfrm>
            <a:off x="723887" y="3971925"/>
            <a:ext cx="5030203" cy="4295775"/>
          </a:xfrm>
          <a:prstGeom prst="rect">
            <a:avLst/>
          </a:prstGeom>
        </p:spPr>
        <p:txBody>
          <a:bodyPr lIns="0" tIns="0" rIns="0" bIns="0" rtlCol="0" anchor="t">
            <a:spAutoFit/>
          </a:bodyPr>
          <a:lstStyle/>
          <a:p>
            <a:pPr algn="ctr">
              <a:lnSpc>
                <a:spcPts val="8400"/>
              </a:lnSpc>
              <a:spcBef>
                <a:spcPct val="0"/>
              </a:spcBef>
            </a:pPr>
            <a:r>
              <a:rPr lang="en-US" sz="6000">
                <a:solidFill>
                  <a:srgbClr val="161616"/>
                </a:solidFill>
                <a:latin typeface="Poppins Bold"/>
              </a:rPr>
              <a:t>C# code Example for Product Object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6: Activities</a:t>
            </a:r>
          </a:p>
        </p:txBody>
      </p:sp>
      <p:sp>
        <p:nvSpPr>
          <p:cNvPr id="4" name="TextBox 4"/>
          <p:cNvSpPr txBox="1"/>
          <p:nvPr/>
        </p:nvSpPr>
        <p:spPr>
          <a:xfrm>
            <a:off x="1028700" y="1393651"/>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Complete System Testing and Deploy the System</a:t>
            </a:r>
          </a:p>
        </p:txBody>
      </p:sp>
      <p:sp>
        <p:nvSpPr>
          <p:cNvPr id="5" name="TextBox 5"/>
          <p:cNvSpPr txBox="1"/>
          <p:nvPr/>
        </p:nvSpPr>
        <p:spPr>
          <a:xfrm>
            <a:off x="1028700" y="2298526"/>
            <a:ext cx="16230600" cy="160972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161616"/>
                </a:solidFill>
                <a:latin typeface="Poppins"/>
              </a:rPr>
              <a:t>Perform system functional testing</a:t>
            </a:r>
          </a:p>
          <a:p>
            <a:pPr marL="647700" lvl="1" indent="-323850">
              <a:lnSpc>
                <a:spcPts val="4200"/>
              </a:lnSpc>
              <a:buFont typeface="Arial"/>
              <a:buChar char="•"/>
            </a:pPr>
            <a:r>
              <a:rPr lang="en-US" sz="3000">
                <a:solidFill>
                  <a:srgbClr val="161616"/>
                </a:solidFill>
                <a:latin typeface="Poppins"/>
              </a:rPr>
              <a:t>Perform user acceptance testing</a:t>
            </a:r>
          </a:p>
          <a:p>
            <a:pPr marL="647700" lvl="1" indent="-323850">
              <a:lnSpc>
                <a:spcPts val="4200"/>
              </a:lnSpc>
              <a:spcBef>
                <a:spcPct val="0"/>
              </a:spcBef>
              <a:buFont typeface="Arial"/>
              <a:buChar char="•"/>
            </a:pPr>
            <a:r>
              <a:rPr lang="en-US" sz="3000">
                <a:solidFill>
                  <a:srgbClr val="161616"/>
                </a:solidFill>
                <a:latin typeface="Poppins"/>
              </a:rPr>
              <a:t>Possibly deploy part of system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18288000" cy="102745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132505" y="2508144"/>
            <a:ext cx="2984936" cy="938898"/>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6: Activities</a:t>
            </a:r>
          </a:p>
        </p:txBody>
      </p:sp>
      <p:sp>
        <p:nvSpPr>
          <p:cNvPr id="5" name="TextBox 5"/>
          <p:cNvSpPr txBox="1"/>
          <p:nvPr/>
        </p:nvSpPr>
        <p:spPr>
          <a:xfrm>
            <a:off x="1028700" y="1393651"/>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Workflow of Testing: Create Goods Received</a:t>
            </a:r>
          </a:p>
        </p:txBody>
      </p:sp>
      <p:sp>
        <p:nvSpPr>
          <p:cNvPr id="6" name="TextBox 6"/>
          <p:cNvSpPr txBox="1"/>
          <p:nvPr/>
        </p:nvSpPr>
        <p:spPr>
          <a:xfrm>
            <a:off x="2086288" y="2753121"/>
            <a:ext cx="3031153" cy="391795"/>
          </a:xfrm>
          <a:prstGeom prst="rect">
            <a:avLst/>
          </a:prstGeom>
        </p:spPr>
        <p:txBody>
          <a:bodyPr lIns="0" tIns="0" rIns="0" bIns="0" rtlCol="0" anchor="t">
            <a:spAutoFit/>
          </a:bodyPr>
          <a:lstStyle/>
          <a:p>
            <a:pPr algn="ctr">
              <a:lnSpc>
                <a:spcPts val="3079"/>
              </a:lnSpc>
              <a:spcBef>
                <a:spcPct val="0"/>
              </a:spcBef>
            </a:pPr>
            <a:r>
              <a:rPr lang="en-US" sz="2199">
                <a:solidFill>
                  <a:srgbClr val="161616"/>
                </a:solidFill>
                <a:latin typeface="Poppins"/>
              </a:rPr>
              <a:t>Start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7651532" y="2508144"/>
            <a:ext cx="2984936" cy="938898"/>
          </a:xfrm>
          <a:prstGeom prst="rect">
            <a:avLst/>
          </a:prstGeom>
        </p:spPr>
      </p:pic>
      <p:sp>
        <p:nvSpPr>
          <p:cNvPr id="8" name="AutoShape 8"/>
          <p:cNvSpPr/>
          <p:nvPr/>
        </p:nvSpPr>
        <p:spPr>
          <a:xfrm>
            <a:off x="5117441" y="2977593"/>
            <a:ext cx="2534091" cy="0"/>
          </a:xfrm>
          <a:prstGeom prst="line">
            <a:avLst/>
          </a:prstGeom>
          <a:ln w="38100" cap="flat">
            <a:solidFill>
              <a:srgbClr val="000000"/>
            </a:solidFill>
            <a:prstDash val="solid"/>
            <a:headEnd type="none" w="sm" len="sm"/>
            <a:tailEnd type="triangle" w="lg" len="med"/>
          </a:ln>
        </p:spPr>
      </p:sp>
      <p:sp>
        <p:nvSpPr>
          <p:cNvPr id="9" name="TextBox 9"/>
          <p:cNvSpPr txBox="1"/>
          <p:nvPr/>
        </p:nvSpPr>
        <p:spPr>
          <a:xfrm>
            <a:off x="7605315" y="2576908"/>
            <a:ext cx="3031153" cy="782320"/>
          </a:xfrm>
          <a:prstGeom prst="rect">
            <a:avLst/>
          </a:prstGeom>
        </p:spPr>
        <p:txBody>
          <a:bodyPr lIns="0" tIns="0" rIns="0" bIns="0" rtlCol="0" anchor="t">
            <a:spAutoFit/>
          </a:bodyPr>
          <a:lstStyle/>
          <a:p>
            <a:pPr algn="ctr">
              <a:lnSpc>
                <a:spcPts val="3079"/>
              </a:lnSpc>
              <a:spcBef>
                <a:spcPct val="0"/>
              </a:spcBef>
            </a:pPr>
            <a:r>
              <a:rPr lang="en-US" sz="2199">
                <a:solidFill>
                  <a:srgbClr val="161616"/>
                </a:solidFill>
                <a:latin typeface="Poppins"/>
              </a:rPr>
              <a:t>Create an Goods Received (test)</a:t>
            </a:r>
          </a:p>
        </p:txBody>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7651532" y="6762574"/>
            <a:ext cx="2984936" cy="938898"/>
          </a:xfrm>
          <a:prstGeom prst="rect">
            <a:avLst/>
          </a:prstGeom>
        </p:spPr>
      </p:pic>
      <p:sp>
        <p:nvSpPr>
          <p:cNvPr id="11" name="AutoShape 11"/>
          <p:cNvSpPr/>
          <p:nvPr/>
        </p:nvSpPr>
        <p:spPr>
          <a:xfrm>
            <a:off x="9120891" y="3359229"/>
            <a:ext cx="23109" cy="3403346"/>
          </a:xfrm>
          <a:prstGeom prst="line">
            <a:avLst/>
          </a:prstGeom>
          <a:ln w="38100" cap="flat">
            <a:solidFill>
              <a:srgbClr val="000000"/>
            </a:solidFill>
            <a:prstDash val="solid"/>
            <a:headEnd type="none" w="sm" len="sm"/>
            <a:tailEnd type="triangle" w="lg" len="med"/>
          </a:ln>
        </p:spPr>
      </p:sp>
      <p:sp>
        <p:nvSpPr>
          <p:cNvPr id="12" name="TextBox 12"/>
          <p:cNvSpPr txBox="1"/>
          <p:nvPr/>
        </p:nvSpPr>
        <p:spPr>
          <a:xfrm>
            <a:off x="7651532" y="6812288"/>
            <a:ext cx="3031153" cy="782320"/>
          </a:xfrm>
          <a:prstGeom prst="rect">
            <a:avLst/>
          </a:prstGeom>
        </p:spPr>
        <p:txBody>
          <a:bodyPr lIns="0" tIns="0" rIns="0" bIns="0" rtlCol="0" anchor="t">
            <a:spAutoFit/>
          </a:bodyPr>
          <a:lstStyle/>
          <a:p>
            <a:pPr algn="ctr">
              <a:lnSpc>
                <a:spcPts val="3079"/>
              </a:lnSpc>
              <a:spcBef>
                <a:spcPct val="0"/>
              </a:spcBef>
            </a:pPr>
            <a:r>
              <a:rPr lang="en-US" sz="2199">
                <a:solidFill>
                  <a:srgbClr val="161616"/>
                </a:solidFill>
                <a:latin typeface="Poppins"/>
              </a:rPr>
              <a:t>Conduct test (check database, program,.)</a:t>
            </a:r>
          </a:p>
        </p:txBody>
      </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339656" y="6762574"/>
            <a:ext cx="2984936" cy="938898"/>
          </a:xfrm>
          <a:prstGeom prst="rect">
            <a:avLst/>
          </a:prstGeom>
        </p:spPr>
      </p:pic>
      <p:sp>
        <p:nvSpPr>
          <p:cNvPr id="14" name="TextBox 14"/>
          <p:cNvSpPr txBox="1"/>
          <p:nvPr/>
        </p:nvSpPr>
        <p:spPr>
          <a:xfrm>
            <a:off x="13483782" y="6812288"/>
            <a:ext cx="3031153" cy="782320"/>
          </a:xfrm>
          <a:prstGeom prst="rect">
            <a:avLst/>
          </a:prstGeom>
        </p:spPr>
        <p:txBody>
          <a:bodyPr lIns="0" tIns="0" rIns="0" bIns="0" rtlCol="0" anchor="t">
            <a:spAutoFit/>
          </a:bodyPr>
          <a:lstStyle/>
          <a:p>
            <a:pPr algn="ctr">
              <a:lnSpc>
                <a:spcPts val="3079"/>
              </a:lnSpc>
            </a:pPr>
            <a:r>
              <a:rPr lang="en-US" sz="2199">
                <a:solidFill>
                  <a:srgbClr val="161616"/>
                </a:solidFill>
                <a:latin typeface="Poppins"/>
              </a:rPr>
              <a:t>Document errors </a:t>
            </a:r>
          </a:p>
          <a:p>
            <a:pPr algn="ctr">
              <a:lnSpc>
                <a:spcPts val="3079"/>
              </a:lnSpc>
              <a:spcBef>
                <a:spcPct val="0"/>
              </a:spcBef>
            </a:pPr>
            <a:r>
              <a:rPr lang="en-US" sz="2199">
                <a:solidFill>
                  <a:srgbClr val="161616"/>
                </a:solidFill>
                <a:latin typeface="Poppins"/>
              </a:rPr>
              <a:t>and issue</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339656" y="4674051"/>
            <a:ext cx="2984936" cy="938898"/>
          </a:xfrm>
          <a:prstGeom prst="rect">
            <a:avLst/>
          </a:prstGeom>
        </p:spPr>
      </p:pic>
      <p:sp>
        <p:nvSpPr>
          <p:cNvPr id="16" name="TextBox 16"/>
          <p:cNvSpPr txBox="1"/>
          <p:nvPr/>
        </p:nvSpPr>
        <p:spPr>
          <a:xfrm>
            <a:off x="13329867" y="4935370"/>
            <a:ext cx="3031153" cy="391795"/>
          </a:xfrm>
          <a:prstGeom prst="rect">
            <a:avLst/>
          </a:prstGeom>
        </p:spPr>
        <p:txBody>
          <a:bodyPr lIns="0" tIns="0" rIns="0" bIns="0" rtlCol="0" anchor="t">
            <a:spAutoFit/>
          </a:bodyPr>
          <a:lstStyle/>
          <a:p>
            <a:pPr algn="ctr">
              <a:lnSpc>
                <a:spcPts val="3079"/>
              </a:lnSpc>
              <a:spcBef>
                <a:spcPct val="0"/>
              </a:spcBef>
            </a:pPr>
            <a:r>
              <a:rPr lang="en-US" sz="2199">
                <a:solidFill>
                  <a:srgbClr val="161616"/>
                </a:solidFill>
                <a:latin typeface="Poppins"/>
              </a:rPr>
              <a:t>Fix error</a:t>
            </a:r>
          </a:p>
        </p:txBody>
      </p:sp>
      <p:sp>
        <p:nvSpPr>
          <p:cNvPr id="17" name="AutoShape 17"/>
          <p:cNvSpPr/>
          <p:nvPr/>
        </p:nvSpPr>
        <p:spPr>
          <a:xfrm flipH="1">
            <a:off x="10636468" y="5159842"/>
            <a:ext cx="2693399" cy="1709596"/>
          </a:xfrm>
          <a:prstGeom prst="line">
            <a:avLst/>
          </a:prstGeom>
          <a:ln w="38100" cap="flat">
            <a:solidFill>
              <a:srgbClr val="000000"/>
            </a:solidFill>
            <a:prstDash val="solid"/>
            <a:headEnd type="none" w="sm" len="sm"/>
            <a:tailEnd type="triangle" w="lg" len="med"/>
          </a:ln>
        </p:spPr>
      </p:sp>
      <p:sp>
        <p:nvSpPr>
          <p:cNvPr id="18" name="AutoShape 18"/>
          <p:cNvSpPr/>
          <p:nvPr/>
        </p:nvSpPr>
        <p:spPr>
          <a:xfrm flipV="1">
            <a:off x="14832124" y="5612949"/>
            <a:ext cx="0" cy="1149625"/>
          </a:xfrm>
          <a:prstGeom prst="line">
            <a:avLst/>
          </a:prstGeom>
          <a:ln w="38100" cap="flat">
            <a:solidFill>
              <a:srgbClr val="000000"/>
            </a:solidFill>
            <a:prstDash val="solid"/>
            <a:headEnd type="none" w="sm" len="sm"/>
            <a:tailEnd type="triangle" w="lg" len="med"/>
          </a:ln>
        </p:spPr>
      </p:sp>
      <p:sp>
        <p:nvSpPr>
          <p:cNvPr id="19" name="AutoShape 19"/>
          <p:cNvSpPr/>
          <p:nvPr/>
        </p:nvSpPr>
        <p:spPr>
          <a:xfrm>
            <a:off x="10682685" y="7232023"/>
            <a:ext cx="2656971" cy="0"/>
          </a:xfrm>
          <a:prstGeom prst="line">
            <a:avLst/>
          </a:prstGeom>
          <a:ln w="38100" cap="flat">
            <a:solidFill>
              <a:srgbClr val="000000"/>
            </a:solidFill>
            <a:prstDash val="solid"/>
            <a:headEnd type="none" w="sm" len="sm"/>
            <a:tailEnd type="triangle" w="lg" len="med"/>
          </a:ln>
        </p:spPr>
      </p:sp>
      <p:sp>
        <p:nvSpPr>
          <p:cNvPr id="20" name="AutoShape 20"/>
          <p:cNvSpPr/>
          <p:nvPr/>
        </p:nvSpPr>
        <p:spPr>
          <a:xfrm flipH="1" flipV="1">
            <a:off x="5117441" y="7193924"/>
            <a:ext cx="2534091" cy="38099"/>
          </a:xfrm>
          <a:prstGeom prst="line">
            <a:avLst/>
          </a:prstGeom>
          <a:ln w="38100" cap="flat">
            <a:solidFill>
              <a:srgbClr val="000000"/>
            </a:solidFill>
            <a:prstDash val="solid"/>
            <a:headEnd type="none" w="sm" len="sm"/>
            <a:tailEnd type="triangle" w="lg" len="med"/>
          </a:ln>
        </p:spPr>
      </p:sp>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132505" y="6724475"/>
            <a:ext cx="2984936" cy="938898"/>
          </a:xfrm>
          <a:prstGeom prst="rect">
            <a:avLst/>
          </a:prstGeom>
        </p:spPr>
      </p:pic>
      <p:sp>
        <p:nvSpPr>
          <p:cNvPr id="22" name="TextBox 22"/>
          <p:cNvSpPr txBox="1"/>
          <p:nvPr/>
        </p:nvSpPr>
        <p:spPr>
          <a:xfrm>
            <a:off x="2109397" y="7007551"/>
            <a:ext cx="3031153" cy="391795"/>
          </a:xfrm>
          <a:prstGeom prst="rect">
            <a:avLst/>
          </a:prstGeom>
        </p:spPr>
        <p:txBody>
          <a:bodyPr lIns="0" tIns="0" rIns="0" bIns="0" rtlCol="0" anchor="t">
            <a:spAutoFit/>
          </a:bodyPr>
          <a:lstStyle/>
          <a:p>
            <a:pPr algn="ctr">
              <a:lnSpc>
                <a:spcPts val="3079"/>
              </a:lnSpc>
              <a:spcBef>
                <a:spcPct val="0"/>
              </a:spcBef>
            </a:pPr>
            <a:r>
              <a:rPr lang="en-US" sz="2199">
                <a:solidFill>
                  <a:srgbClr val="161616"/>
                </a:solidFill>
                <a:latin typeface="Poppins"/>
              </a:rPr>
              <a:t>End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915273" y="5804957"/>
            <a:ext cx="2284867" cy="2284867"/>
          </a:xfrm>
          <a:prstGeom prst="rect">
            <a:avLst/>
          </a:prstGeom>
        </p:spPr>
      </p:pic>
      <p:sp>
        <p:nvSpPr>
          <p:cNvPr id="5" name="TextBox 5"/>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FFFFFF"/>
                </a:solidFill>
                <a:latin typeface="Poppins Bold"/>
              </a:rPr>
              <a:t>Problem Description</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8700" y="1028700"/>
            <a:ext cx="546184" cy="546184"/>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1193410" y="4082284"/>
            <a:ext cx="951933" cy="951933"/>
          </a:xfrm>
          <a:prstGeom prst="rect">
            <a:avLst/>
          </a:prstGeom>
        </p:spPr>
      </p:pic>
      <p:sp>
        <p:nvSpPr>
          <p:cNvPr id="8" name="TextBox 8"/>
          <p:cNvSpPr txBox="1"/>
          <p:nvPr/>
        </p:nvSpPr>
        <p:spPr>
          <a:xfrm>
            <a:off x="1028700" y="2625725"/>
            <a:ext cx="16230600" cy="3209925"/>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Poppins"/>
              </a:rPr>
              <a:t>There are many types of electronic device, so it is hard to manage and store them in a way that can find, import, export easily. It is important to have a system, which can support Accountants and Agents access to information and manage/order items. In addtion, it is recommended that system can allows staff to make Goods Delivery Note in order to delivery exactly. Moreover, Agents could see the status of their orders by the system. Also, this system should be deployed on portable equipments.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915273" y="5804957"/>
            <a:ext cx="2284867" cy="2284867"/>
          </a:xfrm>
          <a:prstGeom prst="rect">
            <a:avLst/>
          </a:prstGeom>
        </p:spPr>
      </p:pic>
      <p:sp>
        <p:nvSpPr>
          <p:cNvPr id="5" name="TextBox 5"/>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FFFFFF"/>
                </a:solidFill>
                <a:latin typeface="Poppins Bold"/>
              </a:rPr>
              <a:t>System Capabilities</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8700" y="1028700"/>
            <a:ext cx="546184" cy="546184"/>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1193410" y="4082284"/>
            <a:ext cx="951933" cy="951933"/>
          </a:xfrm>
          <a:prstGeom prst="rect">
            <a:avLst/>
          </a:prstGeom>
        </p:spPr>
      </p:pic>
      <p:sp>
        <p:nvSpPr>
          <p:cNvPr id="8" name="TextBox 8"/>
          <p:cNvSpPr txBox="1"/>
          <p:nvPr/>
        </p:nvSpPr>
        <p:spPr>
          <a:xfrm>
            <a:off x="1028700" y="1704496"/>
            <a:ext cx="16230600" cy="8010525"/>
          </a:xfrm>
          <a:prstGeom prst="rect">
            <a:avLst/>
          </a:prstGeom>
        </p:spPr>
        <p:txBody>
          <a:bodyPr lIns="0" tIns="0" rIns="0" bIns="0" rtlCol="0" anchor="t">
            <a:spAutoFit/>
          </a:bodyPr>
          <a:lstStyle/>
          <a:p>
            <a:pPr>
              <a:lnSpc>
                <a:spcPts val="4200"/>
              </a:lnSpc>
            </a:pPr>
            <a:r>
              <a:rPr lang="en-US" sz="3000">
                <a:solidFill>
                  <a:srgbClr val="FFFFFF"/>
                </a:solidFill>
                <a:latin typeface="Poppins"/>
              </a:rPr>
              <a:t>The new system should be capable of:</a:t>
            </a:r>
          </a:p>
          <a:p>
            <a:pPr marL="647700" lvl="1" indent="-323850">
              <a:lnSpc>
                <a:spcPts val="4200"/>
              </a:lnSpc>
              <a:buFont typeface="Arial"/>
              <a:buChar char="•"/>
            </a:pPr>
            <a:r>
              <a:rPr lang="en-US" sz="3000">
                <a:solidFill>
                  <a:srgbClr val="FFFFFF"/>
                </a:solidFill>
                <a:latin typeface="Poppins"/>
              </a:rPr>
              <a:t>Accountants shall be able to create Goods Received when the distributor imports goods (a warehouse receipt will include many items).</a:t>
            </a:r>
          </a:p>
          <a:p>
            <a:pPr marL="647700" lvl="1" indent="-323850">
              <a:lnSpc>
                <a:spcPts val="4200"/>
              </a:lnSpc>
              <a:buFont typeface="Arial"/>
              <a:buChar char="•"/>
            </a:pPr>
            <a:r>
              <a:rPr lang="en-US" sz="3000">
                <a:solidFill>
                  <a:srgbClr val="FFFFFF"/>
                </a:solidFill>
                <a:latin typeface="Poppins"/>
              </a:rPr>
              <a:t>When receiving goods at the warehouse, warehouse staff will scan barcode/QR Code, RIFDs to perform the goods warehousing process.</a:t>
            </a:r>
          </a:p>
          <a:p>
            <a:pPr marL="647700" lvl="1" indent="-323850">
              <a:lnSpc>
                <a:spcPts val="4200"/>
              </a:lnSpc>
              <a:buFont typeface="Arial"/>
              <a:buChar char="•"/>
            </a:pPr>
            <a:r>
              <a:rPr lang="en-US" sz="3000">
                <a:solidFill>
                  <a:srgbClr val="FFFFFF"/>
                </a:solidFill>
                <a:latin typeface="Poppins"/>
              </a:rPr>
              <a:t>Reseller / Agents shall be able to place an order of items by themselves and choose a payment method (Cash, bank transfer, Momo...) and make an online payment and see the status of their orders.</a:t>
            </a:r>
          </a:p>
          <a:p>
            <a:pPr marL="647700" lvl="1" indent="-323850">
              <a:lnSpc>
                <a:spcPts val="4200"/>
              </a:lnSpc>
              <a:buFont typeface="Arial"/>
              <a:buChar char="•"/>
            </a:pPr>
            <a:r>
              <a:rPr lang="en-US" sz="3000">
                <a:solidFill>
                  <a:srgbClr val="FFFFFF"/>
                </a:solidFill>
                <a:latin typeface="Poppins"/>
              </a:rPr>
              <a:t>The system allows accounting staff to make Goods Delivery Note (based on previously placed orders) to deliver goods to agents (print delivery slips), update the status of orders as being transferred and update the payment status of agents. Also, the system allows warehouse staff make use of barcode/QR Code/RFID for stock out.</a:t>
            </a:r>
          </a:p>
          <a:p>
            <a:pPr marL="647700" lvl="1" indent="-323850">
              <a:lnSpc>
                <a:spcPts val="4200"/>
              </a:lnSpc>
              <a:spcBef>
                <a:spcPct val="0"/>
              </a:spcBef>
              <a:buFont typeface="Arial"/>
              <a:buChar char="•"/>
            </a:pPr>
            <a:r>
              <a:rPr lang="en-US" sz="3000">
                <a:solidFill>
                  <a:srgbClr val="FFFFFF"/>
                </a:solidFill>
                <a:latin typeface="Poppins"/>
              </a:rPr>
              <a:t>Accountants shall be able to view incoming/outgoing stock report (inventory movement), best-selling products and revenue report monthly.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915273" y="5804957"/>
            <a:ext cx="2284867" cy="2284867"/>
          </a:xfrm>
          <a:prstGeom prst="rect">
            <a:avLst/>
          </a:prstGeom>
        </p:spPr>
      </p:pic>
      <p:sp>
        <p:nvSpPr>
          <p:cNvPr id="5" name="TextBox 5"/>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FFFFFF"/>
                </a:solidFill>
                <a:latin typeface="Poppins Bold"/>
              </a:rPr>
              <a:t>Business Benefits</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8700" y="1028700"/>
            <a:ext cx="546184" cy="546184"/>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1193410" y="4082284"/>
            <a:ext cx="951933" cy="951933"/>
          </a:xfrm>
          <a:prstGeom prst="rect">
            <a:avLst/>
          </a:prstGeom>
        </p:spPr>
      </p:pic>
      <p:sp>
        <p:nvSpPr>
          <p:cNvPr id="8" name="TextBox 8"/>
          <p:cNvSpPr txBox="1"/>
          <p:nvPr/>
        </p:nvSpPr>
        <p:spPr>
          <a:xfrm>
            <a:off x="1028700" y="2625725"/>
            <a:ext cx="16230600" cy="4810125"/>
          </a:xfrm>
          <a:prstGeom prst="rect">
            <a:avLst/>
          </a:prstGeom>
        </p:spPr>
        <p:txBody>
          <a:bodyPr lIns="0" tIns="0" rIns="0" bIns="0" rtlCol="0" anchor="t">
            <a:spAutoFit/>
          </a:bodyPr>
          <a:lstStyle/>
          <a:p>
            <a:pPr>
              <a:lnSpc>
                <a:spcPts val="4200"/>
              </a:lnSpc>
            </a:pPr>
            <a:r>
              <a:rPr lang="en-US" sz="3000">
                <a:solidFill>
                  <a:srgbClr val="FFFFFF"/>
                </a:solidFill>
                <a:latin typeface="Poppins"/>
              </a:rPr>
              <a:t>It is anticipated that the deployment of this new system will provide the following business benefits:</a:t>
            </a:r>
          </a:p>
          <a:p>
            <a:pPr marL="647700" lvl="1" indent="-323850">
              <a:lnSpc>
                <a:spcPts val="4200"/>
              </a:lnSpc>
              <a:buFont typeface="Arial"/>
              <a:buChar char="•"/>
            </a:pPr>
            <a:r>
              <a:rPr lang="en-US" sz="3000">
                <a:solidFill>
                  <a:srgbClr val="FFFFFF"/>
                </a:solidFill>
                <a:latin typeface="Poppins"/>
              </a:rPr>
              <a:t>Manage and store goods easily, so it is less time consumption to import/export goods, thereby improving the quality and speed of purchase order decisions</a:t>
            </a:r>
          </a:p>
          <a:p>
            <a:pPr marL="647700" lvl="1" indent="-323850">
              <a:lnSpc>
                <a:spcPts val="4200"/>
              </a:lnSpc>
              <a:buFont typeface="Arial"/>
              <a:buChar char="•"/>
            </a:pPr>
            <a:r>
              <a:rPr lang="en-US" sz="3000">
                <a:solidFill>
                  <a:srgbClr val="FFFFFF"/>
                </a:solidFill>
                <a:latin typeface="Poppins"/>
              </a:rPr>
              <a:t>Maintain correct and current information about suppliers and see the status of their orders, thereby facilitating rapid communication between suppliers and agents.</a:t>
            </a:r>
          </a:p>
          <a:p>
            <a:pPr marL="647700" lvl="1" indent="-323850">
              <a:lnSpc>
                <a:spcPts val="4200"/>
              </a:lnSpc>
              <a:spcBef>
                <a:spcPct val="0"/>
              </a:spcBef>
              <a:buFont typeface="Arial"/>
              <a:buChar char="•"/>
            </a:pPr>
            <a:r>
              <a:rPr lang="en-US" sz="3000">
                <a:solidFill>
                  <a:srgbClr val="FFFFFF"/>
                </a:solidFill>
                <a:latin typeface="Poppins"/>
              </a:rPr>
              <a:t>Provide online payment method, thereby the payment is done quickly and conveniently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sp>
        <p:nvSpPr>
          <p:cNvPr id="3" name="TextBox 3"/>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1: Activities</a:t>
            </a:r>
          </a:p>
        </p:txBody>
      </p:sp>
      <p:sp>
        <p:nvSpPr>
          <p:cNvPr id="4" name="TextBox 4"/>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Plan the project</a:t>
            </a:r>
          </a:p>
        </p:txBody>
      </p:sp>
      <p:sp>
        <p:nvSpPr>
          <p:cNvPr id="5" name="TextBox 5"/>
          <p:cNvSpPr txBox="1"/>
          <p:nvPr/>
        </p:nvSpPr>
        <p:spPr>
          <a:xfrm>
            <a:off x="1028700" y="2625725"/>
            <a:ext cx="16230600" cy="6943725"/>
          </a:xfrm>
          <a:prstGeom prst="rect">
            <a:avLst/>
          </a:prstGeom>
        </p:spPr>
        <p:txBody>
          <a:bodyPr lIns="0" tIns="0" rIns="0" bIns="0" rtlCol="0" anchor="t">
            <a:spAutoFit/>
          </a:bodyPr>
          <a:lstStyle/>
          <a:p>
            <a:pPr>
              <a:lnSpc>
                <a:spcPts val="4200"/>
              </a:lnSpc>
            </a:pPr>
            <a:r>
              <a:rPr lang="en-US" sz="3000">
                <a:solidFill>
                  <a:srgbClr val="161616"/>
                </a:solidFill>
                <a:latin typeface="Poppins"/>
              </a:rPr>
              <a:t>Base on System Capabilities, we determine the major components:</a:t>
            </a:r>
          </a:p>
          <a:p>
            <a:pPr marL="647700" lvl="1" indent="-323850">
              <a:lnSpc>
                <a:spcPts val="4200"/>
              </a:lnSpc>
              <a:buFont typeface="Arial"/>
              <a:buChar char="•"/>
            </a:pPr>
            <a:r>
              <a:rPr lang="en-US" sz="3000">
                <a:solidFill>
                  <a:srgbClr val="161616"/>
                </a:solidFill>
                <a:latin typeface="Poppins"/>
              </a:rPr>
              <a:t>Actors:</a:t>
            </a:r>
          </a:p>
          <a:p>
            <a:pPr marL="1295400" lvl="2" indent="-431800">
              <a:lnSpc>
                <a:spcPts val="4200"/>
              </a:lnSpc>
              <a:buFont typeface="Arial"/>
              <a:buChar char="⚬"/>
            </a:pPr>
            <a:r>
              <a:rPr lang="en-US" sz="3000">
                <a:solidFill>
                  <a:srgbClr val="161616"/>
                </a:solidFill>
                <a:latin typeface="Poppins"/>
              </a:rPr>
              <a:t>Accountants</a:t>
            </a:r>
          </a:p>
          <a:p>
            <a:pPr marL="1295400" lvl="2" indent="-431800">
              <a:lnSpc>
                <a:spcPts val="4200"/>
              </a:lnSpc>
              <a:buFont typeface="Arial"/>
              <a:buChar char="⚬"/>
            </a:pPr>
            <a:r>
              <a:rPr lang="en-US" sz="3000">
                <a:solidFill>
                  <a:srgbClr val="161616"/>
                </a:solidFill>
                <a:latin typeface="Poppins"/>
              </a:rPr>
              <a:t>Agents</a:t>
            </a:r>
          </a:p>
          <a:p>
            <a:pPr marL="1295400" lvl="2" indent="-431800">
              <a:lnSpc>
                <a:spcPts val="4200"/>
              </a:lnSpc>
              <a:buFont typeface="Arial"/>
              <a:buChar char="⚬"/>
            </a:pPr>
            <a:r>
              <a:rPr lang="en-US" sz="3000">
                <a:solidFill>
                  <a:srgbClr val="161616"/>
                </a:solidFill>
                <a:latin typeface="Poppins"/>
              </a:rPr>
              <a:t>Warehouse Staff</a:t>
            </a:r>
          </a:p>
          <a:p>
            <a:pPr marL="647700" lvl="1" indent="-323850">
              <a:lnSpc>
                <a:spcPts val="4200"/>
              </a:lnSpc>
              <a:buFont typeface="Arial"/>
              <a:buChar char="•"/>
            </a:pPr>
            <a:r>
              <a:rPr lang="en-US" sz="3000">
                <a:solidFill>
                  <a:srgbClr val="161616"/>
                </a:solidFill>
                <a:latin typeface="Poppins"/>
              </a:rPr>
              <a:t>Functions:</a:t>
            </a:r>
          </a:p>
          <a:p>
            <a:pPr marL="1295400" lvl="2" indent="-431800">
              <a:lnSpc>
                <a:spcPts val="4200"/>
              </a:lnSpc>
              <a:buFont typeface="Arial"/>
              <a:buChar char="⚬"/>
            </a:pPr>
            <a:r>
              <a:rPr lang="en-US" sz="3000">
                <a:solidFill>
                  <a:srgbClr val="161616"/>
                </a:solidFill>
                <a:latin typeface="Poppins"/>
              </a:rPr>
              <a:t>Create Goods Received</a:t>
            </a:r>
          </a:p>
          <a:p>
            <a:pPr marL="1295400" lvl="2" indent="-431800">
              <a:lnSpc>
                <a:spcPts val="4200"/>
              </a:lnSpc>
              <a:buFont typeface="Arial"/>
              <a:buChar char="⚬"/>
            </a:pPr>
            <a:r>
              <a:rPr lang="en-US" sz="3000">
                <a:solidFill>
                  <a:srgbClr val="161616"/>
                </a:solidFill>
                <a:latin typeface="Poppins"/>
              </a:rPr>
              <a:t>Scan barcode/QR Code, RIFDs</a:t>
            </a:r>
          </a:p>
          <a:p>
            <a:pPr marL="1295400" lvl="2" indent="-431800">
              <a:lnSpc>
                <a:spcPts val="4200"/>
              </a:lnSpc>
              <a:buFont typeface="Arial"/>
              <a:buChar char="⚬"/>
            </a:pPr>
            <a:r>
              <a:rPr lang="en-US" sz="3000">
                <a:solidFill>
                  <a:srgbClr val="161616"/>
                </a:solidFill>
                <a:latin typeface="Poppins"/>
              </a:rPr>
              <a:t>Payment</a:t>
            </a:r>
          </a:p>
          <a:p>
            <a:pPr marL="1295400" lvl="2" indent="-431800">
              <a:lnSpc>
                <a:spcPts val="4200"/>
              </a:lnSpc>
              <a:buFont typeface="Arial"/>
              <a:buChar char="⚬"/>
            </a:pPr>
            <a:r>
              <a:rPr lang="en-US" sz="3000">
                <a:solidFill>
                  <a:srgbClr val="161616"/>
                </a:solidFill>
                <a:latin typeface="Poppins"/>
              </a:rPr>
              <a:t>View/Update the status of agents orders</a:t>
            </a:r>
          </a:p>
          <a:p>
            <a:pPr marL="1295400" lvl="2" indent="-431800">
              <a:lnSpc>
                <a:spcPts val="4200"/>
              </a:lnSpc>
              <a:buFont typeface="Arial"/>
              <a:buChar char="⚬"/>
            </a:pPr>
            <a:r>
              <a:rPr lang="en-US" sz="3000">
                <a:solidFill>
                  <a:srgbClr val="161616"/>
                </a:solidFill>
                <a:latin typeface="Poppins"/>
              </a:rPr>
              <a:t>Make Goods Delivery Note</a:t>
            </a:r>
          </a:p>
          <a:p>
            <a:pPr marL="1295400" lvl="2" indent="-431800">
              <a:lnSpc>
                <a:spcPts val="4200"/>
              </a:lnSpc>
              <a:buFont typeface="Arial"/>
              <a:buChar char="⚬"/>
            </a:pPr>
            <a:r>
              <a:rPr lang="en-US" sz="3000">
                <a:solidFill>
                  <a:srgbClr val="161616"/>
                </a:solidFill>
                <a:latin typeface="Poppins"/>
              </a:rPr>
              <a:t>View/Update the payment status of agents</a:t>
            </a:r>
          </a:p>
          <a:p>
            <a:pPr marL="1295400" lvl="2" indent="-431800">
              <a:lnSpc>
                <a:spcPts val="4200"/>
              </a:lnSpc>
              <a:spcBef>
                <a:spcPct val="0"/>
              </a:spcBef>
              <a:buFont typeface="Arial"/>
              <a:buChar char="⚬"/>
            </a:pPr>
            <a:r>
              <a:rPr lang="en-US" sz="3000">
                <a:solidFill>
                  <a:srgbClr val="161616"/>
                </a:solidFill>
                <a:latin typeface="Poppins"/>
              </a:rPr>
              <a:t>View incoming/outgoing stock report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l="5581" r="5581"/>
          <a:stretch>
            <a:fillRect/>
          </a:stretch>
        </p:blipFill>
        <p:spPr>
          <a:xfrm>
            <a:off x="7508909" y="1311834"/>
            <a:ext cx="10296343" cy="7663332"/>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1: Activities</a:t>
            </a:r>
          </a:p>
        </p:txBody>
      </p:sp>
      <p:sp>
        <p:nvSpPr>
          <p:cNvPr id="5" name="TextBox 5"/>
          <p:cNvSpPr txBox="1"/>
          <p:nvPr/>
        </p:nvSpPr>
        <p:spPr>
          <a:xfrm>
            <a:off x="0" y="3438525"/>
            <a:ext cx="7508909" cy="3228975"/>
          </a:xfrm>
          <a:prstGeom prst="rect">
            <a:avLst/>
          </a:prstGeom>
        </p:spPr>
        <p:txBody>
          <a:bodyPr lIns="0" tIns="0" rIns="0" bIns="0" rtlCol="0" anchor="t">
            <a:spAutoFit/>
          </a:bodyPr>
          <a:lstStyle/>
          <a:p>
            <a:pPr algn="ctr">
              <a:lnSpc>
                <a:spcPts val="8400"/>
              </a:lnSpc>
            </a:pPr>
            <a:r>
              <a:rPr lang="en-US" sz="6000">
                <a:solidFill>
                  <a:srgbClr val="161616"/>
                </a:solidFill>
                <a:latin typeface="Poppins Bold"/>
              </a:rPr>
              <a:t>Work Breakdown</a:t>
            </a:r>
          </a:p>
          <a:p>
            <a:pPr algn="ctr">
              <a:lnSpc>
                <a:spcPts val="8400"/>
              </a:lnSpc>
            </a:pPr>
            <a:r>
              <a:rPr lang="en-US" sz="6000">
                <a:solidFill>
                  <a:srgbClr val="161616"/>
                </a:solidFill>
                <a:latin typeface="Poppins Bold"/>
              </a:rPr>
              <a:t>Structure for</a:t>
            </a:r>
          </a:p>
          <a:p>
            <a:pPr algn="ctr">
              <a:lnSpc>
                <a:spcPts val="8400"/>
              </a:lnSpc>
              <a:spcBef>
                <a:spcPct val="0"/>
              </a:spcBef>
            </a:pPr>
            <a:r>
              <a:rPr lang="en-US" sz="6000">
                <a:solidFill>
                  <a:srgbClr val="161616"/>
                </a:solidFill>
                <a:latin typeface="Poppins Bold"/>
              </a:rPr>
              <a:t>Iteration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10206204" y="12469"/>
            <a:ext cx="8081796" cy="10274531"/>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nSpc>
                <a:spcPts val="8646"/>
              </a:lnSpc>
              <a:spcBef>
                <a:spcPct val="0"/>
              </a:spcBef>
            </a:pPr>
            <a:r>
              <a:rPr lang="en-US" sz="6175">
                <a:solidFill>
                  <a:srgbClr val="161616"/>
                </a:solidFill>
                <a:latin typeface="Poppins Bold"/>
              </a:rPr>
              <a:t>Day 1: Activities</a:t>
            </a:r>
          </a:p>
        </p:txBody>
      </p:sp>
      <p:sp>
        <p:nvSpPr>
          <p:cNvPr id="5" name="TextBox 5"/>
          <p:cNvSpPr txBox="1"/>
          <p:nvPr/>
        </p:nvSpPr>
        <p:spPr>
          <a:xfrm>
            <a:off x="0" y="3438525"/>
            <a:ext cx="7508909" cy="3228975"/>
          </a:xfrm>
          <a:prstGeom prst="rect">
            <a:avLst/>
          </a:prstGeom>
        </p:spPr>
        <p:txBody>
          <a:bodyPr lIns="0" tIns="0" rIns="0" bIns="0" rtlCol="0" anchor="t">
            <a:spAutoFit/>
          </a:bodyPr>
          <a:lstStyle/>
          <a:p>
            <a:pPr algn="ctr">
              <a:lnSpc>
                <a:spcPts val="8400"/>
              </a:lnSpc>
            </a:pPr>
            <a:r>
              <a:rPr lang="en-US" sz="6000">
                <a:solidFill>
                  <a:srgbClr val="161616"/>
                </a:solidFill>
                <a:latin typeface="Poppins Bold"/>
              </a:rPr>
              <a:t>Work Sequence  Draft for</a:t>
            </a:r>
          </a:p>
          <a:p>
            <a:pPr algn="ctr">
              <a:lnSpc>
                <a:spcPts val="8400"/>
              </a:lnSpc>
              <a:spcBef>
                <a:spcPct val="0"/>
              </a:spcBef>
            </a:pPr>
            <a:r>
              <a:rPr lang="en-US" sz="6000">
                <a:solidFill>
                  <a:srgbClr val="161616"/>
                </a:solidFill>
                <a:latin typeface="Poppins Bold"/>
              </a:rPr>
              <a:t>Iteration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42774"/>
            <a:ext cx="18288000" cy="10274531"/>
          </a:xfrm>
          <a:prstGeom prst="rect">
            <a:avLst/>
          </a:prstGeom>
        </p:spPr>
      </p:pic>
      <p:pic>
        <p:nvPicPr>
          <p:cNvPr id="3" name="Picture 3"/>
          <p:cNvPicPr>
            <a:picLocks noChangeAspect="1"/>
          </p:cNvPicPr>
          <p:nvPr/>
        </p:nvPicPr>
        <p:blipFill>
          <a:blip r:embed="rId4"/>
          <a:srcRect/>
          <a:stretch>
            <a:fillRect/>
          </a:stretch>
        </p:blipFill>
        <p:spPr>
          <a:xfrm>
            <a:off x="4059879" y="2363320"/>
            <a:ext cx="10168243" cy="7868437"/>
          </a:xfrm>
          <a:prstGeom prst="rect">
            <a:avLst/>
          </a:prstGeom>
        </p:spPr>
      </p:pic>
      <p:sp>
        <p:nvSpPr>
          <p:cNvPr id="4" name="TextBox 4"/>
          <p:cNvSpPr txBox="1"/>
          <p:nvPr/>
        </p:nvSpPr>
        <p:spPr>
          <a:xfrm>
            <a:off x="1773065" y="-90783"/>
            <a:ext cx="14741871" cy="1119483"/>
          </a:xfrm>
          <a:prstGeom prst="rect">
            <a:avLst/>
          </a:prstGeom>
        </p:spPr>
        <p:txBody>
          <a:bodyPr lIns="0" tIns="0" rIns="0" bIns="0" rtlCol="0" anchor="t">
            <a:spAutoFit/>
          </a:bodyPr>
          <a:lstStyle/>
          <a:p>
            <a:pPr algn="ctr">
              <a:lnSpc>
                <a:spcPts val="8646"/>
              </a:lnSpc>
              <a:spcBef>
                <a:spcPct val="0"/>
              </a:spcBef>
            </a:pPr>
            <a:r>
              <a:rPr lang="en-US" sz="6175">
                <a:solidFill>
                  <a:srgbClr val="161616"/>
                </a:solidFill>
                <a:latin typeface="Poppins Bold"/>
              </a:rPr>
              <a:t>Day 1: Activities</a:t>
            </a:r>
          </a:p>
        </p:txBody>
      </p:sp>
      <p:sp>
        <p:nvSpPr>
          <p:cNvPr id="5" name="TextBox 5"/>
          <p:cNvSpPr txBox="1"/>
          <p:nvPr/>
        </p:nvSpPr>
        <p:spPr>
          <a:xfrm>
            <a:off x="1028700" y="1704496"/>
            <a:ext cx="16230600" cy="542925"/>
          </a:xfrm>
          <a:prstGeom prst="rect">
            <a:avLst/>
          </a:prstGeom>
        </p:spPr>
        <p:txBody>
          <a:bodyPr lIns="0" tIns="0" rIns="0" bIns="0" rtlCol="0" anchor="t">
            <a:spAutoFit/>
          </a:bodyPr>
          <a:lstStyle/>
          <a:p>
            <a:pPr algn="ctr">
              <a:lnSpc>
                <a:spcPts val="4200"/>
              </a:lnSpc>
              <a:spcBef>
                <a:spcPct val="0"/>
              </a:spcBef>
            </a:pPr>
            <a:r>
              <a:rPr lang="en-US" sz="3000">
                <a:solidFill>
                  <a:srgbClr val="161616"/>
                </a:solidFill>
                <a:latin typeface="Poppins Bold"/>
              </a:rPr>
              <a:t>Determine team members and responsibilities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755</Words>
  <Application>Microsoft Office PowerPoint</Application>
  <PresentationFormat>Custom</PresentationFormat>
  <Paragraphs>117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Poppins ExtraBold</vt:lpstr>
      <vt:lpstr>Poppins Bold</vt:lpstr>
      <vt:lpstr>Calibri</vt:lpstr>
      <vt:lpstr>Poppins</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Tech Programming Presentation</dc:title>
  <cp:lastModifiedBy>ADMIN</cp:lastModifiedBy>
  <cp:revision>2</cp:revision>
  <dcterms:created xsi:type="dcterms:W3CDTF">2006-08-16T00:00:00Z</dcterms:created>
  <dcterms:modified xsi:type="dcterms:W3CDTF">2023-04-20T18:39:36Z</dcterms:modified>
  <dc:identifier>DAFgeie676A</dc:identifier>
</cp:coreProperties>
</file>