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9144000" cy="5143500" type="screen16x9"/>
  <p:notesSz cx="6858000" cy="9144000"/>
  <p:embeddedFontLst>
    <p:embeddedFont>
      <p:font typeface="Nunito" panose="020B0604020202020204" charset="0"/>
      <p:regular r:id="rId22"/>
      <p:bold r:id="rId23"/>
      <p:italic r:id="rId24"/>
      <p:boldItalic r:id="rId25"/>
    </p:embeddedFont>
    <p:embeddedFont>
      <p:font typeface="Maven Pro"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43A482-8FAC-4167-AC2A-A0A29DC7042C}">
  <a:tblStyle styleId="{E443A482-8FAC-4167-AC2A-A0A29DC704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586" y="11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d0675c2767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d0675c2767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d0675c2767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d0675c2767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d0675c2767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d0675c2767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d0675c2767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d0675c2767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d0675c2767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d0675c2767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d0675c2767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d0675c2767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d0675c2767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d0675c2767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d0675c27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d0675c27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d0675c276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d0675c276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d0675c2767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d0675c2767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d0675c2767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d0675c2767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d0675c2767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d0675c2767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d0675c2767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d0675c2767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d0675c2767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d0675c2767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d0675c2767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d0675c2767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d0675c2767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d0675c2767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variables seem to be right skewed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d0675c2767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d0675c2767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d0675c2767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d0675c2767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Predicting Property Prices in New York City</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2 - Fredrick Jones, Jian Quan Chen, Tilon Bobb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300"/>
              <a:t>Experimentation and Results</a:t>
            </a:r>
            <a:endParaRPr sz="4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Linear Model </a:t>
            </a:r>
            <a:endParaRPr sz="5000"/>
          </a:p>
        </p:txBody>
      </p:sp>
      <p:sp>
        <p:nvSpPr>
          <p:cNvPr id="340" name="Google Shape;340;p23"/>
          <p:cNvSpPr txBox="1">
            <a:spLocks noGrp="1"/>
          </p:cNvSpPr>
          <p:nvPr>
            <p:ph type="body" idx="2"/>
          </p:nvPr>
        </p:nvSpPr>
        <p:spPr>
          <a:xfrm>
            <a:off x="4962700" y="1705625"/>
            <a:ext cx="3714000" cy="30243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linear regression model suggests that various factors significantly influence real estate prices in New York City</a:t>
            </a:r>
            <a:endParaRPr/>
          </a:p>
          <a:p>
            <a:pPr marL="457200" lvl="0" indent="-311150" algn="l" rtl="0">
              <a:spcBef>
                <a:spcPts val="0"/>
              </a:spcBef>
              <a:spcAft>
                <a:spcPts val="0"/>
              </a:spcAft>
              <a:buSzPts val="1300"/>
              <a:buChar char="●"/>
            </a:pPr>
            <a:r>
              <a:rPr lang="en"/>
              <a:t>Notably, residential units, tax class, year built, sale date, tax class at time of sale, gross square feet, and land square feet all demonstrate statistically significant relationships with sale prices</a:t>
            </a:r>
            <a:endParaRPr/>
          </a:p>
          <a:p>
            <a:pPr marL="457200" lvl="0" indent="-311150" algn="l" rtl="0">
              <a:spcBef>
                <a:spcPts val="0"/>
              </a:spcBef>
              <a:spcAft>
                <a:spcPts val="0"/>
              </a:spcAft>
              <a:buSzPts val="1300"/>
              <a:buChar char="●"/>
            </a:pPr>
            <a:r>
              <a:rPr lang="en"/>
              <a:t>However, the model's adjusted R-squared value of 0.06181 indicates that only about 6.164% of the variability in sale prices is explained by these factors</a:t>
            </a:r>
            <a:endParaRPr/>
          </a:p>
        </p:txBody>
      </p:sp>
      <p:pic>
        <p:nvPicPr>
          <p:cNvPr id="341" name="Google Shape;341;p23"/>
          <p:cNvPicPr preferRelativeResize="0"/>
          <p:nvPr/>
        </p:nvPicPr>
        <p:blipFill>
          <a:blip r:embed="rId3">
            <a:alphaModFix/>
          </a:blip>
          <a:stretch>
            <a:fillRect/>
          </a:stretch>
        </p:blipFill>
        <p:spPr>
          <a:xfrm>
            <a:off x="729825" y="1705625"/>
            <a:ext cx="3875650" cy="3024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a:t>Stepwise Model </a:t>
            </a:r>
            <a:endParaRPr sz="5000"/>
          </a:p>
        </p:txBody>
      </p:sp>
      <p:sp>
        <p:nvSpPr>
          <p:cNvPr id="347" name="Google Shape;347;p24"/>
          <p:cNvSpPr txBox="1">
            <a:spLocks noGrp="1"/>
          </p:cNvSpPr>
          <p:nvPr>
            <p:ph type="body" idx="2"/>
          </p:nvPr>
        </p:nvSpPr>
        <p:spPr>
          <a:xfrm>
            <a:off x="4962700" y="1705625"/>
            <a:ext cx="3714000" cy="3237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AIC of 23565539</a:t>
            </a:r>
            <a:endParaRPr/>
          </a:p>
          <a:p>
            <a:pPr marL="457200" lvl="0" indent="-311150" algn="l" rtl="0">
              <a:spcBef>
                <a:spcPts val="0"/>
              </a:spcBef>
              <a:spcAft>
                <a:spcPts val="0"/>
              </a:spcAft>
              <a:buSzPts val="1300"/>
              <a:buChar char="●"/>
            </a:pPr>
            <a:r>
              <a:rPr lang="en"/>
              <a:t>Stepwise regression process selected a final model with predictors including residential units, tax class, year built, sale date, tax class at the time of sale, gross square feet, and land square feet</a:t>
            </a:r>
            <a:endParaRPr/>
          </a:p>
          <a:p>
            <a:pPr marL="457200" lvl="0" indent="-311150" algn="l" rtl="0">
              <a:spcBef>
                <a:spcPts val="0"/>
              </a:spcBef>
              <a:spcAft>
                <a:spcPts val="0"/>
              </a:spcAft>
              <a:buSzPts val="1300"/>
              <a:buChar char="●"/>
            </a:pPr>
            <a:r>
              <a:rPr lang="en"/>
              <a:t>This model reveals statistically significant relationships between these predictors and sale prices, as indicated by the low p-values and the coefficients' significance levels</a:t>
            </a:r>
            <a:endParaRPr/>
          </a:p>
          <a:p>
            <a:pPr marL="457200" lvl="0" indent="-311150" algn="l" rtl="0">
              <a:spcBef>
                <a:spcPts val="0"/>
              </a:spcBef>
              <a:spcAft>
                <a:spcPts val="0"/>
              </a:spcAft>
              <a:buSzPts val="1300"/>
              <a:buChar char="●"/>
            </a:pPr>
            <a:r>
              <a:rPr lang="en"/>
              <a:t>The adjusted R-squared value remains low at 0.06164</a:t>
            </a:r>
            <a:endParaRPr/>
          </a:p>
        </p:txBody>
      </p:sp>
      <p:pic>
        <p:nvPicPr>
          <p:cNvPr id="348" name="Google Shape;348;p24"/>
          <p:cNvPicPr preferRelativeResize="0"/>
          <p:nvPr/>
        </p:nvPicPr>
        <p:blipFill>
          <a:blip r:embed="rId3">
            <a:alphaModFix/>
          </a:blip>
          <a:stretch>
            <a:fillRect/>
          </a:stretch>
        </p:blipFill>
        <p:spPr>
          <a:xfrm>
            <a:off x="1145499" y="1455275"/>
            <a:ext cx="3284650" cy="352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Generalized Linear Model (GLM)</a:t>
            </a:r>
            <a:endParaRPr sz="3500"/>
          </a:p>
        </p:txBody>
      </p:sp>
      <p:sp>
        <p:nvSpPr>
          <p:cNvPr id="354" name="Google Shape;354;p25"/>
          <p:cNvSpPr txBox="1">
            <a:spLocks noGrp="1"/>
          </p:cNvSpPr>
          <p:nvPr>
            <p:ph type="body" idx="2"/>
          </p:nvPr>
        </p:nvSpPr>
        <p:spPr>
          <a:xfrm>
            <a:off x="4976725" y="1670600"/>
            <a:ext cx="3714000" cy="3237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Fit GLM with different error distribution and link function</a:t>
            </a:r>
            <a:endParaRPr/>
          </a:p>
          <a:p>
            <a:pPr marL="457200" lvl="0" indent="-311150" algn="l" rtl="0">
              <a:spcBef>
                <a:spcPts val="0"/>
              </a:spcBef>
              <a:spcAft>
                <a:spcPts val="0"/>
              </a:spcAft>
              <a:buSzPts val="1300"/>
              <a:buChar char="●"/>
            </a:pPr>
            <a:r>
              <a:rPr lang="en"/>
              <a:t>The coefficients and their significance remain consistent with the previous models</a:t>
            </a:r>
            <a:endParaRPr/>
          </a:p>
          <a:p>
            <a:pPr marL="457200" lvl="0" indent="-311150" algn="l" rtl="0">
              <a:spcBef>
                <a:spcPts val="0"/>
              </a:spcBef>
              <a:spcAft>
                <a:spcPts val="0"/>
              </a:spcAft>
              <a:buSzPts val="1300"/>
              <a:buChar char="●"/>
            </a:pPr>
            <a:r>
              <a:rPr lang="en"/>
              <a:t>The null and residual deviances provide additional information on the goodness of fit, with the residual deviance being slightly lower than the null deviance, suggesting some level of model improvement</a:t>
            </a:r>
            <a:endParaRPr/>
          </a:p>
        </p:txBody>
      </p:sp>
      <p:pic>
        <p:nvPicPr>
          <p:cNvPr id="355" name="Google Shape;355;p25"/>
          <p:cNvPicPr preferRelativeResize="0"/>
          <p:nvPr/>
        </p:nvPicPr>
        <p:blipFill>
          <a:blip r:embed="rId3">
            <a:alphaModFix/>
          </a:blip>
          <a:stretch>
            <a:fillRect/>
          </a:stretch>
        </p:blipFill>
        <p:spPr>
          <a:xfrm>
            <a:off x="649500" y="1432500"/>
            <a:ext cx="4553024" cy="3475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Robust Linear Model (RLM)</a:t>
            </a:r>
            <a:endParaRPr sz="4000"/>
          </a:p>
        </p:txBody>
      </p:sp>
      <p:sp>
        <p:nvSpPr>
          <p:cNvPr id="361" name="Google Shape;361;p26"/>
          <p:cNvSpPr txBox="1">
            <a:spLocks noGrp="1"/>
          </p:cNvSpPr>
          <p:nvPr>
            <p:ph type="body" idx="2"/>
          </p:nvPr>
        </p:nvSpPr>
        <p:spPr>
          <a:xfrm>
            <a:off x="4955700" y="1498000"/>
            <a:ext cx="3714000" cy="33285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Each additional residential unit increases the sale price by $33,621.92</a:t>
            </a:r>
            <a:endParaRPr/>
          </a:p>
          <a:p>
            <a:pPr marL="457200" lvl="0" indent="-311150" algn="l" rtl="0">
              <a:spcBef>
                <a:spcPts val="0"/>
              </a:spcBef>
              <a:spcAft>
                <a:spcPts val="0"/>
              </a:spcAft>
              <a:buSzPts val="1300"/>
              <a:buChar char="●"/>
            </a:pPr>
            <a:r>
              <a:rPr lang="en"/>
              <a:t>For the tax class at present, each category shows significant negative impacts on the sale price, with Tax Class 1B having the largest effect, reducing the price by $431,324.29</a:t>
            </a:r>
            <a:endParaRPr/>
          </a:p>
          <a:p>
            <a:pPr marL="457200" lvl="0" indent="-311150" algn="l" rtl="0">
              <a:spcBef>
                <a:spcPts val="0"/>
              </a:spcBef>
              <a:spcAft>
                <a:spcPts val="0"/>
              </a:spcAft>
              <a:buSzPts val="1300"/>
              <a:buChar char="●"/>
            </a:pPr>
            <a:r>
              <a:rPr lang="en"/>
              <a:t>A one-unit increase in the year built is associated with a $8.8062 increase in sale price</a:t>
            </a:r>
            <a:endParaRPr/>
          </a:p>
          <a:p>
            <a:pPr marL="457200" lvl="0" indent="-311150" algn="l" rtl="0">
              <a:spcBef>
                <a:spcPts val="0"/>
              </a:spcBef>
              <a:spcAft>
                <a:spcPts val="0"/>
              </a:spcAft>
              <a:buSzPts val="1300"/>
              <a:buChar char="●"/>
            </a:pPr>
            <a:r>
              <a:rPr lang="en"/>
              <a:t>Each day increment in the sale date adds $14.22 to the sale price</a:t>
            </a:r>
            <a:endParaRPr/>
          </a:p>
          <a:p>
            <a:pPr marL="457200" lvl="0" indent="-311150" algn="l" rtl="0">
              <a:spcBef>
                <a:spcPts val="0"/>
              </a:spcBef>
              <a:spcAft>
                <a:spcPts val="0"/>
              </a:spcAft>
              <a:buSzPts val="1300"/>
              <a:buChar char="●"/>
            </a:pPr>
            <a:r>
              <a:rPr lang="en"/>
              <a:t>Gross square feet and land square feet, also exhibit significant positive effects on the sale price</a:t>
            </a:r>
            <a:endParaRPr/>
          </a:p>
        </p:txBody>
      </p:sp>
      <p:pic>
        <p:nvPicPr>
          <p:cNvPr id="362" name="Google Shape;362;p26"/>
          <p:cNvPicPr preferRelativeResize="0"/>
          <p:nvPr/>
        </p:nvPicPr>
        <p:blipFill>
          <a:blip r:embed="rId3">
            <a:alphaModFix/>
          </a:blip>
          <a:stretch>
            <a:fillRect/>
          </a:stretch>
        </p:blipFill>
        <p:spPr>
          <a:xfrm>
            <a:off x="383650" y="1498000"/>
            <a:ext cx="4671925" cy="3182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Robust Linear Model (RLM)</a:t>
            </a:r>
            <a:endParaRPr sz="4000"/>
          </a:p>
        </p:txBody>
      </p:sp>
      <p:sp>
        <p:nvSpPr>
          <p:cNvPr id="368" name="Google Shape;368;p27"/>
          <p:cNvSpPr txBox="1">
            <a:spLocks noGrp="1"/>
          </p:cNvSpPr>
          <p:nvPr>
            <p:ph type="body" idx="2"/>
          </p:nvPr>
        </p:nvSpPr>
        <p:spPr>
          <a:xfrm>
            <a:off x="4969700" y="1498000"/>
            <a:ext cx="3938100" cy="3335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Do the coefficients make sense?</a:t>
            </a:r>
            <a:endParaRPr/>
          </a:p>
          <a:p>
            <a:pPr marL="457200" lvl="0" indent="-304958" algn="l" rtl="0">
              <a:spcBef>
                <a:spcPts val="1200"/>
              </a:spcBef>
              <a:spcAft>
                <a:spcPts val="0"/>
              </a:spcAft>
              <a:buSzPct val="100000"/>
              <a:buChar char="●"/>
            </a:pPr>
            <a:r>
              <a:rPr lang="en"/>
              <a:t>Yes, the positive coefficient for RESIDENTIAL.UNITS suggests that properties with more residential units tend to have higher sale prices</a:t>
            </a:r>
            <a:endParaRPr/>
          </a:p>
          <a:p>
            <a:pPr marL="457200" lvl="0" indent="-304958" algn="l" rtl="0">
              <a:spcBef>
                <a:spcPts val="0"/>
              </a:spcBef>
              <a:spcAft>
                <a:spcPts val="0"/>
              </a:spcAft>
              <a:buSzPct val="100000"/>
              <a:buChar char="●"/>
            </a:pPr>
            <a:r>
              <a:rPr lang="en"/>
              <a:t>Yes, the negative coefficients for the different TAX.CLASS.AT.PRESENT variables suggest that the tax class of a property at the time of sale can negatively impact its sale price</a:t>
            </a:r>
            <a:endParaRPr/>
          </a:p>
          <a:p>
            <a:pPr marL="457200" lvl="0" indent="-304958" algn="l" rtl="0">
              <a:spcBef>
                <a:spcPts val="0"/>
              </a:spcBef>
              <a:spcAft>
                <a:spcPts val="0"/>
              </a:spcAft>
              <a:buSzPct val="100000"/>
              <a:buChar char="●"/>
            </a:pPr>
            <a:r>
              <a:rPr lang="en"/>
              <a:t>Yes, the positive coefficient for YEAR.BUILT indicates that newer properties tend to sell for more than older properties</a:t>
            </a:r>
            <a:endParaRPr/>
          </a:p>
          <a:p>
            <a:pPr marL="457200" lvl="0" indent="-304958" algn="l" rtl="0">
              <a:spcBef>
                <a:spcPts val="0"/>
              </a:spcBef>
              <a:spcAft>
                <a:spcPts val="0"/>
              </a:spcAft>
              <a:buSzPct val="100000"/>
              <a:buChar char="●"/>
            </a:pPr>
            <a:r>
              <a:rPr lang="en"/>
              <a:t>Yes GROSS.SQUARE.FEET and LAND.SQUARE.FEET variables also have positive coefficients, suggesting that larger properties are higher in prices, which aligns with general real estate market expectations</a:t>
            </a:r>
            <a:endParaRPr/>
          </a:p>
        </p:txBody>
      </p:sp>
      <p:pic>
        <p:nvPicPr>
          <p:cNvPr id="369" name="Google Shape;369;p27"/>
          <p:cNvPicPr preferRelativeResize="0"/>
          <p:nvPr/>
        </p:nvPicPr>
        <p:blipFill>
          <a:blip r:embed="rId3">
            <a:alphaModFix/>
          </a:blip>
          <a:stretch>
            <a:fillRect/>
          </a:stretch>
        </p:blipFill>
        <p:spPr>
          <a:xfrm>
            <a:off x="348625" y="1498000"/>
            <a:ext cx="4671925" cy="3182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Model Evaluation</a:t>
            </a:r>
            <a:endParaRPr sz="5000"/>
          </a:p>
        </p:txBody>
      </p:sp>
      <p:graphicFrame>
        <p:nvGraphicFramePr>
          <p:cNvPr id="375" name="Google Shape;375;p28"/>
          <p:cNvGraphicFramePr/>
          <p:nvPr/>
        </p:nvGraphicFramePr>
        <p:xfrm>
          <a:off x="952500" y="1619250"/>
          <a:ext cx="3000000" cy="3000000"/>
        </p:xfrm>
        <a:graphic>
          <a:graphicData uri="http://schemas.openxmlformats.org/drawingml/2006/table">
            <a:tbl>
              <a:tblPr>
                <a:noFill/>
                <a:tableStyleId>{E443A482-8FAC-4167-AC2A-A0A29DC7042C}</a:tableStyleId>
              </a:tblPr>
              <a:tblGrid>
                <a:gridCol w="1771125">
                  <a:extLst>
                    <a:ext uri="{9D8B030D-6E8A-4147-A177-3AD203B41FA5}">
                      <a16:colId xmlns:a16="http://schemas.microsoft.com/office/drawing/2014/main" val="20000"/>
                    </a:ext>
                  </a:extLst>
                </a:gridCol>
                <a:gridCol w="1771125">
                  <a:extLst>
                    <a:ext uri="{9D8B030D-6E8A-4147-A177-3AD203B41FA5}">
                      <a16:colId xmlns:a16="http://schemas.microsoft.com/office/drawing/2014/main" val="20001"/>
                    </a:ext>
                  </a:extLst>
                </a:gridCol>
                <a:gridCol w="1771125">
                  <a:extLst>
                    <a:ext uri="{9D8B030D-6E8A-4147-A177-3AD203B41FA5}">
                      <a16:colId xmlns:a16="http://schemas.microsoft.com/office/drawing/2014/main" val="20002"/>
                    </a:ext>
                  </a:extLst>
                </a:gridCol>
                <a:gridCol w="1771125">
                  <a:extLst>
                    <a:ext uri="{9D8B030D-6E8A-4147-A177-3AD203B41FA5}">
                      <a16:colId xmlns:a16="http://schemas.microsoft.com/office/drawing/2014/main" val="20003"/>
                    </a:ext>
                  </a:extLst>
                </a:gridCol>
              </a:tblGrid>
              <a:tr h="316175">
                <a:tc>
                  <a:txBody>
                    <a:bodyPr/>
                    <a:lstStyle/>
                    <a:p>
                      <a:pPr marL="0" lvl="0" indent="0" algn="ctr" rtl="0">
                        <a:spcBef>
                          <a:spcPts val="0"/>
                        </a:spcBef>
                        <a:spcAft>
                          <a:spcPts val="0"/>
                        </a:spcAft>
                        <a:buNone/>
                      </a:pPr>
                      <a:r>
                        <a:rPr lang="en"/>
                        <a:t>Model</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R Squared </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RSE</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a:t>AIC</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16175">
                <a:tc>
                  <a:txBody>
                    <a:bodyPr/>
                    <a:lstStyle/>
                    <a:p>
                      <a:pPr marL="0" lvl="0" indent="0" algn="l" rtl="0">
                        <a:spcBef>
                          <a:spcPts val="0"/>
                        </a:spcBef>
                        <a:spcAft>
                          <a:spcPts val="0"/>
                        </a:spcAft>
                        <a:buNone/>
                      </a:pPr>
                      <a:r>
                        <a:rPr lang="en"/>
                        <a:t>Linear Model</a:t>
                      </a:r>
                      <a:endParaRPr/>
                    </a:p>
                  </a:txBody>
                  <a:tcPr marL="91425" marR="91425" marT="91425" marB="91425">
                    <a:lnT w="2857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0.06100972	</a:t>
                      </a:r>
                      <a:endParaRPr/>
                    </a:p>
                  </a:txBody>
                  <a:tcPr marL="91425" marR="91425" marT="91425" marB="91425">
                    <a:lnT w="2857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368458.6</a:t>
                      </a:r>
                      <a:endParaRPr/>
                    </a:p>
                  </a:txBody>
                  <a:tcPr marL="91425" marR="91425" marT="91425" marB="91425">
                    <a:lnT w="2857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a:t>26174759</a:t>
                      </a:r>
                      <a:endParaRPr/>
                    </a:p>
                  </a:txBody>
                  <a:tcPr marL="91425" marR="91425" marT="91425" marB="91425">
                    <a:lnT w="2857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16175">
                <a:tc>
                  <a:txBody>
                    <a:bodyPr/>
                    <a:lstStyle/>
                    <a:p>
                      <a:pPr marL="0" lvl="0" indent="0" algn="l" rtl="0">
                        <a:spcBef>
                          <a:spcPts val="0"/>
                        </a:spcBef>
                        <a:spcAft>
                          <a:spcPts val="0"/>
                        </a:spcAft>
                        <a:buNone/>
                      </a:pPr>
                      <a:r>
                        <a:rPr lang="en"/>
                        <a:t>Stepwise Model</a:t>
                      </a:r>
                      <a:endParaRPr/>
                    </a:p>
                  </a:txBody>
                  <a:tcPr marL="91425" marR="91425" marT="91425" marB="91425"/>
                </a:tc>
                <a:tc>
                  <a:txBody>
                    <a:bodyPr/>
                    <a:lstStyle/>
                    <a:p>
                      <a:pPr marL="0" lvl="0" indent="0" algn="l" rtl="0">
                        <a:spcBef>
                          <a:spcPts val="0"/>
                        </a:spcBef>
                        <a:spcAft>
                          <a:spcPts val="0"/>
                        </a:spcAft>
                        <a:buNone/>
                      </a:pPr>
                      <a:r>
                        <a:rPr lang="en"/>
                        <a:t>0.06100972</a:t>
                      </a:r>
                      <a:endParaRPr/>
                    </a:p>
                  </a:txBody>
                  <a:tcPr marL="91425" marR="91425" marT="91425" marB="91425"/>
                </a:tc>
                <a:tc>
                  <a:txBody>
                    <a:bodyPr/>
                    <a:lstStyle/>
                    <a:p>
                      <a:pPr marL="0" lvl="0" indent="0" algn="l" rtl="0">
                        <a:spcBef>
                          <a:spcPts val="0"/>
                        </a:spcBef>
                        <a:spcAft>
                          <a:spcPts val="0"/>
                        </a:spcAft>
                        <a:buNone/>
                      </a:pPr>
                      <a:r>
                        <a:rPr lang="en"/>
                        <a:t>368458.6</a:t>
                      </a:r>
                      <a:endParaRPr/>
                    </a:p>
                  </a:txBody>
                  <a:tcPr marL="91425" marR="91425" marT="91425" marB="91425"/>
                </a:tc>
                <a:tc>
                  <a:txBody>
                    <a:bodyPr/>
                    <a:lstStyle/>
                    <a:p>
                      <a:pPr marL="0" lvl="0" indent="0" algn="l" rtl="0">
                        <a:spcBef>
                          <a:spcPts val="0"/>
                        </a:spcBef>
                        <a:spcAft>
                          <a:spcPts val="0"/>
                        </a:spcAft>
                        <a:buNone/>
                      </a:pPr>
                      <a:r>
                        <a:rPr lang="en"/>
                        <a:t>26174759</a:t>
                      </a:r>
                      <a:endParaRPr/>
                    </a:p>
                  </a:txBody>
                  <a:tcPr marL="91425" marR="91425" marT="91425" marB="91425"/>
                </a:tc>
                <a:extLst>
                  <a:ext uri="{0D108BD9-81ED-4DB2-BD59-A6C34878D82A}">
                    <a16:rowId xmlns:a16="http://schemas.microsoft.com/office/drawing/2014/main" val="10002"/>
                  </a:ext>
                </a:extLst>
              </a:tr>
              <a:tr h="316175">
                <a:tc>
                  <a:txBody>
                    <a:bodyPr/>
                    <a:lstStyle/>
                    <a:p>
                      <a:pPr marL="0" lvl="0" indent="0" algn="l" rtl="0">
                        <a:spcBef>
                          <a:spcPts val="0"/>
                        </a:spcBef>
                        <a:spcAft>
                          <a:spcPts val="0"/>
                        </a:spcAft>
                        <a:buNone/>
                      </a:pPr>
                      <a:r>
                        <a:rPr lang="en"/>
                        <a:t>GLM</a:t>
                      </a:r>
                      <a:endParaRPr/>
                    </a:p>
                  </a:txBody>
                  <a:tcPr marL="91425" marR="91425" marT="91425" marB="91425"/>
                </a:tc>
                <a:tc>
                  <a:txBody>
                    <a:bodyPr/>
                    <a:lstStyle/>
                    <a:p>
                      <a:pPr marL="0" lvl="0" indent="0" algn="l" rtl="0">
                        <a:spcBef>
                          <a:spcPts val="0"/>
                        </a:spcBef>
                        <a:spcAft>
                          <a:spcPts val="0"/>
                        </a:spcAft>
                        <a:buNone/>
                      </a:pPr>
                      <a:r>
                        <a:rPr lang="en"/>
                        <a:t>0.06100972</a:t>
                      </a:r>
                      <a:endParaRPr/>
                    </a:p>
                  </a:txBody>
                  <a:tcPr marL="91425" marR="91425" marT="91425" marB="91425"/>
                </a:tc>
                <a:tc>
                  <a:txBody>
                    <a:bodyPr/>
                    <a:lstStyle/>
                    <a:p>
                      <a:pPr marL="0" lvl="0" indent="0" algn="l" rtl="0">
                        <a:spcBef>
                          <a:spcPts val="0"/>
                        </a:spcBef>
                        <a:spcAft>
                          <a:spcPts val="0"/>
                        </a:spcAft>
                        <a:buNone/>
                      </a:pPr>
                      <a:r>
                        <a:rPr lang="en"/>
                        <a:t>368458.6</a:t>
                      </a:r>
                      <a:endParaRPr/>
                    </a:p>
                  </a:txBody>
                  <a:tcPr marL="91425" marR="91425" marT="91425" marB="91425"/>
                </a:tc>
                <a:tc>
                  <a:txBody>
                    <a:bodyPr/>
                    <a:lstStyle/>
                    <a:p>
                      <a:pPr marL="0" lvl="0" indent="0" algn="l" rtl="0">
                        <a:spcBef>
                          <a:spcPts val="0"/>
                        </a:spcBef>
                        <a:spcAft>
                          <a:spcPts val="0"/>
                        </a:spcAft>
                        <a:buNone/>
                      </a:pPr>
                      <a:r>
                        <a:rPr lang="en"/>
                        <a:t>26174759</a:t>
                      </a:r>
                      <a:endParaRPr/>
                    </a:p>
                  </a:txBody>
                  <a:tcPr marL="91425" marR="91425" marT="91425" marB="91425"/>
                </a:tc>
                <a:extLst>
                  <a:ext uri="{0D108BD9-81ED-4DB2-BD59-A6C34878D82A}">
                    <a16:rowId xmlns:a16="http://schemas.microsoft.com/office/drawing/2014/main" val="10003"/>
                  </a:ext>
                </a:extLst>
              </a:tr>
              <a:tr h="316175">
                <a:tc>
                  <a:txBody>
                    <a:bodyPr/>
                    <a:lstStyle/>
                    <a:p>
                      <a:pPr marL="0" lvl="0" indent="0" algn="l" rtl="0">
                        <a:spcBef>
                          <a:spcPts val="0"/>
                        </a:spcBef>
                        <a:spcAft>
                          <a:spcPts val="0"/>
                        </a:spcAft>
                        <a:buNone/>
                      </a:pPr>
                      <a:r>
                        <a:rPr lang="en"/>
                        <a:t>RLM</a:t>
                      </a:r>
                      <a:endParaRPr/>
                    </a:p>
                  </a:txBody>
                  <a:tcPr marL="91425" marR="91425" marT="91425" marB="91425"/>
                </a:tc>
                <a:tc>
                  <a:txBody>
                    <a:bodyPr/>
                    <a:lstStyle/>
                    <a:p>
                      <a:pPr marL="0" lvl="0" indent="0" algn="l" rtl="0">
                        <a:spcBef>
                          <a:spcPts val="0"/>
                        </a:spcBef>
                        <a:spcAft>
                          <a:spcPts val="0"/>
                        </a:spcAft>
                        <a:buNone/>
                      </a:pPr>
                      <a:r>
                        <a:rPr lang="en"/>
                        <a:t>0.0565965</a:t>
                      </a:r>
                      <a:endParaRPr/>
                    </a:p>
                  </a:txBody>
                  <a:tcPr marL="91425" marR="91425" marT="91425" marB="91425"/>
                </a:tc>
                <a:tc>
                  <a:txBody>
                    <a:bodyPr/>
                    <a:lstStyle/>
                    <a:p>
                      <a:pPr marL="0" lvl="0" indent="0" algn="l" rtl="0">
                        <a:spcBef>
                          <a:spcPts val="0"/>
                        </a:spcBef>
                        <a:spcAft>
                          <a:spcPts val="0"/>
                        </a:spcAft>
                        <a:buNone/>
                      </a:pPr>
                      <a:r>
                        <a:rPr lang="en"/>
                        <a:t>369328.7</a:t>
                      </a:r>
                      <a:endParaRPr/>
                    </a:p>
                  </a:txBody>
                  <a:tcPr marL="91425" marR="91425" marT="91425" marB="91425"/>
                </a:tc>
                <a:tc>
                  <a:txBody>
                    <a:bodyPr/>
                    <a:lstStyle/>
                    <a:p>
                      <a:pPr marL="0" lvl="0" indent="0" algn="l" rtl="0">
                        <a:spcBef>
                          <a:spcPts val="0"/>
                        </a:spcBef>
                        <a:spcAft>
                          <a:spcPts val="0"/>
                        </a:spcAft>
                        <a:buNone/>
                      </a:pPr>
                      <a:r>
                        <a:rPr lang="en"/>
                        <a:t>26179144</a:t>
                      </a:r>
                      <a:endParaRPr/>
                    </a:p>
                  </a:txBody>
                  <a:tcPr marL="91425" marR="91425" marT="91425" marB="91425"/>
                </a:tc>
                <a:extLst>
                  <a:ext uri="{0D108BD9-81ED-4DB2-BD59-A6C34878D82A}">
                    <a16:rowId xmlns:a16="http://schemas.microsoft.com/office/drawing/2014/main" val="10004"/>
                  </a:ext>
                </a:extLst>
              </a:tr>
            </a:tbl>
          </a:graphicData>
        </a:graphic>
      </p:graphicFrame>
      <p:sp>
        <p:nvSpPr>
          <p:cNvPr id="376" name="Google Shape;376;p28"/>
          <p:cNvSpPr txBox="1">
            <a:spLocks noGrp="1"/>
          </p:cNvSpPr>
          <p:nvPr>
            <p:ph type="body" idx="1"/>
          </p:nvPr>
        </p:nvSpPr>
        <p:spPr>
          <a:xfrm>
            <a:off x="952500" y="3718200"/>
            <a:ext cx="7381800" cy="12951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In terms of performance, the linear, stepwise Regression, and GLM models all achieved an R-squared value of approximately 0.061, a RSE of 368458.6, and an AIC of 26174759</a:t>
            </a:r>
            <a:endParaRPr/>
          </a:p>
          <a:p>
            <a:pPr marL="457200" lvl="0" indent="-304958" algn="l" rtl="0">
              <a:spcBef>
                <a:spcPts val="0"/>
              </a:spcBef>
              <a:spcAft>
                <a:spcPts val="0"/>
              </a:spcAft>
              <a:buSzPct val="100000"/>
              <a:buChar char="●"/>
            </a:pPr>
            <a:r>
              <a:rPr lang="en"/>
              <a:t>The RLM performed worse of the linear models with a R-squared of 0.0566, a RSE of 369328.7, and an AIC of 26179144</a:t>
            </a:r>
            <a:endParaRPr/>
          </a:p>
          <a:p>
            <a:pPr marL="457200" lvl="0" indent="-304958" algn="l" rtl="0">
              <a:spcBef>
                <a:spcPts val="0"/>
              </a:spcBef>
              <a:spcAft>
                <a:spcPts val="0"/>
              </a:spcAft>
              <a:buSzPct val="100000"/>
              <a:buChar char="●"/>
            </a:pPr>
            <a:r>
              <a:rPr lang="en"/>
              <a:t>Given these results,  the linear Regression, stepwise Regression, or GLM model can be recommended as models to predict property prices in NYC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Discussion and Conclusion</a:t>
            </a:r>
            <a:endParaRPr sz="4000"/>
          </a:p>
        </p:txBody>
      </p:sp>
      <p:sp>
        <p:nvSpPr>
          <p:cNvPr id="382" name="Google Shape;382;p29"/>
          <p:cNvSpPr txBox="1">
            <a:spLocks noGrp="1"/>
          </p:cNvSpPr>
          <p:nvPr>
            <p:ph type="body" idx="1"/>
          </p:nvPr>
        </p:nvSpPr>
        <p:spPr>
          <a:xfrm>
            <a:off x="1035352" y="1765800"/>
            <a:ext cx="7298948" cy="2876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Our exploration revealed that a multitude of factors, including the number of residential units, the tax class, the year of construction, the date of sale, the tax class at the time of sale, the gross square footage, and the land square footage, all wield a statistically significant influence over real estate prices in the bustling metropolis of New York City</a:t>
            </a:r>
            <a:endParaRPr dirty="0"/>
          </a:p>
          <a:p>
            <a:pPr marL="457200" lvl="0" indent="-311150" algn="l" rtl="0">
              <a:spcBef>
                <a:spcPts val="0"/>
              </a:spcBef>
              <a:spcAft>
                <a:spcPts val="0"/>
              </a:spcAft>
              <a:buSzPts val="1300"/>
              <a:buChar char="●"/>
            </a:pPr>
            <a:r>
              <a:rPr lang="en" dirty="0"/>
              <a:t>However, the adjusted R-squared values of our models suggested that these factors collectively only explained about 6.1% of the variability in sale prices</a:t>
            </a:r>
            <a:endParaRPr dirty="0"/>
          </a:p>
          <a:p>
            <a:pPr marL="457200" lvl="0" indent="-311150" algn="l" rtl="0">
              <a:spcBef>
                <a:spcPts val="0"/>
              </a:spcBef>
              <a:spcAft>
                <a:spcPts val="0"/>
              </a:spcAft>
              <a:buSzPts val="1300"/>
              <a:buChar char="●"/>
            </a:pPr>
            <a:r>
              <a:rPr lang="en" dirty="0"/>
              <a:t>This finding suggests that there are other influential predictors that are currently not included in our models</a:t>
            </a:r>
            <a:endParaRPr dirty="0"/>
          </a:p>
          <a:p>
            <a:pPr marL="457200" lvl="0" indent="-311150" algn="l" rtl="0">
              <a:spcBef>
                <a:spcPts val="0"/>
              </a:spcBef>
              <a:spcAft>
                <a:spcPts val="0"/>
              </a:spcAft>
              <a:buSzPts val="1300"/>
              <a:buChar char="●"/>
            </a:pPr>
            <a:r>
              <a:rPr lang="en" dirty="0"/>
              <a:t>In terms of performance on the test data, the linear model, stepwise model, and GLM all demonstrated similar efficacy, with an R-squared value of approximately 0.061 and a RSE of 368458.6</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a:t>Discussion and Conclusion</a:t>
            </a:r>
            <a:endParaRPr sz="4000"/>
          </a:p>
        </p:txBody>
      </p:sp>
      <p:sp>
        <p:nvSpPr>
          <p:cNvPr id="388" name="Google Shape;388;p30"/>
          <p:cNvSpPr txBox="1">
            <a:spLocks noGrp="1"/>
          </p:cNvSpPr>
          <p:nvPr>
            <p:ph type="body" idx="1"/>
          </p:nvPr>
        </p:nvSpPr>
        <p:spPr>
          <a:xfrm>
            <a:off x="890210" y="1674725"/>
            <a:ext cx="7444090" cy="31632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dirty="0"/>
              <a:t>The robust linear model, exhibited a slightly lower R-squared value of 0.057, suggesting it might be marginally less effective at explaining the variance in the target variable compared to the other models</a:t>
            </a:r>
            <a:endParaRPr dirty="0"/>
          </a:p>
          <a:p>
            <a:pPr marL="457200" lvl="0" indent="-311150" algn="l" rtl="0">
              <a:spcBef>
                <a:spcPts val="0"/>
              </a:spcBef>
              <a:spcAft>
                <a:spcPts val="0"/>
              </a:spcAft>
              <a:buSzPts val="1300"/>
              <a:buChar char="●"/>
            </a:pPr>
            <a:r>
              <a:rPr lang="en" dirty="0"/>
              <a:t>Limitations:</a:t>
            </a:r>
            <a:endParaRPr dirty="0"/>
          </a:p>
          <a:p>
            <a:pPr marL="914400" lvl="1" indent="-298450" algn="l" rtl="0">
              <a:spcBef>
                <a:spcPts val="0"/>
              </a:spcBef>
              <a:spcAft>
                <a:spcPts val="0"/>
              </a:spcAft>
              <a:buSzPts val="1100"/>
              <a:buChar char="○"/>
            </a:pPr>
            <a:r>
              <a:rPr lang="en" dirty="0"/>
              <a:t>Relatively low R-squared values</a:t>
            </a:r>
            <a:endParaRPr dirty="0"/>
          </a:p>
          <a:p>
            <a:pPr marL="914400" lvl="1" indent="-298450" algn="l" rtl="0">
              <a:spcBef>
                <a:spcPts val="0"/>
              </a:spcBef>
              <a:spcAft>
                <a:spcPts val="0"/>
              </a:spcAft>
              <a:buSzPts val="1100"/>
              <a:buChar char="○"/>
            </a:pPr>
            <a:r>
              <a:rPr lang="en" dirty="0"/>
              <a:t>Exclusion of certain economic factors such as mortgage rates</a:t>
            </a:r>
            <a:endParaRPr dirty="0"/>
          </a:p>
          <a:p>
            <a:pPr marL="914400" lvl="1" indent="-298450" algn="l" rtl="0">
              <a:spcBef>
                <a:spcPts val="0"/>
              </a:spcBef>
              <a:spcAft>
                <a:spcPts val="0"/>
              </a:spcAft>
              <a:buSzPts val="1100"/>
              <a:buChar char="○"/>
            </a:pPr>
            <a:r>
              <a:rPr lang="en" dirty="0"/>
              <a:t>Did not include location data as it was categorical</a:t>
            </a:r>
            <a:endParaRPr dirty="0"/>
          </a:p>
          <a:p>
            <a:pPr marL="457200" lvl="0" indent="-311150" algn="l" rtl="0">
              <a:spcBef>
                <a:spcPts val="0"/>
              </a:spcBef>
              <a:spcAft>
                <a:spcPts val="0"/>
              </a:spcAft>
              <a:buSzPts val="1300"/>
              <a:buChar char="●"/>
            </a:pPr>
            <a:r>
              <a:rPr lang="en" dirty="0"/>
              <a:t>Looking ahead, we recommend exploring other potential predictors and considering the use of other types of models, such as non-linear models, to enhance the predictive power of our analysis</a:t>
            </a:r>
            <a:endParaRPr dirty="0"/>
          </a:p>
          <a:p>
            <a:pPr marL="457200" lvl="0" indent="-311150" algn="l" rtl="0">
              <a:spcBef>
                <a:spcPts val="0"/>
              </a:spcBef>
              <a:spcAft>
                <a:spcPts val="0"/>
              </a:spcAft>
              <a:buSzPts val="1300"/>
              <a:buChar char="●"/>
            </a:pPr>
            <a:r>
              <a:rPr lang="en" dirty="0"/>
              <a:t>Our models provide some insights into the factors influencing real estate prices in New York City. </a:t>
            </a:r>
            <a:endParaRPr dirty="0"/>
          </a:p>
          <a:p>
            <a:pPr marL="457200" lvl="0" indent="-311150" algn="l" rtl="0">
              <a:spcBef>
                <a:spcPts val="0"/>
              </a:spcBef>
              <a:spcAft>
                <a:spcPts val="0"/>
              </a:spcAft>
              <a:buSzPts val="1300"/>
              <a:buChar char="●"/>
            </a:pPr>
            <a:r>
              <a:rPr lang="en" dirty="0"/>
              <a:t>The low R-squared values in our model show that these variables represent only a small portion in this complex problem of real estate prices.  </a:t>
            </a:r>
            <a:endParaRPr dirty="0"/>
          </a:p>
          <a:p>
            <a:pPr marL="457200" lvl="0" indent="-311150" algn="l" rtl="0">
              <a:spcBef>
                <a:spcPts val="0"/>
              </a:spcBef>
              <a:spcAft>
                <a:spcPts val="0"/>
              </a:spcAft>
              <a:buSzPts val="1300"/>
              <a:buChar char="●"/>
            </a:pPr>
            <a:r>
              <a:rPr lang="en" dirty="0"/>
              <a:t>While our current models have their limitations, they represent a good starting towards a more comprehensive understanding of real estate prices.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References</a:t>
            </a:r>
            <a:endParaRPr sz="5000"/>
          </a:p>
        </p:txBody>
      </p:sp>
      <p:sp>
        <p:nvSpPr>
          <p:cNvPr id="401" name="Google Shape;401;p32"/>
          <p:cNvSpPr txBox="1">
            <a:spLocks noGrp="1"/>
          </p:cNvSpPr>
          <p:nvPr>
            <p:ph type="body" idx="1"/>
          </p:nvPr>
        </p:nvSpPr>
        <p:spPr>
          <a:xfrm>
            <a:off x="1303800" y="1990050"/>
            <a:ext cx="73659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DataScienceDonut. (2024). Current NYC Property Sales. Kaggle. Retrieved April 24, 2024, from </a:t>
            </a:r>
            <a:r>
              <a:rPr lang="en" u="sng" dirty="0">
                <a:solidFill>
                  <a:schemeClr val="hlink"/>
                </a:solidFill>
              </a:rPr>
              <a:t>https://www.kaggle.com/datasets/datasciencedonut/current-nyc-property-sales</a:t>
            </a:r>
            <a:r>
              <a:rPr lang="en" dirty="0"/>
              <a:t/>
            </a:r>
            <a:br>
              <a:rPr lang="en" dirty="0"/>
            </a:br>
            <a:endParaRPr dirty="0"/>
          </a:p>
          <a:p>
            <a:pPr marL="457200" lvl="0" indent="-311150" algn="l" rtl="0">
              <a:spcBef>
                <a:spcPts val="0"/>
              </a:spcBef>
              <a:spcAft>
                <a:spcPts val="0"/>
              </a:spcAft>
              <a:buSzPts val="1300"/>
              <a:buChar char="●"/>
            </a:pPr>
            <a:r>
              <a:rPr lang="en" dirty="0"/>
              <a:t>Gaynor, M. (2022). Analysis of NYC Property Sales. Medium. Retrieved April 24, 2024, from https://medium.com/@mgaynor228/analysis-of-nyc-property-sales-9af7686aa2ca</a:t>
            </a:r>
            <a:endParaRPr dirty="0"/>
          </a:p>
          <a:p>
            <a:pPr marL="45720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Abstract</a:t>
            </a:r>
            <a:endParaRPr sz="5000"/>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en" sz="1400"/>
              <a:t>This study uses real estate transaction data to investigate the factors influencing property values in New York City (NYC). The dataset includes a variety of parameters that were gathered from public records and real estate listings, including property location, kind, size, and sale price. To understand the distribution and interrelationships of the dataset, exploratory data analysis (EDA) is the first systematic stage in the study technique. Data preparation is a step that comes next in order to encode categorical variables, handle missing values, and create new features. Stepwise regression, generalized linear models (GLM), robust regression, and conventional linear regression are all included in the design of regression models. The goal of developing predictive models that offer robustness against outliers while generalizing effectively to new data is achieved through the use of goodness-of-fit measures and diagnostic tests for residual analysis as the basis for model selection.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Introduction</a:t>
            </a:r>
            <a:endParaRPr sz="5000"/>
          </a:p>
        </p:txBody>
      </p:sp>
      <p:sp>
        <p:nvSpPr>
          <p:cNvPr id="290" name="Google Shape;290;p15"/>
          <p:cNvSpPr txBox="1">
            <a:spLocks noGrp="1"/>
          </p:cNvSpPr>
          <p:nvPr>
            <p:ph type="body" idx="1"/>
          </p:nvPr>
        </p:nvSpPr>
        <p:spPr>
          <a:xfrm>
            <a:off x="1303800" y="1990050"/>
            <a:ext cx="7190700" cy="25416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The New York real estate market is one of the most dynamic and influential sectors of urban development</a:t>
            </a:r>
            <a:endParaRPr sz="1400"/>
          </a:p>
          <a:p>
            <a:pPr marL="457200" lvl="0" indent="-317500" algn="l" rtl="0">
              <a:spcBef>
                <a:spcPts val="0"/>
              </a:spcBef>
              <a:spcAft>
                <a:spcPts val="0"/>
              </a:spcAft>
              <a:buSzPts val="1400"/>
              <a:buChar char="●"/>
            </a:pPr>
            <a:r>
              <a:rPr lang="en" sz="1400" b="1"/>
              <a:t>Motivation</a:t>
            </a:r>
            <a:r>
              <a:rPr lang="en" sz="1400"/>
              <a:t>:  Identify the factors that influence NYC real estate prices</a:t>
            </a:r>
            <a:endParaRPr sz="1400"/>
          </a:p>
          <a:p>
            <a:pPr marL="457200" lvl="0" indent="-317500" algn="l" rtl="0">
              <a:spcBef>
                <a:spcPts val="0"/>
              </a:spcBef>
              <a:spcAft>
                <a:spcPts val="0"/>
              </a:spcAft>
              <a:buSzPts val="1400"/>
              <a:buChar char="●"/>
            </a:pPr>
            <a:r>
              <a:rPr lang="en" sz="1400" b="1"/>
              <a:t>Goal</a:t>
            </a:r>
            <a:r>
              <a:rPr lang="en" sz="1400"/>
              <a:t>: Create a model that predicts NYC real estate prices</a:t>
            </a:r>
            <a:endParaRPr sz="1400"/>
          </a:p>
          <a:p>
            <a:pPr marL="457200" lvl="0" indent="-317500" algn="l" rtl="0">
              <a:spcBef>
                <a:spcPts val="0"/>
              </a:spcBef>
              <a:spcAft>
                <a:spcPts val="0"/>
              </a:spcAft>
              <a:buSzPts val="1400"/>
              <a:buChar char="●"/>
            </a:pPr>
            <a:r>
              <a:rPr lang="en" sz="1400" b="1"/>
              <a:t>Data Source</a:t>
            </a:r>
            <a:r>
              <a:rPr lang="en" sz="1400"/>
              <a:t>: New York City’s (NYC) Department of Finance Property Sales </a:t>
            </a:r>
            <a:endParaRPr sz="1400"/>
          </a:p>
          <a:p>
            <a:pPr marL="914400" lvl="1" indent="-317500" algn="l" rtl="0">
              <a:spcBef>
                <a:spcPts val="0"/>
              </a:spcBef>
              <a:spcAft>
                <a:spcPts val="0"/>
              </a:spcAft>
              <a:buSzPts val="1400"/>
              <a:buChar char="○"/>
            </a:pPr>
            <a:r>
              <a:rPr lang="en" sz="1400"/>
              <a:t>Contains real estate transactions from the five boroughs of New York</a:t>
            </a:r>
            <a:endParaRPr sz="1400"/>
          </a:p>
          <a:p>
            <a:pPr marL="914400" lvl="1" indent="-317500" algn="l" rtl="0">
              <a:spcBef>
                <a:spcPts val="0"/>
              </a:spcBef>
              <a:spcAft>
                <a:spcPts val="0"/>
              </a:spcAft>
              <a:buSzPts val="1400"/>
              <a:buChar char="○"/>
            </a:pPr>
            <a:r>
              <a:rPr lang="en" sz="1400"/>
              <a:t>Contains 20 years of data from 2003 to 2023</a:t>
            </a:r>
            <a:endParaRPr sz="1400"/>
          </a:p>
          <a:p>
            <a:pPr marL="457200" lvl="0" indent="-317500" algn="l" rtl="0">
              <a:spcBef>
                <a:spcPts val="0"/>
              </a:spcBef>
              <a:spcAft>
                <a:spcPts val="0"/>
              </a:spcAft>
              <a:buSzPts val="1400"/>
              <a:buChar char="●"/>
            </a:pPr>
            <a:r>
              <a:rPr lang="en" sz="1400"/>
              <a:t>The dataset we are analyzing contains 21 columns  and 1,603,826 rows</a:t>
            </a:r>
            <a:endParaRPr sz="1400"/>
          </a:p>
          <a:p>
            <a:pPr marL="457200" lvl="0" indent="-317500" algn="l" rtl="0">
              <a:spcBef>
                <a:spcPts val="0"/>
              </a:spcBef>
              <a:spcAft>
                <a:spcPts val="0"/>
              </a:spcAft>
              <a:buSzPts val="1400"/>
              <a:buChar char="●"/>
            </a:pPr>
            <a:r>
              <a:rPr lang="en" sz="1400"/>
              <a:t>The response variable will be the </a:t>
            </a:r>
            <a:r>
              <a:rPr lang="en" sz="1400">
                <a:solidFill>
                  <a:srgbClr val="FF0000"/>
                </a:solidFill>
              </a:rPr>
              <a:t>Sale Price </a:t>
            </a:r>
            <a:r>
              <a:rPr lang="en" sz="1400"/>
              <a:t>of the property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Glimpse of the Data </a:t>
            </a:r>
            <a:endParaRPr sz="5000"/>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7" name="Google Shape;297;p16"/>
          <p:cNvPicPr preferRelativeResize="0"/>
          <p:nvPr/>
        </p:nvPicPr>
        <p:blipFill>
          <a:blip r:embed="rId3">
            <a:alphaModFix/>
          </a:blip>
          <a:stretch>
            <a:fillRect/>
          </a:stretch>
        </p:blipFill>
        <p:spPr>
          <a:xfrm>
            <a:off x="144825" y="1820087"/>
            <a:ext cx="8854326" cy="2657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Methodology</a:t>
            </a:r>
            <a:endParaRPr sz="5000"/>
          </a:p>
        </p:txBody>
      </p:sp>
      <p:sp>
        <p:nvSpPr>
          <p:cNvPr id="303" name="Google Shape;303;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t>Exploratory Data Analysis (EDA) &amp; Data Preparation</a:t>
            </a:r>
            <a:endParaRPr sz="1400"/>
          </a:p>
          <a:p>
            <a:pPr marL="457200" lvl="0" indent="-317500" algn="l" rtl="0">
              <a:spcBef>
                <a:spcPts val="1200"/>
              </a:spcBef>
              <a:spcAft>
                <a:spcPts val="0"/>
              </a:spcAft>
              <a:buSzPts val="1400"/>
              <a:buChar char="●"/>
            </a:pPr>
            <a:r>
              <a:rPr lang="en" sz="1400"/>
              <a:t>Identify columns with missing values</a:t>
            </a:r>
            <a:endParaRPr sz="1400"/>
          </a:p>
          <a:p>
            <a:pPr marL="914400" lvl="1" indent="-317500" algn="l" rtl="0">
              <a:spcBef>
                <a:spcPts val="0"/>
              </a:spcBef>
              <a:spcAft>
                <a:spcPts val="0"/>
              </a:spcAft>
              <a:buSzPts val="1400"/>
              <a:buChar char="○"/>
            </a:pPr>
            <a:r>
              <a:rPr lang="en" sz="1400"/>
              <a:t>There were 9 columns with missing values</a:t>
            </a:r>
            <a:endParaRPr sz="1400"/>
          </a:p>
          <a:p>
            <a:pPr marL="914400" lvl="1" indent="-317500" algn="l" rtl="0">
              <a:spcBef>
                <a:spcPts val="0"/>
              </a:spcBef>
              <a:spcAft>
                <a:spcPts val="0"/>
              </a:spcAft>
              <a:buSzPts val="1400"/>
              <a:buChar char="○"/>
            </a:pPr>
            <a:r>
              <a:rPr lang="en" sz="1400"/>
              <a:t>The missing values represented less than 5% of the total observations</a:t>
            </a:r>
            <a:endParaRPr sz="1400"/>
          </a:p>
          <a:p>
            <a:pPr marL="914400" lvl="1" indent="-317500" algn="l" rtl="0">
              <a:spcBef>
                <a:spcPts val="0"/>
              </a:spcBef>
              <a:spcAft>
                <a:spcPts val="0"/>
              </a:spcAft>
              <a:buSzPts val="1400"/>
              <a:buChar char="○"/>
            </a:pPr>
            <a:r>
              <a:rPr lang="en" sz="1400"/>
              <a:t>Dropped ALL missing values</a:t>
            </a:r>
            <a:endParaRPr sz="1400"/>
          </a:p>
          <a:p>
            <a:pPr marL="457200" lvl="0" indent="-317500" algn="l" rtl="0">
              <a:spcBef>
                <a:spcPts val="0"/>
              </a:spcBef>
              <a:spcAft>
                <a:spcPts val="0"/>
              </a:spcAft>
              <a:buSzPts val="1400"/>
              <a:buChar char="●"/>
            </a:pPr>
            <a:r>
              <a:rPr lang="en" sz="1400"/>
              <a:t>Distribution Plots of the numeric variables</a:t>
            </a:r>
            <a:endParaRPr sz="1400"/>
          </a:p>
          <a:p>
            <a:pPr marL="457200" lvl="0" indent="-317500" algn="l" rtl="0">
              <a:spcBef>
                <a:spcPts val="0"/>
              </a:spcBef>
              <a:spcAft>
                <a:spcPts val="0"/>
              </a:spcAft>
              <a:buSzPts val="1400"/>
              <a:buChar char="●"/>
            </a:pPr>
            <a:r>
              <a:rPr lang="en" sz="1400"/>
              <a:t>Identifying and removing outliers using the Interquartile range method</a:t>
            </a:r>
            <a:endParaRPr sz="1400"/>
          </a:p>
          <a:p>
            <a:pPr marL="457200" lvl="0" indent="-317500" algn="l" rtl="0">
              <a:spcBef>
                <a:spcPts val="0"/>
              </a:spcBef>
              <a:spcAft>
                <a:spcPts val="0"/>
              </a:spcAft>
              <a:buSzPts val="1400"/>
              <a:buChar char="●"/>
            </a:pPr>
            <a:r>
              <a:rPr lang="en" sz="1400"/>
              <a:t>Correlation Analysis</a:t>
            </a:r>
            <a:endParaRPr sz="1400"/>
          </a:p>
          <a:p>
            <a:pPr marL="457200" lvl="0" indent="-317500" algn="l" rtl="0">
              <a:spcBef>
                <a:spcPts val="0"/>
              </a:spcBef>
              <a:spcAft>
                <a:spcPts val="0"/>
              </a:spcAft>
              <a:buSzPts val="1400"/>
              <a:buChar char="●"/>
            </a:pPr>
            <a:r>
              <a:rPr lang="en" sz="1400"/>
              <a:t>Property values over time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Methodology</a:t>
            </a:r>
            <a:endParaRPr/>
          </a:p>
        </p:txBody>
      </p:sp>
      <p:sp>
        <p:nvSpPr>
          <p:cNvPr id="309" name="Google Shape;309;p18"/>
          <p:cNvSpPr txBox="1">
            <a:spLocks noGrp="1"/>
          </p:cNvSpPr>
          <p:nvPr>
            <p:ph type="body" idx="1"/>
          </p:nvPr>
        </p:nvSpPr>
        <p:spPr>
          <a:xfrm>
            <a:off x="1303800" y="19059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Regression Modeling</a:t>
            </a:r>
            <a:endParaRPr sz="1400"/>
          </a:p>
          <a:p>
            <a:pPr marL="457200" lvl="0" indent="-317500" algn="l" rtl="0">
              <a:spcBef>
                <a:spcPts val="1200"/>
              </a:spcBef>
              <a:spcAft>
                <a:spcPts val="0"/>
              </a:spcAft>
              <a:buSzPts val="1400"/>
              <a:buChar char="●"/>
            </a:pPr>
            <a:r>
              <a:rPr lang="en" sz="1400"/>
              <a:t>Use regression modeling to forecast real estate prices in New York City</a:t>
            </a:r>
            <a:endParaRPr sz="1400"/>
          </a:p>
          <a:p>
            <a:pPr marL="457200" lvl="0" indent="-317500" algn="l" rtl="0">
              <a:spcBef>
                <a:spcPts val="0"/>
              </a:spcBef>
              <a:spcAft>
                <a:spcPts val="0"/>
              </a:spcAft>
              <a:buSzPts val="1400"/>
              <a:buChar char="●"/>
            </a:pPr>
            <a:r>
              <a:rPr lang="en" sz="1400"/>
              <a:t>Build linear regression models using different predictor variables</a:t>
            </a:r>
            <a:endParaRPr sz="1400"/>
          </a:p>
          <a:p>
            <a:pPr marL="457200" lvl="0" indent="-317500" algn="l" rtl="0">
              <a:spcBef>
                <a:spcPts val="0"/>
              </a:spcBef>
              <a:spcAft>
                <a:spcPts val="0"/>
              </a:spcAft>
              <a:buSzPts val="1400"/>
              <a:buChar char="●"/>
            </a:pPr>
            <a:r>
              <a:rPr lang="en" sz="1400"/>
              <a:t>Predictor variables were selected based on their impact on the real estate prices</a:t>
            </a:r>
            <a:endParaRPr sz="1400"/>
          </a:p>
          <a:p>
            <a:pPr marL="457200" lvl="0" indent="-317500" algn="l" rtl="0">
              <a:spcBef>
                <a:spcPts val="0"/>
              </a:spcBef>
              <a:spcAft>
                <a:spcPts val="0"/>
              </a:spcAft>
              <a:buSzPts val="1400"/>
              <a:buChar char="●"/>
            </a:pPr>
            <a:r>
              <a:rPr lang="en" sz="1400"/>
              <a:t>Linear models were chosen here because they provide a simple and interpretable relationship between the features and the continuous target variable</a:t>
            </a:r>
            <a:endParaRPr sz="1400"/>
          </a:p>
          <a:p>
            <a:pPr marL="457200" lvl="0" indent="-317500" algn="l" rtl="0">
              <a:spcBef>
                <a:spcPts val="0"/>
              </a:spcBef>
              <a:spcAft>
                <a:spcPts val="0"/>
              </a:spcAft>
              <a:buSzPts val="1400"/>
              <a:buChar char="●"/>
            </a:pPr>
            <a:r>
              <a:rPr lang="en" sz="1400"/>
              <a:t>Used a train/test (80/20) split strategy to train and evaluate our linear model</a:t>
            </a:r>
            <a:endParaRPr sz="1400"/>
          </a:p>
          <a:p>
            <a:pPr marL="457200" lvl="0" indent="-317500" algn="l" rtl="0">
              <a:spcBef>
                <a:spcPts val="0"/>
              </a:spcBef>
              <a:spcAft>
                <a:spcPts val="0"/>
              </a:spcAft>
              <a:buSzPts val="1400"/>
              <a:buChar char="●"/>
            </a:pPr>
            <a:r>
              <a:rPr lang="en" sz="1400"/>
              <a:t>Performance measured by Mean Squared Error (MSE),R-squared value, Akaike information criterion (AIC)</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Distribution Plot</a:t>
            </a:r>
            <a:endParaRPr sz="5000"/>
          </a:p>
        </p:txBody>
      </p:sp>
      <p:pic>
        <p:nvPicPr>
          <p:cNvPr id="315" name="Google Shape;315;p19"/>
          <p:cNvPicPr preferRelativeResize="0"/>
          <p:nvPr/>
        </p:nvPicPr>
        <p:blipFill>
          <a:blip r:embed="rId3">
            <a:alphaModFix/>
          </a:blip>
          <a:stretch>
            <a:fillRect/>
          </a:stretch>
        </p:blipFill>
        <p:spPr>
          <a:xfrm>
            <a:off x="1427800" y="1422750"/>
            <a:ext cx="5433950" cy="362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3430500" cy="19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t>Correlation Plot</a:t>
            </a:r>
            <a:endParaRPr sz="3500"/>
          </a:p>
        </p:txBody>
      </p:sp>
      <p:sp>
        <p:nvSpPr>
          <p:cNvPr id="321" name="Google Shape;321;p20"/>
          <p:cNvSpPr txBox="1">
            <a:spLocks noGrp="1"/>
          </p:cNvSpPr>
          <p:nvPr>
            <p:ph type="body" idx="2"/>
          </p:nvPr>
        </p:nvSpPr>
        <p:spPr>
          <a:xfrm>
            <a:off x="4903700" y="661000"/>
            <a:ext cx="3430500" cy="3870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22" name="Google Shape;322;p20"/>
          <p:cNvSpPr txBox="1">
            <a:spLocks noGrp="1"/>
          </p:cNvSpPr>
          <p:nvPr>
            <p:ph type="subTitle" idx="1"/>
          </p:nvPr>
        </p:nvSpPr>
        <p:spPr>
          <a:xfrm>
            <a:off x="1100575" y="1986401"/>
            <a:ext cx="3430500" cy="26484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sz="1300"/>
              <a:t>There is a strong positive correlation between gross square feet and land square feet, as well as between residential units and total units. </a:t>
            </a:r>
            <a:endParaRPr sz="1300"/>
          </a:p>
          <a:p>
            <a:pPr marL="457200" lvl="0" indent="-311150" algn="l" rtl="0">
              <a:lnSpc>
                <a:spcPct val="115000"/>
              </a:lnSpc>
              <a:spcBef>
                <a:spcPts val="0"/>
              </a:spcBef>
              <a:spcAft>
                <a:spcPts val="0"/>
              </a:spcAft>
              <a:buSzPts val="1300"/>
              <a:buChar char="●"/>
            </a:pPr>
            <a:r>
              <a:rPr lang="en" sz="1300"/>
              <a:t>Sale price has a weak or slightly negative correlation with most of the other variables, suggesting that higher sale prices may not necessarily be associated with larger property sizes or more units.</a:t>
            </a:r>
            <a:endParaRPr/>
          </a:p>
        </p:txBody>
      </p:sp>
      <p:pic>
        <p:nvPicPr>
          <p:cNvPr id="323" name="Google Shape;323;p20"/>
          <p:cNvPicPr preferRelativeResize="0"/>
          <p:nvPr/>
        </p:nvPicPr>
        <p:blipFill rotWithShape="1">
          <a:blip r:embed="rId3">
            <a:alphaModFix/>
          </a:blip>
          <a:srcRect l="21442" t="862" r="9786"/>
          <a:stretch/>
        </p:blipFill>
        <p:spPr>
          <a:xfrm>
            <a:off x="4572000" y="346175"/>
            <a:ext cx="4323625" cy="436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a:t>Real Estate Prices Over Time</a:t>
            </a:r>
            <a:endParaRPr sz="3800"/>
          </a:p>
        </p:txBody>
      </p:sp>
      <p:pic>
        <p:nvPicPr>
          <p:cNvPr id="329" name="Google Shape;329;p21"/>
          <p:cNvPicPr preferRelativeResize="0"/>
          <p:nvPr/>
        </p:nvPicPr>
        <p:blipFill>
          <a:blip r:embed="rId3">
            <a:alphaModFix/>
          </a:blip>
          <a:stretch>
            <a:fillRect/>
          </a:stretch>
        </p:blipFill>
        <p:spPr>
          <a:xfrm>
            <a:off x="1682350" y="1374650"/>
            <a:ext cx="5922175" cy="36567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1370</Words>
  <Application>Microsoft Office PowerPoint</Application>
  <PresentationFormat>On-screen Show (16:9)</PresentationFormat>
  <Paragraphs>106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Nunito</vt:lpstr>
      <vt:lpstr>Arial</vt:lpstr>
      <vt:lpstr>Maven Pro</vt:lpstr>
      <vt:lpstr>Momentum</vt:lpstr>
      <vt:lpstr>Predicting Property Prices in New York City</vt:lpstr>
      <vt:lpstr>Abstract</vt:lpstr>
      <vt:lpstr>Introduction</vt:lpstr>
      <vt:lpstr>Glimpse of the Data </vt:lpstr>
      <vt:lpstr>Methodology</vt:lpstr>
      <vt:lpstr>Methodology</vt:lpstr>
      <vt:lpstr>Distribution Plot</vt:lpstr>
      <vt:lpstr>Correlation Plot</vt:lpstr>
      <vt:lpstr>Real Estate Prices Over Time</vt:lpstr>
      <vt:lpstr>Experimentation and Results</vt:lpstr>
      <vt:lpstr>Linear Model </vt:lpstr>
      <vt:lpstr>Stepwise Model </vt:lpstr>
      <vt:lpstr>Generalized Linear Model (GLM)</vt:lpstr>
      <vt:lpstr>Robust Linear Model (RLM)</vt:lpstr>
      <vt:lpstr>Robust Linear Model (RLM)</vt:lpstr>
      <vt:lpstr>Model Evaluation</vt:lpstr>
      <vt:lpstr>Discussion and Conclusion</vt:lpstr>
      <vt:lpstr>Discussion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Property Prices in New York City</dc:title>
  <cp:lastModifiedBy>Jian</cp:lastModifiedBy>
  <cp:revision>2</cp:revision>
  <dcterms:modified xsi:type="dcterms:W3CDTF">2024-04-29T04:45:19Z</dcterms:modified>
</cp:coreProperties>
</file>