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0" r:id="rId4"/>
    <p:sldId id="265" r:id="rId5"/>
    <p:sldId id="269" r:id="rId6"/>
    <p:sldId id="275" r:id="rId7"/>
    <p:sldId id="259" r:id="rId8"/>
    <p:sldId id="268" r:id="rId9"/>
    <p:sldId id="270" r:id="rId10"/>
    <p:sldId id="263" r:id="rId11"/>
    <p:sldId id="264" r:id="rId12"/>
    <p:sldId id="288" r:id="rId13"/>
    <p:sldId id="290" r:id="rId14"/>
    <p:sldId id="274" r:id="rId15"/>
    <p:sldId id="276" r:id="rId16"/>
    <p:sldId id="281" r:id="rId17"/>
    <p:sldId id="283" r:id="rId18"/>
    <p:sldId id="282" r:id="rId19"/>
    <p:sldId id="286" r:id="rId20"/>
    <p:sldId id="277" r:id="rId21"/>
    <p:sldId id="284" r:id="rId22"/>
    <p:sldId id="278" r:id="rId23"/>
    <p:sldId id="285" r:id="rId24"/>
    <p:sldId id="262" r:id="rId25"/>
    <p:sldId id="260" r:id="rId26"/>
    <p:sldId id="27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2" autoAdjust="0"/>
  </p:normalViewPr>
  <p:slideViewPr>
    <p:cSldViewPr snapToGrid="0" snapToObjects="1">
      <p:cViewPr varScale="1">
        <p:scale>
          <a:sx n="79" d="100"/>
          <a:sy n="79" d="100"/>
        </p:scale>
        <p:origin x="-10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.cmu.edu/project/learn-43/lib/photoz/.g/scottd/fullbook.pdf" TargetMode="External"/><Relationship Id="rId4" Type="http://schemas.openxmlformats.org/officeDocument/2006/relationships/hyperlink" Target="http://www.bayesia.us/images/white_papers/causal_inference_v16.pdf" TargetMode="External"/><Relationship Id="rId5" Type="http://schemas.openxmlformats.org/officeDocument/2006/relationships/hyperlink" Target="http://www.hsph.harvard.edu/miguel-hernan/causal-inference-book/" TargetMode="External"/><Relationship Id="rId6" Type="http://schemas.openxmlformats.org/officeDocument/2006/relationships/hyperlink" Target="http://research.microsoft.com/apps/video/dl.aspx?id=19188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yes.cs.ucla.edu/BOOK-2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35" y="298824"/>
            <a:ext cx="8606118" cy="1027514"/>
          </a:xfrm>
          <a:noFill/>
        </p:spPr>
        <p:txBody>
          <a:bodyPr>
            <a:noAutofit/>
          </a:bodyPr>
          <a:lstStyle/>
          <a:p>
            <a:r>
              <a:rPr lang="en-US" sz="4800" dirty="0" smtClean="0"/>
              <a:t>Causation, Prediction, Search:</a:t>
            </a:r>
            <a:br>
              <a:rPr lang="en-US" sz="4800" dirty="0" smtClean="0"/>
            </a:br>
            <a:r>
              <a:rPr lang="en-US" sz="2800" dirty="0" smtClean="0"/>
              <a:t>Bayesian Networks and Automated Causal Discovery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28600"/>
            <a:ext cx="4153237" cy="48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Network- 3 Cases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2689" y="3311407"/>
            <a:ext cx="4317273" cy="1270206"/>
            <a:chOff x="457200" y="2806947"/>
            <a:chExt cx="8005483" cy="1706782"/>
          </a:xfrm>
        </p:grpSpPr>
        <p:sp>
          <p:nvSpPr>
            <p:cNvPr id="11" name="Oval 10"/>
            <p:cNvSpPr/>
            <p:nvPr/>
          </p:nvSpPr>
          <p:spPr>
            <a:xfrm>
              <a:off x="457200" y="3301002"/>
              <a:ext cx="1359646" cy="113802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63576" y="2806947"/>
              <a:ext cx="1359646" cy="98811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03037" y="3474775"/>
              <a:ext cx="1359646" cy="1038954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2" idx="2"/>
              <a:endCxn id="11" idx="6"/>
            </p:cNvCxnSpPr>
            <p:nvPr/>
          </p:nvCxnSpPr>
          <p:spPr>
            <a:xfrm flipH="1">
              <a:off x="1816846" y="3301004"/>
              <a:ext cx="1846730" cy="56900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2"/>
            </p:cNvCxnSpPr>
            <p:nvPr/>
          </p:nvCxnSpPr>
          <p:spPr>
            <a:xfrm>
              <a:off x="5023224" y="3285565"/>
              <a:ext cx="2079812" cy="70868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57200" y="2245073"/>
            <a:ext cx="3808504" cy="895666"/>
            <a:chOff x="457200" y="2756489"/>
            <a:chExt cx="7617012" cy="908741"/>
          </a:xfrm>
          <a:solidFill>
            <a:schemeClr val="accent1"/>
          </a:solidFill>
        </p:grpSpPr>
        <p:sp>
          <p:nvSpPr>
            <p:cNvPr id="5" name="Oval 4"/>
            <p:cNvSpPr/>
            <p:nvPr/>
          </p:nvSpPr>
          <p:spPr>
            <a:xfrm>
              <a:off x="457200" y="2768873"/>
              <a:ext cx="1359647" cy="85113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88616" y="2756489"/>
              <a:ext cx="1359647" cy="839269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14565" y="2756489"/>
              <a:ext cx="1359647" cy="908741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16847" y="3210860"/>
              <a:ext cx="1846730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023224" y="3167532"/>
              <a:ext cx="1691341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6195" y="5115551"/>
            <a:ext cx="4227052" cy="1486875"/>
            <a:chOff x="457200" y="2566894"/>
            <a:chExt cx="7712613" cy="1715939"/>
          </a:xfrm>
          <a:solidFill>
            <a:schemeClr val="accent1"/>
          </a:solidFill>
        </p:grpSpPr>
        <p:sp>
          <p:nvSpPr>
            <p:cNvPr id="18" name="Oval 17"/>
            <p:cNvSpPr/>
            <p:nvPr/>
          </p:nvSpPr>
          <p:spPr>
            <a:xfrm>
              <a:off x="457200" y="2566894"/>
              <a:ext cx="1359647" cy="107863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663577" y="3374972"/>
              <a:ext cx="1359647" cy="90786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10166" y="2584825"/>
              <a:ext cx="1359647" cy="106070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816847" y="3270627"/>
              <a:ext cx="1846730" cy="658902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023226" y="3270627"/>
              <a:ext cx="1786940" cy="658903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433247" y="1923061"/>
            <a:ext cx="1841182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Chain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3413" y="3681223"/>
            <a:ext cx="153145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9962" y="5494118"/>
            <a:ext cx="2606731" cy="7694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Collider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722914" y="1923061"/>
            <a:ext cx="2421086" cy="2658551"/>
            <a:chOff x="6722914" y="1923061"/>
            <a:chExt cx="2421086" cy="2658551"/>
          </a:xfrm>
        </p:grpSpPr>
        <p:sp>
          <p:nvSpPr>
            <p:cNvPr id="2" name="Right Bracket 1"/>
            <p:cNvSpPr/>
            <p:nvPr/>
          </p:nvSpPr>
          <p:spPr>
            <a:xfrm>
              <a:off x="6722914" y="1923061"/>
              <a:ext cx="384999" cy="2658551"/>
            </a:xfrm>
            <a:prstGeom prst="rightBracket">
              <a:avLst/>
            </a:prstGeom>
            <a:ln w="762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25691" y="2107780"/>
              <a:ext cx="19183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Dependent given no information. Independent given B.</a:t>
              </a:r>
              <a:endParaRPr lang="en-US" sz="2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25691" y="4936723"/>
            <a:ext cx="1918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Independent given no information. </a:t>
            </a:r>
            <a:r>
              <a:rPr lang="en-US" sz="2400" dirty="0"/>
              <a:t>D</a:t>
            </a:r>
            <a:r>
              <a:rPr lang="en-US" sz="2400" dirty="0" smtClean="0"/>
              <a:t>ependent given 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5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547" y="2170248"/>
            <a:ext cx="7408333" cy="3450696"/>
          </a:xfrm>
        </p:spPr>
        <p:txBody>
          <a:bodyPr/>
          <a:lstStyle/>
          <a:p>
            <a:r>
              <a:rPr lang="en-US" dirty="0" smtClean="0"/>
              <a:t>Directional-Separation: No path for influence to flow between two variables. </a:t>
            </a:r>
          </a:p>
          <a:p>
            <a:r>
              <a:rPr lang="en-US" dirty="0" smtClean="0"/>
              <a:t>Conditional Independence is the same as D-separation.</a:t>
            </a:r>
          </a:p>
          <a:p>
            <a:r>
              <a:rPr lang="en-US" dirty="0" smtClean="0"/>
              <a:t>If two variables are d-separable by conditioning on other variables in the graph, there is no edge between the two.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D-separation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2075037"/>
            <a:ext cx="5652825" cy="4246567"/>
            <a:chOff x="1761547" y="2075037"/>
            <a:chExt cx="5652825" cy="4246567"/>
          </a:xfrm>
        </p:grpSpPr>
        <p:sp>
          <p:nvSpPr>
            <p:cNvPr id="4" name="Rectangle 3"/>
            <p:cNvSpPr/>
            <p:nvPr/>
          </p:nvSpPr>
          <p:spPr>
            <a:xfrm>
              <a:off x="1761547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99972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Thief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14688" y="3699929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Alarm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9972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1547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75947" y="2989437"/>
              <a:ext cx="1338741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88859" y="4614329"/>
              <a:ext cx="1511113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2675947" y="4614329"/>
              <a:ext cx="1338741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88858" y="2989437"/>
              <a:ext cx="1511114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33663" y="2958283"/>
              <a:ext cx="357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62179" y="4614329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3408" y="2958283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5880" y="4601229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81485" y="2727450"/>
            <a:ext cx="2731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EQ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Police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Police, Dog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Dog dependent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72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452" y="2075037"/>
            <a:ext cx="5652825" cy="4246567"/>
            <a:chOff x="1761547" y="2075037"/>
            <a:chExt cx="5652825" cy="4246567"/>
          </a:xfrm>
        </p:grpSpPr>
        <p:sp>
          <p:nvSpPr>
            <p:cNvPr id="4" name="Rectangle 3"/>
            <p:cNvSpPr/>
            <p:nvPr/>
          </p:nvSpPr>
          <p:spPr>
            <a:xfrm>
              <a:off x="1761547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99972" y="2075037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Thief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14688" y="3699929"/>
              <a:ext cx="914400" cy="91440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Alarm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99972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1547" y="5407204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75947" y="2989437"/>
              <a:ext cx="1338741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88859" y="4614329"/>
              <a:ext cx="1511113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2675947" y="4614329"/>
              <a:ext cx="1338741" cy="79287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88858" y="2989437"/>
              <a:ext cx="1511114" cy="71049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33663" y="2958283"/>
              <a:ext cx="357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62179" y="4614329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3408" y="2958283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5880" y="4601229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81485" y="2727450"/>
            <a:ext cx="2731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EQ 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Police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Police, Dog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Thief, Dog independent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3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2321510"/>
            <a:ext cx="7829819" cy="45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29285"/>
            <a:ext cx="7408333" cy="3450696"/>
          </a:xfrm>
        </p:spPr>
        <p:txBody>
          <a:bodyPr/>
          <a:lstStyle/>
          <a:p>
            <a:r>
              <a:rPr lang="en-US" dirty="0" smtClean="0"/>
              <a:t>Trek: Any d-connected path between variable X and variable Y.</a:t>
            </a:r>
          </a:p>
          <a:p>
            <a:r>
              <a:rPr lang="en-US" dirty="0" smtClean="0"/>
              <a:t>Influence along trek is product of edge coefficients on the trek.</a:t>
            </a:r>
          </a:p>
          <a:p>
            <a:r>
              <a:rPr lang="en-US" dirty="0" smtClean="0"/>
              <a:t>Total Correlation is sum of influence along each trek.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Trek Rule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60591"/>
              </p:ext>
            </p:extLst>
          </p:nvPr>
        </p:nvGraphicFramePr>
        <p:xfrm>
          <a:off x="1828800" y="4731038"/>
          <a:ext cx="548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486400" imgH="1219200" progId="Word.Document.12">
                  <p:embed/>
                </p:oleObj>
              </mc:Choice>
              <mc:Fallback>
                <p:oleObj name="Document" r:id="rId3" imgW="5486400" imgH="121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4731038"/>
                        <a:ext cx="5486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7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flipV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33607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*TV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3*TV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7176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 all variables to normal Distribution.</a:t>
            </a:r>
          </a:p>
          <a:p>
            <a:r>
              <a:rPr lang="en-US" dirty="0" err="1" smtClean="0"/>
              <a:t>Corr</a:t>
            </a:r>
            <a:r>
              <a:rPr lang="en-US" dirty="0" smtClean="0"/>
              <a:t>(TV,BMI) = </a:t>
            </a:r>
            <a:r>
              <a:rPr lang="en-US" dirty="0" err="1" smtClean="0"/>
              <a:t>Cov</a:t>
            </a:r>
            <a:r>
              <a:rPr lang="en-US" dirty="0" smtClean="0"/>
              <a:t>(TV,BMI) =E[TV*BMI] – E[TV]E[BMI]</a:t>
            </a:r>
          </a:p>
          <a:p>
            <a:r>
              <a:rPr lang="en-US" dirty="0" smtClean="0"/>
              <a:t>E[TV*(</a:t>
            </a:r>
            <a:r>
              <a:rPr lang="el-GR" dirty="0"/>
              <a:t>β</a:t>
            </a:r>
            <a:r>
              <a:rPr lang="en-US" dirty="0"/>
              <a:t>2*Exercise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Diet)] = 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2*Exercise*TV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Diet*TV] =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</a:t>
            </a:r>
            <a:r>
              <a:rPr lang="el-GR" dirty="0" smtClean="0"/>
              <a:t>β</a:t>
            </a:r>
            <a:r>
              <a:rPr lang="en-US" dirty="0" smtClean="0"/>
              <a:t>1*TV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4*TV</a:t>
            </a:r>
            <a:r>
              <a:rPr lang="en-US" baseline="30000" dirty="0" smtClean="0"/>
              <a:t>2</a:t>
            </a:r>
            <a:r>
              <a:rPr lang="en-US" dirty="0" smtClean="0"/>
              <a:t>] =</a:t>
            </a:r>
          </a:p>
          <a:p>
            <a:r>
              <a:rPr lang="en-US" dirty="0" smtClean="0"/>
              <a:t>E[(</a:t>
            </a:r>
            <a:r>
              <a:rPr lang="el-GR" dirty="0" smtClean="0"/>
              <a:t>β</a:t>
            </a:r>
            <a:r>
              <a:rPr lang="en-US" dirty="0"/>
              <a:t>1</a:t>
            </a:r>
            <a:r>
              <a:rPr lang="el-GR" dirty="0" smtClean="0"/>
              <a:t>β</a:t>
            </a:r>
            <a:r>
              <a:rPr lang="en-US" dirty="0" smtClean="0"/>
              <a:t>2+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4) TV</a:t>
            </a:r>
            <a:r>
              <a:rPr lang="en-US" baseline="30000" dirty="0" smtClean="0"/>
              <a:t>2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 </a:t>
            </a:r>
            <a:r>
              <a:rPr lang="en-US" dirty="0" smtClean="0"/>
              <a:t>E[TV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Var</a:t>
            </a:r>
            <a:r>
              <a:rPr lang="en-US" dirty="0" smtClean="0"/>
              <a:t>(TV)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Corr</a:t>
            </a:r>
            <a:r>
              <a:rPr lang="en-US" dirty="0" smtClean="0"/>
              <a:t>(TV,BMI)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1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25614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TV: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3*Diet+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000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(0)Exercise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9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64959"/>
              </p:ext>
            </p:extLst>
          </p:nvPr>
        </p:nvGraphicFramePr>
        <p:xfrm>
          <a:off x="314076" y="2758221"/>
          <a:ext cx="8372724" cy="228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430605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Graph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Graph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Exercise,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1.2295; SE = 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-0.5796; SE = 0.0033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1.0114; SE</a:t>
                      </a:r>
                      <a:r>
                        <a:rPr lang="en-US" baseline="0" dirty="0" smtClean="0"/>
                        <a:t> = 0.0056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-0.3011; SE</a:t>
                      </a:r>
                      <a:r>
                        <a:rPr lang="en-US" baseline="0" dirty="0" smtClean="0"/>
                        <a:t> = 0.0030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-0.5824;</a:t>
                      </a:r>
                      <a:r>
                        <a:rPr lang="en-US" baseline="0" dirty="0" smtClean="0"/>
                        <a:t> SE = 0.0020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-0.1803;</a:t>
                      </a:r>
                      <a:r>
                        <a:rPr lang="en-US" baseline="0" dirty="0" smtClean="0"/>
                        <a:t> SE = 0.0050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-1.2600;</a:t>
                      </a:r>
                      <a:r>
                        <a:rPr lang="en-US" baseline="0" dirty="0" smtClean="0"/>
                        <a:t> SE = 0.0061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-1.0485;</a:t>
                      </a:r>
                      <a:r>
                        <a:rPr lang="en-US" baseline="0" dirty="0" smtClean="0"/>
                        <a:t> SE = 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-1.3919; SE = 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1.2001; SE = 0.0027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Empirical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7129"/>
              </p:ext>
            </p:extLst>
          </p:nvPr>
        </p:nvGraphicFramePr>
        <p:xfrm>
          <a:off x="314075" y="5846218"/>
          <a:ext cx="837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 Y =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0.0135, SE</a:t>
                      </a:r>
                      <a:r>
                        <a:rPr lang="en-US" baseline="0" dirty="0" smtClean="0"/>
                        <a:t> = 0.0035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-0.6894, SE = 0.0030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762824" y="25116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Probabilistic Causation: If X is the causal variable and Y is the effect variable, then a change in the VALUE of X results in a change in the DISTRIBUTION of Y.</a:t>
            </a:r>
          </a:p>
          <a:p>
            <a:r>
              <a:rPr lang="en-US" dirty="0" smtClean="0"/>
              <a:t>If X and Y are events, X should precede Y temporally, and the causal relation is anti-symmetric.</a:t>
            </a:r>
          </a:p>
          <a:p>
            <a:r>
              <a:rPr lang="en-US" dirty="0" smtClean="0"/>
              <a:t>Deterministic Causation is a special case of Probabilistic Causation. The DISTRIBUTION of Y changes to some constant C.</a:t>
            </a:r>
          </a:p>
          <a:p>
            <a:r>
              <a:rPr lang="en-US" dirty="0" smtClean="0"/>
              <a:t>C ~ Uniform(C, C + epsilon) [ </a:t>
            </a:r>
            <a:r>
              <a:rPr lang="en-US" dirty="0" err="1" smtClean="0"/>
              <a:t>lim</a:t>
            </a:r>
            <a:r>
              <a:rPr lang="en-US" dirty="0" smtClean="0"/>
              <a:t> as epsilon -&gt;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When Correlation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934" y="219178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934" y="473153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6134" y="3106184"/>
            <a:ext cx="0" cy="162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3649813"/>
            <a:ext cx="72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= 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13334" y="2569005"/>
            <a:ext cx="1453788" cy="2571357"/>
            <a:chOff x="1413334" y="2569005"/>
            <a:chExt cx="1453788" cy="2571357"/>
          </a:xfrm>
        </p:grpSpPr>
        <p:sp>
          <p:nvSpPr>
            <p:cNvPr id="4" name="Oval 3"/>
            <p:cNvSpPr/>
            <p:nvPr/>
          </p:nvSpPr>
          <p:spPr>
            <a:xfrm>
              <a:off x="1952722" y="337973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413334" y="2608020"/>
              <a:ext cx="814943" cy="77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413334" y="4294130"/>
              <a:ext cx="898697" cy="8399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952722" y="4771030"/>
              <a:ext cx="74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3 </a:t>
              </a:r>
              <a:r>
                <a:rPr lang="en-US" dirty="0" smtClean="0">
                  <a:solidFill>
                    <a:srgbClr val="FF0000"/>
                  </a:solidFill>
                </a:rPr>
                <a:t>=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1922" y="2569005"/>
              <a:ext cx="796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2 </a:t>
              </a:r>
              <a:r>
                <a:rPr lang="en-US" dirty="0" smtClean="0">
                  <a:solidFill>
                    <a:srgbClr val="FF0000"/>
                  </a:solidFill>
                </a:rPr>
                <a:t>= 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62945" y="2345493"/>
            <a:ext cx="39403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(X,Y) = </a:t>
            </a:r>
            <a:r>
              <a:rPr lang="el-GR" sz="2400" dirty="0" smtClean="0"/>
              <a:t>β</a:t>
            </a:r>
            <a:r>
              <a:rPr lang="en-US" sz="2400" dirty="0"/>
              <a:t>1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dirty="0" smtClean="0"/>
              <a:t>2</a:t>
            </a:r>
            <a:r>
              <a:rPr lang="el-GR" sz="2400" dirty="0" smtClean="0"/>
              <a:t>β</a:t>
            </a:r>
            <a:r>
              <a:rPr lang="en-US" sz="2400" dirty="0" smtClean="0"/>
              <a:t>3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(X,I) = </a:t>
            </a:r>
            <a:r>
              <a:rPr lang="el-GR" sz="2400" dirty="0" smtClean="0"/>
              <a:t>β</a:t>
            </a:r>
            <a:r>
              <a:rPr lang="en-US" sz="2400" baseline="-25000" dirty="0"/>
              <a:t>2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*1 = </a:t>
            </a:r>
            <a:r>
              <a:rPr lang="el-GR" sz="2400" dirty="0" smtClean="0">
                <a:solidFill>
                  <a:schemeClr val="accent3">
                    <a:lumMod val="7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Cor</a:t>
            </a:r>
            <a:r>
              <a:rPr lang="en-US" sz="2000" dirty="0" smtClean="0">
                <a:latin typeface="Times New Roman"/>
                <a:cs typeface="Times New Roman"/>
              </a:rPr>
              <a:t>(Y,I) =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+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l-GR" sz="2000" dirty="0">
                <a:latin typeface="Times New Roman"/>
                <a:cs typeface="Times New Roman"/>
              </a:rPr>
              <a:t>β</a:t>
            </a:r>
            <a:r>
              <a:rPr lang="en-US" sz="2000" baseline="-25000" dirty="0">
                <a:latin typeface="Times New Roman"/>
                <a:cs typeface="Times New Roman"/>
              </a:rPr>
              <a:t>In</a:t>
            </a:r>
            <a:r>
              <a:rPr lang="en-US" sz="2000" dirty="0" smtClean="0">
                <a:latin typeface="Times New Roman"/>
                <a:cs typeface="Times New Roman"/>
              </a:rPr>
              <a:t> = -6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</a:t>
            </a:r>
            <a:r>
              <a:rPr lang="en-US" sz="2400" dirty="0" smtClean="0"/>
              <a:t>(Y,I)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3 </a:t>
            </a:r>
            <a:r>
              <a:rPr lang="en-US" sz="2400" dirty="0"/>
              <a:t>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l-GR" sz="2400" dirty="0">
                <a:solidFill>
                  <a:srgbClr val="32AE51"/>
                </a:solidFill>
              </a:rPr>
              <a:t>β</a:t>
            </a:r>
            <a:r>
              <a:rPr lang="en-US" sz="2400" baseline="-25000" dirty="0">
                <a:solidFill>
                  <a:srgbClr val="32AE51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= -6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67122" y="4019145"/>
            <a:ext cx="1590573" cy="1666285"/>
            <a:chOff x="2867122" y="4019145"/>
            <a:chExt cx="1590573" cy="1666285"/>
          </a:xfrm>
        </p:grpSpPr>
        <p:sp>
          <p:nvSpPr>
            <p:cNvPr id="25" name="Rectangle 24"/>
            <p:cNvSpPr/>
            <p:nvPr/>
          </p:nvSpPr>
          <p:spPr>
            <a:xfrm>
              <a:off x="3543295" y="47710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7122" y="4019145"/>
              <a:ext cx="676173" cy="712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06798" y="4109464"/>
              <a:ext cx="7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baseline="-25000" dirty="0" smtClean="0"/>
                <a:t>In</a:t>
              </a:r>
              <a:r>
                <a:rPr lang="en-US" dirty="0" smtClean="0"/>
                <a:t> = 1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62945" y="4928404"/>
            <a:ext cx="3940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dirty="0"/>
              <a:t>1 + 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dirty="0">
                <a:solidFill>
                  <a:srgbClr val="32AE51"/>
                </a:solidFill>
              </a:rPr>
              <a:t>2</a:t>
            </a:r>
            <a:r>
              <a:rPr lang="el-GR" sz="2000" dirty="0"/>
              <a:t>β</a:t>
            </a:r>
            <a:r>
              <a:rPr lang="en-US" sz="2000" dirty="0"/>
              <a:t>3 = </a:t>
            </a:r>
            <a:r>
              <a:rPr lang="en-US" sz="2000" dirty="0" smtClean="0"/>
              <a:t>0 (Equation 1)</a:t>
            </a:r>
          </a:p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baseline="-25000" dirty="0"/>
              <a:t>3 </a:t>
            </a:r>
            <a:r>
              <a:rPr lang="en-US" sz="2000" dirty="0"/>
              <a:t>+ </a:t>
            </a:r>
            <a:r>
              <a:rPr lang="el-GR" sz="2000" dirty="0"/>
              <a:t>β</a:t>
            </a:r>
            <a:r>
              <a:rPr lang="en-US" sz="2000" baseline="-25000" dirty="0"/>
              <a:t>1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baseline="-25000" dirty="0">
                <a:solidFill>
                  <a:srgbClr val="32AE51"/>
                </a:solidFill>
              </a:rPr>
              <a:t>2</a:t>
            </a:r>
            <a:r>
              <a:rPr lang="en-US" sz="2000" dirty="0"/>
              <a:t> = </a:t>
            </a:r>
            <a:r>
              <a:rPr lang="en-US" sz="2000" dirty="0" smtClean="0"/>
              <a:t>-6 (Equation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2 Equations, 2 unknowns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92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the Effect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7049" y="3686730"/>
            <a:ext cx="2943828" cy="2669940"/>
            <a:chOff x="267048" y="3376563"/>
            <a:chExt cx="3923952" cy="2980108"/>
          </a:xfrm>
        </p:grpSpPr>
        <p:grpSp>
          <p:nvGrpSpPr>
            <p:cNvPr id="27" name="Group 26"/>
            <p:cNvGrpSpPr/>
            <p:nvPr/>
          </p:nvGrpSpPr>
          <p:grpSpPr>
            <a:xfrm>
              <a:off x="267048" y="3376563"/>
              <a:ext cx="3923952" cy="2980108"/>
              <a:chOff x="267048" y="2963492"/>
              <a:chExt cx="3856885" cy="27766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7048" y="297009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Income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9696" y="2963492"/>
                <a:ext cx="1734237" cy="10372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Happiness</a:t>
                </a:r>
                <a:endParaRPr lang="en-US" dirty="0"/>
              </a:p>
            </p:txBody>
          </p:sp>
          <p:sp>
            <p:nvSpPr>
              <p:cNvPr id="7" name="Round Single Corner Rectangle 6"/>
              <p:cNvSpPr/>
              <p:nvPr/>
            </p:nvSpPr>
            <p:spPr>
              <a:xfrm>
                <a:off x="2615011" y="4825747"/>
                <a:ext cx="1283607" cy="914400"/>
              </a:xfrm>
              <a:prstGeom prst="round1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Happy_m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215330" y="3427293"/>
                <a:ext cx="11743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4"/>
                <a:endCxn id="7" idx="0"/>
              </p:cNvCxnSpPr>
              <p:nvPr/>
            </p:nvCxnSpPr>
            <p:spPr>
              <a:xfrm>
                <a:off x="3256815" y="4000783"/>
                <a:ext cx="0" cy="8249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616578" y="3376563"/>
              <a:ext cx="449646" cy="384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0422" y="4703183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49891"/>
              </p:ext>
            </p:extLst>
          </p:nvPr>
        </p:nvGraphicFramePr>
        <p:xfrm>
          <a:off x="168267" y="2035846"/>
          <a:ext cx="3437851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37851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Happiness := B2*Income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happiness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Happy_M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Happiness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37407"/>
              </p:ext>
            </p:extLst>
          </p:nvPr>
        </p:nvGraphicFramePr>
        <p:xfrm>
          <a:off x="3796203" y="2757913"/>
          <a:ext cx="5131274" cy="314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61"/>
                <a:gridCol w="2252102"/>
                <a:gridCol w="2042811"/>
              </a:tblGrid>
              <a:tr h="57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Happ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H_m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*E[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] = E[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 + e]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 +e]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1*E[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)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(Happy)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H_m</a:t>
                      </a:r>
                      <a:r>
                        <a:rPr lang="en-US" dirty="0" smtClean="0"/>
                        <a:t>) = 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(Happy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 =</a:t>
                      </a:r>
                    </a:p>
                    <a:p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) + V(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Measurement Errors – In The Cause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6338" y="4041748"/>
            <a:ext cx="3018270" cy="2440826"/>
            <a:chOff x="457200" y="2648882"/>
            <a:chExt cx="3311691" cy="2852538"/>
          </a:xfrm>
        </p:grpSpPr>
        <p:sp>
          <p:nvSpPr>
            <p:cNvPr id="4" name="Round Single Corner Rectangle 3"/>
            <p:cNvSpPr/>
            <p:nvPr/>
          </p:nvSpPr>
          <p:spPr>
            <a:xfrm>
              <a:off x="512846" y="4587020"/>
              <a:ext cx="914400" cy="914400"/>
            </a:xfrm>
            <a:prstGeom prst="round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I.Q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" y="2771875"/>
              <a:ext cx="1126827" cy="1037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Smart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1080" y="2833548"/>
              <a:ext cx="1037811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Income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584027" y="3277093"/>
              <a:ext cx="1147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970046" y="3809621"/>
              <a:ext cx="0" cy="777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889687" y="2648882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4757" y="3963637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76030"/>
              </p:ext>
            </p:extLst>
          </p:nvPr>
        </p:nvGraphicFramePr>
        <p:xfrm>
          <a:off x="168268" y="2240664"/>
          <a:ext cx="3013442" cy="1097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13442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IQ :=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1*Smart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78"/>
              </p:ext>
            </p:extLst>
          </p:nvPr>
        </p:nvGraphicFramePr>
        <p:xfrm>
          <a:off x="3454818" y="2340649"/>
          <a:ext cx="5503126" cy="2826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970"/>
                <a:gridCol w="2415307"/>
                <a:gridCol w="2190849"/>
              </a:tblGrid>
              <a:tr h="872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B1*Smart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B1*IQ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</a:tr>
              <a:tr h="1953304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Inc,Smart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 E[=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1*Smart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1*V(Smart) 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Inc,IQ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) = </a:t>
                      </a:r>
                    </a:p>
                    <a:p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/{(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(IQ)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}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1/ {(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(Smart)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(e)}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1801"/>
            <a:ext cx="8229600" cy="1252728"/>
          </a:xfrm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Both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04" y="2075492"/>
            <a:ext cx="1160709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671" y="2096201"/>
            <a:ext cx="1147054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84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I.Q.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268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 Ears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345313" y="2532692"/>
            <a:ext cx="778358" cy="20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820" y="3010601"/>
            <a:ext cx="0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3315" y="3010601"/>
            <a:ext cx="6572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93679" y="2075492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2056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13262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3270725" y="2253659"/>
            <a:ext cx="5760722" cy="3890889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error in effect increases standard error of regression coefficient.</a:t>
            </a:r>
          </a:p>
          <a:p>
            <a:r>
              <a:rPr lang="en-US" dirty="0" smtClean="0"/>
              <a:t>Measurement error in cause attenuates regression coefficient to 0.</a:t>
            </a:r>
          </a:p>
          <a:p>
            <a:r>
              <a:rPr lang="en-US" dirty="0" smtClean="0"/>
              <a:t>The design of the methodology hinders ability to find significant results.</a:t>
            </a:r>
          </a:p>
        </p:txBody>
      </p:sp>
    </p:spTree>
    <p:extLst>
      <p:ext uri="{BB962C8B-B14F-4D97-AF65-F5344CB8AC3E}">
        <p14:creationId xmlns:p14="http://schemas.microsoft.com/office/powerpoint/2010/main" val="421146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pcalg</a:t>
            </a:r>
            <a:r>
              <a:rPr lang="en-US" dirty="0" smtClean="0"/>
              <a:t>” (Probabilistic Causal Graphs)</a:t>
            </a:r>
          </a:p>
          <a:p>
            <a:r>
              <a:rPr lang="en-US" dirty="0" smtClean="0"/>
              <a:t>Needs other libraries to work properly. Use my script.</a:t>
            </a:r>
          </a:p>
          <a:p>
            <a:r>
              <a:rPr lang="en-US" dirty="0" smtClean="0"/>
              <a:t>TETRAD: Java applet; Simulate population and test inferences.</a:t>
            </a:r>
          </a:p>
          <a:p>
            <a:r>
              <a:rPr lang="en-US" dirty="0"/>
              <a:t>http://</a:t>
            </a:r>
            <a:r>
              <a:rPr lang="en-US" dirty="0" err="1"/>
              <a:t>www.phil.cmu.edu</a:t>
            </a:r>
            <a:r>
              <a:rPr lang="en-US" dirty="0"/>
              <a:t>/projects/tetrad/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Software Packages for ACM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no hidden variables.</a:t>
            </a:r>
          </a:p>
          <a:p>
            <a:r>
              <a:rPr lang="en-US" dirty="0" smtClean="0"/>
              <a:t>Assumes data is multivariate normal.</a:t>
            </a:r>
          </a:p>
          <a:p>
            <a:r>
              <a:rPr lang="en-US" dirty="0" smtClean="0"/>
              <a:t>Starts with complete graph; removes edges between X,Y if X and Y are independent.</a:t>
            </a:r>
          </a:p>
          <a:p>
            <a:r>
              <a:rPr lang="en-US" dirty="0" smtClean="0"/>
              <a:t>Try to remove edge between X and Y by conditioning on other variables in the graph.</a:t>
            </a:r>
          </a:p>
          <a:p>
            <a:r>
              <a:rPr lang="en-US" dirty="0" smtClean="0"/>
              <a:t>Orient the edges to preserve consistency.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hidden variables.</a:t>
            </a:r>
          </a:p>
          <a:p>
            <a:r>
              <a:rPr lang="en-US" dirty="0" smtClean="0"/>
              <a:t>Assumes data is multivariate Normal and satisfies conditions pertaining to partial correlations.</a:t>
            </a:r>
          </a:p>
          <a:p>
            <a:r>
              <a:rPr lang="en-US" dirty="0" smtClean="0"/>
              <a:t>Assumes the possible D-separation sets are sparse.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FCI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7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Causality: Models, Reasoning, and Inference </a:t>
            </a:r>
            <a:r>
              <a:rPr lang="en-US" dirty="0" smtClean="0"/>
              <a:t>by Judea Pearl.</a:t>
            </a:r>
          </a:p>
          <a:p>
            <a:r>
              <a:rPr lang="en-US" dirty="0" smtClean="0">
                <a:hlinkClick r:id="rId3"/>
              </a:rPr>
              <a:t>Causation, Prediction, Search </a:t>
            </a:r>
            <a:r>
              <a:rPr lang="en-US" dirty="0" smtClean="0"/>
              <a:t>by Peter Sprites, Clark </a:t>
            </a:r>
            <a:r>
              <a:rPr lang="en-US" dirty="0" err="1" smtClean="0"/>
              <a:t>Glymour</a:t>
            </a:r>
            <a:r>
              <a:rPr lang="en-US" dirty="0" smtClean="0"/>
              <a:t>, and Richard </a:t>
            </a:r>
            <a:r>
              <a:rPr lang="en-US" dirty="0" err="1" smtClean="0"/>
              <a:t>Scheines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4"/>
              </a:rPr>
              <a:t>Causal Inference and Direct Effect </a:t>
            </a:r>
            <a:r>
              <a:rPr lang="en-US" dirty="0" smtClean="0"/>
              <a:t>by </a:t>
            </a:r>
            <a:r>
              <a:rPr lang="en-US" dirty="0" err="1" smtClean="0"/>
              <a:t>Bayesia</a:t>
            </a:r>
            <a:r>
              <a:rPr lang="en-US" dirty="0" smtClean="0"/>
              <a:t> </a:t>
            </a:r>
            <a:r>
              <a:rPr lang="en-US" dirty="0" smtClean="0"/>
              <a:t>Labs</a:t>
            </a:r>
          </a:p>
          <a:p>
            <a:r>
              <a:rPr lang="en-US" dirty="0" smtClean="0">
                <a:hlinkClick r:id="rId5"/>
              </a:rPr>
              <a:t>Causal Inference Book </a:t>
            </a:r>
            <a:r>
              <a:rPr lang="en-US" dirty="0" smtClean="0"/>
              <a:t>by Miguel </a:t>
            </a:r>
            <a:r>
              <a:rPr lang="en-US" dirty="0" err="1" smtClean="0"/>
              <a:t>Hernan</a:t>
            </a:r>
            <a:endParaRPr lang="en-US" dirty="0" smtClean="0"/>
          </a:p>
          <a:p>
            <a:r>
              <a:rPr lang="en-US" dirty="0" smtClean="0"/>
              <a:t>Notes by Cosmos </a:t>
            </a:r>
            <a:r>
              <a:rPr lang="en-US" dirty="0" err="1" smtClean="0"/>
              <a:t>Shalizi</a:t>
            </a:r>
            <a:r>
              <a:rPr lang="en-US" dirty="0" smtClean="0"/>
              <a:t> included in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r>
              <a:rPr lang="en-US" dirty="0" smtClean="0">
                <a:hlinkClick r:id="rId6"/>
              </a:rPr>
              <a:t>Talk by Judea Pearl </a:t>
            </a:r>
            <a:r>
              <a:rPr lang="en-US" dirty="0" smtClean="0"/>
              <a:t>in April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15631"/>
            <a:ext cx="8229600" cy="3450696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Functional Form: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X := f(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DirectCauses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(X), error)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Income:=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1*Education +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2*SES +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income</a:t>
            </a:r>
            <a:endParaRPr lang="en-US" baseline="-25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or this talk, we will deal with linear causal equations.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Errors are assumed to be Normally Distributed with mean 0.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Variables are assumed to be a standard Normal Distribution (Central Limit Theorem).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97557"/>
            <a:ext cx="7408333" cy="3450696"/>
          </a:xfrm>
        </p:spPr>
        <p:txBody>
          <a:bodyPr/>
          <a:lstStyle/>
          <a:p>
            <a:r>
              <a:rPr lang="en-US" dirty="0" smtClean="0"/>
              <a:t>Do-Operator: Allows to use intervene and set a value for a given variable.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(Y| do[X]); Not the same as </a:t>
            </a:r>
            <a:r>
              <a:rPr lang="en-US" dirty="0" err="1" smtClean="0"/>
              <a:t>Pr</a:t>
            </a:r>
            <a:r>
              <a:rPr lang="en-US" dirty="0" smtClean="0"/>
              <a:t>(Y|X)</a:t>
            </a:r>
          </a:p>
          <a:p>
            <a:r>
              <a:rPr lang="en-US" dirty="0" smtClean="0"/>
              <a:t>Causal Effect: E[</a:t>
            </a:r>
            <a:r>
              <a:rPr lang="en-US" dirty="0" err="1" smtClean="0"/>
              <a:t>Y|do</a:t>
            </a:r>
            <a:r>
              <a:rPr lang="en-US" dirty="0" smtClean="0"/>
              <a:t>(X=a)] – E[</a:t>
            </a:r>
            <a:r>
              <a:rPr lang="en-US" dirty="0" err="1" smtClean="0"/>
              <a:t>Y|do</a:t>
            </a:r>
            <a:r>
              <a:rPr lang="en-US" dirty="0" smtClean="0"/>
              <a:t>(X=b)]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Calculus (Do-Calculus)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3" y="1591056"/>
            <a:ext cx="5811917" cy="52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Rain and Sidewalk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46" y="4522062"/>
            <a:ext cx="2973293" cy="222997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2446"/>
              </p:ext>
            </p:extLst>
          </p:nvPr>
        </p:nvGraphicFramePr>
        <p:xfrm>
          <a:off x="122899" y="1732642"/>
          <a:ext cx="4342420" cy="2089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605"/>
                <a:gridCol w="1222158"/>
                <a:gridCol w="949052"/>
                <a:gridCol w="1085605"/>
              </a:tblGrid>
              <a:tr h="5277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(Y,X)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No</a:t>
                      </a:r>
                      <a:r>
                        <a:rPr lang="en-US" baseline="0" dirty="0" smtClean="0"/>
                        <a:t> Rain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Rain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475">
                <a:tc>
                  <a:txBody>
                    <a:bodyPr/>
                    <a:lstStyle/>
                    <a:p>
                      <a:r>
                        <a:rPr lang="en-US" dirty="0" smtClean="0"/>
                        <a:t>Y=Dry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</a:tr>
              <a:tr h="527713">
                <a:tc>
                  <a:txBody>
                    <a:bodyPr/>
                    <a:lstStyle/>
                    <a:p>
                      <a:r>
                        <a:rPr lang="en-US" dirty="0" smtClean="0"/>
                        <a:t>Y=Wet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0.355</a:t>
                      </a:r>
                      <a:endParaRPr lang="en-US" dirty="0"/>
                    </a:p>
                  </a:txBody>
                  <a:tcPr/>
                </a:tc>
              </a:tr>
              <a:tr h="30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14493" y="4722647"/>
            <a:ext cx="2990533" cy="914400"/>
            <a:chOff x="710081" y="3680130"/>
            <a:chExt cx="2990533" cy="914400"/>
          </a:xfrm>
        </p:grpSpPr>
        <p:sp>
          <p:nvSpPr>
            <p:cNvPr id="4" name="Rectangle 3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6413" y="2098402"/>
            <a:ext cx="2990533" cy="914400"/>
            <a:chOff x="710081" y="3680130"/>
            <a:chExt cx="2990533" cy="914400"/>
          </a:xfrm>
        </p:grpSpPr>
        <p:sp>
          <p:nvSpPr>
            <p:cNvPr id="11" name="Rectangle 10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40271"/>
              </p:ext>
            </p:extLst>
          </p:nvPr>
        </p:nvGraphicFramePr>
        <p:xfrm>
          <a:off x="3736739" y="4166387"/>
          <a:ext cx="54072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20"/>
                <a:gridCol w="1802420"/>
                <a:gridCol w="1802420"/>
              </a:tblGrid>
              <a:tr h="4902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P(X|</a:t>
                      </a:r>
                      <a:r>
                        <a:rPr lang="en-US" baseline="0" dirty="0" smtClean="0"/>
                        <a:t> Wet)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P(X| do(Wet))</a:t>
                      </a:r>
                      <a:endParaRPr 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r>
                        <a:rPr lang="en-US" dirty="0" smtClean="0"/>
                        <a:t>X = No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r>
                        <a:rPr lang="en-US" dirty="0" smtClean="0"/>
                        <a:t>X =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1358"/>
              </p:ext>
            </p:extLst>
          </p:nvPr>
        </p:nvGraphicFramePr>
        <p:xfrm>
          <a:off x="871538" y="2606665"/>
          <a:ext cx="74088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Conditioning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Causal Conditioning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(Y|X =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</a:t>
                      </a:r>
                      <a:r>
                        <a:rPr lang="en-US" baseline="0" dirty="0" smtClean="0"/>
                        <a:t> do(X = x))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Counter-factual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sub-population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new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Manipulation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full 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altered 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Interventions/Manipulations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2" y="1807882"/>
            <a:ext cx="7186705" cy="49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806" y="310401"/>
            <a:ext cx="8229600" cy="1252728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Emotions and Decision-Making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08257" y="2470344"/>
            <a:ext cx="6547211" cy="4015247"/>
            <a:chOff x="1100972" y="1591056"/>
            <a:chExt cx="6547211" cy="4819670"/>
          </a:xfrm>
        </p:grpSpPr>
        <p:sp>
          <p:nvSpPr>
            <p:cNvPr id="6" name="Process 5"/>
            <p:cNvSpPr/>
            <p:nvPr/>
          </p:nvSpPr>
          <p:spPr>
            <a:xfrm>
              <a:off x="2997346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4609523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6221701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3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2997346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4609523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6221701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3" name="Decision 12"/>
            <p:cNvSpPr/>
            <p:nvPr/>
          </p:nvSpPr>
          <p:spPr>
            <a:xfrm>
              <a:off x="4164346" y="2908803"/>
              <a:ext cx="2057355" cy="11669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2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rot="5400000" flipH="1" flipV="1">
              <a:off x="3401185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11" idx="2"/>
            </p:cNvCxnSpPr>
            <p:nvPr/>
          </p:nvCxnSpPr>
          <p:spPr>
            <a:xfrm rot="5400000" flipH="1" flipV="1">
              <a:off x="5013362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6625540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0"/>
            </p:cNvCxnSpPr>
            <p:nvPr/>
          </p:nvCxnSpPr>
          <p:spPr>
            <a:xfrm rot="16200000" flipV="1">
              <a:off x="5947642" y="3630064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728047" y="3621485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2"/>
            </p:cNvCxnSpPr>
            <p:nvPr/>
          </p:nvCxnSpPr>
          <p:spPr>
            <a:xfrm rot="16200000" flipV="1">
              <a:off x="4991777" y="4277004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4990188" y="2706762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Process 22"/>
            <p:cNvSpPr/>
            <p:nvPr/>
          </p:nvSpPr>
          <p:spPr>
            <a:xfrm>
              <a:off x="2748501" y="4333173"/>
              <a:ext cx="4899682" cy="1149793"/>
            </a:xfrm>
            <a:prstGeom prst="flowChartProcess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0972" y="1823362"/>
              <a:ext cx="3063374" cy="2509812"/>
              <a:chOff x="1708390" y="1411496"/>
              <a:chExt cx="3063374" cy="2509812"/>
            </a:xfrm>
          </p:grpSpPr>
          <p:sp>
            <p:nvSpPr>
              <p:cNvPr id="26" name="Alternate Process 25"/>
              <p:cNvSpPr/>
              <p:nvPr/>
            </p:nvSpPr>
            <p:spPr>
              <a:xfrm>
                <a:off x="1708390" y="1411496"/>
                <a:ext cx="1647529" cy="1364306"/>
              </a:xfrm>
              <a:prstGeom prst="flowChartAlternateProcess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Incidental Emotion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6" idx="2"/>
              </p:cNvCxnSpPr>
              <p:nvPr/>
            </p:nvCxnSpPr>
            <p:spPr>
              <a:xfrm rot="16200000" flipH="1">
                <a:off x="2371284" y="2936673"/>
                <a:ext cx="1145507" cy="8237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6" idx="2"/>
                <a:endCxn id="13" idx="1"/>
              </p:cNvCxnSpPr>
              <p:nvPr/>
            </p:nvCxnSpPr>
            <p:spPr>
              <a:xfrm>
                <a:off x="2532155" y="2775802"/>
                <a:ext cx="2239609" cy="304612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Dodecagon 30"/>
            <p:cNvSpPr/>
            <p:nvPr/>
          </p:nvSpPr>
          <p:spPr>
            <a:xfrm>
              <a:off x="4381863" y="1591056"/>
              <a:ext cx="1604823" cy="914400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1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Grad Student Example</a:t>
            </a:r>
            <a:endParaRPr lang="en-US" dirty="0"/>
          </a:p>
        </p:txBody>
      </p:sp>
      <p:pic>
        <p:nvPicPr>
          <p:cNvPr id="2" name="Picture 1" descr="alex.smola.org_teaching_cmu2013-10-701_assignments_assignment_5_V3.p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" y="2255370"/>
            <a:ext cx="8044329" cy="38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1921</TotalTime>
  <Words>1554</Words>
  <Application>Microsoft Macintosh PowerPoint</Application>
  <PresentationFormat>On-screen Show (4:3)</PresentationFormat>
  <Paragraphs>275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Waveform</vt:lpstr>
      <vt:lpstr>Document</vt:lpstr>
      <vt:lpstr>Causation, Prediction, Search: Bayesian Networks and Automated Causal Discovery</vt:lpstr>
      <vt:lpstr>What is Causality?</vt:lpstr>
      <vt:lpstr>Causal Equations</vt:lpstr>
      <vt:lpstr>Causal Calculus (Do-Calculus)</vt:lpstr>
      <vt:lpstr>Rain and Sidewalk Example</vt:lpstr>
      <vt:lpstr>Interventions/Manipulations</vt:lpstr>
      <vt:lpstr>Bayesian Networks</vt:lpstr>
      <vt:lpstr>Emotions and Decision-Making</vt:lpstr>
      <vt:lpstr>Grad Student Example</vt:lpstr>
      <vt:lpstr>Bayesian Network- 3 Cases</vt:lpstr>
      <vt:lpstr>D-separation</vt:lpstr>
      <vt:lpstr>Bayes Ball</vt:lpstr>
      <vt:lpstr>Bayes Ball</vt:lpstr>
      <vt:lpstr>PREDICTION</vt:lpstr>
      <vt:lpstr>Trek Rule</vt:lpstr>
      <vt:lpstr>Trek Rule Example</vt:lpstr>
      <vt:lpstr>Proof of Corr(TV,BMI)</vt:lpstr>
      <vt:lpstr>Trek Rule Example</vt:lpstr>
      <vt:lpstr>Empirical Test</vt:lpstr>
      <vt:lpstr>When Correlation Fails</vt:lpstr>
      <vt:lpstr>Measurement Error – In the Effect</vt:lpstr>
      <vt:lpstr>Measurement Errors – In The Cause</vt:lpstr>
      <vt:lpstr>Measurement Error – In Both</vt:lpstr>
      <vt:lpstr>Software Packages for ACM</vt:lpstr>
      <vt:lpstr>PC Algorithm</vt:lpstr>
      <vt:lpstr>FCI Algorithm</vt:lpstr>
      <vt:lpstr>Further Reading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Prediction, Causation, Search</dc:title>
  <dc:creator>Manojit  Nandi</dc:creator>
  <cp:lastModifiedBy>Manojit  Nandi</cp:lastModifiedBy>
  <cp:revision>182</cp:revision>
  <dcterms:created xsi:type="dcterms:W3CDTF">2013-08-05T04:41:30Z</dcterms:created>
  <dcterms:modified xsi:type="dcterms:W3CDTF">2013-08-14T20:17:09Z</dcterms:modified>
</cp:coreProperties>
</file>