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1"/>
  </p:notesMasterIdLst>
  <p:handoutMasterIdLst>
    <p:handoutMasterId r:id="rId12"/>
  </p:handoutMasterIdLst>
  <p:sldIdLst>
    <p:sldId id="257" r:id="rId2"/>
    <p:sldId id="260" r:id="rId3"/>
    <p:sldId id="272" r:id="rId4"/>
    <p:sldId id="273" r:id="rId5"/>
    <p:sldId id="274" r:id="rId6"/>
    <p:sldId id="275" r:id="rId7"/>
    <p:sldId id="276" r:id="rId8"/>
    <p:sldId id="277" r:id="rId9"/>
    <p:sldId id="278" r:id="rId1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54" d="100"/>
          <a:sy n="54" d="100"/>
        </p:scale>
        <p:origin x="45" y="465"/>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2023/2/10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2023/2/10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2023/2/10</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2023/2/10</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2023/2/10</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2023/2/10</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2023/2/10</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2023/2/10</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2023/2/10</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2023/2/10</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2023/2/10</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2023/2/10</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2023/2/10</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2023/2/10</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Day3 Questions</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Le Cai</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1.What are the main principles of Object-Oriented Programming?</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545757"/>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52DBC0C-2BB9-32A2-37E2-B954624E0DFE}"/>
              </a:ext>
            </a:extLst>
          </p:cNvPr>
          <p:cNvSpPr txBox="1"/>
          <p:nvPr/>
        </p:nvSpPr>
        <p:spPr>
          <a:xfrm>
            <a:off x="3048740" y="2570059"/>
            <a:ext cx="6094520" cy="1569660"/>
          </a:xfrm>
          <a:prstGeom prst="rect">
            <a:avLst/>
          </a:prstGeom>
          <a:noFill/>
        </p:spPr>
        <p:txBody>
          <a:bodyPr wrap="square">
            <a:spAutoFit/>
          </a:bodyPr>
          <a:lstStyle/>
          <a:p>
            <a:r>
              <a:rPr lang="en-US" altLang="zh-CN" sz="2400" b="1" i="0" dirty="0">
                <a:solidFill>
                  <a:srgbClr val="202124"/>
                </a:solidFill>
                <a:effectLst/>
                <a:latin typeface="Roboto" panose="02000000000000000000" pitchFamily="2" charset="0"/>
              </a:rPr>
              <a:t>Abstraction, encapsulation, polymorphism, and inheritance</a:t>
            </a:r>
            <a:r>
              <a:rPr lang="en-US" altLang="zh-CN" sz="2400" b="0" i="0" dirty="0">
                <a:solidFill>
                  <a:srgbClr val="202124"/>
                </a:solidFill>
                <a:effectLst/>
                <a:latin typeface="Roboto" panose="02000000000000000000" pitchFamily="2" charset="0"/>
              </a:rPr>
              <a:t> are the four main theoretical principles of object-oriented programming.</a:t>
            </a:r>
            <a:endParaRPr lang="zh-CN" altLang="en-US" sz="2400" dirty="0"/>
          </a:p>
        </p:txBody>
      </p:sp>
    </p:spTree>
    <p:extLst>
      <p:ext uri="{BB962C8B-B14F-4D97-AF65-F5344CB8AC3E}">
        <p14:creationId xmlns:p14="http://schemas.microsoft.com/office/powerpoint/2010/main" val="215558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43866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2. What is the difference between Object Oriented Programming language and Object Based Programming language?</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954132"/>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52DBC0C-2BB9-32A2-37E2-B954624E0DFE}"/>
              </a:ext>
            </a:extLst>
          </p:cNvPr>
          <p:cNvSpPr txBox="1"/>
          <p:nvPr/>
        </p:nvSpPr>
        <p:spPr>
          <a:xfrm>
            <a:off x="3048740" y="2570059"/>
            <a:ext cx="6094520" cy="1569660"/>
          </a:xfrm>
          <a:prstGeom prst="rect">
            <a:avLst/>
          </a:prstGeom>
          <a:noFill/>
        </p:spPr>
        <p:txBody>
          <a:bodyPr wrap="square">
            <a:spAutoFit/>
          </a:bodyPr>
          <a:lstStyle/>
          <a:p>
            <a:r>
              <a:rPr lang="en-US" altLang="zh-CN" sz="2400" i="0" dirty="0">
                <a:solidFill>
                  <a:srgbClr val="202124"/>
                </a:solidFill>
                <a:effectLst/>
                <a:latin typeface="Roboto" panose="02000000000000000000" pitchFamily="2" charset="0"/>
              </a:rPr>
              <a:t>Object-oriented language supports all the features of OOPs and Object-based language doesn't support all the features of OOPs like Polymorphism and Inheritance.</a:t>
            </a:r>
            <a:endParaRPr lang="zh-CN" altLang="en-US" sz="2400" dirty="0"/>
          </a:p>
        </p:txBody>
      </p:sp>
    </p:spTree>
    <p:extLst>
      <p:ext uri="{BB962C8B-B14F-4D97-AF65-F5344CB8AC3E}">
        <p14:creationId xmlns:p14="http://schemas.microsoft.com/office/powerpoint/2010/main" val="22384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43866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3. In Java what is the default value of an object reference defined as an instance variable in an Object?</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954132"/>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52DBC0C-2BB9-32A2-37E2-B954624E0DFE}"/>
              </a:ext>
            </a:extLst>
          </p:cNvPr>
          <p:cNvSpPr txBox="1"/>
          <p:nvPr/>
        </p:nvSpPr>
        <p:spPr>
          <a:xfrm>
            <a:off x="2488336" y="2499037"/>
            <a:ext cx="7577831" cy="3539430"/>
          </a:xfrm>
          <a:prstGeom prst="rect">
            <a:avLst/>
          </a:prstGeom>
          <a:noFill/>
        </p:spPr>
        <p:txBody>
          <a:bodyPr wrap="square">
            <a:spAutoFit/>
          </a:bodyPr>
          <a:lstStyle/>
          <a:p>
            <a:pPr algn="l"/>
            <a:r>
              <a:rPr lang="en-US" altLang="zh-CN" sz="2800" i="0" dirty="0">
                <a:solidFill>
                  <a:srgbClr val="000000"/>
                </a:solidFill>
                <a:effectLst/>
                <a:latin typeface="ProximaNova"/>
              </a:rPr>
              <a:t>Visibility is similar to instance variables. However, most static variables are declared public since they must be available for users of the class. Default values are same as instance variables. For numbers, the default value is 0; for Booleans, it is false; and for object references, it is null.</a:t>
            </a:r>
          </a:p>
          <a:p>
            <a:br>
              <a:rPr lang="en-US" altLang="zh-CN" sz="2800" dirty="0"/>
            </a:br>
            <a:endParaRPr lang="zh-CN" altLang="en-US" sz="2800" dirty="0"/>
          </a:p>
        </p:txBody>
      </p:sp>
    </p:spTree>
    <p:extLst>
      <p:ext uri="{BB962C8B-B14F-4D97-AF65-F5344CB8AC3E}">
        <p14:creationId xmlns:p14="http://schemas.microsoft.com/office/powerpoint/2010/main" val="281171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43866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4.Why do we need constructor in Java?</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896818" y="121920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52DBC0C-2BB9-32A2-37E2-B954624E0DFE}"/>
              </a:ext>
            </a:extLst>
          </p:cNvPr>
          <p:cNvSpPr txBox="1"/>
          <p:nvPr/>
        </p:nvSpPr>
        <p:spPr>
          <a:xfrm>
            <a:off x="1402673" y="1853147"/>
            <a:ext cx="9587882" cy="3785652"/>
          </a:xfrm>
          <a:prstGeom prst="rect">
            <a:avLst/>
          </a:prstGeom>
          <a:noFill/>
        </p:spPr>
        <p:txBody>
          <a:bodyPr wrap="square">
            <a:spAutoFit/>
          </a:bodyPr>
          <a:lstStyle/>
          <a:p>
            <a:pPr algn="l"/>
            <a:r>
              <a:rPr lang="en-US" altLang="zh-CN" sz="2400" i="0" dirty="0">
                <a:solidFill>
                  <a:srgbClr val="000000"/>
                </a:solidFill>
                <a:effectLst/>
                <a:latin typeface="ProximaNova"/>
              </a:rPr>
              <a:t>Java is an object-oriented language, in which we create and use objects. A constructor is a piece of code similar to a method. It is used to create an object and set the initial state of the object.</a:t>
            </a:r>
          </a:p>
          <a:p>
            <a:pPr algn="l"/>
            <a:endParaRPr lang="en-US" altLang="zh-CN" sz="2400" i="0" dirty="0">
              <a:solidFill>
                <a:srgbClr val="000000"/>
              </a:solidFill>
              <a:effectLst/>
              <a:latin typeface="ProximaNova"/>
            </a:endParaRPr>
          </a:p>
          <a:p>
            <a:pPr algn="l"/>
            <a:r>
              <a:rPr lang="en-US" altLang="zh-CN" sz="2400" i="0" dirty="0">
                <a:solidFill>
                  <a:srgbClr val="000000"/>
                </a:solidFill>
                <a:effectLst/>
                <a:latin typeface="ProximaNova"/>
              </a:rPr>
              <a:t>A constructor is a special function that has same name as class name.</a:t>
            </a:r>
          </a:p>
          <a:p>
            <a:pPr algn="l"/>
            <a:endParaRPr lang="en-US" altLang="zh-CN" sz="2400" i="0" dirty="0">
              <a:solidFill>
                <a:srgbClr val="000000"/>
              </a:solidFill>
              <a:effectLst/>
              <a:latin typeface="ProximaNova"/>
            </a:endParaRPr>
          </a:p>
          <a:p>
            <a:pPr algn="l"/>
            <a:r>
              <a:rPr lang="en-US" altLang="zh-CN" sz="2400" i="0" dirty="0">
                <a:solidFill>
                  <a:srgbClr val="000000"/>
                </a:solidFill>
                <a:effectLst/>
                <a:latin typeface="ProximaNova"/>
              </a:rPr>
              <a:t>Without a constructor, there is no other way to create an object.</a:t>
            </a:r>
          </a:p>
          <a:p>
            <a:pPr algn="l"/>
            <a:endParaRPr lang="en-US" altLang="zh-CN" sz="2400" i="0" dirty="0">
              <a:solidFill>
                <a:srgbClr val="000000"/>
              </a:solidFill>
              <a:effectLst/>
              <a:latin typeface="ProximaNova"/>
            </a:endParaRPr>
          </a:p>
          <a:p>
            <a:pPr algn="l"/>
            <a:r>
              <a:rPr lang="en-US" altLang="zh-CN" sz="2400" i="0" dirty="0">
                <a:solidFill>
                  <a:srgbClr val="000000"/>
                </a:solidFill>
                <a:effectLst/>
                <a:latin typeface="ProximaNova"/>
              </a:rPr>
              <a:t>By default, Java provides a default constructor for every object. If we overload a constructor then we have to implement default constructor.</a:t>
            </a:r>
          </a:p>
        </p:txBody>
      </p:sp>
    </p:spTree>
    <p:extLst>
      <p:ext uri="{BB962C8B-B14F-4D97-AF65-F5344CB8AC3E}">
        <p14:creationId xmlns:p14="http://schemas.microsoft.com/office/powerpoint/2010/main" val="173087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43866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 Why do we need default constructor in Java classes?</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896818" y="1423388"/>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52DBC0C-2BB9-32A2-37E2-B954624E0DFE}"/>
              </a:ext>
            </a:extLst>
          </p:cNvPr>
          <p:cNvSpPr txBox="1"/>
          <p:nvPr/>
        </p:nvSpPr>
        <p:spPr>
          <a:xfrm>
            <a:off x="1410701" y="1548984"/>
            <a:ext cx="9392575" cy="5262979"/>
          </a:xfrm>
          <a:prstGeom prst="rect">
            <a:avLst/>
          </a:prstGeom>
          <a:noFill/>
        </p:spPr>
        <p:txBody>
          <a:bodyPr wrap="square">
            <a:spAutoFit/>
          </a:bodyPr>
          <a:lstStyle/>
          <a:p>
            <a:pPr algn="l"/>
            <a:r>
              <a:rPr lang="en-US" altLang="zh-CN" sz="2400" b="0" i="0" dirty="0">
                <a:solidFill>
                  <a:srgbClr val="1A1D28"/>
                </a:solidFill>
                <a:effectLst/>
                <a:latin typeface="hurme_no2-webfont"/>
              </a:rPr>
              <a:t>Default constructor is the no-argument constructor that is automatically generated by Java if no other constructor is defined.</a:t>
            </a:r>
          </a:p>
          <a:p>
            <a:pPr algn="l"/>
            <a:br>
              <a:rPr lang="en-US" altLang="zh-CN" sz="2400" dirty="0"/>
            </a:br>
            <a:r>
              <a:rPr lang="en-US" altLang="zh-CN" sz="2400" b="0" i="0" dirty="0">
                <a:solidFill>
                  <a:srgbClr val="1A1D28"/>
                </a:solidFill>
                <a:effectLst/>
                <a:latin typeface="hurme_no2-webfont"/>
              </a:rPr>
              <a:t>Java specification says that it will provide a default constructor if there is no overloaded constructor in a class. But it does not say anything about the scenario in which we write an overloaded constructor in a class.</a:t>
            </a:r>
            <a:br>
              <a:rPr lang="en-US" altLang="zh-CN" sz="2400" dirty="0"/>
            </a:br>
            <a:br>
              <a:rPr lang="en-US" altLang="zh-CN" sz="2400" dirty="0"/>
            </a:br>
            <a:r>
              <a:rPr lang="en-US" altLang="zh-CN" sz="2400" b="0" i="0" dirty="0">
                <a:solidFill>
                  <a:srgbClr val="1A1D28"/>
                </a:solidFill>
                <a:effectLst/>
                <a:latin typeface="hurme_no2-webfont"/>
              </a:rPr>
              <a:t>We need at least one constructor to create an object, that's why Java provides a default constructor.</a:t>
            </a:r>
            <a:br>
              <a:rPr lang="en-US" altLang="zh-CN" sz="2400" dirty="0"/>
            </a:br>
            <a:br>
              <a:rPr lang="en-US" altLang="zh-CN" sz="2400" dirty="0"/>
            </a:br>
            <a:r>
              <a:rPr lang="en-US" altLang="zh-CN" sz="2400" b="0" i="0" dirty="0">
                <a:solidFill>
                  <a:srgbClr val="1A1D28"/>
                </a:solidFill>
                <a:effectLst/>
                <a:latin typeface="hurme_no2-webfont"/>
              </a:rPr>
              <a:t>When we have overloaded constructor, then Java assumes that we want some custom treatment in our code. Due to which it does not provide default constructor. But it needs default constructor as per the specification. So it gives error.</a:t>
            </a:r>
            <a:endParaRPr lang="en-US" altLang="zh-CN" sz="2400" i="0" dirty="0">
              <a:solidFill>
                <a:srgbClr val="000000"/>
              </a:solidFill>
              <a:effectLst/>
              <a:latin typeface="ProximaNova"/>
            </a:endParaRPr>
          </a:p>
        </p:txBody>
      </p:sp>
    </p:spTree>
    <p:extLst>
      <p:ext uri="{BB962C8B-B14F-4D97-AF65-F5344CB8AC3E}">
        <p14:creationId xmlns:p14="http://schemas.microsoft.com/office/powerpoint/2010/main" val="258383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43866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6. What is the value returned by Constructor in Java?</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896818" y="1423388"/>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52DBC0C-2BB9-32A2-37E2-B954624E0DFE}"/>
              </a:ext>
            </a:extLst>
          </p:cNvPr>
          <p:cNvSpPr txBox="1"/>
          <p:nvPr/>
        </p:nvSpPr>
        <p:spPr>
          <a:xfrm>
            <a:off x="1589842" y="3013501"/>
            <a:ext cx="9392575" cy="830997"/>
          </a:xfrm>
          <a:prstGeom prst="rect">
            <a:avLst/>
          </a:prstGeom>
          <a:noFill/>
        </p:spPr>
        <p:txBody>
          <a:bodyPr wrap="square">
            <a:spAutoFit/>
          </a:bodyPr>
          <a:lstStyle/>
          <a:p>
            <a:pPr algn="l"/>
            <a:r>
              <a:rPr lang="en-US" altLang="zh-CN" sz="2400" b="0" i="0" u="none" strike="noStrike" dirty="0">
                <a:effectLst/>
                <a:latin typeface="hurme_no2-webfont"/>
              </a:rPr>
              <a:t>When we call a constructor in Java, it returns the object created by it. That is how we create new objects in Java.</a:t>
            </a:r>
            <a:endParaRPr lang="en-US" altLang="zh-CN" sz="2400" i="0" dirty="0">
              <a:solidFill>
                <a:srgbClr val="000000"/>
              </a:solidFill>
              <a:effectLst/>
              <a:latin typeface="ProximaNova"/>
            </a:endParaRPr>
          </a:p>
        </p:txBody>
      </p:sp>
    </p:spTree>
    <p:extLst>
      <p:ext uri="{BB962C8B-B14F-4D97-AF65-F5344CB8AC3E}">
        <p14:creationId xmlns:p14="http://schemas.microsoft.com/office/powerpoint/2010/main" val="294396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43866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7. Can we inherit a Constructor?</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896818" y="1423388"/>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52DBC0C-2BB9-32A2-37E2-B954624E0DFE}"/>
              </a:ext>
            </a:extLst>
          </p:cNvPr>
          <p:cNvSpPr txBox="1"/>
          <p:nvPr/>
        </p:nvSpPr>
        <p:spPr>
          <a:xfrm>
            <a:off x="1589842" y="3013501"/>
            <a:ext cx="9392575" cy="461665"/>
          </a:xfrm>
          <a:prstGeom prst="rect">
            <a:avLst/>
          </a:prstGeom>
          <a:noFill/>
        </p:spPr>
        <p:txBody>
          <a:bodyPr wrap="square">
            <a:spAutoFit/>
          </a:bodyPr>
          <a:lstStyle/>
          <a:p>
            <a:pPr algn="l"/>
            <a:r>
              <a:rPr lang="en-US" altLang="zh-CN" sz="2400" b="0" i="0" u="none" strike="noStrike" dirty="0">
                <a:effectLst/>
                <a:latin typeface="hurme_no2-webfont"/>
              </a:rPr>
              <a:t>No, Java does not support inheritance of constructor.</a:t>
            </a:r>
            <a:endParaRPr lang="en-US" altLang="zh-CN" sz="2400" i="0" dirty="0">
              <a:solidFill>
                <a:srgbClr val="000000"/>
              </a:solidFill>
              <a:effectLst/>
              <a:latin typeface="ProximaNova"/>
            </a:endParaRPr>
          </a:p>
        </p:txBody>
      </p:sp>
    </p:spTree>
    <p:extLst>
      <p:ext uri="{BB962C8B-B14F-4D97-AF65-F5344CB8AC3E}">
        <p14:creationId xmlns:p14="http://schemas.microsoft.com/office/powerpoint/2010/main" val="313355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43866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8. Why constructors cannot be final, static, or abstract in Java?</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896818" y="1503288"/>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52DBC0C-2BB9-32A2-37E2-B954624E0DFE}"/>
              </a:ext>
            </a:extLst>
          </p:cNvPr>
          <p:cNvSpPr txBox="1"/>
          <p:nvPr/>
        </p:nvSpPr>
        <p:spPr>
          <a:xfrm>
            <a:off x="1589842" y="1787376"/>
            <a:ext cx="9392575" cy="4154984"/>
          </a:xfrm>
          <a:prstGeom prst="rect">
            <a:avLst/>
          </a:prstGeom>
          <a:noFill/>
        </p:spPr>
        <p:txBody>
          <a:bodyPr wrap="square">
            <a:spAutoFit/>
          </a:bodyPr>
          <a:lstStyle/>
          <a:p>
            <a:pPr algn="l"/>
            <a:r>
              <a:rPr lang="en-US" altLang="zh-CN" sz="2400" b="0" i="0" u="none" strike="noStrike" dirty="0">
                <a:effectLst/>
                <a:latin typeface="hurme_no2-webfont"/>
              </a:rPr>
              <a:t>If we set a method as final it means we do not want any class to override it. But the constructor (as per Java Language Specification) cannot be overridden. So there is no use of marking it final.</a:t>
            </a:r>
          </a:p>
          <a:p>
            <a:pPr algn="l"/>
            <a:endParaRPr lang="en-US" altLang="zh-CN" sz="2400" b="0" i="0" u="none" strike="noStrike" dirty="0">
              <a:effectLst/>
              <a:latin typeface="hurme_no2-webfont"/>
            </a:endParaRPr>
          </a:p>
          <a:p>
            <a:pPr algn="l"/>
            <a:r>
              <a:rPr lang="en-US" altLang="zh-CN" sz="2400" b="0" i="0" u="none" strike="noStrike" dirty="0">
                <a:effectLst/>
                <a:latin typeface="hurme_no2-webfont"/>
              </a:rPr>
              <a:t>If we set a method as abstract it means that it has no body and it should be implemented in a child class. But the constructor is called implicitly when the new keyword is used. Therefore it needs a body.</a:t>
            </a:r>
          </a:p>
          <a:p>
            <a:pPr algn="l"/>
            <a:endParaRPr lang="en-US" altLang="zh-CN" sz="2400" b="0" i="0" u="none" strike="noStrike" dirty="0">
              <a:effectLst/>
              <a:latin typeface="hurme_no2-webfont"/>
            </a:endParaRPr>
          </a:p>
          <a:p>
            <a:pPr algn="l"/>
            <a:r>
              <a:rPr lang="en-US" altLang="zh-CN" sz="2400" b="0" i="0" u="none" strike="noStrike" dirty="0">
                <a:effectLst/>
                <a:latin typeface="hurme_no2-webfont"/>
              </a:rPr>
              <a:t>If we set a method as static it means that it belongs to the class, but not a particular object. The constructor is always called to initialize an object. Therefore, there is no use of marking constructor static.</a:t>
            </a:r>
            <a:endParaRPr lang="en-US" altLang="zh-CN" sz="2400" i="0" dirty="0">
              <a:solidFill>
                <a:srgbClr val="000000"/>
              </a:solidFill>
              <a:effectLst/>
              <a:latin typeface="ProximaNova"/>
            </a:endParaRPr>
          </a:p>
        </p:txBody>
      </p:sp>
    </p:spTree>
    <p:extLst>
      <p:ext uri="{BB962C8B-B14F-4D97-AF65-F5344CB8AC3E}">
        <p14:creationId xmlns:p14="http://schemas.microsoft.com/office/powerpoint/2010/main" val="136140316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{E35FB42B-0A7D-4864-988D-1490733221D2}tf56160789_win32</Template>
  <TotalTime>39</TotalTime>
  <Words>607</Words>
  <Application>Microsoft Office PowerPoint</Application>
  <PresentationFormat>宽屏</PresentationFormat>
  <Paragraphs>38</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hurme_no2-webfont</vt:lpstr>
      <vt:lpstr>Microsoft YaHei UI</vt:lpstr>
      <vt:lpstr>ProximaNova</vt:lpstr>
      <vt:lpstr>新宋体</vt:lpstr>
      <vt:lpstr>Calibri</vt:lpstr>
      <vt:lpstr>Franklin Gothic Book</vt:lpstr>
      <vt:lpstr>Roboto</vt:lpstr>
      <vt:lpstr>1_RetrospectVTI</vt:lpstr>
      <vt:lpstr>Day3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Questions</dc:title>
  <dc:creator>Connie</dc:creator>
  <cp:lastModifiedBy>Connie</cp:lastModifiedBy>
  <cp:revision>4</cp:revision>
  <dcterms:created xsi:type="dcterms:W3CDTF">2023-02-08T21:18:15Z</dcterms:created>
  <dcterms:modified xsi:type="dcterms:W3CDTF">2023-02-10T05:23:14Z</dcterms:modified>
</cp:coreProperties>
</file>